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4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4" autoAdjust="0"/>
  </p:normalViewPr>
  <p:slideViewPr>
    <p:cSldViewPr snapToGrid="0">
      <p:cViewPr varScale="1">
        <p:scale>
          <a:sx n="78" d="100"/>
          <a:sy n="78" d="100"/>
        </p:scale>
        <p:origin x="204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Click to move the slide</a:t>
            </a: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BE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BE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7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BE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7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BE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8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6A29499-08EE-4A46-939C-D35A967D2976}" type="slidenum">
              <a:rPr lang="fr-BE" sz="1400" b="0" strike="noStrike" spc="-1">
                <a:latin typeface="Times New Roman"/>
              </a:rPr>
              <a:t>‹#›</a:t>
            </a:fld>
            <a:endParaRPr lang="fr-B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s.ucsb.edu/fake-news/sprea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Od2vMCDv9M&amp;feature=youtu.b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319262176075637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upport.google.com/websearch/answer/1325808?co=GENIE.Platform%3DAndroid&amp;hl=en" TargetMode="External"/><Relationship Id="rId4" Type="http://schemas.openxmlformats.org/officeDocument/2006/relationships/hyperlink" Target="https://www.facebook.com/watch/?v=2584252091848910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draftnews.org/latest/how-to-talk-to-family-and-friends-about-that-misleading-whatsapp-message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ynter.org/fact-checking/2020/have-you-become-a-personal-fact-checker-to-your-family-and-friends/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6A29499-08EE-4A46-939C-D35A967D2976}" type="slidenum">
              <a:rPr lang="fr-BE" sz="1400" b="0" strike="noStrike" spc="-1" smtClean="0">
                <a:latin typeface="Times New Roman"/>
              </a:rPr>
              <a:t>1</a:t>
            </a:fld>
            <a:endParaRPr lang="fr-B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877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mt-MT" sz="2000" b="0" strike="noStrike" spc="-1" dirty="0" smtClean="0">
                <a:latin typeface="Arial"/>
              </a:rPr>
              <a:t>Ibda billi turi</a:t>
            </a:r>
            <a:r>
              <a:rPr lang="mt-MT" sz="2000" b="0" strike="noStrike" spc="-1" baseline="0" dirty="0" smtClean="0">
                <a:latin typeface="Arial"/>
              </a:rPr>
              <a:t> l-filmat fuq </a:t>
            </a:r>
            <a:r>
              <a:rPr lang="mt-MT" sz="2000" b="0" strike="noStrike" spc="-1" baseline="0" dirty="0" err="1" smtClean="0">
                <a:latin typeface="Arial"/>
              </a:rPr>
              <a:t>is-slide</a:t>
            </a:r>
            <a:r>
              <a:rPr lang="fr-BE" sz="2000" b="0" strike="noStrike" spc="-1" dirty="0" smtClean="0">
                <a:latin typeface="Arial"/>
              </a:rPr>
              <a:t> </a:t>
            </a:r>
            <a:r>
              <a:rPr lang="fr-BE" sz="2000" b="0" strike="noStrike" spc="-1" dirty="0">
                <a:latin typeface="Arial"/>
              </a:rPr>
              <a:t>(</a:t>
            </a:r>
            <a:r>
              <a:rPr lang="lt-LT" sz="2000" b="0" strike="noStrike" spc="-1" dirty="0">
                <a:latin typeface="Arial"/>
              </a:rPr>
              <a:t>https://www.youtube.com/watch?v=9jnq3MRLsEU</a:t>
            </a:r>
            <a:r>
              <a:rPr lang="en-IE" sz="2000" b="0" strike="noStrike" spc="-1" dirty="0">
                <a:latin typeface="Arial"/>
              </a:rPr>
              <a:t>)</a:t>
            </a:r>
            <a:r>
              <a:rPr dirty="0"/>
              <a:t/>
            </a:r>
            <a:br>
              <a:rPr dirty="0"/>
            </a:br>
            <a:r>
              <a:rPr lang="mt-MT" sz="2000" b="0" strike="noStrike" spc="-1" dirty="0" smtClean="0">
                <a:latin typeface="Arial"/>
              </a:rPr>
              <a:t>Ħin b’kollox</a:t>
            </a:r>
            <a:r>
              <a:rPr lang="en-US" sz="2000" b="0" strike="noStrike" spc="-1" dirty="0" smtClean="0">
                <a:latin typeface="Arial"/>
              </a:rPr>
              <a:t>:  </a:t>
            </a:r>
            <a:r>
              <a:rPr lang="en-US" sz="2000" b="0" strike="noStrike" spc="-1" dirty="0">
                <a:latin typeface="Arial"/>
              </a:rPr>
              <a:t>40” </a:t>
            </a:r>
            <a:r>
              <a:rPr lang="en-US" sz="2000" b="0" strike="noStrike" spc="-1" dirty="0" smtClean="0">
                <a:latin typeface="Arial"/>
              </a:rPr>
              <a:t>(</a:t>
            </a:r>
            <a:r>
              <a:rPr lang="mt-MT" sz="2000" b="0" strike="noStrike" spc="-1" dirty="0" smtClean="0">
                <a:latin typeface="Arial"/>
              </a:rPr>
              <a:t>minn</a:t>
            </a:r>
            <a:r>
              <a:rPr lang="en-US" sz="2000" b="0" strike="noStrike" spc="-1" dirty="0" smtClean="0">
                <a:latin typeface="Arial"/>
              </a:rPr>
              <a:t> 2min51se</a:t>
            </a:r>
            <a:r>
              <a:rPr lang="mt-MT" sz="2000" b="0" strike="noStrike" spc="-1" dirty="0" smtClean="0">
                <a:latin typeface="Arial"/>
              </a:rPr>
              <a:t>k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mt-MT" sz="2000" b="0" strike="noStrike" spc="-1" dirty="0" smtClean="0">
                <a:latin typeface="Arial"/>
              </a:rPr>
              <a:t>sa</a:t>
            </a:r>
            <a:r>
              <a:rPr lang="en-US" sz="2000" b="0" strike="noStrike" spc="-1" dirty="0" smtClean="0">
                <a:latin typeface="Arial"/>
              </a:rPr>
              <a:t> 3min31se</a:t>
            </a:r>
            <a:r>
              <a:rPr lang="mt-MT" sz="2000" b="0" strike="noStrike" spc="-1" dirty="0" smtClean="0">
                <a:latin typeface="Arial"/>
              </a:rPr>
              <a:t>k</a:t>
            </a:r>
            <a:r>
              <a:rPr lang="en-US" sz="2000" b="0" strike="noStrike" spc="-1" dirty="0" smtClean="0">
                <a:latin typeface="Arial"/>
              </a:rPr>
              <a:t>)</a:t>
            </a: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000" b="0" strike="noStrike" spc="-1" dirty="0" smtClean="0">
                <a:latin typeface="Arial"/>
              </a:rPr>
              <a:t>Trans</a:t>
            </a:r>
            <a:r>
              <a:rPr lang="mt-MT" sz="2000" b="0" strike="noStrike" spc="-1" dirty="0" err="1" smtClean="0">
                <a:latin typeface="Arial"/>
              </a:rPr>
              <a:t>krizzjoni</a:t>
            </a:r>
            <a:r>
              <a:rPr lang="en-GB" sz="2000" b="0" strike="noStrike" spc="-1" dirty="0" smtClean="0">
                <a:latin typeface="Arial"/>
              </a:rPr>
              <a:t> (</a:t>
            </a:r>
            <a:r>
              <a:rPr lang="mt-MT" sz="2000" b="0" strike="noStrike" spc="-1" dirty="0" smtClean="0">
                <a:latin typeface="Arial"/>
              </a:rPr>
              <a:t>maqluba għall-Malti</a:t>
            </a:r>
            <a:r>
              <a:rPr lang="en-GB" sz="2000" b="0" strike="noStrike" spc="-1" dirty="0" smtClean="0">
                <a:latin typeface="Arial"/>
              </a:rPr>
              <a:t>)</a:t>
            </a:r>
            <a:r>
              <a:rPr lang="lt-LT" sz="2000" b="0" strike="noStrike" spc="-1" dirty="0">
                <a:latin typeface="Arial"/>
              </a:rPr>
              <a:t>: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lt-LT" sz="1200" b="0" strike="noStrike" spc="-1" dirty="0">
                <a:solidFill>
                  <a:srgbClr val="000000"/>
                </a:solidFill>
                <a:latin typeface="Arial"/>
              </a:rPr>
              <a:t>---------------------------</a:t>
            </a:r>
            <a:r>
              <a:rPr dirty="0"/>
              <a:t/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(Maria, 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tgħid li tgħix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Odessa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u ġiet biex tieħu sehem f’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rally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f’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Arial"/>
              </a:rPr>
              <a:t>Sevastopol,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il-Krimea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 fit-3 ta’ Marzu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2014)</a:t>
            </a:r>
            <a:r>
              <a:rPr dirty="0"/>
              <a:t/>
            </a:r>
            <a:br>
              <a:rPr dirty="0"/>
            </a:br>
            <a:r>
              <a:rPr lang="en-GB" sz="2000" b="0" strike="noStrike" spc="-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din is-silta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hija mill-NTS – stazzjoni tat-TV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Krimean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li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xandarha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bħala rapport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mir-rally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pubbliku)</a:t>
            </a:r>
            <a:r>
              <a:rPr dirty="0"/>
              <a:t/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//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L-għalliema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mill-iskola qed jappellaw u jitolbu għall-protezzjoni.</a:t>
            </a:r>
            <a:r>
              <a:rPr dirty="0"/>
              <a:t/>
            </a:r>
            <a:br>
              <a:rPr dirty="0"/>
            </a:br>
            <a:r>
              <a:rPr dirty="0" smtClean="0"/>
              <a:t>It-</a:t>
            </a:r>
            <a:r>
              <a:rPr dirty="0" err="1" smtClean="0"/>
              <a:t>tfal</a:t>
            </a:r>
            <a:r>
              <a:rPr baseline="0" dirty="0" smtClean="0"/>
              <a:t> </a:t>
            </a:r>
            <a:r>
              <a:rPr baseline="0" dirty="0" err="1" smtClean="0"/>
              <a:t>tiegħi</a:t>
            </a:r>
            <a:r>
              <a:rPr baseline="0" dirty="0" smtClean="0"/>
              <a:t> </a:t>
            </a:r>
            <a:r>
              <a:rPr baseline="0" dirty="0" err="1" smtClean="0"/>
              <a:t>jmorru</a:t>
            </a:r>
            <a:r>
              <a:rPr baseline="0" dirty="0" smtClean="0"/>
              <a:t> l-</a:t>
            </a:r>
            <a:r>
              <a:rPr baseline="0" dirty="0" err="1" smtClean="0"/>
              <a:t>iskola</a:t>
            </a:r>
            <a:r>
              <a:rPr baseline="0" dirty="0" smtClean="0"/>
              <a:t> </a:t>
            </a:r>
            <a:r>
              <a:rPr baseline="0" dirty="0" err="1" smtClean="0"/>
              <a:t>Russa</a:t>
            </a:r>
            <a:r>
              <a:rPr baseline="0" dirty="0" smtClean="0"/>
              <a:t> u </a:t>
            </a:r>
            <a:r>
              <a:rPr baseline="0" dirty="0" err="1" smtClean="0"/>
              <a:t>jien</a:t>
            </a:r>
            <a:r>
              <a:rPr baseline="0" dirty="0" smtClean="0"/>
              <a:t> </a:t>
            </a:r>
            <a:r>
              <a:rPr baseline="0" dirty="0" err="1" smtClean="0"/>
              <a:t>nagħmel</a:t>
            </a:r>
            <a:r>
              <a:rPr baseline="0" dirty="0" smtClean="0"/>
              <a:t> </a:t>
            </a:r>
            <a:r>
              <a:rPr baseline="0" dirty="0" err="1" smtClean="0"/>
              <a:t>parti</a:t>
            </a:r>
            <a:r>
              <a:rPr baseline="0" dirty="0" smtClean="0"/>
              <a:t> mill-</a:t>
            </a:r>
            <a:r>
              <a:rPr baseline="0" dirty="0" err="1" smtClean="0"/>
              <a:t>Bord</a:t>
            </a:r>
            <a:r>
              <a:rPr baseline="0" dirty="0" smtClean="0"/>
              <a:t> </a:t>
            </a:r>
            <a:r>
              <a:rPr baseline="0" dirty="0" err="1" smtClean="0"/>
              <a:t>tal-Ġenituri</a:t>
            </a:r>
            <a:r>
              <a:rPr baseline="0" dirty="0" smtClean="0"/>
              <a:t>.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Meta 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Arial"/>
              </a:rPr>
              <a:t>mmur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 l-iskola t-tfal jistaqsu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, “Se jitfgħuna l-ħabs issa talli qed nitgħallmu r-Russu u nitkellmu bir-Russu?”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Biex naslu għandkom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kellna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nitfu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l-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mowbajls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tagħna u nneħħu l-batteriji.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mt-MT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Il-persekuzzjoni qawwija bdiet – verament tal-biża’.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lt-LT" sz="1200" b="0" strike="noStrike" spc="-1" dirty="0">
                <a:solidFill>
                  <a:srgbClr val="000000"/>
                </a:solidFill>
                <a:latin typeface="Arial"/>
              </a:rPr>
              <a:t>---------------------------</a:t>
            </a:r>
            <a:endParaRPr lang="fr-BE" sz="12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//</a:t>
            </a:r>
            <a:endParaRPr lang="fr-BE" sz="2000" b="0" strike="noStrike" spc="-1" dirty="0" smtClean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Għad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ta’ filmati oħrajn bl-istess parteċipanti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:</a:t>
            </a:r>
            <a:endParaRPr lang="fr-BE" sz="2000" b="0" strike="noStrike" spc="-1" dirty="0" smtClean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https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://www.youtube.com/watch?v=Onui6ivzf4o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Kharkiv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https://www.youtube.com/watch?v=9jnq3MRLsEU (Sevastopol)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https://www.youtube.com/watch?v=mYlDRUnzvsc (“referendum” 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fil-Krimea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)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https://www.youtube.com/watch?v=3YM-Og-g_jY (Kyiv)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https://www.youtube.com/watch?v=x4jWXVQ-Jog (Lugansk) &gt; 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filmat mhux disponibbli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https://www.youtube.com/watch?v=JzcBu28nqV0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Krivoy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Rog)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Punti għad-diskussjoni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Arial"/>
              </a:rPr>
              <a:t>: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 dirty="0" smtClean="0">
                <a:solidFill>
                  <a:srgbClr val="000000"/>
                </a:solidFill>
                <a:latin typeface="Arial"/>
              </a:rPr>
              <a:t>-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 L-awturi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tal-propaganda jridu jkunu ċerti li l-messaġġ tagħhom ikun wieħed konsistenti, u allura jużaw atturi professjonali biex jagħmluha ta’ għadd ta’ karattri li jappellaw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għall-emozzjonijiet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mt-MT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Li kieku jintużaw eżempji veri,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dawn ma jkunux jidhru daqstant radikali, u allura l-argumenti jkunu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bbilanċjati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u l-impatt finali fuq l-ispettatur ikun wieħed oġġettiv. Minflok, hawn għandna mibegħda fabbrikata kontra l-kawża tal-indipendenza tal-Ukrajna u dawk li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jappoġġawha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mt-MT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X’hemm ħażin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: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Informazzjoni falza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tintuża biex tagħmel isem ħażin għal dawk ta’ kontra, huma x’inhuma l-fatti veri.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Deskrizzjoni estrema (falza)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tas-sitwazzjoni hija mpinġija bħala waħda ta’ veru u allura tqajjem rispons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vindikattiv</a:t>
            </a:r>
            <a:endParaRPr lang="mt-MT" sz="2000" b="0" strike="noStrike" spc="-1" baseline="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Il-manipulazzjoni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emozzjonali tuża għadd ta’ gruppi soċjali bħala argument indirett għall-appoġġ ta’ “kontro-miżuri estremi”</a:t>
            </a:r>
            <a:endParaRPr lang="mt-MT" sz="2000" b="0" strike="noStrike" spc="-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BB5C2F5-1761-4A76-BC2B-5138DCD506B1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1200" b="0" strike="noStrike" spc="-1" dirty="0" smtClean="0">
                <a:latin typeface="Arial"/>
                <a:ea typeface="Calibri"/>
              </a:rPr>
              <a:t>KIF TAĦDEM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ID-DIŻINFORMAZZJONI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mt-MT" sz="1200" b="0" strike="noStrike" spc="-1" dirty="0" smtClean="0">
                <a:latin typeface="Arial"/>
              </a:rPr>
              <a:t>L-għanijiet</a:t>
            </a:r>
            <a:r>
              <a:rPr lang="mt-MT" sz="1200" b="0" strike="noStrike" spc="-1" baseline="0" dirty="0" smtClean="0">
                <a:latin typeface="Arial"/>
              </a:rPr>
              <a:t> tal-lezzjoni:</a:t>
            </a: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  <a:tabLst>
                <a:tab pos="0" algn="l"/>
              </a:tabLst>
            </a:pPr>
            <a:r>
              <a:rPr lang="mt-MT" sz="1200" b="0" strike="noStrike" spc="-1" dirty="0" err="1" smtClean="0">
                <a:latin typeface="Arial"/>
                <a:ea typeface="Calibri"/>
              </a:rPr>
              <a:t>Ifhem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liema huma l-atturi ewlenin, l-imġiba u l-kontenut li jiddefinixxi d-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diżinformazzjoni</a:t>
            </a: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  <a:tabLst>
                <a:tab pos="0" algn="l"/>
              </a:tabLst>
            </a:pPr>
            <a:r>
              <a:rPr lang="mt-MT" sz="1200" b="0" strike="noStrike" spc="-1" dirty="0" err="1" smtClean="0">
                <a:latin typeface="Arial"/>
                <a:ea typeface="Calibri"/>
              </a:rPr>
              <a:t>Ifhem</a:t>
            </a:r>
            <a:r>
              <a:rPr lang="mt-MT" sz="1200" b="0" strike="noStrike" spc="-1" dirty="0" smtClean="0">
                <a:latin typeface="Arial"/>
                <a:ea typeface="Calibri"/>
              </a:rPr>
              <a:t> li dawk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li jxerrdu d-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diżinformazzjoni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spiss jippruvaw li jqajmu apposta 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risponsi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emozzjonali fil-qarrejja</a:t>
            </a: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  <a:tabLst>
                <a:tab pos="0" algn="l"/>
              </a:tabLst>
            </a:pPr>
            <a:r>
              <a:rPr lang="mt-MT" sz="1200" b="0" strike="noStrike" spc="-1" dirty="0" err="1" smtClean="0">
                <a:latin typeface="Arial"/>
                <a:ea typeface="Calibri"/>
              </a:rPr>
              <a:t>Ifhem</a:t>
            </a:r>
            <a:r>
              <a:rPr lang="mt-MT" sz="1200" b="0" strike="noStrike" spc="-1" dirty="0" smtClean="0">
                <a:latin typeface="Arial"/>
                <a:ea typeface="Calibri"/>
              </a:rPr>
              <a:t> li </a:t>
            </a:r>
            <a:r>
              <a:rPr lang="mt-MT" sz="1200" b="0" strike="noStrike" spc="-1" dirty="0" err="1" smtClean="0">
                <a:latin typeface="Arial"/>
                <a:ea typeface="Calibri"/>
              </a:rPr>
              <a:t>lkoll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kemm aħna ninsabu f’riskju li niġi 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diżinformati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; 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iddiskuti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r-raġunijiet għaliex dan huwa perikoluż.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 smtClean="0">
                <a:latin typeface="Arial"/>
                <a:ea typeface="Calibri"/>
              </a:rPr>
              <a:t>Des</a:t>
            </a:r>
            <a:r>
              <a:rPr lang="mt-MT" sz="2000" b="0" strike="noStrike" spc="-1" dirty="0" err="1" smtClean="0">
                <a:latin typeface="Arial"/>
                <a:ea typeface="Calibri"/>
              </a:rPr>
              <a:t>krizzjonijiet</a:t>
            </a:r>
            <a:r>
              <a:rPr lang="en-US" sz="2000" b="0" strike="noStrike" spc="-1" dirty="0" smtClean="0">
                <a:latin typeface="Arial"/>
                <a:ea typeface="Calibri"/>
              </a:rPr>
              <a:t>: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>
                <a:latin typeface="Arial"/>
                <a:ea typeface="Calibri"/>
              </a:rPr>
              <a:t>- </a:t>
            </a:r>
            <a:r>
              <a:rPr lang="mt-MT" sz="2000" b="0" strike="noStrike" spc="-1" dirty="0" smtClean="0">
                <a:latin typeface="Arial"/>
                <a:ea typeface="Calibri"/>
              </a:rPr>
              <a:t>Meta nibdew nemmnu xi ħaġa u meta nkunu lesti noħorġu minn </a:t>
            </a:r>
            <a:r>
              <a:rPr lang="mt-MT" sz="2000" b="0" strike="noStrike" spc="-1" dirty="0" err="1" smtClean="0">
                <a:latin typeface="Arial"/>
                <a:ea typeface="Calibri"/>
              </a:rPr>
              <a:t>triqtna</a:t>
            </a:r>
            <a:r>
              <a:rPr lang="mt-MT" sz="2000" b="0" strike="noStrike" spc="-1" baseline="0" dirty="0" smtClean="0">
                <a:latin typeface="Arial"/>
                <a:ea typeface="Calibri"/>
              </a:rPr>
              <a:t> biex </a:t>
            </a:r>
            <a:r>
              <a:rPr lang="mt-MT" sz="2000" b="0" strike="noStrike" spc="-1" baseline="0" dirty="0" err="1" smtClean="0">
                <a:latin typeface="Arial"/>
                <a:ea typeface="Calibri"/>
              </a:rPr>
              <a:t>nappoġġawha</a:t>
            </a:r>
            <a:r>
              <a:rPr lang="mt-MT" sz="2000" b="0" strike="noStrike" spc="-1" baseline="0" dirty="0" smtClean="0">
                <a:latin typeface="Arial"/>
                <a:ea typeface="Calibri"/>
              </a:rPr>
              <a:t>?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 dirty="0" smtClean="0">
                <a:latin typeface="Arial"/>
                <a:ea typeface="Calibri"/>
              </a:rPr>
              <a:t>- </a:t>
            </a:r>
            <a:r>
              <a:rPr lang="mt-MT" sz="2000" b="0" strike="noStrike" spc="-1" dirty="0" smtClean="0">
                <a:latin typeface="Arial"/>
                <a:ea typeface="Calibri"/>
              </a:rPr>
              <a:t>Id-</a:t>
            </a:r>
            <a:r>
              <a:rPr lang="mt-MT" sz="2000" b="0" strike="noStrike" spc="-1" dirty="0" err="1" smtClean="0">
                <a:latin typeface="Arial"/>
                <a:ea typeface="Calibri"/>
              </a:rPr>
              <a:t>diżinformazzjoni</a:t>
            </a:r>
            <a:r>
              <a:rPr lang="mt-MT" sz="2000" b="0" strike="noStrike" spc="-1" baseline="0" dirty="0" smtClean="0">
                <a:latin typeface="Arial"/>
                <a:ea typeface="Calibri"/>
              </a:rPr>
              <a:t> hija proċess – Ma’ sseħħx ħabta u sabta: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 dirty="0" smtClean="0">
                <a:latin typeface="Arial"/>
                <a:ea typeface="Calibri"/>
              </a:rPr>
              <a:t>- </a:t>
            </a:r>
            <a:r>
              <a:rPr lang="mt-MT" sz="2000" b="0" strike="noStrike" spc="-1" dirty="0" smtClean="0">
                <a:latin typeface="Arial"/>
                <a:ea typeface="Calibri"/>
              </a:rPr>
              <a:t>Ir-rapport tar-riċerka</a:t>
            </a:r>
            <a:r>
              <a:rPr lang="mt-MT" sz="2000" b="0" strike="noStrike" spc="-1" baseline="0" dirty="0" smtClean="0">
                <a:latin typeface="Arial"/>
                <a:ea typeface="Calibri"/>
              </a:rPr>
              <a:t> falza li rabat il-vaċċinazzjoni kontra l-ħożba </a:t>
            </a:r>
            <a:r>
              <a:rPr lang="mt-MT" sz="2000" b="0" strike="noStrike" spc="-1" baseline="0" dirty="0" err="1" smtClean="0">
                <a:latin typeface="Arial"/>
                <a:ea typeface="Calibri"/>
              </a:rPr>
              <a:t>mal-awtiżmu</a:t>
            </a:r>
            <a:r>
              <a:rPr lang="mt-MT" sz="2000" b="0" strike="noStrike" spc="-1" baseline="0" dirty="0" smtClean="0">
                <a:latin typeface="Arial"/>
                <a:ea typeface="Calibri"/>
              </a:rPr>
              <a:t> ħareġ fl-1998</a:t>
            </a:r>
            <a:r>
              <a:rPr lang="en-GB" sz="2000" b="0" strike="noStrike" spc="-1" dirty="0" smtClean="0">
                <a:latin typeface="Arial"/>
                <a:ea typeface="Calibri"/>
              </a:rPr>
              <a:t> </a:t>
            </a:r>
            <a:r>
              <a:rPr lang="en-GB" sz="2000" b="0" strike="noStrike" spc="-1" dirty="0">
                <a:latin typeface="Wingdings"/>
                <a:ea typeface="Calibri"/>
              </a:rPr>
              <a:t></a:t>
            </a:r>
            <a:r>
              <a:rPr lang="en-GB" sz="2000" b="0" strike="noStrike" spc="-1" dirty="0">
                <a:latin typeface="Times New Roman"/>
                <a:ea typeface="Calibri"/>
              </a:rPr>
              <a:t> </a:t>
            </a:r>
            <a:r>
              <a:rPr lang="mt-MT" sz="2000" b="0" strike="noStrike" spc="-1" dirty="0" smtClean="0">
                <a:latin typeface="Times New Roman"/>
                <a:ea typeface="Calibri"/>
              </a:rPr>
              <a:t> Ir-riċerka falza </a:t>
            </a:r>
            <a:r>
              <a:rPr lang="mt-MT" sz="2000" b="0" strike="noStrike" spc="-1" dirty="0" err="1" smtClean="0">
                <a:latin typeface="Times New Roman"/>
                <a:ea typeface="Calibri"/>
              </a:rPr>
              <a:t>kebbset</a:t>
            </a:r>
            <a:r>
              <a:rPr lang="mt-MT" sz="2000" b="0" strike="noStrike" spc="-1" dirty="0" smtClean="0">
                <a:latin typeface="Times New Roman"/>
                <a:ea typeface="Calibri"/>
              </a:rPr>
              <a:t> il-</a:t>
            </a:r>
            <a:r>
              <a:rPr lang="mt-MT" sz="2000" b="0" strike="noStrike" spc="-1" dirty="0" err="1" smtClean="0">
                <a:latin typeface="Times New Roman"/>
                <a:ea typeface="Calibri"/>
              </a:rPr>
              <a:t>beżgħat</a:t>
            </a:r>
            <a:r>
              <a:rPr lang="mt-MT" sz="2000" b="0" strike="noStrike" spc="-1" baseline="0" dirty="0" smtClean="0">
                <a:latin typeface="Times New Roman"/>
                <a:ea typeface="Calibri"/>
              </a:rPr>
              <a:t> kontra l-vaċċinazzjoni, biex b’hekk </a:t>
            </a:r>
            <a:r>
              <a:rPr lang="mt-MT" sz="2000" b="0" strike="noStrike" spc="-1" baseline="0" dirty="0" err="1" smtClean="0">
                <a:latin typeface="Times New Roman"/>
                <a:ea typeface="Calibri"/>
              </a:rPr>
              <a:t>tkattret</a:t>
            </a:r>
            <a:r>
              <a:rPr lang="mt-MT" sz="2000" b="0" strike="noStrike" spc="-1" baseline="0" dirty="0" smtClean="0">
                <a:latin typeface="Times New Roman"/>
                <a:ea typeface="Calibri"/>
              </a:rPr>
              <a:t> il-marda tal-ħożba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-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Motiva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Times New Roman"/>
                <a:ea typeface="Arial"/>
              </a:rPr>
              <a:t>zzjoni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 biex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Times New Roman"/>
                <a:ea typeface="Arial"/>
              </a:rPr>
              <a:t> tappoġġa xi idea/kawża għal kisba politika jew finanzjarja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-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Times New Roman"/>
                <a:ea typeface="Arial"/>
              </a:rPr>
              <a:t>L-istudenti huma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Times New Roman"/>
                <a:ea typeface="Arial"/>
              </a:rPr>
              <a:t> mħeġġa jirriflettu dwar kif ma jistax iseħħ dibattitu ta’ veru sakemm kulħadd ikun jista’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Times New Roman"/>
                <a:ea typeface="Arial"/>
              </a:rPr>
              <a:t>jsejjes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Times New Roman"/>
                <a:ea typeface="Arial"/>
              </a:rPr>
              <a:t>għażlietu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Times New Roman"/>
                <a:ea typeface="Arial"/>
              </a:rPr>
              <a:t> fuq il-fatti; filwaqt li l-opinjonijiet kollha merħba bihom, li wieħed ixerred il-gideb mhux aċċettabbli.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</p:txBody>
      </p:sp>
      <p:sp>
        <p:nvSpPr>
          <p:cNvPr id="70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A61A50A-B1C2-4396-8DBD-42F7DF8096CF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Punti</a:t>
            </a:r>
            <a:r>
              <a:rPr lang="mt-MT" sz="2000" b="0" strike="noStrike" spc="-1" baseline="0" dirty="0" smtClean="0">
                <a:latin typeface="Arial"/>
              </a:rPr>
              <a:t> għad-diskussjoni</a:t>
            </a:r>
            <a:r>
              <a:rPr lang="en-GB" sz="2000" b="0" strike="noStrike" spc="-1" dirty="0" smtClean="0">
                <a:latin typeface="Arial"/>
              </a:rPr>
              <a:t>:</a:t>
            </a:r>
            <a:r>
              <a:rPr dirty="0"/>
              <a:t/>
            </a:r>
            <a:br>
              <a:rPr dirty="0"/>
            </a:br>
            <a:endParaRPr lang="fr-BE" sz="20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Meta d-differenzi</a:t>
            </a:r>
            <a:r>
              <a:rPr lang="mt-MT" sz="2000" b="0" strike="noStrike" spc="-1" baseline="0" dirty="0" smtClean="0">
                <a:latin typeface="Arial"/>
              </a:rPr>
              <a:t> bejn il-bnedmin jiġu esaġerati, dan issarraf ta’ strument biex </a:t>
            </a:r>
            <a:r>
              <a:rPr lang="mt-MT" sz="2000" b="0" strike="noStrike" spc="-1" baseline="0" dirty="0" err="1" smtClean="0">
                <a:latin typeface="Arial"/>
              </a:rPr>
              <a:t>tidgħajjef</a:t>
            </a:r>
            <a:r>
              <a:rPr lang="mt-MT" sz="2000" b="0" strike="noStrike" spc="-1" baseline="0" dirty="0" smtClean="0">
                <a:latin typeface="Arial"/>
              </a:rPr>
              <a:t> il-komunità</a:t>
            </a:r>
            <a:endParaRPr lang="fr-BE" sz="20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Huwa aktar diffiċli li </a:t>
            </a:r>
            <a:r>
              <a:rPr lang="mt-MT" sz="2000" b="0" strike="noStrike" spc="-1" dirty="0" err="1" smtClean="0">
                <a:latin typeface="Arial"/>
              </a:rPr>
              <a:t>timmina</a:t>
            </a:r>
            <a:r>
              <a:rPr lang="mt-MT" sz="2000" b="0" strike="noStrike" spc="-1" dirty="0" smtClean="0">
                <a:latin typeface="Arial"/>
              </a:rPr>
              <a:t> komunità b’saħħitha</a:t>
            </a:r>
            <a:r>
              <a:rPr lang="mt-MT" sz="2000" b="0" strike="noStrike" spc="-1" baseline="0" dirty="0" smtClean="0">
                <a:latin typeface="Arial"/>
              </a:rPr>
              <a:t> li hija </a:t>
            </a:r>
            <a:r>
              <a:rPr lang="mt-MT" sz="2000" b="0" strike="noStrike" spc="-1" baseline="0" dirty="0" err="1" smtClean="0">
                <a:latin typeface="Arial"/>
              </a:rPr>
              <a:t>unita</a:t>
            </a:r>
            <a:r>
              <a:rPr lang="mt-MT" sz="2000" b="0" strike="noStrike" spc="-1" baseline="0" dirty="0" smtClean="0">
                <a:latin typeface="Arial"/>
              </a:rPr>
              <a:t> fl-appoġġ tagħha għall-valuri </a:t>
            </a:r>
            <a:r>
              <a:rPr lang="mt-MT" sz="2000" b="0" strike="noStrike" spc="-1" baseline="0" dirty="0" err="1" smtClean="0">
                <a:latin typeface="Arial"/>
              </a:rPr>
              <a:t>kondiviżi</a:t>
            </a:r>
            <a:r>
              <a:rPr lang="mt-MT" sz="2000" b="0" strike="noStrike" spc="-1" baseline="0" dirty="0" smtClean="0">
                <a:latin typeface="Arial"/>
              </a:rPr>
              <a:t> fi ħdanha u l-identità komuni tagħha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</p:txBody>
      </p:sp>
      <p:sp>
        <p:nvSpPr>
          <p:cNvPr id="71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E4F7DDB-074D-48B9-83FF-4BB126810B9C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dirty="0" smtClean="0">
                <a:latin typeface="Arial"/>
              </a:rPr>
              <a:t>Għaldaqstant</a:t>
            </a:r>
            <a:r>
              <a:rPr lang="mt-MT" sz="2000" b="0" strike="noStrike" spc="-1" baseline="0" dirty="0" smtClean="0">
                <a:latin typeface="Arial"/>
              </a:rPr>
              <a:t> id-</a:t>
            </a:r>
            <a:r>
              <a:rPr lang="mt-MT" sz="2000" b="0" strike="noStrike" spc="-1" baseline="0" dirty="0" err="1" smtClean="0">
                <a:latin typeface="Arial"/>
              </a:rPr>
              <a:t>diżinformazzjoni</a:t>
            </a:r>
            <a:r>
              <a:rPr lang="mt-MT" sz="2000" b="0" strike="noStrike" spc="-1" baseline="0" dirty="0" smtClean="0">
                <a:latin typeface="Arial"/>
              </a:rPr>
              <a:t> tintuża biex in-nies taqsamhom u d-differenzi interni </a:t>
            </a:r>
            <a:r>
              <a:rPr lang="mt-MT" sz="2000" b="0" strike="noStrike" spc="-1" baseline="0" dirty="0" err="1" smtClean="0">
                <a:latin typeface="Arial"/>
              </a:rPr>
              <a:t>tgħaġġibhom</a:t>
            </a:r>
            <a:endParaRPr lang="fr-BE" sz="20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1200" b="0" strike="noStrike" spc="-1" dirty="0" smtClean="0">
                <a:latin typeface="Arial"/>
                <a:ea typeface="Arial"/>
              </a:rPr>
              <a:t>Min jipprovdi</a:t>
            </a:r>
            <a:r>
              <a:rPr lang="mt-MT" sz="1200" b="0" strike="noStrike" spc="-1" baseline="0" dirty="0" smtClean="0">
                <a:latin typeface="Arial"/>
                <a:ea typeface="Arial"/>
              </a:rPr>
              <a:t> d-</a:t>
            </a:r>
            <a:r>
              <a:rPr lang="mt-MT" sz="1200" b="0" strike="noStrike" spc="-1" baseline="0" dirty="0" err="1" smtClean="0">
                <a:latin typeface="Arial"/>
                <a:ea typeface="Arial"/>
              </a:rPr>
              <a:t>diżinformazzjoni</a:t>
            </a:r>
            <a:r>
              <a:rPr lang="mt-MT" sz="1200" b="0" strike="noStrike" spc="-1" baseline="0" dirty="0" smtClean="0">
                <a:latin typeface="Arial"/>
                <a:ea typeface="Arial"/>
              </a:rPr>
              <a:t> għandu l-għan li </a:t>
            </a:r>
            <a:r>
              <a:rPr lang="mt-MT" sz="1200" b="0" strike="noStrike" spc="-1" baseline="0" dirty="0" err="1" smtClean="0">
                <a:latin typeface="Arial"/>
                <a:ea typeface="Arial"/>
              </a:rPr>
              <a:t>jippolarizza</a:t>
            </a:r>
            <a:r>
              <a:rPr lang="mt-MT" sz="1200" b="0" strike="noStrike" spc="-1" baseline="0" dirty="0" smtClean="0">
                <a:latin typeface="Arial"/>
                <a:ea typeface="Arial"/>
              </a:rPr>
              <a:t> s-soċjetajiet tagħna u jħeġġeġ </a:t>
            </a:r>
            <a:r>
              <a:rPr lang="mt-MT" sz="1200" b="0" strike="noStrike" spc="-1" baseline="0" dirty="0" err="1" smtClean="0">
                <a:latin typeface="Arial"/>
                <a:ea typeface="Arial"/>
              </a:rPr>
              <a:t>narrattivi</a:t>
            </a:r>
            <a:r>
              <a:rPr lang="mt-MT" sz="1200" b="0" strike="noStrike" spc="-1" baseline="0" dirty="0" smtClean="0">
                <a:latin typeface="Arial"/>
                <a:ea typeface="Arial"/>
              </a:rPr>
              <a:t> ta’ “aħna </a:t>
            </a:r>
            <a:r>
              <a:rPr lang="mt-MT" sz="1200" b="0" strike="noStrike" spc="-1" baseline="0" dirty="0" err="1" smtClean="0">
                <a:latin typeface="Arial"/>
                <a:ea typeface="Arial"/>
              </a:rPr>
              <a:t>vs</a:t>
            </a:r>
            <a:r>
              <a:rPr lang="mt-MT" sz="1200" b="0" strike="noStrike" spc="-1" baseline="0" dirty="0" smtClean="0">
                <a:latin typeface="Arial"/>
                <a:ea typeface="Arial"/>
              </a:rPr>
              <a:t> huma”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1200" b="0" strike="noStrike" spc="-1" baseline="0" dirty="0" smtClean="0">
                <a:latin typeface="Arial"/>
                <a:ea typeface="Arial"/>
              </a:rPr>
              <a:t>Meta l-ħbieb jinfirdu, ikun aktar faċli li tissielet ma’ kull grupp żgħir maqtugħ għalih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1200" b="0" strike="noStrike" spc="-1" baseline="0" dirty="0" smtClean="0">
                <a:latin typeface="Arial"/>
                <a:ea typeface="Arial"/>
              </a:rPr>
              <a:t>Imma ħafna mill-progress taċ-ċiviltà kien </a:t>
            </a:r>
            <a:r>
              <a:rPr lang="mt-MT" sz="1200" b="0" strike="noStrike" spc="-1" baseline="0" dirty="0" err="1" smtClean="0">
                <a:latin typeface="Arial"/>
                <a:ea typeface="Arial"/>
              </a:rPr>
              <a:t>imsejjes</a:t>
            </a:r>
            <a:r>
              <a:rPr lang="mt-MT" sz="1200" b="0" strike="noStrike" spc="-1" baseline="0" dirty="0" smtClean="0">
                <a:latin typeface="Arial"/>
                <a:ea typeface="Arial"/>
              </a:rPr>
              <a:t> fuq is-sejbien ta’ kompromessi bejn l-interessi ta’ gruppi differenti</a:t>
            </a:r>
            <a:endParaRPr lang="mt-MT" sz="1200" b="0" strike="noStrike" spc="-1" dirty="0" smtClean="0">
              <a:latin typeface="Arial"/>
              <a:ea typeface="Arial"/>
            </a:endParaRPr>
          </a:p>
        </p:txBody>
      </p:sp>
      <p:sp>
        <p:nvSpPr>
          <p:cNvPr id="71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AA35B99-759D-40FB-9B61-21CA6756925B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Ilkoll kemm aħna ninsabu fir-riskju li nkunu vittma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tad-diżinformazzjoni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. Dan huwa fenomenu perikoluż li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jista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’:</a:t>
            </a:r>
            <a:endParaRPr lang="mt-MT" sz="1200" b="0" strike="noStrike" spc="-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- </a:t>
            </a:r>
            <a:r>
              <a:rPr lang="mt-MT" sz="1200" b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ixerred l-</a:t>
            </a:r>
            <a:r>
              <a:rPr lang="mt-MT" sz="1200" b="1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isfiduċja</a:t>
            </a:r>
            <a:r>
              <a:rPr lang="mt-MT" sz="1200" b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fl-istituzzjonijiet pubbliċi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,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li twassal f’nuqqas ta’ interess fil-politika jew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fir-radikalizzazzjoni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fr-BE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- </a:t>
            </a:r>
            <a:r>
              <a:rPr lang="mt-MT" sz="1200" b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ixerred l-</a:t>
            </a:r>
            <a:r>
              <a:rPr lang="mt-MT" sz="1200" b="1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isfiduċja</a:t>
            </a:r>
            <a:r>
              <a:rPr lang="mt-MT" sz="1200" b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 fl-informazzjoni xjentifika u medika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, li jaf ikollha konsegwenzi gravi fuq is-saħħa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fr-BE" sz="1200" b="0" strike="noStrike" spc="-1" dirty="0">
              <a:latin typeface="Arial"/>
            </a:endParaRPr>
          </a:p>
        </p:txBody>
      </p:sp>
      <p:sp>
        <p:nvSpPr>
          <p:cNvPr id="71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E51FF70-DF60-4177-9212-8808B0632062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Il-mezz</a:t>
            </a:r>
            <a:r>
              <a:rPr lang="mt-MT" sz="2000" b="0" strike="noStrike" spc="-1" baseline="0" dirty="0" smtClean="0">
                <a:latin typeface="Arial"/>
              </a:rPr>
              <a:t>i tax-xandir </a:t>
            </a:r>
            <a:r>
              <a:rPr lang="mt-MT" sz="2000" b="0" strike="noStrike" spc="-1" baseline="0" dirty="0" err="1" smtClean="0">
                <a:latin typeface="Arial"/>
              </a:rPr>
              <a:t>ikkontrollati</a:t>
            </a:r>
            <a:r>
              <a:rPr lang="mt-MT" sz="2000" b="0" strike="noStrike" spc="-1" baseline="0" dirty="0" smtClean="0">
                <a:latin typeface="Arial"/>
              </a:rPr>
              <a:t> mill-istat, bħal </a:t>
            </a:r>
            <a:r>
              <a:rPr lang="mt-MT" sz="2000" b="0" strike="noStrike" spc="-1" baseline="0" dirty="0" err="1" smtClean="0">
                <a:latin typeface="Arial"/>
              </a:rPr>
              <a:t>Russia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Today</a:t>
            </a:r>
            <a:r>
              <a:rPr lang="mt-MT" sz="2000" b="0" strike="noStrike" spc="-1" baseline="0" dirty="0" smtClean="0">
                <a:latin typeface="Arial"/>
              </a:rPr>
              <a:t> huma s-”suspettati tas-soltu” fost dawk li jxerrdu d-</a:t>
            </a:r>
            <a:r>
              <a:rPr lang="mt-MT" sz="2000" b="0" strike="noStrike" spc="-1" baseline="0" dirty="0" err="1" smtClean="0">
                <a:latin typeface="Arial"/>
              </a:rPr>
              <a:t>diżinformazzjoni</a:t>
            </a:r>
            <a:r>
              <a:rPr lang="mt-MT" sz="2000" b="0" strike="noStrike" spc="-1" baseline="0" dirty="0" smtClean="0">
                <a:latin typeface="Arial"/>
              </a:rPr>
              <a:t>, speċjalment bil-għan li </a:t>
            </a:r>
            <a:r>
              <a:rPr lang="mt-MT" sz="2000" b="0" strike="noStrike" spc="-1" baseline="0" dirty="0" err="1" smtClean="0">
                <a:latin typeface="Arial"/>
              </a:rPr>
              <a:t>jiżirgħu</a:t>
            </a:r>
            <a:r>
              <a:rPr lang="mt-MT" sz="2000" b="0" strike="noStrike" spc="-1" baseline="0" dirty="0" smtClean="0">
                <a:latin typeface="Arial"/>
              </a:rPr>
              <a:t> l-</a:t>
            </a:r>
            <a:r>
              <a:rPr lang="mt-MT" sz="2000" b="0" strike="noStrike" spc="-1" baseline="0" dirty="0" err="1" smtClean="0">
                <a:latin typeface="Arial"/>
              </a:rPr>
              <a:t>isfiduċja</a:t>
            </a:r>
            <a:r>
              <a:rPr lang="mt-MT" sz="2000" b="0" strike="noStrike" spc="-1" baseline="0" dirty="0" smtClean="0">
                <a:latin typeface="Arial"/>
              </a:rPr>
              <a:t> u joħolqu diviżjoni fl-UE u fid-dinja tal-Punent. Tattika komuni użata minn dawk li jxerrdu d-</a:t>
            </a:r>
            <a:r>
              <a:rPr lang="mt-MT" sz="2000" b="0" strike="noStrike" spc="-1" baseline="0" dirty="0" err="1" smtClean="0">
                <a:latin typeface="Arial"/>
              </a:rPr>
              <a:t>diżinformazzjoni</a:t>
            </a:r>
            <a:r>
              <a:rPr lang="mt-MT" sz="2000" b="0" strike="noStrike" spc="-1" baseline="0" dirty="0" smtClean="0">
                <a:latin typeface="Arial"/>
              </a:rPr>
              <a:t>, speċjalment dawk b’konnessjonijiet </a:t>
            </a:r>
            <a:r>
              <a:rPr lang="mt-MT" sz="2000" b="0" strike="noStrike" spc="-1" baseline="0" dirty="0" err="1" smtClean="0">
                <a:latin typeface="Arial"/>
              </a:rPr>
              <a:t>mal-Kremlin</a:t>
            </a:r>
            <a:r>
              <a:rPr lang="mt-MT" sz="2000" b="0" strike="noStrike" spc="-1" baseline="0" dirty="0" smtClean="0">
                <a:latin typeface="Arial"/>
              </a:rPr>
              <a:t>, hija li </a:t>
            </a:r>
            <a:r>
              <a:rPr lang="mt-MT" sz="2000" b="0" strike="noStrike" spc="-1" baseline="0" dirty="0" err="1" smtClean="0">
                <a:latin typeface="Arial"/>
              </a:rPr>
              <a:t>jnibbtu</a:t>
            </a:r>
            <a:r>
              <a:rPr lang="mt-MT" sz="2000" b="0" strike="noStrike" spc="-1" baseline="0" dirty="0" smtClean="0">
                <a:latin typeface="Arial"/>
              </a:rPr>
              <a:t> l-</a:t>
            </a:r>
            <a:r>
              <a:rPr lang="mt-MT" sz="2000" b="0" strike="noStrike" spc="-1" baseline="0" dirty="0" err="1" smtClean="0">
                <a:latin typeface="Arial"/>
              </a:rPr>
              <a:t>isfiduċja</a:t>
            </a:r>
            <a:r>
              <a:rPr lang="mt-MT" sz="2000" b="0" strike="noStrike" spc="-1" baseline="0" dirty="0" smtClean="0">
                <a:latin typeface="Arial"/>
              </a:rPr>
              <a:t> fl-istituzzjonijiet demokratiċi u jfittxu li </a:t>
            </a:r>
            <a:r>
              <a:rPr lang="mt-MT" sz="2000" b="0" strike="noStrike" spc="-1" baseline="0" dirty="0" err="1" smtClean="0">
                <a:latin typeface="Arial"/>
              </a:rPr>
              <a:t>jimminaw</a:t>
            </a:r>
            <a:r>
              <a:rPr lang="mt-MT" sz="2000" b="0" strike="noStrike" spc="-1" baseline="0" dirty="0" smtClean="0">
                <a:latin typeface="Arial"/>
              </a:rPr>
              <a:t> l-Unjoni Ewropea billi jimlew apposta l-ispazju </a:t>
            </a:r>
            <a:r>
              <a:rPr lang="mt-MT" sz="2000" b="0" strike="noStrike" spc="-1" baseline="0" dirty="0" err="1" smtClean="0">
                <a:latin typeface="Arial"/>
              </a:rPr>
              <a:t>informattiv</a:t>
            </a:r>
            <a:r>
              <a:rPr lang="mt-MT" sz="2000" b="0" strike="noStrike" spc="-1" baseline="0" dirty="0" smtClean="0">
                <a:latin typeface="Arial"/>
              </a:rPr>
              <a:t> b’</a:t>
            </a:r>
            <a:r>
              <a:rPr lang="mt-MT" sz="2000" b="0" strike="noStrike" spc="-1" baseline="0" dirty="0" err="1" smtClean="0">
                <a:latin typeface="Arial"/>
              </a:rPr>
              <a:t>narrattivi</a:t>
            </a:r>
            <a:r>
              <a:rPr lang="mt-MT" sz="2000" b="0" strike="noStrike" spc="-1" baseline="0" dirty="0" smtClean="0">
                <a:latin typeface="Arial"/>
              </a:rPr>
              <a:t> foloz. Fl-eżempju ta’ hawnhekk, ix-xandira tar-</a:t>
            </a:r>
            <a:r>
              <a:rPr lang="mt-MT" sz="2000" b="0" strike="noStrike" spc="-1" baseline="0" dirty="0" err="1" smtClean="0">
                <a:latin typeface="Arial"/>
              </a:rPr>
              <a:t>Russia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Today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iffokat</a:t>
            </a:r>
            <a:r>
              <a:rPr lang="mt-MT" sz="2000" b="0" strike="noStrike" spc="-1" baseline="0" dirty="0" smtClean="0">
                <a:latin typeface="Arial"/>
              </a:rPr>
              <a:t> fuq </a:t>
            </a:r>
            <a:r>
              <a:rPr lang="mt-MT" sz="2000" b="0" strike="noStrike" spc="-1" baseline="0" dirty="0" err="1" smtClean="0">
                <a:latin typeface="Arial"/>
              </a:rPr>
              <a:t>ir-Remdesivir</a:t>
            </a:r>
            <a:r>
              <a:rPr lang="mt-MT" sz="2000" b="0" strike="noStrike" spc="-1" baseline="0" dirty="0" smtClean="0">
                <a:latin typeface="Arial"/>
              </a:rPr>
              <a:t>, li f’Lulju 2020 l-UE </a:t>
            </a:r>
            <a:r>
              <a:rPr lang="mt-MT" sz="2000" b="0" strike="noStrike" spc="-1" baseline="0" dirty="0" err="1" smtClean="0">
                <a:latin typeface="Arial"/>
              </a:rPr>
              <a:t>awtorizzatu</a:t>
            </a:r>
            <a:r>
              <a:rPr lang="mt-MT" sz="2000" b="0" strike="noStrike" spc="-1" baseline="0" dirty="0" smtClean="0">
                <a:latin typeface="Arial"/>
              </a:rPr>
              <a:t> għat-trattament tal-COVID-19 fl-adulti u l-</a:t>
            </a:r>
            <a:r>
              <a:rPr lang="mt-MT" sz="2000" b="0" strike="noStrike" spc="-1" baseline="0" dirty="0" err="1" smtClean="0">
                <a:latin typeface="Arial"/>
              </a:rPr>
              <a:t>adoloxxenti</a:t>
            </a:r>
            <a:r>
              <a:rPr lang="mt-MT" sz="2000" b="0" strike="noStrike" spc="-1" baseline="0" dirty="0" smtClean="0">
                <a:latin typeface="Arial"/>
              </a:rPr>
              <a:t> minn 12-il sena ‘il fuq li jkollhom il-</a:t>
            </a:r>
            <a:r>
              <a:rPr lang="mt-MT" sz="2000" b="0" strike="noStrike" spc="-1" baseline="0" dirty="0" err="1" smtClean="0">
                <a:latin typeface="Arial"/>
              </a:rPr>
              <a:t>pulmonite</a:t>
            </a:r>
            <a:r>
              <a:rPr lang="mt-MT" sz="2000" b="0" strike="noStrike" spc="-1" baseline="0" dirty="0" smtClean="0">
                <a:latin typeface="Arial"/>
              </a:rPr>
              <a:t> u jirrikjedu l-ossiġenu ppumpjat. Il-mezzi tax-xandir pro-</a:t>
            </a:r>
            <a:r>
              <a:rPr lang="mt-MT" sz="2000" b="0" strike="noStrike" spc="-1" baseline="0" dirty="0" err="1" smtClean="0">
                <a:latin typeface="Arial"/>
              </a:rPr>
              <a:t>Kremlin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ippromovew</a:t>
            </a:r>
            <a:r>
              <a:rPr lang="mt-MT" sz="2000" b="0" strike="noStrike" spc="-1" baseline="0" dirty="0" smtClean="0">
                <a:latin typeface="Arial"/>
              </a:rPr>
              <a:t> għadd ta’ stejjer </a:t>
            </a:r>
            <a:r>
              <a:rPr lang="mt-MT" sz="2000" b="0" strike="noStrike" spc="-1" baseline="0" dirty="0" err="1" smtClean="0">
                <a:latin typeface="Arial"/>
              </a:rPr>
              <a:t>imqarrqa</a:t>
            </a:r>
            <a:r>
              <a:rPr lang="mt-MT" sz="2000" b="0" strike="noStrike" spc="-1" baseline="0" dirty="0" smtClean="0">
                <a:latin typeface="Arial"/>
              </a:rPr>
              <a:t> dwar ix-xiri mill-UE ta’ </a:t>
            </a:r>
            <a:r>
              <a:rPr lang="mt-MT" sz="2000" b="0" strike="noStrike" spc="-1" baseline="0" dirty="0" err="1" smtClean="0">
                <a:latin typeface="Arial"/>
              </a:rPr>
              <a:t>stokkijiet</a:t>
            </a:r>
            <a:r>
              <a:rPr lang="mt-MT" sz="2000" b="0" strike="noStrike" spc="-1" baseline="0" dirty="0" smtClean="0">
                <a:latin typeface="Arial"/>
              </a:rPr>
              <a:t> kbar ta’ </a:t>
            </a:r>
            <a:r>
              <a:rPr lang="mt-MT" sz="2000" b="0" strike="noStrike" spc="-1" baseline="0" dirty="0" err="1" smtClean="0">
                <a:latin typeface="Arial"/>
              </a:rPr>
              <a:t>Remdesivir</a:t>
            </a:r>
            <a:r>
              <a:rPr lang="mt-MT" sz="2000" b="0" strike="noStrike" spc="-1" baseline="0" dirty="0" smtClean="0">
                <a:latin typeface="Arial"/>
              </a:rPr>
              <a:t>, li kien allegatament tqies bħala trattament ineffettiv </a:t>
            </a:r>
            <a:r>
              <a:rPr lang="mt-MT" sz="2000" b="0" strike="noStrike" spc="-1" baseline="0" dirty="0" err="1" smtClean="0">
                <a:latin typeface="Arial"/>
              </a:rPr>
              <a:t>mid</a:t>
            </a:r>
            <a:r>
              <a:rPr lang="mt-MT" sz="2000" b="0" strike="noStrike" spc="-1" baseline="0" dirty="0" smtClean="0">
                <a:latin typeface="Arial"/>
              </a:rPr>
              <a:t>-WHO. L-istejjer </a:t>
            </a:r>
            <a:r>
              <a:rPr lang="mt-MT" sz="2000" b="0" strike="noStrike" spc="-1" baseline="0" dirty="0" err="1" smtClean="0">
                <a:latin typeface="Arial"/>
              </a:rPr>
              <a:t>irrakkontaw</a:t>
            </a:r>
            <a:r>
              <a:rPr lang="mt-MT" sz="2000" b="0" strike="noStrike" spc="-1" baseline="0" dirty="0" smtClean="0">
                <a:latin typeface="Arial"/>
              </a:rPr>
              <a:t> kif din il-mossa kienet falliment kbir tal-politika tas-saħħa tal-UE u “wieħed mill-ikbar skandli tal-kriżi sanitarja”. Fil-verità, skont id-WHO, iċ-ċertezza tar-riżultati tagħhom hija baxxa u l-evidenza ma tatx prova li r-</a:t>
            </a:r>
            <a:r>
              <a:rPr lang="mt-MT" sz="2000" b="0" strike="noStrike" spc="-1" baseline="0" dirty="0" err="1" smtClean="0">
                <a:latin typeface="Arial"/>
              </a:rPr>
              <a:t>Remdesivir</a:t>
            </a:r>
            <a:r>
              <a:rPr lang="mt-MT" sz="2000" b="0" strike="noStrike" spc="-1" baseline="0" dirty="0" smtClean="0">
                <a:latin typeface="Arial"/>
              </a:rPr>
              <a:t> ma għandu </a:t>
            </a:r>
            <a:r>
              <a:rPr lang="mt-MT" sz="1200" b="0" i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ebda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benefi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ċċju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Ir-rakkomandazzjoni hija waħda ta’ natura </a:t>
            </a:r>
            <a:r>
              <a:rPr lang="mt-MT" sz="1200" b="0" i="1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kondizzjonali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li tinħareġ meta l-evidenza dwar il-benefiċċji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u r-riskji ta’ intervent huma anqas ċerti mis-soltu.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Dan il-metodu jintuża ħafna minn atturi b’intenzjonijiet ħżiena li jxerrdu d-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diżinformazzjoni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 għall-gwadann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politiku u finanzjarju: l-għan spiss ikun li jiġu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mminati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l-UE/il-Punent billi l-politiki u l-valuri tagħhom jiġu ppreżentati bħala falluti, ħalli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jxaqqu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l-fiduċja tal-pubbliku fl-istituzzjonijiet u l-awtoritajiet li huma involuti f’dawk id-deċiżjonijiet. Meta stejjer bħal dik li għadna kemm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semmejna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jiġu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amplifikati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, l-atturi li jxerrdu d-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diżinformazzjoni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joħolqu aktar konfużjoni f’sitwazzjoni li tkun diġà inċerta, sabiex il-pubbliku spiss jisfa jinjora l-gwida tal-awtoritajiet nazzjonali u tal-esperti xjentifiċi.</a:t>
            </a:r>
            <a:endParaRPr lang="mt-MT" sz="1200" b="0" strike="noStrike" spc="-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IE" sz="20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So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rs</a:t>
            </a:r>
            <a:r>
              <a:rPr lang="en-IE" sz="20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IE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https://www.youtube.com/watch?v=e7jiPDxxx3o&amp;ab_channel=RTFrance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BE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https://www.who.int/news-room/feature-stories/detail/who-recommends-against-the-use-of-remdesivir-in-covid-19-patients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BE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https://www.ema.europa.eu/en/news/update-remdesivir-ema-will-evaluate-new-data-solidarity-trial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</p:txBody>
      </p:sp>
      <p:sp>
        <p:nvSpPr>
          <p:cNvPr id="7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86EC12-9ABC-479E-AFA3-5D3A763A3274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mt-MT" sz="2000" b="0" strike="noStrike" spc="-1" dirty="0" smtClean="0">
                <a:latin typeface="Arial"/>
              </a:rPr>
              <a:t>Sew jekk l-għan ta</a:t>
            </a:r>
            <a:r>
              <a:rPr lang="mt-MT" sz="2000" b="0" strike="noStrike" spc="-1" baseline="0" dirty="0" smtClean="0">
                <a:latin typeface="Arial"/>
              </a:rPr>
              <a:t>’ d</a:t>
            </a:r>
            <a:r>
              <a:rPr lang="mt-MT" sz="2000" b="0" strike="noStrike" spc="-1" dirty="0" smtClean="0">
                <a:latin typeface="Arial"/>
              </a:rPr>
              <a:t>awk</a:t>
            </a:r>
            <a:r>
              <a:rPr lang="mt-MT" sz="2000" b="0" strike="noStrike" spc="-1" baseline="0" dirty="0" smtClean="0">
                <a:latin typeface="Arial"/>
              </a:rPr>
              <a:t> li jxerrdu xi </a:t>
            </a:r>
            <a:r>
              <a:rPr lang="mt-MT" sz="2000" b="0" strike="noStrike" spc="-1" baseline="0" dirty="0" err="1" smtClean="0">
                <a:latin typeface="Arial"/>
              </a:rPr>
              <a:t>narrattiva</a:t>
            </a:r>
            <a:r>
              <a:rPr lang="mt-MT" sz="2000" b="0" strike="noStrike" spc="-1" baseline="0" dirty="0" smtClean="0">
                <a:latin typeface="Arial"/>
              </a:rPr>
              <a:t> ta’ </a:t>
            </a:r>
            <a:r>
              <a:rPr lang="mt-MT" sz="2000" b="0" strike="noStrike" spc="-1" baseline="0" dirty="0" err="1" smtClean="0">
                <a:latin typeface="Arial"/>
              </a:rPr>
              <a:t>diżinformazzjoni</a:t>
            </a:r>
            <a:r>
              <a:rPr lang="mt-MT" sz="2000" b="0" strike="noStrike" spc="-1" baseline="0" dirty="0" smtClean="0">
                <a:latin typeface="Arial"/>
              </a:rPr>
              <a:t> speċifika huwa gwadann politiku jew inkella finanzjarju, il-midja soċjali għandha rwol kbir </a:t>
            </a:r>
            <a:r>
              <a:rPr lang="mt-MT" sz="2000" b="0" strike="noStrike" spc="-1" baseline="0" dirty="0" err="1" smtClean="0">
                <a:latin typeface="Arial"/>
              </a:rPr>
              <a:t>immens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fl-amplifikazzjoni</a:t>
            </a:r>
            <a:r>
              <a:rPr lang="mt-MT" sz="2000" b="0" strike="noStrike" spc="-1" baseline="0" dirty="0" smtClean="0">
                <a:latin typeface="Arial"/>
              </a:rPr>
              <a:t> jew it-twaqqif </a:t>
            </a:r>
            <a:r>
              <a:rPr lang="mt-MT" sz="2000" b="0" strike="noStrike" spc="-1" baseline="0" dirty="0" err="1" smtClean="0">
                <a:latin typeface="Arial"/>
              </a:rPr>
              <a:t>tad-diżinformazzjoni</a:t>
            </a:r>
            <a:r>
              <a:rPr lang="mt-MT" sz="2000" b="0" strike="noStrike" spc="-1" baseline="0" dirty="0" smtClean="0">
                <a:latin typeface="Arial"/>
              </a:rPr>
              <a:t> ħalli ma tkomplix </a:t>
            </a:r>
            <a:r>
              <a:rPr lang="mt-MT" sz="2000" b="0" strike="noStrike" spc="-1" baseline="0" dirty="0" err="1" smtClean="0">
                <a:latin typeface="Arial"/>
              </a:rPr>
              <a:t>tinxtered</a:t>
            </a:r>
            <a:r>
              <a:rPr lang="mt-MT" sz="2000" b="0" strike="noStrike" spc="-1" baseline="0" dirty="0" smtClean="0"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endParaRPr lang="fr-BE" sz="20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dirty="0" smtClean="0">
                <a:latin typeface="Arial"/>
              </a:rPr>
              <a:t>Il-midja soċjali</a:t>
            </a:r>
            <a:r>
              <a:rPr lang="mt-MT" sz="2000" b="0" strike="noStrike" spc="-1" baseline="0" dirty="0" smtClean="0">
                <a:latin typeface="Arial"/>
              </a:rPr>
              <a:t> jużaha kulħadd, inkluż aħna u dawk kollha li </a:t>
            </a:r>
            <a:r>
              <a:rPr lang="mt-MT" sz="2000" b="0" strike="noStrike" spc="-1" baseline="0" dirty="0" err="1" smtClean="0">
                <a:latin typeface="Arial"/>
              </a:rPr>
              <a:t>nafdaw</a:t>
            </a:r>
            <a:r>
              <a:rPr lang="mt-MT" sz="2000" b="0" strike="noStrike" spc="-1" baseline="0" dirty="0" smtClean="0">
                <a:latin typeface="Arial"/>
              </a:rPr>
              <a:t>, bħal </a:t>
            </a:r>
            <a:r>
              <a:rPr lang="mt-MT" sz="2000" b="0" strike="noStrike" spc="-1" baseline="0" dirty="0" err="1" smtClean="0">
                <a:latin typeface="Arial"/>
              </a:rPr>
              <a:t>ħbiebna</a:t>
            </a:r>
            <a:r>
              <a:rPr lang="mt-MT" sz="2000" b="0" strike="noStrike" spc="-1" baseline="0" dirty="0" smtClean="0">
                <a:latin typeface="Arial"/>
              </a:rPr>
              <a:t> u </a:t>
            </a:r>
            <a:r>
              <a:rPr lang="mt-MT" sz="2000" b="0" strike="noStrike" spc="-1" baseline="0" dirty="0" err="1" smtClean="0">
                <a:latin typeface="Arial"/>
              </a:rPr>
              <a:t>qrabatna</a:t>
            </a:r>
            <a:r>
              <a:rPr lang="mt-MT" sz="2000" b="0" strike="noStrike" spc="-1" baseline="0" dirty="0" smtClean="0">
                <a:latin typeface="Arial"/>
              </a:rPr>
              <a:t>. Għaldaqstant irridu </a:t>
            </a:r>
            <a:r>
              <a:rPr lang="mt-MT" sz="2000" b="0" strike="noStrike" spc="-1" baseline="0" dirty="0" err="1" smtClean="0">
                <a:latin typeface="Arial"/>
              </a:rPr>
              <a:t>noqgħodu</a:t>
            </a:r>
            <a:r>
              <a:rPr lang="mt-MT" sz="2000" b="0" strike="noStrike" spc="-1" baseline="0" dirty="0" smtClean="0">
                <a:latin typeface="Arial"/>
              </a:rPr>
              <a:t> b’seba’ għajnejn bl-informazzjoni li </a:t>
            </a:r>
            <a:r>
              <a:rPr lang="mt-MT" sz="2000" b="0" strike="noStrike" spc="-1" baseline="0" dirty="0" err="1" smtClean="0">
                <a:latin typeface="Arial"/>
              </a:rPr>
              <a:t>nirċievu</a:t>
            </a:r>
            <a:r>
              <a:rPr lang="mt-MT" sz="2000" b="0" strike="noStrike" spc="-1" baseline="0" dirty="0" smtClean="0">
                <a:latin typeface="Arial"/>
              </a:rPr>
              <a:t> u naraw. Ara hawn fuq l-eżempju ta’ messaġġ fuq il-</a:t>
            </a:r>
            <a:r>
              <a:rPr lang="mt-MT" sz="2000" b="0" strike="noStrike" spc="-1" baseline="0" dirty="0" err="1" smtClean="0">
                <a:latin typeface="Arial"/>
              </a:rPr>
              <a:t>WhatsApp</a:t>
            </a:r>
            <a:r>
              <a:rPr lang="mt-MT" sz="2000" b="0" strike="noStrike" spc="-1" baseline="0" dirty="0" smtClean="0">
                <a:latin typeface="Arial"/>
              </a:rPr>
              <a:t> li fih informazzjoni totalment falza dwar kura li ma taħdimx </a:t>
            </a:r>
            <a:r>
              <a:rPr lang="mt-MT" sz="2000" b="0" strike="noStrike" spc="-1" baseline="0" dirty="0" err="1" smtClean="0">
                <a:latin typeface="Arial"/>
              </a:rPr>
              <a:t>għall-coronavirus</a:t>
            </a:r>
            <a:r>
              <a:rPr lang="mt-MT" sz="2000" b="0" strike="noStrike" spc="-1" baseline="0" dirty="0" smtClean="0">
                <a:latin typeface="Arial"/>
              </a:rPr>
              <a:t>. (fuq ix-xellug)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dirty="0" smtClean="0">
                <a:latin typeface="Arial"/>
              </a:rPr>
              <a:t>Il-c</a:t>
            </a:r>
            <a:r>
              <a:rPr lang="en-IE" sz="2000" b="0" strike="noStrike" spc="-1" dirty="0" err="1" smtClean="0">
                <a:latin typeface="Arial"/>
              </a:rPr>
              <a:t>lickbait</a:t>
            </a:r>
            <a:r>
              <a:rPr lang="en-IE" sz="2000" b="0" strike="noStrike" spc="-1" dirty="0" smtClean="0">
                <a:latin typeface="Arial"/>
              </a:rPr>
              <a:t> (</a:t>
            </a:r>
            <a:r>
              <a:rPr lang="mt-MT" sz="2000" b="0" strike="noStrike" spc="-1" dirty="0" smtClean="0">
                <a:latin typeface="Arial"/>
              </a:rPr>
              <a:t>profitt iġġenerat min-numru</a:t>
            </a:r>
            <a:r>
              <a:rPr lang="mt-MT" sz="2000" b="0" strike="noStrike" spc="-1" baseline="0" dirty="0" smtClean="0">
                <a:latin typeface="Arial"/>
              </a:rPr>
              <a:t> ta’ </a:t>
            </a:r>
            <a:r>
              <a:rPr lang="en-IE" sz="2000" b="0" strike="noStrike" spc="-1" dirty="0" smtClean="0">
                <a:latin typeface="Arial"/>
              </a:rPr>
              <a:t>clicks</a:t>
            </a:r>
            <a:r>
              <a:rPr lang="en-IE" sz="2000" b="0" strike="noStrike" spc="-1" dirty="0">
                <a:latin typeface="Arial"/>
              </a:rPr>
              <a:t>) &gt; </a:t>
            </a:r>
            <a:r>
              <a:rPr lang="mt-MT" sz="2000" b="0" strike="noStrike" spc="-1" dirty="0" smtClean="0">
                <a:latin typeface="Arial"/>
              </a:rPr>
              <a:t>xi</a:t>
            </a:r>
            <a:r>
              <a:rPr lang="mt-MT" sz="2000" b="0" strike="noStrike" spc="-1" baseline="0" dirty="0" smtClean="0">
                <a:latin typeface="Arial"/>
              </a:rPr>
              <a:t> punti mill-aħbarijiet jew stampi/filmati jagħmluhom attraenti ħafna u misterjużi apposta ħalli aktar nies </a:t>
            </a:r>
            <a:r>
              <a:rPr lang="mt-MT" sz="2000" b="0" strike="noStrike" spc="-1" baseline="0" dirty="0" err="1" smtClean="0">
                <a:latin typeface="Arial"/>
              </a:rPr>
              <a:t>jikklikkjaw</a:t>
            </a:r>
            <a:r>
              <a:rPr lang="mt-MT" sz="2000" b="0" strike="noStrike" spc="-1" baseline="0" dirty="0" smtClean="0">
                <a:latin typeface="Arial"/>
              </a:rPr>
              <a:t> fuqhom. Tiftakar l-artiklu tal-Papa jappoġġja lil Trump aktar ‘il fuq? Ara wkoll l-eżempji ta’ hawn fuq dwar kif l-UE allegatament trid tgħaqqad ir-Renju Unit ma’ Franza. (fin-nofs – fuq)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dirty="0" smtClean="0">
                <a:latin typeface="Arial"/>
              </a:rPr>
              <a:t>Stejjer kompletament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iffabbrikati</a:t>
            </a:r>
            <a:r>
              <a:rPr lang="mt-MT" sz="2000" b="0" strike="noStrike" spc="-1" baseline="0" dirty="0" smtClean="0">
                <a:latin typeface="Arial"/>
              </a:rPr>
              <a:t> bħal dik t’hawn fuq </a:t>
            </a:r>
            <a:r>
              <a:rPr lang="mt-MT" sz="2000" b="0" strike="noStrike" spc="-1" baseline="0" dirty="0" err="1" smtClean="0">
                <a:latin typeface="Arial"/>
              </a:rPr>
              <a:t>impostata</a:t>
            </a:r>
            <a:r>
              <a:rPr lang="mt-MT" sz="2000" b="0" strike="noStrike" spc="-1" baseline="0" dirty="0" smtClean="0">
                <a:latin typeface="Arial"/>
              </a:rPr>
              <a:t> fuq </a:t>
            </a:r>
            <a:r>
              <a:rPr lang="mt-MT" sz="2000" b="0" strike="noStrike" spc="-1" baseline="0" dirty="0" err="1" smtClean="0">
                <a:latin typeface="Arial"/>
              </a:rPr>
              <a:t>Instagram</a:t>
            </a:r>
            <a:r>
              <a:rPr lang="mt-MT" sz="2000" b="0" strike="noStrike" spc="-1" baseline="0" dirty="0" smtClean="0">
                <a:latin typeface="Arial"/>
              </a:rPr>
              <a:t> minn April 2020 li tisħaq li nstab il-vaċċin </a:t>
            </a:r>
            <a:r>
              <a:rPr lang="mt-MT" sz="2000" b="0" strike="noStrike" spc="-1" baseline="0" dirty="0" err="1" smtClean="0">
                <a:latin typeface="Arial"/>
              </a:rPr>
              <a:t>għall-coronavirus</a:t>
            </a:r>
            <a:r>
              <a:rPr lang="mt-MT" sz="2000" b="0" strike="noStrike" spc="-1" baseline="0" dirty="0" smtClean="0">
                <a:latin typeface="Arial"/>
              </a:rPr>
              <a:t>, meta fil-fatt ma kien jeżisti l-ebda tali vaċċin sa dak iż-żmien u lanqas ma kienet għadha mqar inbdiet ir-riċerka avvanzata dwaru. (fin-nofs – taħt)</a:t>
            </a:r>
            <a:endParaRPr lang="mt-MT" sz="2000" b="0" strike="noStrike" spc="-1" dirty="0" smtClean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dirty="0" err="1" smtClean="0">
                <a:latin typeface="Arial"/>
              </a:rPr>
              <a:t>Amplifikazzoni</a:t>
            </a:r>
            <a:r>
              <a:rPr lang="mt-MT" sz="2000" b="0" strike="noStrike" spc="-1" baseline="0" dirty="0" smtClean="0">
                <a:latin typeface="Arial"/>
              </a:rPr>
              <a:t> artifiċjali &gt; meta storja jew </a:t>
            </a:r>
            <a:r>
              <a:rPr lang="mt-MT" sz="2000" b="0" strike="noStrike" spc="-1" baseline="0" dirty="0" err="1" smtClean="0">
                <a:latin typeface="Arial"/>
              </a:rPr>
              <a:t>narrattiva</a:t>
            </a:r>
            <a:r>
              <a:rPr lang="mt-MT" sz="2000" b="0" strike="noStrike" spc="-1" baseline="0" dirty="0" smtClean="0">
                <a:latin typeface="Arial"/>
              </a:rPr>
              <a:t> ssir virali permezz ta’ mezzi mhux awtentiċi: </a:t>
            </a:r>
            <a:r>
              <a:rPr lang="mt-MT" sz="2000" b="0" strike="noStrike" spc="-1" baseline="0" dirty="0" err="1" smtClean="0">
                <a:latin typeface="Arial"/>
              </a:rPr>
              <a:t>profili</a:t>
            </a:r>
            <a:r>
              <a:rPr lang="mt-MT" sz="2000" b="0" strike="noStrike" spc="-1" baseline="0" dirty="0" smtClean="0">
                <a:latin typeface="Arial"/>
              </a:rPr>
              <a:t> foloz u </a:t>
            </a:r>
            <a:r>
              <a:rPr lang="mt-MT" sz="2000" b="0" strike="noStrike" spc="-1" baseline="0" dirty="0" err="1" smtClean="0">
                <a:latin typeface="Arial"/>
              </a:rPr>
              <a:t>bots</a:t>
            </a:r>
            <a:r>
              <a:rPr lang="mt-MT" sz="2000" b="0" strike="noStrike" spc="-1" baseline="0" dirty="0" smtClean="0">
                <a:latin typeface="Arial"/>
              </a:rPr>
              <a:t>, </a:t>
            </a:r>
            <a:r>
              <a:rPr lang="mt-MT" sz="2000" b="0" strike="noStrike" spc="-1" baseline="0" dirty="0" err="1" smtClean="0">
                <a:latin typeface="Arial"/>
              </a:rPr>
              <a:t>posts</a:t>
            </a:r>
            <a:r>
              <a:rPr lang="mt-MT" sz="2000" b="0" strike="noStrike" spc="-1" baseline="0" dirty="0" smtClean="0">
                <a:latin typeface="Arial"/>
              </a:rPr>
              <a:t> mifqugħa bil-kummenti u </a:t>
            </a:r>
            <a:r>
              <a:rPr lang="mt-MT" sz="2000" b="0" strike="noStrike" spc="-1" baseline="0" dirty="0" err="1" smtClean="0">
                <a:latin typeface="Arial"/>
              </a:rPr>
              <a:t>shares</a:t>
            </a:r>
            <a:r>
              <a:rPr lang="mt-MT" sz="2000" b="0" strike="noStrike" spc="-1" baseline="0" dirty="0" smtClean="0">
                <a:latin typeface="Arial"/>
              </a:rPr>
              <a:t> li jagħtuha aktar </a:t>
            </a:r>
            <a:r>
              <a:rPr lang="mt-MT" sz="2000" b="0" strike="noStrike" spc="-1" baseline="0" dirty="0" err="1" smtClean="0">
                <a:latin typeface="Arial"/>
              </a:rPr>
              <a:t>imbuttatura</a:t>
            </a:r>
            <a:r>
              <a:rPr lang="mt-MT" sz="2000" b="0" strike="noStrike" spc="-1" baseline="0" dirty="0" smtClean="0">
                <a:latin typeface="Arial"/>
              </a:rPr>
              <a:t> biex timxi. Hemm </a:t>
            </a:r>
            <a:r>
              <a:rPr lang="mt-MT" sz="2000" b="0" strike="noStrike" spc="-1" baseline="0" dirty="0" err="1" smtClean="0">
                <a:latin typeface="Arial"/>
              </a:rPr>
              <a:t>profili</a:t>
            </a:r>
            <a:r>
              <a:rPr lang="mt-MT" sz="2000" b="0" strike="noStrike" spc="-1" baseline="0" dirty="0" smtClean="0">
                <a:latin typeface="Arial"/>
              </a:rPr>
              <a:t> li jinħolqu u jitħaddmu b’mod artifiċjali u minn fabbriki tat-</a:t>
            </a:r>
            <a:r>
              <a:rPr lang="mt-MT" sz="2000" b="0" strike="noStrike" spc="-1" baseline="0" dirty="0" err="1" smtClean="0">
                <a:latin typeface="Arial"/>
              </a:rPr>
              <a:t>trolls</a:t>
            </a:r>
            <a:r>
              <a:rPr lang="mt-MT" sz="2000" b="0" strike="noStrike" spc="-1" baseline="0" dirty="0" smtClean="0">
                <a:latin typeface="Arial"/>
              </a:rPr>
              <a:t> li għal tal-apposta jkunu jidhru taparsi nies normali b’deskrizzjonijiet dwar xogħol u </a:t>
            </a:r>
            <a:r>
              <a:rPr lang="mt-MT" sz="2000" b="0" strike="noStrike" spc="-1" baseline="0" dirty="0" err="1" smtClean="0">
                <a:latin typeface="Arial"/>
              </a:rPr>
              <a:t>passatempi</a:t>
            </a:r>
            <a:r>
              <a:rPr lang="mt-MT" sz="2000" b="0" strike="noStrike" spc="-1" baseline="0" dirty="0" smtClean="0">
                <a:latin typeface="Arial"/>
              </a:rPr>
              <a:t> regolari. L-eżempju ta’ hawn fuq juri r-risposti għal </a:t>
            </a:r>
            <a:r>
              <a:rPr lang="mt-MT" sz="2000" b="0" strike="noStrike" spc="-1" baseline="0" dirty="0" err="1" smtClean="0">
                <a:latin typeface="Arial"/>
              </a:rPr>
              <a:t>posts</a:t>
            </a:r>
            <a:r>
              <a:rPr lang="mt-MT" sz="2000" b="0" strike="noStrike" spc="-1" baseline="0" dirty="0" smtClean="0">
                <a:latin typeface="Arial"/>
              </a:rPr>
              <a:t> fuq kontijiet differenti tat-</a:t>
            </a:r>
            <a:r>
              <a:rPr lang="mt-MT" sz="2000" b="0" strike="noStrike" spc="-1" baseline="0" dirty="0" err="1" smtClean="0">
                <a:latin typeface="Arial"/>
              </a:rPr>
              <a:t>Twitter</a:t>
            </a:r>
            <a:r>
              <a:rPr lang="mt-MT" sz="2000" b="0" strike="noStrike" spc="-1" baseline="0" dirty="0" smtClean="0">
                <a:latin typeface="Arial"/>
              </a:rPr>
              <a:t>, li jużaw </a:t>
            </a:r>
            <a:r>
              <a:rPr lang="mt-MT" sz="2000" b="0" strike="noStrike" spc="-1" baseline="0" dirty="0" err="1" smtClean="0">
                <a:latin typeface="Arial"/>
              </a:rPr>
              <a:t>narrattivi</a:t>
            </a:r>
            <a:r>
              <a:rPr lang="mt-MT" sz="2000" b="0" strike="noStrike" spc="-1" baseline="0" dirty="0" smtClean="0">
                <a:latin typeface="Arial"/>
              </a:rPr>
              <a:t> simili jew testi identiċi, li jagħtu lil wieħed x’jifhem li kienu messaġġi </a:t>
            </a:r>
            <a:r>
              <a:rPr lang="mt-MT" sz="2000" b="0" strike="noStrike" spc="-1" baseline="0" dirty="0" err="1" smtClean="0">
                <a:latin typeface="Arial"/>
              </a:rPr>
              <a:t>koordinati</a:t>
            </a:r>
            <a:r>
              <a:rPr lang="mt-MT" sz="2000" b="0" strike="noStrike" spc="-1" baseline="0" dirty="0" smtClean="0">
                <a:latin typeface="Arial"/>
              </a:rPr>
              <a:t>. Sors: </a:t>
            </a:r>
            <a:r>
              <a:rPr lang="mt-MT" sz="2000" b="0" strike="noStrike" spc="-1" baseline="0" dirty="0" err="1" smtClean="0">
                <a:latin typeface="Arial"/>
              </a:rPr>
              <a:t>Raport</a:t>
            </a:r>
            <a:r>
              <a:rPr lang="mt-MT" sz="2000" b="0" strike="noStrike" spc="-1" baseline="0" dirty="0" smtClean="0">
                <a:latin typeface="Arial"/>
              </a:rPr>
              <a:t> tal-</a:t>
            </a:r>
            <a:r>
              <a:rPr lang="fr-BE" sz="2000" b="0" strike="noStrike" spc="-1" dirty="0" smtClean="0">
                <a:latin typeface="Arial"/>
              </a:rPr>
              <a:t>Institute </a:t>
            </a:r>
            <a:r>
              <a:rPr lang="fr-BE" sz="2000" b="0" strike="noStrike" spc="-1" dirty="0">
                <a:latin typeface="Arial"/>
              </a:rPr>
              <a:t>for Strategic Dialogue and Alliance for </a:t>
            </a:r>
            <a:r>
              <a:rPr lang="fr-BE" sz="2000" b="0" strike="noStrike" spc="-1" dirty="0" err="1">
                <a:latin typeface="Arial"/>
              </a:rPr>
              <a:t>Securing</a:t>
            </a:r>
            <a:r>
              <a:rPr lang="fr-BE" sz="2000" b="0" strike="noStrike" spc="-1" dirty="0">
                <a:latin typeface="Arial"/>
              </a:rPr>
              <a:t> </a:t>
            </a:r>
            <a:r>
              <a:rPr lang="fr-BE" sz="2000" b="0" strike="noStrike" spc="-1" dirty="0" err="1">
                <a:latin typeface="Arial"/>
              </a:rPr>
              <a:t>Democracy</a:t>
            </a:r>
            <a:r>
              <a:rPr lang="fr-BE" sz="2000" b="0" strike="noStrike" spc="-1" dirty="0">
                <a:latin typeface="Arial"/>
              </a:rPr>
              <a:t> - https://www.isdglobal.org/wp-content/uploads/2020/08/ISDG-proCCP.pdf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dirty="0" smtClean="0">
                <a:latin typeface="Arial"/>
              </a:rPr>
              <a:t>Użu ta’ </a:t>
            </a:r>
            <a:r>
              <a:rPr lang="mt-MT" sz="2000" b="0" strike="noStrike" spc="-1" dirty="0" err="1" smtClean="0">
                <a:latin typeface="Arial"/>
              </a:rPr>
              <a:t>immaġnijiet</a:t>
            </a:r>
            <a:r>
              <a:rPr lang="mt-MT" sz="2000" b="0" strike="noStrike" spc="-1" dirty="0" smtClean="0">
                <a:latin typeface="Arial"/>
              </a:rPr>
              <a:t> barra mill-kuntest: se naraw eżempju ta’ dawn fis-</a:t>
            </a:r>
            <a:r>
              <a:rPr lang="mt-MT" sz="2000" b="0" strike="noStrike" spc="-1" dirty="0" err="1" smtClean="0">
                <a:latin typeface="Arial"/>
              </a:rPr>
              <a:t>slide</a:t>
            </a:r>
            <a:r>
              <a:rPr lang="mt-MT" sz="2000" b="0" strike="noStrike" spc="-1" baseline="0" dirty="0" err="1" smtClean="0">
                <a:latin typeface="Arial"/>
              </a:rPr>
              <a:t>s</a:t>
            </a:r>
            <a:r>
              <a:rPr lang="mt-MT" sz="2000" b="0" strike="noStrike" spc="-1" baseline="0" dirty="0" smtClean="0">
                <a:latin typeface="Arial"/>
              </a:rPr>
              <a:t> li jmiss. Teknika komuni ħafna </a:t>
            </a:r>
            <a:r>
              <a:rPr lang="mt-MT" sz="2000" b="0" strike="noStrike" spc="-1" baseline="0" dirty="0" err="1" smtClean="0">
                <a:latin typeface="Arial"/>
              </a:rPr>
              <a:t>tad-diżinformazzjoni</a:t>
            </a:r>
            <a:r>
              <a:rPr lang="mt-MT" sz="2000" b="0" strike="noStrike" spc="-1" baseline="0" dirty="0" smtClean="0">
                <a:latin typeface="Arial"/>
              </a:rPr>
              <a:t> hija li jintuża mill-ġdid </a:t>
            </a:r>
            <a:r>
              <a:rPr lang="mt-MT" sz="2000" b="0" strike="noStrike" spc="-1" baseline="0" dirty="0" err="1" smtClean="0">
                <a:latin typeface="Arial"/>
              </a:rPr>
              <a:t>metraġġ</a:t>
            </a:r>
            <a:r>
              <a:rPr lang="mt-MT" sz="2000" b="0" strike="noStrike" spc="-1" baseline="0" dirty="0" smtClean="0">
                <a:latin typeface="Arial"/>
              </a:rPr>
              <a:t> ta’ filmati antik (li spiss ikun grafiku jew sorprendenti) fil-kuntest ta’ xi avveniment attwali, jew f’kuntesti totalment differenti.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Aktar tagħrif</a:t>
            </a:r>
            <a:r>
              <a:rPr lang="en-IE" sz="2000" b="0" strike="noStrike" spc="-1" dirty="0" smtClean="0">
                <a:latin typeface="Arial"/>
              </a:rPr>
              <a:t>: </a:t>
            </a:r>
            <a:r>
              <a:rPr lang="fr-BE" sz="2000" b="0" u="sng" strike="noStrike" spc="-1" dirty="0">
                <a:solidFill>
                  <a:srgbClr val="000000"/>
                </a:solidFill>
                <a:uFillTx/>
                <a:latin typeface="Arial"/>
                <a:hlinkClick r:id="rId3"/>
              </a:rPr>
              <a:t>https://www.cits.ucsb.edu/fake-news/spread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72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F11EE6E-204F-40AC-9018-2829F6DA061B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 dirty="0" err="1">
                <a:latin typeface="Arial"/>
              </a:rPr>
              <a:t>TikTok</a:t>
            </a:r>
            <a:r>
              <a:rPr lang="en-US" sz="2000" b="0" strike="noStrike" spc="-1" dirty="0" smtClean="0">
                <a:latin typeface="Arial"/>
              </a:rPr>
              <a:t>,</a:t>
            </a:r>
            <a:r>
              <a:rPr lang="mt-MT" sz="2000" b="0" strike="noStrike" spc="-1" dirty="0" smtClean="0">
                <a:latin typeface="Arial"/>
              </a:rPr>
              <a:t> l-</a:t>
            </a:r>
            <a:r>
              <a:rPr lang="mt-MT" sz="2000" b="0" strike="noStrike" spc="-1" dirty="0" err="1" smtClean="0">
                <a:latin typeface="Arial"/>
              </a:rPr>
              <a:t>app</a:t>
            </a:r>
            <a:r>
              <a:rPr lang="mt-MT" sz="2000" b="0" strike="noStrike" spc="-1" baseline="0" dirty="0" smtClean="0">
                <a:latin typeface="Arial"/>
              </a:rPr>
              <a:t> biex tibgħat filmati qosra, ħa </a:t>
            </a:r>
            <a:r>
              <a:rPr lang="mt-MT" sz="2000" b="0" strike="noStrike" spc="-1" baseline="0" dirty="0" err="1" smtClean="0">
                <a:latin typeface="Arial"/>
              </a:rPr>
              <a:t>spinta</a:t>
            </a:r>
            <a:r>
              <a:rPr lang="mt-MT" sz="2000" b="0" strike="noStrike" spc="-1" baseline="0" dirty="0" smtClean="0">
                <a:latin typeface="Arial"/>
              </a:rPr>
              <a:t> qawwija fl-użu tiegħu minn bażi ta’ utenti li tikkonsisti l-aktar f’udjenzi </a:t>
            </a:r>
            <a:r>
              <a:rPr lang="mt-MT" sz="2000" b="0" strike="noStrike" spc="-1" baseline="0" dirty="0" err="1" smtClean="0">
                <a:latin typeface="Arial"/>
              </a:rPr>
              <a:t>adoloxxenti</a:t>
            </a:r>
            <a:r>
              <a:rPr lang="mt-MT" sz="2000" b="0" strike="noStrike" spc="-1" baseline="0" dirty="0" smtClean="0">
                <a:latin typeface="Arial"/>
              </a:rPr>
              <a:t>. Imma, hekk kif il-popolarità tiegħu kibret fl-Ewropa u fl-Istati Uniti, </a:t>
            </a:r>
            <a:r>
              <a:rPr lang="mt-MT" sz="2000" b="0" strike="noStrike" spc="-1" baseline="0" dirty="0" err="1" smtClean="0">
                <a:latin typeface="Arial"/>
              </a:rPr>
              <a:t>TikTok</a:t>
            </a:r>
            <a:r>
              <a:rPr lang="mt-MT" sz="2000" b="0" strike="noStrike" spc="-1" baseline="0" dirty="0" smtClean="0">
                <a:latin typeface="Arial"/>
              </a:rPr>
              <a:t> beda </a:t>
            </a:r>
            <a:r>
              <a:rPr lang="mt-MT" sz="2000" b="0" strike="noStrike" spc="-1" baseline="0" dirty="0" err="1" smtClean="0">
                <a:latin typeface="Arial"/>
              </a:rPr>
              <a:t>jospita</a:t>
            </a:r>
            <a:r>
              <a:rPr lang="mt-MT" sz="2000" b="0" strike="noStrike" spc="-1" baseline="0" dirty="0" smtClean="0">
                <a:latin typeface="Arial"/>
              </a:rPr>
              <a:t> wkoll firxa estensiva ta’ kontenut falz, fil-biċċa l-kbira tiegħu ta’ natura politika, kif ukoll </a:t>
            </a:r>
            <a:r>
              <a:rPr lang="mt-MT" sz="2000" b="0" strike="noStrike" spc="-1" baseline="0" dirty="0" err="1" smtClean="0">
                <a:latin typeface="Arial"/>
              </a:rPr>
              <a:t>posts</a:t>
            </a:r>
            <a:r>
              <a:rPr lang="mt-MT" sz="2000" b="0" strike="noStrike" spc="-1" baseline="0" dirty="0" smtClean="0">
                <a:latin typeface="Arial"/>
              </a:rPr>
              <a:t> kontra l-vaċċinazzjoni u </a:t>
            </a:r>
            <a:r>
              <a:rPr lang="mt-MT" sz="2000" b="0" strike="noStrike" spc="-1" baseline="0" dirty="0" err="1" smtClean="0">
                <a:latin typeface="Arial"/>
              </a:rPr>
              <a:t>miżinformazzjoni</a:t>
            </a:r>
            <a:r>
              <a:rPr lang="mt-MT" sz="2000" b="0" strike="noStrike" spc="-1" baseline="0" dirty="0" smtClean="0">
                <a:latin typeface="Arial"/>
              </a:rPr>
              <a:t> dwar il-bidla </a:t>
            </a:r>
            <a:r>
              <a:rPr lang="mt-MT" sz="2000" b="0" strike="noStrike" spc="-1" baseline="0" dirty="0" err="1" smtClean="0">
                <a:latin typeface="Arial"/>
              </a:rPr>
              <a:t>klimatika</a:t>
            </a:r>
            <a:r>
              <a:rPr lang="mt-MT" sz="2000" b="0" strike="noStrike" spc="-1" baseline="0" dirty="0" smtClean="0">
                <a:latin typeface="Arial"/>
              </a:rPr>
              <a:t>, bħal attakki fuq l-</a:t>
            </a:r>
            <a:r>
              <a:rPr lang="mt-MT" sz="2000" b="0" strike="noStrike" spc="-1" baseline="0" dirty="0" err="1" smtClean="0">
                <a:latin typeface="Arial"/>
              </a:rPr>
              <a:t>attivista</a:t>
            </a:r>
            <a:r>
              <a:rPr lang="mt-MT" sz="2000" b="0" strike="noStrike" spc="-1" baseline="0" dirty="0" smtClean="0">
                <a:latin typeface="Arial"/>
              </a:rPr>
              <a:t> ambjentali </a:t>
            </a:r>
            <a:r>
              <a:rPr lang="mt-MT" sz="2000" b="0" strike="noStrike" spc="-1" baseline="0" dirty="0" err="1" smtClean="0">
                <a:latin typeface="Arial"/>
              </a:rPr>
              <a:t>Żvediża</a:t>
            </a:r>
            <a:r>
              <a:rPr lang="mt-MT" sz="2000" b="0" strike="noStrike" spc="-1" baseline="0" dirty="0" smtClean="0">
                <a:latin typeface="Arial"/>
              </a:rPr>
              <a:t> Greta </a:t>
            </a:r>
            <a:r>
              <a:rPr lang="mt-MT" sz="2000" b="0" strike="noStrike" spc="-1" baseline="0" dirty="0" err="1" smtClean="0">
                <a:latin typeface="Arial"/>
              </a:rPr>
              <a:t>Thunberg</a:t>
            </a:r>
            <a:r>
              <a:rPr lang="mt-MT" sz="2000" b="0" strike="noStrike" spc="-1" baseline="0" dirty="0" smtClean="0">
                <a:latin typeface="Arial"/>
              </a:rPr>
              <a:t>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baseline="0" dirty="0" smtClean="0">
                <a:latin typeface="Arial"/>
              </a:rPr>
              <a:t>Aktar kmieni din is-sena, kien hemm bosta filmati fuq </a:t>
            </a:r>
            <a:r>
              <a:rPr lang="mt-MT" sz="2000" b="0" strike="noStrike" spc="-1" baseline="0" dirty="0" err="1" smtClean="0">
                <a:latin typeface="Arial"/>
              </a:rPr>
              <a:t>it-TikTok</a:t>
            </a:r>
            <a:r>
              <a:rPr lang="mt-MT" sz="2000" b="0" strike="noStrike" spc="-1" baseline="0" dirty="0" smtClean="0">
                <a:latin typeface="Arial"/>
              </a:rPr>
              <a:t> li xerrdu allegazzjonijiet bla bażi u </a:t>
            </a:r>
            <a:r>
              <a:rPr lang="mt-MT" sz="2000" b="0" strike="noStrike" spc="-1" baseline="0" dirty="0" err="1" smtClean="0">
                <a:latin typeface="Arial"/>
              </a:rPr>
              <a:t>teoriji</a:t>
            </a:r>
            <a:r>
              <a:rPr lang="mt-MT" sz="2000" b="0" strike="noStrike" spc="-1" baseline="0" dirty="0" smtClean="0">
                <a:latin typeface="Arial"/>
              </a:rPr>
              <a:t> ta’ kospirazzjoni li diġà nkixfu bħala foloz dwar </a:t>
            </a:r>
            <a:r>
              <a:rPr lang="mt-MT" sz="2000" b="0" strike="noStrike" spc="-1" baseline="0" dirty="0" err="1" smtClean="0">
                <a:latin typeface="Arial"/>
              </a:rPr>
              <a:t>it-tifqiegħa</a:t>
            </a:r>
            <a:r>
              <a:rPr lang="mt-MT" sz="2000" b="0" strike="noStrike" spc="-1" baseline="0" dirty="0" smtClean="0">
                <a:latin typeface="Arial"/>
              </a:rPr>
              <a:t> tal-</a:t>
            </a:r>
            <a:r>
              <a:rPr lang="mt-MT" sz="2000" b="0" strike="noStrike" spc="-1" baseline="0" dirty="0" err="1" smtClean="0">
                <a:latin typeface="Arial"/>
              </a:rPr>
              <a:t>coronavirus</a:t>
            </a:r>
            <a:r>
              <a:rPr lang="mt-MT" sz="2000" b="0" strike="noStrike" spc="-1" baseline="0" dirty="0" smtClean="0">
                <a:latin typeface="Arial"/>
              </a:rPr>
              <a:t>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baseline="0" dirty="0" smtClean="0">
                <a:latin typeface="Arial"/>
              </a:rPr>
              <a:t>Filmati bħal dak muri hawn, li rawhom eluf ta’ nies, jallegaw li l-”Gvern Ċiniż” kien qed “</a:t>
            </a:r>
            <a:r>
              <a:rPr lang="mt-MT" sz="2000" b="0" strike="noStrike" spc="-1" baseline="0" dirty="0" err="1" smtClean="0">
                <a:latin typeface="Arial"/>
              </a:rPr>
              <a:t>jipprinzipja</a:t>
            </a:r>
            <a:r>
              <a:rPr lang="mt-MT" sz="2000" b="0" strike="noStrike" spc="-1" baseline="0" dirty="0" smtClean="0">
                <a:latin typeface="Arial"/>
              </a:rPr>
              <a:t> virus biex jikkontrolla l-popolazzjoni” jew jallegaw li l-</a:t>
            </a:r>
            <a:r>
              <a:rPr lang="mt-MT" sz="2000" b="0" strike="noStrike" spc="-1" baseline="0" dirty="0" err="1" smtClean="0">
                <a:latin typeface="Arial"/>
              </a:rPr>
              <a:t>pandemija</a:t>
            </a:r>
            <a:r>
              <a:rPr lang="mt-MT" sz="2000" b="0" strike="noStrike" spc="-1" baseline="0" dirty="0" smtClean="0">
                <a:latin typeface="Arial"/>
              </a:rPr>
              <a:t> tabilħaqq kienet “attakk </a:t>
            </a:r>
            <a:r>
              <a:rPr lang="mt-MT" sz="2000" b="0" strike="noStrike" spc="-1" baseline="0" dirty="0" err="1" smtClean="0">
                <a:latin typeface="Arial"/>
              </a:rPr>
              <a:t>bijokimiku</a:t>
            </a:r>
            <a:r>
              <a:rPr lang="mt-MT" sz="2000" b="0" strike="noStrike" spc="-1" baseline="0" dirty="0" smtClean="0">
                <a:latin typeface="Arial"/>
              </a:rPr>
              <a:t> mill-Gvern” bħala </a:t>
            </a:r>
            <a:r>
              <a:rPr lang="mt-MT" sz="2000" b="0" strike="noStrike" spc="-1" baseline="0" dirty="0" err="1" smtClean="0">
                <a:latin typeface="Arial"/>
              </a:rPr>
              <a:t>distrazzjoni</a:t>
            </a:r>
            <a:r>
              <a:rPr lang="mt-MT" sz="2000" b="0" strike="noStrike" spc="-1" baseline="0" dirty="0" smtClean="0">
                <a:latin typeface="Arial"/>
              </a:rPr>
              <a:t> popolari. Filmat ieħor qal li n-”nies huma konvinti li ċ-Ċina qatgħetha li tħarrab il-virus fost in-nies taparsi aċċidentalment... bħala mezz biex tikkontrolla l-popolazzjoni.”</a:t>
            </a:r>
            <a:endParaRPr lang="mt-MT" sz="2000" b="0" strike="noStrike" spc="-1" dirty="0" smtClean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Minn dak iż-żmien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‘il hawn, tat-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TikTok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sawru linji gwida ċari kontra l-informazzjoni qarrieqa fuq il-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platform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tagħhom, inkluża 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miżinformazzjoni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medika, imma kull min juża 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app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jaf kemm ix-xejriet, il-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hashtags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u l-isfidi ġodda jaqbdu u jinfirxu malajr u għalhekk huwa importanti li nkunu viġilanti meta naraw u naqsmu dak il-kontenut.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So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rsi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https://www.poynter.org/fact-checking/2019/misinformation-makes-its-way-to-tiktok/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https://www.mediamatters.org/fake-news/tiktok-hosting-videos-spreading-misinformation-about-coronavirus-despite-platforms-new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BE" sz="2000" b="0" strike="noStrike" spc="-1" dirty="0">
              <a:latin typeface="Arial"/>
            </a:endParaRPr>
          </a:p>
        </p:txBody>
      </p:sp>
      <p:sp>
        <p:nvSpPr>
          <p:cNvPr id="72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8DFBD3A-BEEE-43FF-A6B7-E9F33A198A38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Ara</a:t>
            </a:r>
            <a:r>
              <a:rPr lang="mt-MT" sz="2000" b="0" strike="noStrike" spc="-1" baseline="0" dirty="0" smtClean="0">
                <a:latin typeface="Arial"/>
              </a:rPr>
              <a:t> dan il-filmat b’attenzjoni kbira – kemm jidher realistiku, hux? Kif wieħed forsi </a:t>
            </a:r>
            <a:r>
              <a:rPr lang="mt-MT" sz="2000" b="0" strike="noStrike" spc="-1" baseline="0" dirty="0" err="1" smtClean="0">
                <a:latin typeface="Arial"/>
              </a:rPr>
              <a:t>jimmaġina</a:t>
            </a:r>
            <a:r>
              <a:rPr lang="mt-MT" sz="2000" b="0" strike="noStrike" spc="-1" baseline="0" dirty="0" smtClean="0">
                <a:latin typeface="Arial"/>
              </a:rPr>
              <a:t>, però, il-Papa ma għamilx dik il-biċċa “</a:t>
            </a:r>
            <a:r>
              <a:rPr lang="mt-MT" sz="2000" b="0" strike="noStrike" spc="-1" baseline="0" dirty="0" err="1" smtClean="0">
                <a:latin typeface="Arial"/>
              </a:rPr>
              <a:t>maġija</a:t>
            </a:r>
            <a:r>
              <a:rPr lang="mt-MT" sz="2000" b="0" strike="noStrike" spc="-1" baseline="0" dirty="0" smtClean="0">
                <a:latin typeface="Arial"/>
              </a:rPr>
              <a:t>” bit-tvalja tal-artal meta kien qed iżur l-Istati Uniti u dik il-</a:t>
            </a:r>
            <a:r>
              <a:rPr lang="mt-MT" sz="2000" b="0" strike="noStrike" spc="-1" baseline="0" dirty="0" err="1" smtClean="0">
                <a:latin typeface="Arial"/>
              </a:rPr>
              <a:t>klipp</a:t>
            </a:r>
            <a:r>
              <a:rPr lang="mt-MT" sz="2000" b="0" strike="noStrike" spc="-1" baseline="0" dirty="0" smtClean="0">
                <a:latin typeface="Arial"/>
              </a:rPr>
              <a:t> hija </a:t>
            </a:r>
            <a:r>
              <a:rPr lang="mt-MT" sz="2000" b="0" strike="noStrike" spc="-1" baseline="0" dirty="0" err="1" smtClean="0">
                <a:latin typeface="Arial"/>
              </a:rPr>
              <a:t>ffabbrikata</a:t>
            </a:r>
            <a:r>
              <a:rPr lang="mt-MT" sz="2000" b="0" strike="noStrike" spc="-1" baseline="0" dirty="0" smtClean="0">
                <a:latin typeface="Arial"/>
              </a:rPr>
              <a:t> kollha kemm hi: din hi dik li nsejħulha “</a:t>
            </a:r>
            <a:r>
              <a:rPr lang="mt-MT" sz="2000" b="0" strike="noStrike" spc="-1" baseline="0" dirty="0" err="1" smtClean="0">
                <a:latin typeface="Arial"/>
              </a:rPr>
              <a:t>deep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fake</a:t>
            </a:r>
            <a:r>
              <a:rPr lang="mt-MT" sz="2000" b="0" strike="noStrike" spc="-1" baseline="0" dirty="0" smtClean="0">
                <a:latin typeface="Arial"/>
              </a:rPr>
              <a:t>”. Hawn hi l-verżjoni oriġinali ħalli tqabbilha magħha: </a:t>
            </a:r>
            <a:r>
              <a:rPr lang="en-US" sz="2000" b="0" strike="noStrike" spc="-1" dirty="0" smtClean="0">
                <a:latin typeface="Arial"/>
              </a:rPr>
              <a:t>https</a:t>
            </a:r>
            <a:r>
              <a:rPr lang="en-US" sz="2000" b="0" strike="noStrike" spc="-1" dirty="0">
                <a:latin typeface="Arial"/>
              </a:rPr>
              <a:t>://www.youtube.com/watch?v=ABy_1sL-R3s&amp;feature=emb_title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Id-</a:t>
            </a:r>
            <a:r>
              <a:rPr lang="mt-MT" sz="2000" b="0" strike="noStrike" spc="-1" dirty="0" err="1" smtClean="0">
                <a:latin typeface="Arial"/>
              </a:rPr>
              <a:t>deep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fakes</a:t>
            </a:r>
            <a:r>
              <a:rPr lang="mt-MT" sz="2000" b="0" strike="noStrike" spc="-1" baseline="0" dirty="0" smtClean="0">
                <a:latin typeface="Arial"/>
              </a:rPr>
              <a:t> huma il-verżjoni tal-lum tal-</a:t>
            </a:r>
            <a:r>
              <a:rPr lang="en-US" sz="2000" b="0" strike="noStrike" spc="-1" dirty="0" smtClean="0">
                <a:latin typeface="Arial"/>
              </a:rPr>
              <a:t>Photoshop</a:t>
            </a:r>
            <a:r>
              <a:rPr lang="en-US" sz="2000" b="0" strike="noStrike" spc="-1" dirty="0">
                <a:latin typeface="Arial"/>
              </a:rPr>
              <a:t>: </a:t>
            </a:r>
            <a:r>
              <a:rPr lang="mt-MT" sz="2000" b="0" strike="noStrike" spc="-1" dirty="0" smtClean="0">
                <a:latin typeface="Arial"/>
              </a:rPr>
              <a:t>bl-intelliġenza</a:t>
            </a:r>
            <a:r>
              <a:rPr lang="mt-MT" sz="2000" b="0" strike="noStrike" spc="-1" baseline="0" dirty="0" smtClean="0">
                <a:latin typeface="Arial"/>
              </a:rPr>
              <a:t> artifiċjali jinħoloq </a:t>
            </a:r>
            <a:r>
              <a:rPr lang="mt-MT" sz="2000" b="0" strike="noStrike" spc="-1" baseline="0" dirty="0" err="1" smtClean="0">
                <a:latin typeface="Arial"/>
              </a:rPr>
              <a:t>metraġġ</a:t>
            </a:r>
            <a:r>
              <a:rPr lang="mt-MT" sz="2000" b="0" strike="noStrike" spc="-1" baseline="0" dirty="0" smtClean="0">
                <a:latin typeface="Arial"/>
              </a:rPr>
              <a:t> ġdid (</a:t>
            </a:r>
            <a:r>
              <a:rPr lang="mt-MT" sz="2000" b="0" strike="noStrike" spc="-1" baseline="0" dirty="0" err="1" smtClean="0">
                <a:latin typeface="Arial"/>
              </a:rPr>
              <a:t>immaġnijiet</a:t>
            </a:r>
            <a:r>
              <a:rPr lang="mt-MT" sz="2000" b="0" strike="noStrike" spc="-1" baseline="0" dirty="0" smtClean="0">
                <a:latin typeface="Arial"/>
              </a:rPr>
              <a:t>, filmati, vuċijiet irrekordjati) li juru avvenimenti, stqarrijiet jew azzjonijiet li qatt ma fil-fatt seħħew. Ir-riżultati spiss ikunu pjuttost konvinċenti. Id-</a:t>
            </a:r>
            <a:r>
              <a:rPr lang="mt-MT" sz="2000" b="0" strike="noStrike" spc="-1" baseline="0" dirty="0" err="1" smtClean="0">
                <a:latin typeface="Arial"/>
              </a:rPr>
              <a:t>deep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fakes</a:t>
            </a:r>
            <a:r>
              <a:rPr lang="mt-MT" sz="2000" b="0" strike="noStrike" spc="-1" baseline="0" dirty="0" smtClean="0">
                <a:latin typeface="Arial"/>
              </a:rPr>
              <a:t> huma differenti minn għamliet oħrajn ta’ informazzjoni falza għax ikunu diffiċli ħafna biex </a:t>
            </a:r>
            <a:r>
              <a:rPr lang="mt-MT" sz="2000" b="0" strike="noStrike" spc="-1" baseline="0" dirty="0" err="1" smtClean="0">
                <a:latin typeface="Arial"/>
              </a:rPr>
              <a:t>tidentifikahom</a:t>
            </a:r>
            <a:r>
              <a:rPr lang="mt-MT" sz="2000" b="0" strike="noStrike" spc="-1" baseline="0" dirty="0" smtClean="0">
                <a:latin typeface="Arial"/>
              </a:rPr>
              <a:t> bħala foloz. Id-</a:t>
            </a:r>
            <a:r>
              <a:rPr lang="mt-MT" sz="2000" b="0" strike="noStrike" spc="-1" baseline="0" dirty="0" err="1" smtClean="0">
                <a:latin typeface="Arial"/>
              </a:rPr>
              <a:t>deep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fakes</a:t>
            </a:r>
            <a:r>
              <a:rPr lang="mt-MT" sz="2000" b="0" strike="noStrike" spc="-1" baseline="0" dirty="0" smtClean="0">
                <a:latin typeface="Arial"/>
              </a:rPr>
              <a:t> huma filmati foloz maħluqa bl-użu ta’ software diġitali, magni li jitgħallmu u tpartit tal-uċuh.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Hawnhekk issib aktar tagħrif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dwar dan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https://www.betterinternetforkids.eu/web/portal/practice/awareness/detail?articleId=5398982#:~:text=Deepfakes%20are%20computer%2Dcreated%20artificial,action%20that%20never%20actually%20happened.&amp;text=Deepfakes%20are%20fake%20videos%20created,machine%20learning%20and%20face%20swapping.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</p:txBody>
      </p:sp>
      <p:sp>
        <p:nvSpPr>
          <p:cNvPr id="72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562BAC9-A2C8-44AB-8594-5453F1F71E63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Eżempju</a:t>
            </a:r>
            <a:r>
              <a:rPr lang="mt-MT" sz="2000" b="0" strike="noStrike" spc="-1" baseline="0" dirty="0" smtClean="0">
                <a:latin typeface="Arial"/>
              </a:rPr>
              <a:t> ieħor ta’ użu ta’ immaġni barra mill-kuntest tagħha huwa li tissawwar </a:t>
            </a:r>
            <a:r>
              <a:rPr lang="mt-MT" sz="2000" b="0" strike="noStrike" spc="-1" baseline="0" dirty="0" err="1" smtClean="0">
                <a:latin typeface="Arial"/>
              </a:rPr>
              <a:t>narrattiva</a:t>
            </a:r>
            <a:r>
              <a:rPr lang="mt-MT" sz="2000" b="0" strike="noStrike" spc="-1" baseline="0" dirty="0" smtClean="0">
                <a:latin typeface="Arial"/>
              </a:rPr>
              <a:t> falza bħal din l-istorja minn Sputnik dwar tfal fil-Latvja “</a:t>
            </a:r>
            <a:r>
              <a:rPr lang="mt-MT" sz="2000" b="0" strike="noStrike" spc="-1" baseline="0" dirty="0" err="1" smtClean="0">
                <a:latin typeface="Arial"/>
              </a:rPr>
              <a:t>militarizzata</a:t>
            </a:r>
            <a:r>
              <a:rPr lang="mt-MT" sz="2000" b="0" strike="noStrike" spc="-1" baseline="0" dirty="0" smtClean="0">
                <a:latin typeface="Arial"/>
              </a:rPr>
              <a:t>” li qed jiġu </a:t>
            </a:r>
            <a:r>
              <a:rPr lang="mt-MT" sz="2000" b="0" strike="noStrike" spc="-1" baseline="0" dirty="0" err="1" smtClean="0">
                <a:latin typeface="Arial"/>
              </a:rPr>
              <a:t>indottrinati</a:t>
            </a:r>
            <a:r>
              <a:rPr lang="mt-MT" sz="2000" b="0" strike="noStrike" spc="-1" baseline="0" dirty="0" smtClean="0">
                <a:latin typeface="Arial"/>
              </a:rPr>
              <a:t> min-NATO</a:t>
            </a:r>
            <a:r>
              <a:rPr lang="en-US" sz="2000" b="0" strike="noStrike" spc="-1" dirty="0" smtClean="0">
                <a:latin typeface="Arial"/>
              </a:rPr>
              <a:t>: </a:t>
            </a:r>
            <a:r>
              <a:rPr lang="fr-BE" sz="2000" b="0" u="sng" strike="noStrike" spc="-1" dirty="0">
                <a:solidFill>
                  <a:srgbClr val="000000"/>
                </a:solidFill>
                <a:uFillTx/>
                <a:latin typeface="Arial"/>
                <a:hlinkClick r:id="rId3"/>
              </a:rPr>
              <a:t>https://www.youtube.com/watch?v=nOd2vMCDv9M&amp;feature=youtu.be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Ħalli lill-istudenti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jirriflettu fuq l-</a:t>
            </a:r>
            <a:r>
              <a:rPr lang="mt-MT" sz="1200" b="1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emozzjonijiet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tagħhom. Kif iħossuhom meta jaraw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dan? Kif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jirreaġixxu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li kieku dan feġġ fin-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newsfeed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tal-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Instagram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jew tat-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TikTok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tagħhom? Għaliex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iqanqlilhom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emozzjonijiet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? L-aħbar minnha nfisha, il-mod kif tfasslet, l-immaġni...?</a:t>
            </a:r>
            <a:endParaRPr lang="mt-MT" sz="1200" b="0" strike="noStrike" spc="-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Introdu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ċi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l-kapitlu li jmiss: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nirreaġixxu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għad-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diżinformazzjoni</a:t>
            </a:r>
            <a:endParaRPr lang="fr-BE" sz="1200" b="0" strike="noStrike" spc="-1" dirty="0">
              <a:latin typeface="Arial"/>
            </a:endParaRPr>
          </a:p>
        </p:txBody>
      </p:sp>
      <p:sp>
        <p:nvSpPr>
          <p:cNvPr id="73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41895D0-B710-4C8E-A0E5-EB9FDA1984EB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mt-MT" sz="2000" b="1" strike="noStrike" spc="-1" dirty="0" smtClean="0">
                <a:latin typeface="Arial"/>
              </a:rPr>
              <a:t>Liema</a:t>
            </a:r>
            <a:r>
              <a:rPr lang="mt-MT" sz="2000" b="1" strike="noStrike" spc="-1" baseline="0" dirty="0" smtClean="0">
                <a:latin typeface="Arial"/>
              </a:rPr>
              <a:t> minn dawn hija falza</a:t>
            </a:r>
            <a:r>
              <a:rPr lang="sv-SE" sz="2000" b="1" strike="noStrike" spc="-1" dirty="0" smtClean="0">
                <a:latin typeface="Arial"/>
              </a:rPr>
              <a:t>?</a:t>
            </a: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000" b="0" strike="noStrike" spc="-1" dirty="0" smtClean="0">
                <a:latin typeface="Arial"/>
              </a:rPr>
              <a:t>Icebreaker</a:t>
            </a:r>
            <a:r>
              <a:rPr lang="en-GB" sz="2000" b="0" strike="noStrike" spc="-1" dirty="0">
                <a:latin typeface="Arial"/>
              </a:rPr>
              <a:t>: </a:t>
            </a:r>
            <a:r>
              <a:rPr lang="mt-MT" sz="2000" b="0" strike="noStrike" spc="-1" dirty="0" smtClean="0">
                <a:latin typeface="Arial"/>
              </a:rPr>
              <a:t>Ejjew nibdew b’eżempju</a:t>
            </a:r>
            <a:r>
              <a:rPr lang="mt-MT" sz="2000" b="0" strike="noStrike" spc="-1" baseline="0" dirty="0" smtClean="0">
                <a:latin typeface="Arial"/>
              </a:rPr>
              <a:t> ħafif li aktarx mhu se jqarraq b’ħadd, imma forsi </a:t>
            </a:r>
            <a:r>
              <a:rPr lang="mt-MT" sz="2000" b="0" strike="noStrike" spc="-1" baseline="0" dirty="0" err="1" smtClean="0">
                <a:latin typeface="Arial"/>
              </a:rPr>
              <a:t>jdaħħqek</a:t>
            </a: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sv-SE" sz="2000" b="0" strike="noStrike" spc="-1" dirty="0" smtClean="0">
                <a:latin typeface="Arial"/>
              </a:rPr>
              <a:t>So</a:t>
            </a:r>
            <a:r>
              <a:rPr lang="mt-MT" sz="2000" b="0" strike="noStrike" spc="-1" dirty="0" err="1" smtClean="0">
                <a:latin typeface="Arial"/>
              </a:rPr>
              <a:t>rs</a:t>
            </a:r>
            <a:r>
              <a:rPr lang="sv-SE" sz="2000" b="0" strike="noStrike" spc="-1" dirty="0" smtClean="0">
                <a:latin typeface="Arial"/>
              </a:rPr>
              <a:t>: </a:t>
            </a:r>
            <a:r>
              <a:rPr lang="sv-SE" sz="2000" b="0" strike="noStrike" spc="-1" dirty="0">
                <a:latin typeface="Arial"/>
              </a:rPr>
              <a:t>www.snopes.com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68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C9B3FF5-77E8-403B-9667-F72F707D04F0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 smtClean="0">
                <a:solidFill>
                  <a:srgbClr val="FFFFFF"/>
                </a:solidFill>
                <a:latin typeface="+mn-lt"/>
              </a:rPr>
              <a:t>KIF TIRREAĠIXXI GĦAD-DIŻINFORMAZZJONI</a:t>
            </a:r>
            <a:endParaRPr lang="it-IT" sz="1200" b="0" strike="noStrike" spc="-1" dirty="0" smtClean="0">
              <a:solidFill>
                <a:srgbClr val="0A1641"/>
              </a:solidFill>
              <a:latin typeface="+mn-l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Għanijiet tal-lezzjoni</a:t>
            </a:r>
            <a:r>
              <a:rPr lang="fr-BE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:</a:t>
            </a:r>
            <a:r>
              <a:rPr dirty="0"/>
              <a:t/>
            </a:r>
            <a:br>
              <a:rPr dirty="0"/>
            </a:br>
            <a:r>
              <a:rPr lang="fr-BE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  <a:tabLst>
                <a:tab pos="0" algn="l"/>
              </a:tabLst>
            </a:pPr>
            <a:r>
              <a:rPr lang="mt-MT" sz="12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Ifhem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li 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lkoll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għandna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rwol x’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naqdu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biex inwaqqfu milli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tinxtered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id-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diżinformazzjoni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, peress li din tpoġġi f’riskju d-demokrazija tagħna (u potenzjalment anke ħajjitna)</a:t>
            </a: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  <a:tabLst>
                <a:tab pos="0" algn="l"/>
              </a:tabLst>
            </a:pPr>
            <a:r>
              <a:rPr lang="mt-MT" sz="12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Iddiskuti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l-passi differenti għall-evalwazzjoni tal-veraċità tal-kontenut, li jinkludi li toqgħod attent qabel taqsam ma’ ħaddieħor u l-elementi prinċipali fil-proċess tal-iċċekkjar tal-fatti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  <a:tabLst>
                <a:tab pos="0" algn="l"/>
              </a:tabLst>
            </a:pP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Tgħallem kif titkellem ma’ ħaddieħor dwar id-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diżinformazzjoni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u l-perikli li ġġib magħha, u waqqafhom milli jkomplu jmexxu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narattivi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foloz u ta’ ħsara</a:t>
            </a:r>
            <a:endParaRPr lang="fr-BE" sz="1200" b="0" strike="noStrike" spc="-1" dirty="0">
              <a:latin typeface="Arial"/>
            </a:endParaRPr>
          </a:p>
        </p:txBody>
      </p:sp>
      <p:sp>
        <p:nvSpPr>
          <p:cNvPr id="73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E659689-C382-48C7-AFF2-AD236F0A660F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Des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krizzjonijiet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:</a:t>
            </a: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L-ewwel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pass biex tkun protett huwa li tkun konxju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mid-diżinformazzjoni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u mill-fatt li tista’ tkun vittma tagħha.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It-tieni pass huwa li tiċċekkja l-fatti, u dan jista’ jkun ukoll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divertenti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: qisek xi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detective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u l-istudenti ħalli għalihom! Veru li bosta drabi dan jaf jieħu ħafna ħin, imma l-istudenti m’għandhomx jaqtgħu qalbhom għax spiss jiġri li xi fatturi partikolari ta’ biċċa informazzjoni diġà jiżvelaw ħafna dwar il-kwalità tal-messaġġ li jkun twassal.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Ta’ min tħares lejn l-informazzjoni b’attitudni kritika.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Kif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trawwem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il-fiduċja lejn l-istituzzjonijiet u l-midja?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X’jiġri jekk, fi żmien ta’ kriżi, ma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nemmnux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dak li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jgħidulna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nagħmlu l-awtoritajiet?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Arial"/>
              </a:rPr>
              <a:t>L-importanti huwa s-</a:t>
            </a:r>
            <a:r>
              <a:rPr lang="en-US" sz="1200" b="1" i="1" strike="noStrike" spc="-1" dirty="0" smtClean="0">
                <a:solidFill>
                  <a:srgbClr val="000000"/>
                </a:solidFill>
                <a:latin typeface="+mn-lt"/>
                <a:ea typeface="Arial"/>
              </a:rPr>
              <a:t>so</a:t>
            </a:r>
            <a:r>
              <a:rPr lang="mt-MT" sz="1200" b="1" i="1" strike="noStrike" spc="-1" dirty="0" err="1" smtClean="0">
                <a:solidFill>
                  <a:srgbClr val="000000"/>
                </a:solidFill>
                <a:latin typeface="+mn-lt"/>
                <a:ea typeface="Arial"/>
              </a:rPr>
              <a:t>rs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+mn-lt"/>
                <a:ea typeface="Arial"/>
              </a:rPr>
              <a:t> –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Arial"/>
              </a:rPr>
              <a:t>ta’ min iżżomm ċertu livell ta’ xettiċiżmu,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Arial"/>
              </a:rPr>
              <a:t> u aktar u aktar jekk is-sors ma jkunx wieħed li tista’ toqgħod fuqu.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73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305E227-51B1-40A5-BD0F-5120763E451D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mt-MT" sz="1200" b="0" strike="noStrike" spc="-1" dirty="0" smtClean="0">
                <a:latin typeface="Arial"/>
                <a:ea typeface="Calibri"/>
              </a:rPr>
              <a:t>Bħala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eżerċizzju, erġa’ ttawwal lil wieħed mill-eżempji preċedenti (eż. il-filmat tat-tfal li allegatament qed jingħataw is-snieter u li qed jiġu ngaġġati fl-armata 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Latvjana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, jew l-istampa falza ta’ vaċċin tal-COVID-19 li ġie vvintat).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mt-MT" sz="1200" b="0" strike="noStrike" spc="-1" dirty="0" smtClean="0">
                <a:latin typeface="Arial"/>
                <a:ea typeface="Calibri"/>
              </a:rPr>
              <a:t>Ħalli lill-istudenti jirriflettu dwar il-</a:t>
            </a:r>
            <a:r>
              <a:rPr lang="mt-MT" sz="1200" b="1" strike="noStrike" spc="-1" dirty="0" smtClean="0">
                <a:latin typeface="Arial"/>
                <a:ea typeface="Calibri"/>
              </a:rPr>
              <a:t>preġudizzji tagħhom</a:t>
            </a:r>
            <a:r>
              <a:rPr lang="en-GB" sz="1200" b="0" strike="noStrike" spc="-1" dirty="0" smtClean="0">
                <a:latin typeface="Arial"/>
                <a:ea typeface="Calibri"/>
              </a:rPr>
              <a:t>. </a:t>
            </a:r>
            <a:r>
              <a:rPr lang="mt-MT" sz="1200" b="0" strike="noStrike" spc="-1" dirty="0" smtClean="0">
                <a:latin typeface="Arial"/>
                <a:ea typeface="Calibri"/>
              </a:rPr>
              <a:t>Iħossu li din l-aħbar tikkonferma dak li diġà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jemmnu fih? Kien ikun jagħmel xi differenza li kieku din l-aħbar qasamha magħhom xi ħabib tal-qalb / xi ċelebrità li jsegwu...? 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Iddiskutu</a:t>
            </a:r>
            <a:r>
              <a:rPr lang="en-GB" sz="1200" b="1" strike="noStrike" spc="-1" dirty="0" smtClean="0">
                <a:latin typeface="Arial"/>
                <a:ea typeface="Calibri"/>
              </a:rPr>
              <a:t> </a:t>
            </a:r>
            <a:r>
              <a:rPr lang="mt-MT" sz="1200" b="1" strike="noStrike" spc="-1" dirty="0" smtClean="0">
                <a:latin typeface="Arial"/>
                <a:ea typeface="Calibri"/>
              </a:rPr>
              <a:t>kif</a:t>
            </a:r>
            <a:r>
              <a:rPr lang="mt-MT" sz="1200" b="1" strike="noStrike" spc="-1" baseline="0" dirty="0" smtClean="0">
                <a:latin typeface="Arial"/>
                <a:ea typeface="Calibri"/>
              </a:rPr>
              <a:t> jistgħu jiċċekkjaw </a:t>
            </a:r>
            <a:r>
              <a:rPr lang="mt-MT" sz="1200" b="0" strike="noStrike" spc="-1" dirty="0" smtClean="0">
                <a:latin typeface="Arial"/>
                <a:ea typeface="Calibri"/>
              </a:rPr>
              <a:t>jekk hix vera </a:t>
            </a:r>
            <a:r>
              <a:rPr lang="en-GB" sz="1200" b="0" strike="noStrike" spc="-1" dirty="0" smtClean="0">
                <a:latin typeface="Arial"/>
                <a:ea typeface="Calibri"/>
              </a:rPr>
              <a:t>(</a:t>
            </a:r>
            <a:r>
              <a:rPr lang="mt-MT" sz="1200" b="0" strike="noStrike" spc="-1" dirty="0" smtClean="0">
                <a:latin typeface="Arial"/>
                <a:ea typeface="Calibri"/>
              </a:rPr>
              <a:t>il-passi tal-boxxla):</a:t>
            </a:r>
            <a:r>
              <a:rPr lang="en-GB" sz="1200" b="0" strike="noStrike" spc="-1" dirty="0" smtClean="0">
                <a:latin typeface="Arial"/>
                <a:ea typeface="Calibri"/>
              </a:rPr>
              <a:t> </a:t>
            </a:r>
            <a:r>
              <a:rPr lang="mt-MT" sz="1200" b="0" strike="noStrike" spc="-1" dirty="0" smtClean="0">
                <a:latin typeface="Arial"/>
                <a:ea typeface="Calibri"/>
              </a:rPr>
              <a:t>jiċċekkjaw il-kontenut/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minn fejn ħarġet l-informazzjoni/ l-awtur/ is-sorsi/ l-istampi / dawk li jikxfu l-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falzitajiet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(“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myth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busters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”). Ħallihom jirriflettu dwar xi jkun sors fdat jew le. AĦSEB SEW QABEL TAQSAM MA’ ĦADDIEĦOR! </a:t>
            </a:r>
            <a:endParaRPr lang="mt-MT" sz="1200" b="0" strike="noStrike" spc="-1" dirty="0" smtClean="0">
              <a:latin typeface="Arial"/>
              <a:ea typeface="Calibri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Urihom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il-filmat tal-EU</a:t>
            </a:r>
            <a:r>
              <a:rPr lang="en-GB" sz="12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vsDisinfo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biex iservihom ta’ ispirazzjoni: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mt-MT" sz="12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GB" sz="1200" b="0" u="sng" strike="noStrike" spc="-1" dirty="0" smtClean="0">
                <a:solidFill>
                  <a:srgbClr val="000000"/>
                </a:solidFill>
                <a:uFillTx/>
                <a:latin typeface="Arial"/>
                <a:ea typeface="Calibri"/>
                <a:hlinkClick r:id="rId3"/>
              </a:rPr>
              <a:t>https</a:t>
            </a:r>
            <a:r>
              <a:rPr lang="en-GB" sz="1200" b="0" u="sng" strike="noStrike" spc="-1" dirty="0">
                <a:solidFill>
                  <a:srgbClr val="000000"/>
                </a:solidFill>
                <a:uFillTx/>
                <a:latin typeface="Arial"/>
                <a:ea typeface="Calibri"/>
                <a:hlinkClick r:id="rId3"/>
              </a:rPr>
              <a:t>://www.facebook.com/watch/?v=3192621760756370</a:t>
            </a:r>
            <a:r>
              <a:rPr lang="en-GB" sz="1200" b="0" u="sng" strike="noStrike" spc="-1" dirty="0">
                <a:solidFill>
                  <a:srgbClr val="000000"/>
                </a:solidFill>
                <a:uFillTx/>
                <a:latin typeface="Arial"/>
                <a:ea typeface="Calibri"/>
              </a:rPr>
              <a:t>; 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GB" sz="1200" b="0" u="sng" strike="noStrike" spc="-1" dirty="0">
                <a:solidFill>
                  <a:srgbClr val="000000"/>
                </a:solidFill>
                <a:uFillTx/>
                <a:latin typeface="Arial"/>
                <a:ea typeface="Calibri"/>
                <a:hlinkClick r:id="rId4"/>
              </a:rPr>
              <a:t>https://www.facebook.com/watch/?v=2584252091848910</a:t>
            </a:r>
            <a:endParaRPr lang="fr-BE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F’aktar dettall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: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fr-BE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pos="457200" algn="l"/>
              </a:tabLst>
            </a:pPr>
            <a:r>
              <a:rPr lang="mt-MT" sz="12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Aqra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l-artiklu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kollu 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–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il-</a:t>
            </a:r>
            <a:r>
              <a:rPr lang="mt-MT" sz="1200" b="1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k</a:t>
            </a:r>
            <a:r>
              <a:rPr lang="en-GB" sz="1200" b="1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onten</a:t>
            </a:r>
            <a:r>
              <a:rPr lang="mt-MT" sz="1200" b="1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ut</a:t>
            </a:r>
            <a:r>
              <a:rPr lang="mt-MT" sz="1200" b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u t-titlu tal-aħbar jaqblu</a:t>
            </a:r>
            <a:r>
              <a:rPr lang="en-GB" sz="1200" b="1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?</a:t>
            </a: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pos="457200" algn="l"/>
              </a:tabLst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Kif 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nista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’ </a:t>
            </a:r>
            <a:r>
              <a:rPr lang="mt-MT" sz="1200" b="1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nivverifika</a:t>
            </a:r>
            <a:r>
              <a:rPr lang="mt-MT" sz="1200" b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kemm sit web nistax noqgħod fuqu</a:t>
            </a:r>
            <a:r>
              <a:rPr lang="mt-MT" sz="1200" b="1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?</a:t>
            </a:r>
            <a:r>
              <a:rPr lang="mt-MT" sz="1200" b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Analiżi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tal-U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RL: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dejjem 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iċċekkja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jekk is-sit web huwiex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dak oriġinali jew jekk l-URL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issawwarx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b’modifikazzjoni żgħira fl-isem tal-estensjoni, bl-idea li qarrej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distratt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jew mgħaġġel ma jintebaħx b’dan. Is-siti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tad-diżinformazzjoni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jissellfu l-ismijiet ta’ sorsi tal-aħbarijiet magħrufa, u jibdlu xi dettalji ċkejknin. Ngħidu aħna: (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mis-slide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fil-bidu) dailypresser.com, jew nevvyorktimes.com.</a:t>
            </a:r>
            <a:endParaRPr lang="mt-MT" sz="12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pos="457200" algn="l"/>
              </a:tabLst>
            </a:pPr>
            <a:r>
              <a:rPr lang="mt-MT" sz="1200" b="1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Iċċekkja</a:t>
            </a:r>
            <a:r>
              <a:rPr lang="mt-MT" sz="1200" b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d-data u l-awtur</a:t>
            </a:r>
            <a:r>
              <a:rPr lang="en-GB" sz="1200" b="0" strike="noStrike" spc="-1" dirty="0" smtClean="0">
                <a:solidFill>
                  <a:srgbClr val="FF0000"/>
                </a:solidFill>
                <a:latin typeface="Arial"/>
                <a:ea typeface="Calibri"/>
              </a:rPr>
              <a:t>: </a:t>
            </a:r>
            <a:r>
              <a:rPr lang="mt-MT" sz="1200" b="0" strike="noStrike" spc="-1" dirty="0" smtClean="0">
                <a:solidFill>
                  <a:srgbClr val="FF0000"/>
                </a:solidFill>
                <a:latin typeface="Arial"/>
                <a:ea typeface="Calibri"/>
              </a:rPr>
              <a:t>il-personalitajiet pubbliċi fuq il-midja soċjali spiss (għalkemm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 mhux dejjem) ikollhom il-kontijiet tagħhom “verifikati”, u l-istess nistgħu ngħidu dwar il-midja u l-ġurnalisti. Spiss, dawk li jaħdmu fl-industrija tal-informazzjoni ikollhom siti web jew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Arial"/>
                <a:ea typeface="Calibri"/>
              </a:rPr>
              <a:t>profili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 pubbliċi oħrajn li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Arial"/>
                <a:ea typeface="Calibri"/>
              </a:rPr>
              <a:t>jgħinuk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Arial"/>
                <a:ea typeface="Calibri"/>
              </a:rPr>
              <a:t>issibhom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 u ssib ħidmiethom.</a:t>
            </a:r>
            <a:endParaRPr lang="mt-MT" sz="1200" b="0" strike="noStrike" spc="-1" dirty="0" smtClean="0">
              <a:solidFill>
                <a:srgbClr val="FF0000"/>
              </a:solidFill>
              <a:latin typeface="Arial"/>
              <a:ea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pos="457200" algn="l"/>
              </a:tabLst>
            </a:pPr>
            <a:r>
              <a:rPr lang="mt-MT" sz="1200" b="1" strike="noStrike" spc="-1" dirty="0" smtClean="0">
                <a:solidFill>
                  <a:srgbClr val="FF0000"/>
                </a:solidFill>
                <a:latin typeface="Arial"/>
                <a:ea typeface="Calibri"/>
              </a:rPr>
              <a:t>Fittex</a:t>
            </a:r>
            <a:r>
              <a:rPr lang="mt-MT" sz="1200" b="1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 l-istorja fuq l-internet </a:t>
            </a:r>
            <a:r>
              <a:rPr lang="en-GB" sz="1200" b="1" strike="noStrike" spc="-1" dirty="0" smtClean="0">
                <a:solidFill>
                  <a:srgbClr val="FF0000"/>
                </a:solidFill>
                <a:latin typeface="Arial"/>
                <a:ea typeface="Calibri"/>
              </a:rPr>
              <a:t>– </a:t>
            </a:r>
            <a:r>
              <a:rPr lang="mt-MT" sz="1200" b="0" strike="noStrike" spc="-1" dirty="0" smtClean="0">
                <a:solidFill>
                  <a:srgbClr val="FF0000"/>
                </a:solidFill>
                <a:latin typeface="Arial"/>
                <a:ea typeface="Calibri"/>
              </a:rPr>
              <a:t>hemm sorsi oħra li jagħtu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 xhieda ta’ dak li qed jingħad? Taf x’tip ta’ sorsi huma?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pos="457200" algn="l"/>
              </a:tabLst>
            </a:pPr>
            <a:r>
              <a:rPr lang="mt-MT" sz="1200" b="0" strike="noStrike" spc="-1" dirty="0" smtClean="0">
                <a:solidFill>
                  <a:srgbClr val="FF0000"/>
                </a:solidFill>
                <a:latin typeface="Arial"/>
                <a:ea typeface="Calibri"/>
              </a:rPr>
              <a:t>Iċċekkja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 jekk l-</a:t>
            </a:r>
            <a:r>
              <a:rPr lang="mt-MT" sz="1200" b="1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istampi jidhrux strambi jew </a:t>
            </a:r>
            <a:r>
              <a:rPr lang="mt-MT" sz="1200" b="1" strike="noStrike" spc="-1" baseline="0" dirty="0" err="1" smtClean="0">
                <a:solidFill>
                  <a:srgbClr val="FF0000"/>
                </a:solidFill>
                <a:latin typeface="Arial"/>
                <a:ea typeface="Calibri"/>
              </a:rPr>
              <a:t>imbgħabsa</a:t>
            </a:r>
            <a:r>
              <a:rPr lang="en-GB" sz="1200" b="0" strike="noStrike" spc="-1" dirty="0" smtClean="0">
                <a:solidFill>
                  <a:srgbClr val="FF0000"/>
                </a:solidFill>
                <a:latin typeface="Arial"/>
                <a:ea typeface="Calibri"/>
              </a:rPr>
              <a:t>. </a:t>
            </a:r>
            <a:r>
              <a:rPr lang="mt-MT" sz="1200" b="0" strike="noStrike" spc="-1" dirty="0" smtClean="0">
                <a:solidFill>
                  <a:srgbClr val="FF0000"/>
                </a:solidFill>
                <a:latin typeface="Arial"/>
                <a:ea typeface="Calibri"/>
              </a:rPr>
              <a:t>Jekk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 inhu hekk għamel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Arial"/>
                <a:ea typeface="Calibri"/>
              </a:rPr>
              <a:t>tiftixa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 bil-kontra (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Arial"/>
                <a:ea typeface="Calibri"/>
              </a:rPr>
              <a:t>reverse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Arial"/>
                <a:ea typeface="Calibri"/>
              </a:rPr>
              <a:t>search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) fuq il-Google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Arial"/>
                <a:ea typeface="Calibri"/>
              </a:rPr>
              <a:t>Images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Arial"/>
                <a:ea typeface="Calibri"/>
              </a:rPr>
              <a:t>: </a:t>
            </a:r>
            <a:r>
              <a:rPr lang="fr-BE" sz="2000" b="0" u="sng" strike="noStrike" spc="-1" dirty="0" smtClean="0">
                <a:solidFill>
                  <a:srgbClr val="000000"/>
                </a:solidFill>
                <a:uFillTx/>
                <a:latin typeface="Arial"/>
                <a:ea typeface="Calibri"/>
                <a:hlinkClick r:id="rId5"/>
              </a:rPr>
              <a:t>https</a:t>
            </a:r>
            <a:r>
              <a:rPr lang="fr-BE" sz="2000" b="0" u="sng" strike="noStrike" spc="-1" dirty="0">
                <a:solidFill>
                  <a:srgbClr val="000000"/>
                </a:solidFill>
                <a:uFillTx/>
                <a:latin typeface="Arial"/>
                <a:ea typeface="Calibri"/>
                <a:hlinkClick r:id="rId5"/>
              </a:rPr>
              <a:t>://support.google.com/websearch/answer/1325808?co=GENIE.Platform%3DAndroid&amp;hl=en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Jaf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issib li l-istampa hija minn xi avveniment ieħor jew minn data differenti.</a:t>
            </a:r>
            <a:endParaRPr lang="fr-BE" sz="12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pos="457200" algn="l"/>
              </a:tabLst>
            </a:pPr>
            <a:r>
              <a:rPr lang="mt-MT" sz="1200" b="1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Agħti</a:t>
            </a:r>
            <a:r>
              <a:rPr lang="mt-MT" sz="1200" b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kas tal-kuntest</a:t>
            </a:r>
            <a:r>
              <a:rPr lang="en-GB" sz="1200" b="1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madwar l-informazzjoni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: 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stħajjel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li manifattur tal-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mowbajls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jgħidlek li l-bejgħ tiegħu rdoppja. Issa poġġi dan fil-kuntest tiegħu: kien Diċembru, l-istaġun tal-festi, hemm bosta skonti għaddejjin fil-ħwienet u 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mowbajls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huma sempliċiment kemxejn orħos mis-soltu. Li l-bejgħ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jiżdiet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f’kuntest hekk mhix xi ħaġa ta’ barra minn hawn, le? Dawn it-tipi ta’ affarijiet spiss iseħħu wkoll f’dibattiti pubbliċi dwar kwistjonijiet politiċi.</a:t>
            </a:r>
            <a:endParaRPr lang="fr-BE" sz="1200" b="0" strike="noStrike" spc="-1" dirty="0">
              <a:latin typeface="Arial"/>
            </a:endParaRPr>
          </a:p>
        </p:txBody>
      </p:sp>
      <p:sp>
        <p:nvSpPr>
          <p:cNvPr id="7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709F7DB-610B-4DC9-870A-DD259A742703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Il-pjattaformi</a:t>
            </a:r>
            <a:r>
              <a:rPr lang="mt-MT" sz="2000" b="0" strike="noStrike" spc="-1" baseline="0" dirty="0" smtClean="0">
                <a:latin typeface="Arial"/>
              </a:rPr>
              <a:t> għandhom linji ta’ politika differenti dwar kif jittrattaw id-</a:t>
            </a:r>
            <a:r>
              <a:rPr lang="mt-MT" sz="2000" b="0" strike="noStrike" spc="-1" baseline="0" dirty="0" err="1" smtClean="0">
                <a:latin typeface="Arial"/>
              </a:rPr>
              <a:t>diżinformazzjoni</a:t>
            </a:r>
            <a:r>
              <a:rPr lang="mt-MT" sz="2000" b="0" strike="noStrike" spc="-1" baseline="0" dirty="0" smtClean="0">
                <a:latin typeface="Arial"/>
              </a:rPr>
              <a:t>, il-</a:t>
            </a:r>
            <a:r>
              <a:rPr lang="mt-MT" sz="2000" b="0" strike="noStrike" spc="-1" baseline="0" dirty="0" err="1" smtClean="0">
                <a:latin typeface="Arial"/>
              </a:rPr>
              <a:t>miżinformazzjoni</a:t>
            </a:r>
            <a:r>
              <a:rPr lang="mt-MT" sz="2000" b="0" strike="noStrike" spc="-1" baseline="0" dirty="0" smtClean="0">
                <a:latin typeface="Arial"/>
              </a:rPr>
              <a:t> u l-kontenut potenzjalment ta’ ħsara. Min-naħa tiegħek tista’ tgħin billi </a:t>
            </a:r>
            <a:r>
              <a:rPr lang="mt-MT" sz="2000" b="1" strike="noStrike" spc="-1" dirty="0" smtClean="0">
                <a:latin typeface="Arial"/>
              </a:rPr>
              <a:t>b’mod </a:t>
            </a:r>
            <a:r>
              <a:rPr lang="mt-MT" sz="2000" b="1" strike="noStrike" spc="-1" dirty="0" err="1" smtClean="0">
                <a:latin typeface="Arial"/>
              </a:rPr>
              <a:t>proatttiv</a:t>
            </a:r>
            <a:r>
              <a:rPr lang="mt-MT" sz="2000" b="1" strike="noStrike" spc="-1" baseline="0" dirty="0" smtClean="0">
                <a:latin typeface="Arial"/>
              </a:rPr>
              <a:t> </a:t>
            </a:r>
            <a:r>
              <a:rPr lang="mt-MT" sz="2000" b="1" strike="noStrike" spc="-1" baseline="0" dirty="0" err="1" smtClean="0">
                <a:latin typeface="Arial"/>
              </a:rPr>
              <a:t>tavżahom</a:t>
            </a:r>
            <a:r>
              <a:rPr lang="mt-MT" sz="2000" b="1" strike="noStrike" spc="-1" baseline="0" dirty="0" smtClean="0">
                <a:latin typeface="Arial"/>
              </a:rPr>
              <a:t> billi tirrapporta </a:t>
            </a:r>
            <a:r>
              <a:rPr lang="mt-MT" sz="2000" b="0" strike="noStrike" spc="-1" dirty="0" smtClean="0">
                <a:latin typeface="Arial"/>
              </a:rPr>
              <a:t>stejjer u </a:t>
            </a:r>
            <a:r>
              <a:rPr lang="mt-MT" sz="2000" b="0" strike="noStrike" spc="-1" dirty="0" err="1" smtClean="0">
                <a:latin typeface="Arial"/>
              </a:rPr>
              <a:t>posts</a:t>
            </a:r>
            <a:r>
              <a:rPr lang="mt-MT" sz="2000" b="0" strike="noStrike" spc="-1" baseline="0" dirty="0" smtClean="0">
                <a:latin typeface="Arial"/>
              </a:rPr>
              <a:t> li jidhirlek li huma </a:t>
            </a:r>
            <a:r>
              <a:rPr lang="mt-MT" sz="2000" b="0" strike="noStrike" spc="-1" baseline="0" dirty="0" err="1" smtClean="0">
                <a:latin typeface="Arial"/>
              </a:rPr>
              <a:t>suspettużi</a:t>
            </a:r>
            <a:r>
              <a:rPr lang="mt-MT" sz="2000" b="0" strike="noStrike" spc="-1" baseline="0" dirty="0" smtClean="0">
                <a:latin typeface="Arial"/>
              </a:rPr>
              <a:t> (sew minħabba l-kontenut tagħhom, jew għax taħseb li l-kont li qed </a:t>
            </a:r>
            <a:r>
              <a:rPr lang="mt-MT" sz="2000" b="0" strike="noStrike" spc="-1" baseline="0" dirty="0" err="1" smtClean="0">
                <a:latin typeface="Arial"/>
              </a:rPr>
              <a:t>jimpostahom</a:t>
            </a:r>
            <a:r>
              <a:rPr lang="mt-MT" sz="2000" b="0" strike="noStrike" spc="-1" baseline="0" dirty="0" smtClean="0">
                <a:latin typeface="Arial"/>
              </a:rPr>
              <a:t> jaf ma </a:t>
            </a:r>
            <a:r>
              <a:rPr lang="mt-MT" sz="2000" b="0" strike="noStrike" spc="-1" baseline="0" dirty="0" err="1" smtClean="0">
                <a:latin typeface="Arial"/>
              </a:rPr>
              <a:t>jappartjenix</a:t>
            </a:r>
            <a:r>
              <a:rPr lang="mt-MT" sz="2000" b="0" strike="noStrike" spc="-1" baseline="0" dirty="0" smtClean="0">
                <a:latin typeface="Arial"/>
              </a:rPr>
              <a:t> għal persuna reali, jew il-post/kumment qed iseħħ b’mod </a:t>
            </a:r>
            <a:r>
              <a:rPr lang="mt-MT" sz="2000" b="0" strike="noStrike" spc="-1" baseline="0" dirty="0" err="1" smtClean="0">
                <a:latin typeface="Arial"/>
              </a:rPr>
              <a:t>koordinat</a:t>
            </a:r>
            <a:r>
              <a:rPr lang="mt-MT" sz="2000" b="0" strike="noStrike" spc="-1" baseline="0" dirty="0" smtClean="0">
                <a:latin typeface="Arial"/>
              </a:rPr>
              <a:t> u mhux awtentiku). Il-pjattaformi s-soltu jkollhom funzjoni li biha tkun tista’ tagħmel dan faċilment.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Għal</a:t>
            </a:r>
            <a:r>
              <a:rPr lang="mt-MT" sz="2000" b="0" strike="noStrike" spc="-1" baseline="0" dirty="0" smtClean="0">
                <a:latin typeface="Arial"/>
              </a:rPr>
              <a:t> aktar tagħrif</a:t>
            </a:r>
            <a:r>
              <a:rPr lang="en-US" sz="2000" b="0" strike="noStrike" spc="-1" dirty="0" smtClean="0">
                <a:latin typeface="Arial"/>
              </a:rPr>
              <a:t>: </a:t>
            </a:r>
            <a:r>
              <a:rPr lang="en-US" sz="2000" b="0" strike="noStrike" spc="-1" dirty="0">
                <a:latin typeface="Arial"/>
              </a:rPr>
              <a:t>https://www.who.int/campaigns/connecting-the-world-to-combat-coronavirus/how-to-report-misinformation-online?gclid=CjwKCAiA9bmABhBbEiwASb35Vz8fbkigZUcF5SG8wVuOlgHWspqsMm65mx_h1Eo7yRGJPGx8MtOlHhoCaQwQAvD_BwE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74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1FA6402-6A91-4625-AB84-9D5CEC5EA116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mt-MT" sz="2000" b="1" strike="noStrike" spc="-1" dirty="0" smtClean="0">
                <a:latin typeface="Arial"/>
              </a:rPr>
              <a:t>Il-mod</a:t>
            </a:r>
            <a:r>
              <a:rPr lang="mt-MT" sz="2000" b="1" strike="noStrike" spc="-1" baseline="0" dirty="0" smtClean="0">
                <a:latin typeface="Arial"/>
              </a:rPr>
              <a:t> k</a:t>
            </a:r>
            <a:r>
              <a:rPr lang="mt-MT" sz="2000" b="1" strike="noStrike" spc="-1" dirty="0" smtClean="0">
                <a:latin typeface="Arial"/>
              </a:rPr>
              <a:t>if tiċċekkja l-fatti fir-rigward</a:t>
            </a:r>
            <a:r>
              <a:rPr lang="mt-MT" sz="2000" b="1" strike="noStrike" spc="-1" baseline="0" dirty="0" smtClean="0">
                <a:latin typeface="Arial"/>
              </a:rPr>
              <a:t> ta’ ħbiebek u </a:t>
            </a:r>
            <a:r>
              <a:rPr lang="mt-MT" sz="2000" b="1" strike="noStrike" spc="-1" baseline="0" dirty="0" err="1" smtClean="0">
                <a:latin typeface="Arial"/>
              </a:rPr>
              <a:t>qrabatek</a:t>
            </a:r>
            <a:r>
              <a:rPr lang="mt-MT" sz="2000" b="1" strike="noStrike" spc="-1" baseline="0" dirty="0" smtClean="0">
                <a:latin typeface="Arial"/>
              </a:rPr>
              <a:t> huwa importanti! Dan spiss ikun </a:t>
            </a:r>
            <a:r>
              <a:rPr lang="mt-MT" sz="2000" b="1" strike="noStrike" spc="-1" baseline="0" dirty="0" err="1" smtClean="0">
                <a:latin typeface="Arial"/>
              </a:rPr>
              <a:t>determinanti</a:t>
            </a:r>
            <a:r>
              <a:rPr lang="mt-MT" sz="2000" b="1" strike="noStrike" spc="-1" baseline="0" dirty="0" smtClean="0">
                <a:latin typeface="Arial"/>
              </a:rPr>
              <a:t> fuq jekk jagħtux </a:t>
            </a:r>
            <a:r>
              <a:rPr lang="mt-MT" sz="2000" b="1" strike="noStrike" spc="-1" baseline="0" dirty="0" err="1" smtClean="0">
                <a:latin typeface="Arial"/>
              </a:rPr>
              <a:t>kasek</a:t>
            </a:r>
            <a:r>
              <a:rPr lang="mt-MT" sz="2000" b="1" strike="noStrike" spc="-1" baseline="0" dirty="0" smtClean="0">
                <a:latin typeface="Arial"/>
              </a:rPr>
              <a:t> jew jerġax </a:t>
            </a:r>
            <a:r>
              <a:rPr lang="mt-MT" sz="2000" b="1" strike="noStrike" spc="-1" baseline="0" dirty="0" err="1" smtClean="0">
                <a:latin typeface="Arial"/>
              </a:rPr>
              <a:t>jibdielhom</a:t>
            </a:r>
            <a:r>
              <a:rPr lang="mt-MT" sz="2000" b="1" strike="noStrike" spc="-1" baseline="0" dirty="0" smtClean="0">
                <a:latin typeface="Arial"/>
              </a:rPr>
              <a:t>. Hawn taħt hawn xi ideat dwar kif tittratta dawn il-</a:t>
            </a:r>
            <a:r>
              <a:rPr lang="mt-MT" sz="2000" b="1" strike="noStrike" spc="-1" baseline="0" dirty="0" err="1" smtClean="0">
                <a:latin typeface="Arial"/>
              </a:rPr>
              <a:t>konverżazzjonijiet</a:t>
            </a:r>
            <a:r>
              <a:rPr lang="mt-MT" sz="2000" b="1" strike="noStrike" spc="-1" baseline="0" dirty="0" smtClean="0">
                <a:latin typeface="Arial"/>
              </a:rPr>
              <a:t> diffiċli.</a:t>
            </a:r>
          </a:p>
          <a:p>
            <a:pPr marL="216000" indent="-216000">
              <a:lnSpc>
                <a:spcPct val="100000"/>
              </a:lnSpc>
            </a:pPr>
            <a:endParaRPr lang="fr-BE" sz="2000" b="0" strike="noStrike" spc="-1" dirty="0">
              <a:latin typeface="Arial"/>
            </a:endParaRPr>
          </a:p>
          <a:p>
            <a:pPr marL="171450" indent="-171450">
              <a:lnSpc>
                <a:spcPct val="100000"/>
              </a:lnSpc>
              <a:buFontTx/>
              <a:buChar char="-"/>
              <a:tabLst>
                <a:tab pos="0" algn="l"/>
              </a:tabLst>
            </a:pPr>
            <a:r>
              <a:rPr lang="mt-MT" sz="1200" b="0" i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L-akbar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żball li tista’ tagħmel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Għalkemm ikollok it-tentazzjoni li 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tinsulta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 lil min jemmen fil-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miżinformazzjoni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,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dan jisfa jaħdem kontrik ferm. Bosta minn dawk in-nies jaf ikollhom tħassib li wieħed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jissimpatizza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miegħu, anke jekk mhux korrett, u li japplika għas-sitwazzjoni speċifika tagħhom, u mhux għal kulħadd. Ngħidu aħna, binhom kellu reazzjoni għal xi vaċċin minħabba li t-tobba ma kinux jafu li kien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allerġiku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, u allura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jisfaw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ma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jafdawx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il-vaċċini b’konsegwenza ta’ dan. Jekk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tattakkahom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, f’każ bħal dan, aktar se tkompli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ssaħħnilhom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rashom f’dak li jemmnu.</a:t>
            </a:r>
            <a:endParaRPr lang="mt-MT" sz="1200" b="0" strike="noStrike" spc="-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endParaRPr lang="mt-MT" sz="1200" b="0" i="1" strike="noStrike" spc="-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628650" indent="-171450">
              <a:lnSpc>
                <a:spcPct val="100000"/>
              </a:lnSpc>
              <a:buFontTx/>
              <a:buChar char="-"/>
              <a:tabLst>
                <a:tab pos="0" algn="l"/>
              </a:tabLst>
            </a:pPr>
            <a:r>
              <a:rPr lang="mt-MT" sz="1200" b="0" i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Lil dawk li huma verament konvinti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, biex tilħaqhom trid taqsam magħhom dak li </a:t>
            </a:r>
            <a:r>
              <a:rPr lang="mt-MT" sz="1200" b="0" i="1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jħassibhom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Wara kollox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, dawk li jemmnu 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miżinformazzjoni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(bħal 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antivaċċinisti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) huma bnedmin ukoll, li sempliċiment ma jridux li wliedhom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iħabbtu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wiċċhom ma’ xi gwaj. L-evidenza, madankollu, turi li l-vaċċini huma (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talanqas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) aktar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sikuri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milli kieku wieħed ma jiġix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vaċċinat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Jekk dan jirnexxielek </a:t>
            </a:r>
            <a:r>
              <a:rPr lang="mt-MT" sz="1200" b="0" i="1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tispjegah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b’mod </a:t>
            </a:r>
            <a:r>
              <a:rPr lang="mt-MT" sz="1200" b="0" i="1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kompassjonali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u </a:t>
            </a:r>
            <a:r>
              <a:rPr lang="mt-MT" sz="1200" b="0" i="1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empatetiku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, ikollok aktar ċans li lil dawn in-nies </a:t>
            </a:r>
            <a:r>
              <a:rPr lang="mt-MT" sz="1200" b="0" i="1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tibdlilhom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l-opinjoni tagħhom; fi kliem ieħor, kun </a:t>
            </a:r>
            <a:r>
              <a:rPr lang="mt-MT" sz="1200" b="0" i="1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paċenzjuż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u </a:t>
            </a:r>
            <a:r>
              <a:rPr lang="mt-MT" sz="1200" b="0" i="1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grazzjuż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magħhom.</a:t>
            </a:r>
          </a:p>
          <a:p>
            <a:pPr marL="628650" indent="-171450">
              <a:lnSpc>
                <a:spcPct val="100000"/>
              </a:lnSpc>
              <a:buFontTx/>
              <a:buChar char="-"/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 marL="171450" indent="-171450">
              <a:lnSpc>
                <a:spcPct val="100000"/>
              </a:lnSpc>
              <a:buFontTx/>
              <a:buChar char="-"/>
              <a:tabLst>
                <a:tab pos="0" algn="l"/>
              </a:tabLst>
            </a:pPr>
            <a:r>
              <a:rPr lang="mt-MT" sz="1200" b="0" i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Il-proċess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xjentifiku mimli </a:t>
            </a:r>
            <a:r>
              <a:rPr lang="mt-MT" sz="1200" b="0" i="1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inċertezzi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u dan mhux komunikat sew wisq.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Kull informazzjoni li tipprovdi 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jeħtieġlek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mt-MT" sz="1200" b="0" strike="noStrike" spc="-1" dirty="0" err="1" smtClean="0">
                <a:solidFill>
                  <a:srgbClr val="000000"/>
                </a:solidFill>
                <a:latin typeface="+mn-lt"/>
                <a:ea typeface="+mn-ea"/>
              </a:rPr>
              <a:t>tgħaqqadha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 ma’ spjega onesta tat-tip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li dwarha hemm kunsens u ċertezza. Filwaqt li dan m’għandux ikun l-messaġġ ewlieni meta titkellem ma’ ħbiebek u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qrabatek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, xorta għandu jiġi inkluż u għandu jirrifletti b’mod preċiż il-grad ta’ inċertezza fost l-esperti. Dak li jkun, jeħtieġ li jifhem li x-xjenza hija proċess ta’ tagħlim mill-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iżbalji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u li d-deċiżjonijiet iseħħu abbażi tal-aqwa informazzjoni li tkun disponibbli fil-mument, u li tista’ tinbidel hekk kif jitwettqu studji ġodda.</a:t>
            </a:r>
            <a:endParaRPr lang="mt-MT" sz="1200" b="0" strike="noStrike" spc="-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mt-MT" sz="1200" b="0" strike="noStrike" spc="-1" dirty="0" smtClean="0">
              <a:solidFill>
                <a:schemeClr val="tx1"/>
              </a:solidFill>
              <a:latin typeface="Arial"/>
              <a:ea typeface="+mn-ea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1200" b="0" strike="noStrike" spc="-1" dirty="0" smtClean="0">
                <a:solidFill>
                  <a:schemeClr val="tx1"/>
                </a:solidFill>
                <a:latin typeface="Arial"/>
                <a:ea typeface="+mn-ea"/>
              </a:rPr>
              <a:t>Għal</a:t>
            </a:r>
            <a:r>
              <a:rPr lang="mt-MT" sz="1200" b="0" strike="noStrike" spc="-1" baseline="0" dirty="0" smtClean="0">
                <a:solidFill>
                  <a:schemeClr val="tx1"/>
                </a:solidFill>
                <a:latin typeface="Arial"/>
                <a:ea typeface="+mn-ea"/>
              </a:rPr>
              <a:t> aktar tagħrif, </a:t>
            </a:r>
            <a:r>
              <a:rPr lang="mt-MT" sz="1200" b="0" strike="noStrike" spc="-1" baseline="0" dirty="0" err="1" smtClean="0">
                <a:solidFill>
                  <a:schemeClr val="tx1"/>
                </a:solidFill>
                <a:latin typeface="Arial"/>
                <a:ea typeface="+mn-ea"/>
              </a:rPr>
              <a:t>aqra</a:t>
            </a:r>
            <a:r>
              <a:rPr lang="mt-MT" sz="1200" b="0" strike="noStrike" spc="-1" baseline="0" dirty="0" smtClean="0">
                <a:solidFill>
                  <a:schemeClr val="tx1"/>
                </a:solidFill>
                <a:latin typeface="Arial"/>
                <a:ea typeface="+mn-ea"/>
              </a:rPr>
              <a:t> hawn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: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+mn-ea"/>
                <a:hlinkClick r:id="rId3"/>
              </a:rPr>
              <a:t>https://firstdraftnews.org/latest/how-to-talk-to-family-and-friends-about-that-misleading-whatsapp-message/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0" u="sng" strike="noStrike" spc="-1" dirty="0">
                <a:solidFill>
                  <a:srgbClr val="000000"/>
                </a:solidFill>
                <a:uFillTx/>
                <a:latin typeface="Arial"/>
                <a:ea typeface="+mn-ea"/>
                <a:hlinkClick r:id="rId4"/>
              </a:rPr>
              <a:t>https://www.poynter.org/fact-checking/2020/have-you-become-a-personal-fact-checker-to-your-family-and-friends/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7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728FFF7-07BF-4D7C-AEB2-5A57800FB23E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6A29499-08EE-4A46-939C-D35A967D2976}" type="slidenum">
              <a:rPr lang="fr-BE" sz="1400" b="0" strike="noStrike" spc="-1" smtClean="0">
                <a:latin typeface="Times New Roman"/>
              </a:rPr>
              <a:t>25</a:t>
            </a:fld>
            <a:endParaRPr lang="fr-B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970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Xi minn daqqiet diffiċli</a:t>
            </a:r>
            <a:r>
              <a:rPr lang="mt-MT" sz="2000" b="0" strike="noStrike" spc="-1" baseline="0" dirty="0" smtClean="0">
                <a:latin typeface="Arial"/>
              </a:rPr>
              <a:t> tgħid x’inhu veru u x’inhu falz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Tweġiba</a:t>
            </a:r>
            <a:r>
              <a:rPr lang="sv-SE" sz="2000" b="0" strike="noStrike" spc="-1" dirty="0" smtClean="0">
                <a:latin typeface="Arial"/>
              </a:rPr>
              <a:t>: </a:t>
            </a:r>
            <a:r>
              <a:rPr lang="mt-MT" sz="2000" b="0" strike="noStrike" spc="-1" dirty="0" smtClean="0">
                <a:latin typeface="Arial"/>
              </a:rPr>
              <a:t>dawn</a:t>
            </a:r>
            <a:r>
              <a:rPr lang="mt-MT" sz="2000" b="0" strike="noStrike" spc="-1" baseline="0" dirty="0" smtClean="0">
                <a:latin typeface="Arial"/>
              </a:rPr>
              <a:t> it-tnejn li huma foloz!</a:t>
            </a:r>
            <a:r>
              <a:rPr lang="sv-SE" sz="2000" b="0" strike="noStrike" spc="-1" dirty="0" smtClean="0">
                <a:latin typeface="Arial"/>
              </a:rPr>
              <a:t> 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Storja qarrieqa: </a:t>
            </a:r>
            <a:r>
              <a:rPr lang="mt-MT" sz="2000" b="0" strike="noStrike" spc="-1" dirty="0" err="1" smtClean="0">
                <a:latin typeface="Arial"/>
              </a:rPr>
              <a:t>attivista</a:t>
            </a:r>
            <a:r>
              <a:rPr lang="mt-MT" sz="2000" b="0" strike="noStrike" spc="-1" dirty="0" smtClean="0">
                <a:latin typeface="Arial"/>
              </a:rPr>
              <a:t> tal-klima se tispara </a:t>
            </a:r>
            <a:r>
              <a:rPr lang="mt-MT" sz="2000" b="0" strike="noStrike" spc="-1" dirty="0" err="1" smtClean="0">
                <a:latin typeface="Arial"/>
              </a:rPr>
              <a:t>machine</a:t>
            </a:r>
            <a:r>
              <a:rPr lang="mt-MT" sz="2000" b="0" strike="noStrike" spc="-1" dirty="0" smtClean="0">
                <a:latin typeface="Arial"/>
              </a:rPr>
              <a:t> </a:t>
            </a:r>
            <a:r>
              <a:rPr lang="mt-MT" sz="2000" b="0" strike="noStrike" spc="-1" dirty="0" err="1" smtClean="0">
                <a:latin typeface="Arial"/>
              </a:rPr>
              <a:t>gun</a:t>
            </a:r>
            <a:r>
              <a:rPr lang="mt-MT" sz="2000" b="0" strike="noStrike" spc="-1" dirty="0" smtClean="0">
                <a:latin typeface="Arial"/>
              </a:rPr>
              <a:t>?</a:t>
            </a:r>
            <a:r>
              <a:rPr lang="mt-MT" sz="2000" b="0" strike="noStrike" spc="-1" baseline="0" dirty="0" smtClean="0">
                <a:latin typeface="Arial"/>
              </a:rPr>
              <a:t> Din l-istampa tappartjeni għal persuna oħra, li minn dak l-angolu partikolari tixbah lil Greta </a:t>
            </a:r>
            <a:r>
              <a:rPr lang="mt-MT" sz="2000" b="0" strike="noStrike" spc="-1" baseline="0" dirty="0" err="1" smtClean="0">
                <a:latin typeface="Arial"/>
              </a:rPr>
              <a:t>Thunberg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sv-SE" sz="2000" b="0" strike="noStrike" spc="-1" dirty="0" smtClean="0">
                <a:latin typeface="Arial"/>
              </a:rPr>
              <a:t>(Source</a:t>
            </a:r>
            <a:r>
              <a:rPr lang="sv-SE" sz="2000" b="0" strike="noStrike" spc="-1" dirty="0">
                <a:latin typeface="Arial"/>
              </a:rPr>
              <a:t>: www.snopes.com and https://factual.afp.com/el-video-de-una-mujer-disparando-no-muestra-greta-thunberg-sino-una-ingeniera-sueca)</a:t>
            </a:r>
            <a:endParaRPr lang="fr-BE" sz="2000" b="0" strike="noStrike" spc="-1" dirty="0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Aħbarijiet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baseline="0" dirty="0" err="1" smtClean="0">
                <a:latin typeface="Arial"/>
              </a:rPr>
              <a:t>ivvintati</a:t>
            </a:r>
            <a:r>
              <a:rPr lang="sv-SE" sz="2000" b="0" strike="noStrike" spc="-1" dirty="0" smtClean="0">
                <a:latin typeface="Arial"/>
              </a:rPr>
              <a:t>: </a:t>
            </a:r>
            <a:r>
              <a:rPr lang="mt-MT" sz="2000" b="0" strike="noStrike" spc="-1" dirty="0" smtClean="0">
                <a:latin typeface="Arial"/>
              </a:rPr>
              <a:t>L-istorja mhix vera u s-sors tal-aħbarijiet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mt-MT" sz="2000" b="0" strike="noStrike" spc="-1" dirty="0" smtClean="0">
                <a:latin typeface="Arial"/>
              </a:rPr>
              <a:t>(</a:t>
            </a:r>
            <a:r>
              <a:rPr lang="sv-SE" sz="2000" b="0" strike="noStrike" spc="-1" dirty="0" smtClean="0">
                <a:latin typeface="Arial"/>
              </a:rPr>
              <a:t>dailypresser.com</a:t>
            </a:r>
            <a:r>
              <a:rPr lang="sv-SE" sz="2000" b="0" strike="noStrike" spc="-1" dirty="0">
                <a:latin typeface="Arial"/>
              </a:rPr>
              <a:t>) </a:t>
            </a:r>
            <a:r>
              <a:rPr lang="sv-SE" sz="2000" b="0" strike="noStrike" spc="-1" dirty="0" smtClean="0">
                <a:latin typeface="Arial"/>
              </a:rPr>
              <a:t>s</a:t>
            </a:r>
            <a:r>
              <a:rPr lang="mt-MT" sz="2000" b="0" strike="noStrike" spc="-1" dirty="0" err="1" smtClean="0">
                <a:latin typeface="Arial"/>
              </a:rPr>
              <a:t>empliċiment</a:t>
            </a:r>
            <a:r>
              <a:rPr lang="mt-MT" sz="2000" b="0" strike="noStrike" spc="-1" baseline="0" dirty="0" smtClean="0">
                <a:latin typeface="Arial"/>
              </a:rPr>
              <a:t> ma jeżistix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68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02024A3-AEF3-448E-BBF5-A88B2FC37DFD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dirty="0" smtClean="0">
                <a:latin typeface="Arial"/>
              </a:rPr>
              <a:t>Id-</a:t>
            </a:r>
            <a:r>
              <a:rPr lang="mt-MT" sz="2000" b="0" strike="noStrike" spc="-1" dirty="0" err="1" smtClean="0">
                <a:latin typeface="Arial"/>
              </a:rPr>
              <a:t>diżinformazzjoni</a:t>
            </a:r>
            <a:r>
              <a:rPr lang="mt-MT" sz="2000" b="0" strike="noStrike" spc="-1" baseline="0" dirty="0" smtClean="0">
                <a:latin typeface="Arial"/>
              </a:rPr>
              <a:t> x’taħbat</a:t>
            </a:r>
            <a:r>
              <a:rPr lang="fr-BE" sz="2000" b="0" strike="noStrike" spc="-1" dirty="0" smtClean="0">
                <a:latin typeface="Arial"/>
              </a:rPr>
              <a:t> </a:t>
            </a:r>
            <a:r>
              <a:rPr lang="fr-BE" sz="2000" b="0" strike="noStrike" spc="-1" dirty="0">
                <a:latin typeface="Arial"/>
              </a:rPr>
              <a:t>– </a:t>
            </a:r>
            <a:r>
              <a:rPr lang="fr-BE" sz="2000" b="0" strike="noStrike" spc="-1" dirty="0" err="1" smtClean="0">
                <a:latin typeface="Arial"/>
              </a:rPr>
              <a:t>sl</a:t>
            </a:r>
            <a:r>
              <a:rPr lang="mt-MT" sz="2000" b="0" strike="noStrike" spc="-1" dirty="0" err="1" smtClean="0">
                <a:latin typeface="Arial"/>
              </a:rPr>
              <a:t>ides</a:t>
            </a:r>
            <a:r>
              <a:rPr lang="fr-BE" sz="2000" b="0" strike="noStrike" spc="-1" dirty="0" smtClean="0">
                <a:latin typeface="Arial"/>
              </a:rPr>
              <a:t> </a:t>
            </a:r>
            <a:r>
              <a:rPr lang="fr-BE" sz="2000" b="0" strike="noStrike" spc="-1" dirty="0">
                <a:latin typeface="Arial"/>
              </a:rPr>
              <a:t>4-24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dirty="0" smtClean="0">
                <a:latin typeface="Arial"/>
              </a:rPr>
              <a:t>Naħdmu f’Gruppi</a:t>
            </a:r>
            <a:r>
              <a:rPr lang="mt-MT" sz="2000" b="0" strike="noStrike" spc="-1" baseline="0" dirty="0" smtClean="0">
                <a:latin typeface="Arial"/>
              </a:rPr>
              <a:t> </a:t>
            </a:r>
            <a:r>
              <a:rPr lang="fr-BE" sz="2000" b="0" strike="noStrike" spc="-1" dirty="0" smtClean="0">
                <a:latin typeface="Arial"/>
              </a:rPr>
              <a:t>– s</a:t>
            </a:r>
            <a:r>
              <a:rPr lang="mt-MT" sz="2000" b="0" strike="noStrike" spc="-1" dirty="0" err="1" smtClean="0">
                <a:latin typeface="Arial"/>
              </a:rPr>
              <a:t>lide</a:t>
            </a:r>
            <a:r>
              <a:rPr lang="fr-BE" sz="2000" b="0" strike="noStrike" spc="-1" dirty="0" smtClean="0">
                <a:latin typeface="Arial"/>
              </a:rPr>
              <a:t> </a:t>
            </a:r>
            <a:r>
              <a:rPr lang="fr-BE" sz="2000" b="0" strike="noStrike" spc="-1" dirty="0">
                <a:latin typeface="Arial"/>
              </a:rPr>
              <a:t>25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BE" sz="2000" b="0" strike="noStrike" spc="-1" dirty="0" err="1" smtClean="0">
                <a:latin typeface="Arial"/>
              </a:rPr>
              <a:t>Pre</a:t>
            </a:r>
            <a:r>
              <a:rPr lang="mt-MT" sz="2000" b="0" strike="noStrike" spc="-1" dirty="0" err="1" smtClean="0">
                <a:latin typeface="Arial"/>
              </a:rPr>
              <a:t>żentazzjoni</a:t>
            </a:r>
            <a:r>
              <a:rPr lang="mt-MT" sz="2000" b="0" strike="noStrike" spc="-1" dirty="0" smtClean="0">
                <a:latin typeface="Arial"/>
              </a:rPr>
              <a:t> u Diskussjoni</a:t>
            </a:r>
            <a:r>
              <a:rPr lang="mt-MT" sz="2000" b="0" strike="noStrike" spc="-1" baseline="0" dirty="0" smtClean="0">
                <a:latin typeface="Arial"/>
              </a:rPr>
              <a:t> –</a:t>
            </a:r>
            <a:r>
              <a:rPr lang="fr-BE" sz="2000" b="0" strike="noStrike" spc="-1" dirty="0" smtClean="0">
                <a:latin typeface="Arial"/>
              </a:rPr>
              <a:t> slide</a:t>
            </a:r>
            <a:r>
              <a:rPr lang="mt-MT" sz="2000" b="0" strike="noStrike" spc="-1" dirty="0" smtClean="0">
                <a:latin typeface="Arial"/>
              </a:rPr>
              <a:t> </a:t>
            </a:r>
            <a:r>
              <a:rPr lang="fr-BE" sz="2000" b="0" strike="noStrike" spc="-1" dirty="0" smtClean="0">
                <a:latin typeface="Arial"/>
              </a:rPr>
              <a:t>25</a:t>
            </a:r>
            <a:endParaRPr lang="fr-BE" sz="20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mt-MT" sz="2000" b="0" strike="noStrike" spc="-1" dirty="0" err="1" smtClean="0">
                <a:latin typeface="Arial"/>
              </a:rPr>
              <a:t>Sommarju</a:t>
            </a:r>
            <a:r>
              <a:rPr lang="mt-MT" sz="2000" b="0" strike="noStrike" spc="-1" dirty="0" smtClean="0">
                <a:latin typeface="Arial"/>
              </a:rPr>
              <a:t> u Suġġerimenti</a:t>
            </a:r>
            <a:r>
              <a:rPr lang="mt-MT" sz="2000" b="0" strike="noStrike" spc="-1" baseline="0" dirty="0" smtClean="0">
                <a:latin typeface="Arial"/>
              </a:rPr>
              <a:t> għal aktar tagħrif </a:t>
            </a:r>
            <a:r>
              <a:rPr lang="fr-BE" sz="2000" b="0" strike="noStrike" spc="-1" dirty="0" smtClean="0">
                <a:latin typeface="Arial"/>
              </a:rPr>
              <a:t>– slide</a:t>
            </a:r>
            <a:r>
              <a:rPr lang="mt-MT" sz="2000" b="0" strike="noStrike" spc="-1" dirty="0" smtClean="0">
                <a:latin typeface="Arial"/>
              </a:rPr>
              <a:t>s</a:t>
            </a:r>
            <a:r>
              <a:rPr lang="fr-BE" sz="2000" b="0" strike="noStrike" spc="-1" dirty="0" smtClean="0">
                <a:latin typeface="Arial"/>
              </a:rPr>
              <a:t> </a:t>
            </a:r>
            <a:r>
              <a:rPr lang="fr-BE" sz="2000" b="0" strike="noStrike" spc="-1" dirty="0">
                <a:latin typeface="Arial"/>
              </a:rPr>
              <a:t>26-34</a:t>
            </a:r>
          </a:p>
        </p:txBody>
      </p:sp>
      <p:sp>
        <p:nvSpPr>
          <p:cNvPr id="68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8760A98-91E9-44C7-B2B4-F205E8501550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Se nitkellmu fuq </a:t>
            </a:r>
            <a:r>
              <a:rPr lang="mt-MT" sz="2000" b="0" strike="noStrike" spc="-1" dirty="0" err="1" smtClean="0">
                <a:latin typeface="Arial"/>
              </a:rPr>
              <a:t>definizzjonijiet</a:t>
            </a:r>
            <a:r>
              <a:rPr lang="mt-MT" sz="2000" b="0" strike="noStrike" spc="-1" baseline="0" dirty="0" smtClean="0">
                <a:latin typeface="Arial"/>
              </a:rPr>
              <a:t> u </a:t>
            </a:r>
            <a:r>
              <a:rPr lang="mt-MT" sz="2000" b="0" strike="noStrike" spc="-1" baseline="0" dirty="0" err="1" smtClean="0">
                <a:latin typeface="Arial"/>
              </a:rPr>
              <a:t>tekniki</a:t>
            </a:r>
            <a:r>
              <a:rPr lang="mt-MT" sz="2000" b="0" strike="noStrike" spc="-1" baseline="0" dirty="0" smtClean="0">
                <a:latin typeface="Arial"/>
              </a:rPr>
              <a:t>, filwaqt li noffru xi pariri dwar kif nistgħu faċilment naqbdu d-</a:t>
            </a:r>
            <a:r>
              <a:rPr lang="mt-MT" sz="2000" b="0" strike="noStrike" spc="-1" baseline="0" dirty="0" err="1" smtClean="0">
                <a:latin typeface="Arial"/>
              </a:rPr>
              <a:t>diżinformazzjoni</a:t>
            </a:r>
            <a:r>
              <a:rPr lang="mt-MT" sz="2000" b="0" strike="noStrike" spc="-1" baseline="0" dirty="0" smtClean="0">
                <a:latin typeface="Arial"/>
              </a:rPr>
              <a:t>, nipproteġu </a:t>
            </a:r>
            <a:r>
              <a:rPr lang="mt-MT" sz="2000" b="0" strike="noStrike" spc="-1" baseline="0" dirty="0" err="1" smtClean="0">
                <a:latin typeface="Arial"/>
              </a:rPr>
              <a:t>rwieħna</a:t>
            </a:r>
            <a:r>
              <a:rPr lang="mt-MT" sz="2000" b="0" strike="noStrike" spc="-1" baseline="0" dirty="0" smtClean="0">
                <a:latin typeface="Arial"/>
              </a:rPr>
              <a:t> minnha u ngħinu lill-ħaddieħor biex joqgħod b’seba’ għajnejn ukoll!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</p:txBody>
      </p:sp>
      <p:sp>
        <p:nvSpPr>
          <p:cNvPr id="68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0FDF17C-93A9-4297-944D-9E11C7BB7550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 algn="just">
              <a:lnSpc>
                <a:spcPct val="100000"/>
              </a:lnSpc>
            </a:pPr>
            <a:r>
              <a:rPr lang="mt-MT" sz="1200" b="0" strike="noStrike" spc="-1" dirty="0" smtClean="0">
                <a:latin typeface="Arial"/>
                <a:ea typeface="Calibri"/>
              </a:rPr>
              <a:t>X’INHI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D-DIŻINFORMAZZJONI</a:t>
            </a:r>
            <a:endParaRPr lang="fr-BE" sz="12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</a:pPr>
            <a:endParaRPr lang="fr-BE" sz="12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mt-MT" sz="1200" b="0" strike="noStrike" spc="-1" dirty="0" smtClean="0">
                <a:latin typeface="Arial"/>
                <a:ea typeface="Calibri"/>
              </a:rPr>
              <a:t>L-għanijiet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tal-lezzjoni</a:t>
            </a:r>
            <a:r>
              <a:rPr lang="fr-BE" sz="1200" b="0" strike="noStrike" spc="-1" dirty="0" smtClean="0">
                <a:latin typeface="Arial"/>
                <a:ea typeface="Calibri"/>
              </a:rPr>
              <a:t>: </a:t>
            </a:r>
            <a:endParaRPr lang="fr-BE" sz="12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r>
              <a:rPr lang="mt-MT" sz="1200" b="0" strike="noStrike" spc="-1" dirty="0" smtClean="0">
                <a:latin typeface="Arial"/>
                <a:ea typeface="Calibri"/>
              </a:rPr>
              <a:t>ibda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bid-definizzjonijiet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u l-</a:t>
            </a:r>
            <a:r>
              <a:rPr lang="mt-MT" sz="1200" b="0" strike="noStrike" spc="-1" baseline="0" dirty="0" err="1" smtClean="0">
                <a:latin typeface="Arial"/>
                <a:ea typeface="Calibri"/>
              </a:rPr>
              <a:t>abbiltà</a:t>
            </a:r>
            <a:r>
              <a:rPr lang="mt-MT" sz="1200" b="0" strike="noStrike" spc="-1" baseline="0" dirty="0" smtClean="0">
                <a:latin typeface="Arial"/>
                <a:ea typeface="Calibri"/>
              </a:rPr>
              <a:t> li wieħed jiddistingwi bejn kunċett u ieħor</a:t>
            </a:r>
            <a:endParaRPr lang="fr-BE" sz="12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evalwa l-perikli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ta’ kull studju ta’ każ u kif dawn jistgħu jintużaw bħala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narrattiva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ta’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diżinformazzjoni</a:t>
            </a:r>
            <a:endParaRPr lang="fr-BE" sz="12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r>
              <a:rPr lang="mt-MT" sz="12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enfasizza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l-importanza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tal-valuri: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it-tħeġġiġ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tal-libertà tal-midja u l-pluraliżmu, ir-rispett lejn id-drittijiet fundamentali bħal-libertà tal-kelma, il-fatt li m’hemmx “Ministeru tal-Verità”</a:t>
            </a: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endParaRPr lang="fr-BE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Staqsi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lill-istudenti jekk jafux x’inhi d-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diżinformazzjoni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. Ara jekk l-eżempji li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jagħtuk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jaqblux mad-definizzjoni. Xi wħud minnhom jaf ikunu każijiet ta’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diżinformazzjoni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?</a:t>
            </a:r>
            <a:endParaRPr lang="fr-BE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Jekk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le, allura x’inhuma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? (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Ngħidu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aħna, aħbarijiet jew opinjonijiet li ħadd ma jieħu gost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jisma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’, xi ħadd qed jipprova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jbiegħ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xi ħaġa, affarijiet li ntqalu bi żball jew li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nftiehmu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ħażin.)</a:t>
            </a:r>
          </a:p>
          <a:p>
            <a:pPr algn="just">
              <a:lnSpc>
                <a:spcPct val="100000"/>
              </a:lnSpc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Opin</a:t>
            </a:r>
            <a:r>
              <a:rPr lang="mt-MT" sz="1200" b="1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joni</a:t>
            </a:r>
            <a:r>
              <a:rPr lang="mt-MT" sz="1200" b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jew fatt</a:t>
            </a:r>
            <a:r>
              <a:rPr lang="en-GB" sz="1200" b="1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?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Aqta’ linja bejn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opinjoni u fatt.</a:t>
            </a:r>
          </a:p>
          <a:p>
            <a:pPr>
              <a:lnSpc>
                <a:spcPct val="100000"/>
              </a:lnSpc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X’inhu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fatt? Il-fatti jistgħu jiġu ċċekkjati u sostnuti b’evidenza.</a:t>
            </a:r>
            <a:r>
              <a:rPr lang="en-GB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mt-MT" sz="12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X’inhi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opinjoni? L-opinjonijiet huma msejsa fuq xi twemmin jew punt di vista, mhux fuq evidenza li tista’ tivverifika. Jaf hawn min din jifhimha bil-kontra.</a:t>
            </a:r>
          </a:p>
          <a:p>
            <a:pPr>
              <a:lnSpc>
                <a:spcPct val="100000"/>
              </a:lnSpc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mt-MT" sz="1200" b="0" i="1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Attività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rakkomandata (</a:t>
            </a:r>
            <a:r>
              <a:rPr lang="mt-MT" sz="1200" b="0" i="1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opzjonali</a:t>
            </a:r>
            <a:r>
              <a:rPr lang="mt-MT" sz="1200" b="0" i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)</a:t>
            </a:r>
            <a:r>
              <a:rPr lang="en-GB" sz="1200" b="0" i="1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: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Lill-istudenti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staqsihom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jaqraw artiklu f’gazzetta u jimmarkaw dawk il-partijiet li huma opinjonijiet, jivverifikaw dawk li huma fatti msejsa fuq sors li ta’ min wieħed joqgħod fuqu, u l-partijiet li donnhom fatti iżda li ma jsemmu l-ebda sors.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Staqsihom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biex jaqsmu dak li osservaw mal-bqija tal-klassi.</a:t>
            </a:r>
          </a:p>
          <a:p>
            <a:pPr>
              <a:lnSpc>
                <a:spcPct val="100000"/>
              </a:lnSpc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L-informazzjoni falza 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ssibha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kull fejn iddawwar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wiċċek, imma huwa importanti li tagħraf bejn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diżinformazzjoni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u tipi oħrajn ta’ informazzjoni falza, jiġifieri dik li tissejjaħ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miżinformazzjoni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. Id-differenza tinsab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fl-INTENZJONI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:</a:t>
            </a:r>
          </a:p>
          <a:p>
            <a:pPr>
              <a:lnSpc>
                <a:spcPct val="100000"/>
              </a:lnSpc>
            </a:pPr>
            <a:endParaRPr lang="fr-BE" sz="20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-"/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Id-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diżinformazzjoni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hija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informazzjoni falza li tinħoloq u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tixxerred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t-MT" sz="2000" b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apposta biex tagħmel il-ħsara</a:t>
            </a:r>
            <a:r>
              <a:rPr lang="en-IE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. E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żempju</a:t>
            </a:r>
            <a:r>
              <a:rPr lang="en-IE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: tweet 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dwar 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migranti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involuti f’atti kriminali fl-Ewropa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, imfassal apposta biex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jiżra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’ sentiment ta’ qasma fis-soċjetà</a:t>
            </a:r>
          </a:p>
          <a:p>
            <a:pPr marL="171360" indent="-171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-"/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Il-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miżinformazzjoni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hija wkoll informazzjoni falza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t-MT" sz="2000" b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li </a:t>
            </a:r>
            <a:r>
              <a:rPr lang="mt-MT" sz="2000" b="1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tixxerred</a:t>
            </a:r>
            <a:r>
              <a:rPr lang="mt-MT" sz="2000" b="1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minn dak li jkun għax ma jintebaħx li hija falza u mingħajr ma jkun irid jagħmel il-ħsara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. Spiss jiġri li fil-fatt dawn in-nies ikun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mingħalihom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qed jgħinu. Eżempju: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zitek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taqsam miegħek xi artiklu jew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meme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fuq il-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Facebook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li tgħid li t-tewm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iħarsek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mill-COVID-19 għax verament taħseb li hija informazzjoni siewja u ma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tindunax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li hi falza</a:t>
            </a:r>
            <a:r>
              <a:rPr lang="en-IE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fr-BE" sz="2000" b="0" strike="noStrike" spc="-1" dirty="0" smtClean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Operazzjonijiet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ta influwenza </a:t>
            </a:r>
            <a:r>
              <a:rPr lang="en-IE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– 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sforzi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koordinati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biex jinfluwenzaw udjenza partikolari bl-użu ta’ firxa ta’ mezzi illeġittimi u qarrieqa, b’appoġġ għall-objettivi ta’ xi avversarju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Indħil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barrani 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– 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sforzi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intimidatorji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, qarrieqa, u/jew klandestini minn aġenti jew atturi ta’ stat barrani ħalli jfixklu t-tiswir u l-espressjoni liberi tar-rieda politika, ngħidu aħna fl-elezzjonijiet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L-istudenti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jaf ikunu midħla tat-terminu “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fake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news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”, imma ma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nirrakkomandawlekx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tużah. Meta l-politiċi jwaħħlu fil-ġurnalisti indipendenti li qed jippubblikaw “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fake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news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” jew “aħbarijiet foloz” għax sempliċiment dawn ikunu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kkritikawhom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, ikun hemm xi ħaġa li ma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ddoqqx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. Ma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rridux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li t-terminu “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fake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news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” iwassal biex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jimmina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l-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  <a:ea typeface="Calibri"/>
              </a:rPr>
              <a:t>leġittimità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  <a:ea typeface="Calibri"/>
              </a:rPr>
              <a:t> tal-midja.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69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32A4172-9F24-4709-BB1A-18E346B04393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mt-MT" sz="2000" b="0" strike="noStrike" spc="-1" dirty="0" smtClean="0">
                <a:latin typeface="Arial"/>
              </a:rPr>
              <a:t>Ibda</a:t>
            </a:r>
            <a:r>
              <a:rPr lang="mt-MT" sz="2000" b="0" strike="noStrike" spc="-1" baseline="0" dirty="0" smtClean="0">
                <a:latin typeface="Arial"/>
              </a:rPr>
              <a:t> billi turihom il-filmat li hemm fuq l-</a:t>
            </a:r>
            <a:r>
              <a:rPr lang="mt-MT" sz="2000" b="0" strike="noStrike" spc="-1" baseline="0" dirty="0" err="1" smtClean="0">
                <a:latin typeface="Arial"/>
              </a:rPr>
              <a:t>islide</a:t>
            </a:r>
            <a:r>
              <a:rPr lang="en-IE" sz="2000" b="0" strike="noStrike" spc="-1" dirty="0" smtClean="0">
                <a:latin typeface="Arial"/>
              </a:rPr>
              <a:t> </a:t>
            </a:r>
            <a:r>
              <a:rPr lang="en-IE" sz="2000" b="0" strike="noStrike" spc="-1" dirty="0">
                <a:latin typeface="Arial"/>
              </a:rPr>
              <a:t>(</a:t>
            </a:r>
            <a:r>
              <a:rPr lang="lt-LT" sz="2000" b="0" strike="noStrike" spc="-1" dirty="0">
                <a:latin typeface="Arial"/>
              </a:rPr>
              <a:t>https://www.youtube.com/watch?v=d8uRYqsu2W4</a:t>
            </a:r>
            <a:r>
              <a:rPr lang="en-IE" sz="2000" b="0" strike="noStrike" spc="-1" dirty="0">
                <a:latin typeface="Arial"/>
              </a:rPr>
              <a:t>)</a:t>
            </a:r>
            <a:r>
              <a:rPr dirty="0"/>
              <a:t/>
            </a:r>
            <a:br>
              <a:rPr dirty="0"/>
            </a:br>
            <a:r>
              <a:rPr lang="mt-MT" sz="2000" b="0" strike="noStrike" spc="-1" dirty="0" smtClean="0">
                <a:latin typeface="Arial"/>
              </a:rPr>
              <a:t>Ħin totali</a:t>
            </a:r>
            <a:r>
              <a:rPr lang="en-US" sz="2000" b="0" strike="noStrike" spc="-1" dirty="0" smtClean="0">
                <a:latin typeface="Arial"/>
              </a:rPr>
              <a:t>: </a:t>
            </a:r>
            <a:r>
              <a:rPr lang="en-US" sz="2000" b="0" strike="noStrike" spc="-1" dirty="0">
                <a:latin typeface="Arial"/>
              </a:rPr>
              <a:t>1 </a:t>
            </a:r>
            <a:r>
              <a:rPr lang="en-US" sz="2000" b="0" strike="noStrike" spc="-1" dirty="0" smtClean="0">
                <a:latin typeface="Arial"/>
              </a:rPr>
              <a:t>min</a:t>
            </a:r>
            <a:r>
              <a:rPr lang="mt-MT" sz="2000" b="0" strike="noStrike" spc="-1" dirty="0" smtClean="0">
                <a:latin typeface="Arial"/>
              </a:rPr>
              <a:t>.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>
                <a:latin typeface="Arial"/>
              </a:rPr>
              <a:t>40 </a:t>
            </a:r>
            <a:r>
              <a:rPr lang="en-US" sz="2000" b="0" strike="noStrike" spc="-1" dirty="0" smtClean="0">
                <a:latin typeface="Arial"/>
              </a:rPr>
              <a:t>se</a:t>
            </a:r>
            <a:r>
              <a:rPr lang="mt-MT" sz="2000" b="0" strike="noStrike" spc="-1" dirty="0" smtClean="0">
                <a:latin typeface="Arial"/>
              </a:rPr>
              <a:t>k.</a:t>
            </a: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fr-BE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2000" b="0" strike="noStrike" spc="-1" dirty="0" smtClean="0">
                <a:latin typeface="Arial"/>
              </a:rPr>
              <a:t>Tran</a:t>
            </a:r>
            <a:r>
              <a:rPr lang="mt-MT" sz="2000" b="0" strike="noStrike" spc="-1" dirty="0" err="1" smtClean="0">
                <a:latin typeface="Arial"/>
              </a:rPr>
              <a:t>skirzzjoni</a:t>
            </a:r>
            <a:r>
              <a:rPr lang="mt-MT" sz="2000" b="0" strike="noStrike" spc="-1" baseline="0" dirty="0" smtClean="0">
                <a:latin typeface="Arial"/>
              </a:rPr>
              <a:t> maqluba għall-Malti</a:t>
            </a:r>
            <a:r>
              <a:rPr lang="lt-LT" sz="2000" b="0" strike="noStrike" spc="-1" dirty="0" smtClean="0">
                <a:latin typeface="Arial"/>
              </a:rPr>
              <a:t>: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lt-LT" sz="1200" b="0" strike="noStrike" spc="-1" dirty="0">
                <a:solidFill>
                  <a:srgbClr val="000000"/>
                </a:solidFill>
                <a:latin typeface="Arial"/>
              </a:rPr>
              <a:t>---------------------------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v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Arial"/>
              </a:rPr>
              <a:t>uċi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minn fuq wara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Għal miljuni ta’ familji li jħabbtu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wiċċhom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mal-awtiżmu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dan kien tweġiba possibbli għad-diffikultajiet 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tagħhom: studju 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mediku ewlieni, li jorbot il-vaċċinazzjonijiet tat-tfal ma’ dan id-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disturb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mediku. Imma dak l-istudju issa qed jissejjaħ “qarrieqi” u xi wħud sa qalu li huwa biċċa frodi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elaborata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Fiona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Godlee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l-Editur tal-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British 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Medical Journal)	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Sa mill-bidu konna nafu li l-istudju ma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tantx sar tajjeb. Il-midja tagħtu wisq attenzjoni. L-evidenza kollha, l-istudji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epidemjoloġiċi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kollha, 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u dawk 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li jħarsu lejn il-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popolazzjonijiet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tat-tfal skont id-demm ikkontestaw dan u qalu li m’hemm l-ebda evidenza għal dik ir-rabta.</a:t>
            </a:r>
            <a:endParaRPr lang="mt-MT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+mn-lt"/>
              </a:rPr>
              <a:t>(v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+mn-lt"/>
              </a:rPr>
              <a:t>uċi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+mn-lt"/>
              </a:rPr>
              <a:t> minn fuq wara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+mn-lt"/>
              </a:rPr>
              <a:t>)</a:t>
            </a:r>
            <a:endParaRPr lang="mt-MT" sz="2000" b="0" strike="noStrike" spc="-1" dirty="0" smtClean="0">
              <a:solidFill>
                <a:srgbClr val="000000"/>
              </a:solidFill>
              <a:latin typeface="+mn-lt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+mn-lt"/>
              </a:rPr>
              <a:t>Kienet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+mn-lt"/>
              </a:rPr>
              <a:t>aper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+mn-lt"/>
              </a:rPr>
              <a:t> ta’ Andrew 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+mn-lt"/>
              </a:rPr>
              <a:t>Wakefield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+mn-lt"/>
              </a:rPr>
              <a:t> u l-kollegi tiegħu li fl-1998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+mn-lt"/>
              </a:rPr>
              <a:t>werwret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+mn-lt"/>
              </a:rPr>
              <a:t>lill-pazjenti tant li 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+mn-lt"/>
              </a:rPr>
              <a:t>wasslet f’waqgħa fir-rati tal-immunizzazzjoni madwar id-dinja.</a:t>
            </a:r>
            <a:endParaRPr lang="mt-MT" sz="2000" b="0" strike="noStrike" spc="-1" dirty="0" smtClean="0">
              <a:solidFill>
                <a:srgbClr val="000000"/>
              </a:solidFill>
              <a:latin typeface="+mn-lt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Wakefield 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stqarr li 12-il tifel u tifla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kienu normali sakemm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tawhom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it-tilqima tal-ħożba, il-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gattone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u l-ħożba Ġermaniża.</a:t>
            </a:r>
            <a:endParaRPr lang="mt-MT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Imma dik il-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Arial"/>
              </a:rPr>
              <a:t>paper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, aktar tar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d ġiet irtirata, u eżami ġdid sab li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Wakefield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u l-kollegi tiegħu biddlu l-fatti dwar il-pazjenti fl-istudji tagħhom. Imma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Wakefield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għad baqa’ min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jappoġġah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– Jamie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Handley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, missier tifel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awtistiku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, huwa wieħed minnhom.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mt-MT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JB Handley, 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il-Fundatur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ta’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Generation Rescue)	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Il-vaċċini huma magħrufa li jikkawżaw ħsara fil-moħħ, u allura ma tridx tkun xi xjenzat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spazjali biex taħseb: ħadu lil dan it-tifel għal appuntament, kienu normali, ħarġu u batew bla qies. U li dawn l-affarijiet jikkawżaw ħsara fil-moħħ lil xi tfal. Huwa għalhekk li għadna hawn u x-xjenza ta’ veru baqgħet ma seħħitx.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mt-MT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+mn-lt"/>
              </a:rPr>
              <a:t>(v</a:t>
            </a:r>
            <a:r>
              <a:rPr lang="mt-MT" sz="2000" b="0" strike="noStrike" spc="-1" dirty="0" err="1" smtClean="0">
                <a:solidFill>
                  <a:srgbClr val="000000"/>
                </a:solidFill>
                <a:latin typeface="+mn-lt"/>
              </a:rPr>
              <a:t>uċi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+mn-lt"/>
              </a:rPr>
              <a:t> minn fuq wara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Wakefield </a:t>
            </a: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neħħewlu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d-dritt li jipprattika l-mediċina fil-Gran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Brittanja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Mejju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li għadda. Minn dak in-nhar ‘l hawn studji oħra m’urew l-ebda konnessjoni bejn it-tilqima tal-MMR u l-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awtiżmu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Ma stajniex niksbu kummenti mingħand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Wakefield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Rosenson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Associated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Press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---------------------</a:t>
            </a: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Punti għad-diskussjoni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Arial"/>
              </a:rPr>
              <a:t>:</a:t>
            </a:r>
            <a:endParaRPr lang="fr-BE" sz="2000" b="0" strike="noStrike" spc="-1" dirty="0">
              <a:latin typeface="Arial"/>
            </a:endParaRPr>
          </a:p>
          <a:p>
            <a:pPr marL="31104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000000"/>
                </a:solidFill>
                <a:latin typeface="Arial"/>
              </a:rPr>
              <a:t>Is-soċjetà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teħtieġ nies fl-istituzzjonijiet akkademiċi li jsegwu standards akkademiċi għoljin, u għalhekk huwa importanti li wieħed jifhem għaliex dawn huma neċessarji. Din il-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paper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akkademika waħdanija, li ġiet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diżapprovata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u mikxufa bħala żbaljata għadd ta’ drabi, hija waħda mill-ikbar raġunijiet li fuqhom issejjes il-moviment kontra l-vaċċini li għadu prevalenti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sallum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. Minkejja li l-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paper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kienet żbaljata, ingħatat biżżejjed attenzjoni mill-midja biex ħarbtet il-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perċezzjoni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tal-vaċċini f’għajnejn il-pubbliku, minkejja li l-vaċċini taw prova fuq prova li huma </a:t>
            </a:r>
            <a:r>
              <a:rPr lang="mt-MT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sikuri</a:t>
            </a:r>
            <a:r>
              <a:rPr lang="mt-MT" sz="2000" b="0" strike="noStrike" spc="-1" baseline="0" dirty="0" smtClean="0">
                <a:solidFill>
                  <a:srgbClr val="000000"/>
                </a:solidFill>
                <a:latin typeface="Arial"/>
              </a:rPr>
              <a:t> u effettivi.</a:t>
            </a:r>
          </a:p>
          <a:p>
            <a:pPr marL="31104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FF0000"/>
                </a:solidFill>
                <a:latin typeface="Arial"/>
              </a:rPr>
              <a:t>Kulħadd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għandu d-dritt li jgħid tiegħu b’mod liberu, imma dan mhux l-istess bħal li tgħid li wieħed għandu d-dritt ixerred il-gideb apposta, u aktar u aktar meta dan jaf iwassal għal ħsara fis-saħħa pubblika.</a:t>
            </a:r>
          </a:p>
          <a:p>
            <a:pPr marL="31104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 marL="139680"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FF0000"/>
                </a:solidFill>
                <a:latin typeface="Arial"/>
              </a:rPr>
              <a:t>Għaliex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huwa ħażin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Arial"/>
              </a:rPr>
              <a:t>:</a:t>
            </a:r>
            <a:endParaRPr lang="fr-BE" sz="2000" b="0" strike="noStrike" spc="-1" dirty="0">
              <a:latin typeface="Arial"/>
            </a:endParaRPr>
          </a:p>
          <a:p>
            <a:pPr marL="31104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FF0000"/>
                </a:solidFill>
                <a:latin typeface="Arial"/>
              </a:rPr>
              <a:t>In-nies ikunu ħerqana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biex jagħqdu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tikka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ma’ oħra, anke jekk il-konnessjonijiet li jagħmlu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jikkontradixxu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l-għarfien xjentifiku.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Arial"/>
              </a:rPr>
              <a:t> </a:t>
            </a:r>
            <a:endParaRPr lang="mt-MT" sz="2000" b="0" strike="noStrike" spc="-1" dirty="0" smtClean="0">
              <a:solidFill>
                <a:srgbClr val="FF0000"/>
              </a:solidFill>
              <a:latin typeface="Arial"/>
            </a:endParaRPr>
          </a:p>
          <a:p>
            <a:pPr marL="31104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FF0000"/>
                </a:solidFill>
                <a:latin typeface="Arial"/>
              </a:rPr>
              <a:t>Meta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s-sors ta’ problema jiġi trasferit fuq xi ħaġa oħra jista’ jwassal biex fatturi potenzjali bħar-responsabbiltà individwali jew il-kawżi ppruvati li jwasslu biex wieħed joħroġlu l-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awtiżmu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jiġu mistura. Pereżempju, l-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awtiżmu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spiss jiġi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djanjostikat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fl-istess età meta t-tfal jitlaqqmu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bl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-MMR (jiġifieri l-ħożba, eċċ.). Dan il-fatt in-nies spiss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jinjorawh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, għax aktar faċli jemmnu li binhom jew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binthom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l-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awtiżmu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tahielu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xi ħadd milli jaċċettaw li kienet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djanjożi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‘l hinn mill-kontroll tagħhom.</a:t>
            </a:r>
            <a:endParaRPr lang="mt-MT" sz="2000" b="0" strike="noStrike" spc="-1" dirty="0" smtClean="0">
              <a:solidFill>
                <a:srgbClr val="FF0000"/>
              </a:solidFill>
              <a:latin typeface="Arial"/>
            </a:endParaRPr>
          </a:p>
          <a:p>
            <a:pPr marL="31104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FF0000"/>
                </a:solidFill>
                <a:latin typeface="Arial"/>
              </a:rPr>
              <a:t>Meta </a:t>
            </a:r>
            <a:r>
              <a:rPr lang="mt-MT" sz="2000" b="0" strike="noStrike" spc="-1" dirty="0" err="1" smtClean="0">
                <a:solidFill>
                  <a:srgbClr val="FF0000"/>
                </a:solidFill>
                <a:latin typeface="Arial"/>
              </a:rPr>
              <a:t>tinxtered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sew, storja falza bħal din taf twassal għal bidla drastika fis-sistema tal-vaċċinazzjoni. Bosta nies jistgħu għalxejn b’xejn jitilfu l-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immunità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kontra ċertu mard serju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Arial"/>
              </a:rPr>
              <a:t>.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69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03A7FFE-DDCA-4660-9B4F-D0CB15EEDE47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mt-MT" sz="1200" b="0" strike="noStrike" spc="-1" dirty="0" smtClean="0">
                <a:latin typeface="+mn-lt"/>
                <a:ea typeface="+mn-ea"/>
              </a:rPr>
              <a:t>Mindu faqqgħet il-</a:t>
            </a:r>
            <a:r>
              <a:rPr lang="mt-MT" sz="1200" b="0" strike="noStrike" spc="-1" dirty="0" err="1" smtClean="0">
                <a:latin typeface="+mn-lt"/>
                <a:ea typeface="+mn-ea"/>
              </a:rPr>
              <a:t>pandemija</a:t>
            </a:r>
            <a:r>
              <a:rPr lang="mt-MT" sz="1200" b="0" strike="noStrike" spc="-1" dirty="0" smtClean="0">
                <a:latin typeface="+mn-lt"/>
                <a:ea typeface="+mn-ea"/>
              </a:rPr>
              <a:t> tal-COVID-19, ħafna informazzjoni </a:t>
            </a:r>
            <a:r>
              <a:rPr lang="mt-MT" sz="1200" b="0" strike="noStrike" spc="-1" dirty="0" err="1" smtClean="0">
                <a:latin typeface="+mn-lt"/>
                <a:ea typeface="+mn-ea"/>
              </a:rPr>
              <a:t>mħawda</a:t>
            </a:r>
            <a:r>
              <a:rPr lang="mt-MT" sz="1200" b="0" strike="noStrike" spc="-1" baseline="0" dirty="0" smtClean="0">
                <a:latin typeface="+mn-lt"/>
                <a:ea typeface="+mn-ea"/>
              </a:rPr>
              <a:t> nfirxet fuq il-midja soċjali, </a:t>
            </a:r>
            <a:r>
              <a:rPr lang="mt-MT" sz="1200" b="0" strike="noStrike" spc="-1" baseline="0" dirty="0" smtClean="0">
                <a:latin typeface="+mn-lt"/>
                <a:ea typeface="+mn-ea"/>
              </a:rPr>
              <a:t>b’bosta </a:t>
            </a:r>
            <a:r>
              <a:rPr lang="mt-MT" sz="1200" b="0" strike="noStrike" spc="-1" baseline="0" dirty="0" smtClean="0">
                <a:latin typeface="+mn-lt"/>
                <a:ea typeface="+mn-ea"/>
              </a:rPr>
              <a:t>nies jistqarru li hemm rabta bejn it-teknoloġiji tal-5G u t-tixrid tal-</a:t>
            </a:r>
            <a:r>
              <a:rPr lang="mt-MT" sz="1200" b="0" strike="noStrike" spc="-1" baseline="0" dirty="0" err="1" smtClean="0">
                <a:latin typeface="+mn-lt"/>
                <a:ea typeface="+mn-ea"/>
              </a:rPr>
              <a:t>coronavirus</a:t>
            </a:r>
            <a:r>
              <a:rPr lang="mt-MT" sz="1200" b="0" strike="noStrike" spc="-1" baseline="0" dirty="0" smtClean="0">
                <a:latin typeface="+mn-lt"/>
                <a:ea typeface="+mn-ea"/>
              </a:rPr>
              <a:t>. Minn naħa waħda, kulħadd għandu d-dritt jesprimi ruħu bla xkiel, u mhux xi ħaġa ħażina li wieħed ikun kawt jew anke xettiku dwar teknoloġiji ġodda u kif se </a:t>
            </a:r>
            <a:r>
              <a:rPr lang="mt-MT" sz="1200" b="0" strike="noStrike" spc="-1" baseline="0" dirty="0" err="1" smtClean="0">
                <a:latin typeface="+mn-lt"/>
                <a:ea typeface="+mn-ea"/>
              </a:rPr>
              <a:t>jolqtulna</a:t>
            </a:r>
            <a:r>
              <a:rPr lang="mt-MT" sz="1200" b="0" strike="noStrike" spc="-1" baseline="0" dirty="0" smtClean="0">
                <a:latin typeface="+mn-lt"/>
                <a:ea typeface="+mn-ea"/>
              </a:rPr>
              <a:t> </a:t>
            </a:r>
            <a:r>
              <a:rPr lang="mt-MT" sz="1200" b="0" strike="noStrike" spc="-1" baseline="0" dirty="0" smtClean="0">
                <a:latin typeface="+mn-lt"/>
                <a:ea typeface="+mn-ea"/>
              </a:rPr>
              <a:t>ħajjitna u saħħitna.</a:t>
            </a:r>
          </a:p>
          <a:p>
            <a:pPr marL="216000" indent="-216000">
              <a:lnSpc>
                <a:spcPct val="100000"/>
              </a:lnSpc>
            </a:pPr>
            <a:endParaRPr lang="fr-BE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mt-MT" sz="1200" b="0" strike="noStrike" spc="-1" dirty="0" smtClean="0">
                <a:latin typeface="+mn-lt"/>
                <a:ea typeface="+mn-ea"/>
              </a:rPr>
              <a:t>IMMA</a:t>
            </a:r>
            <a:r>
              <a:rPr lang="mt-MT" sz="1200" b="0" strike="noStrike" spc="-1" baseline="0" dirty="0" smtClean="0">
                <a:latin typeface="+mn-lt"/>
                <a:ea typeface="+mn-ea"/>
              </a:rPr>
              <a:t> din it-teorija wasslet għal konsegwenzi koroh fid-dinja reali, bħal meta xi infrastruttura tat-telekomunikazzjoni ngħatat in-nar, u saru attakki fiżiċi fuq il-ħaddiema li kienu qed </a:t>
            </a:r>
            <a:r>
              <a:rPr lang="mt-MT" sz="1200" b="0" strike="noStrike" spc="-1" baseline="0" dirty="0" smtClean="0">
                <a:latin typeface="+mn-lt"/>
                <a:ea typeface="+mn-ea"/>
              </a:rPr>
              <a:t>jistallaw </a:t>
            </a:r>
            <a:r>
              <a:rPr lang="mt-MT" sz="1200" b="0" strike="noStrike" spc="-1" baseline="0" dirty="0" smtClean="0">
                <a:latin typeface="+mn-lt"/>
                <a:ea typeface="+mn-ea"/>
              </a:rPr>
              <a:t>din l-infrastruttura.</a:t>
            </a:r>
          </a:p>
          <a:p>
            <a:pPr marL="216000" indent="-216000">
              <a:lnSpc>
                <a:spcPct val="100000"/>
              </a:lnSpc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+mn-lt"/>
                <a:ea typeface="+mn-ea"/>
              </a:rPr>
              <a:t>Għaliex hija</a:t>
            </a:r>
            <a:r>
              <a:rPr lang="mt-MT" sz="2000" b="0" strike="noStrike" spc="-1" baseline="0" dirty="0" smtClean="0">
                <a:latin typeface="+mn-lt"/>
                <a:ea typeface="+mn-ea"/>
              </a:rPr>
              <a:t> ħażina</a:t>
            </a:r>
            <a:r>
              <a:rPr lang="en-IE" sz="2000" b="0" strike="noStrike" spc="-1" dirty="0" smtClean="0">
                <a:latin typeface="+mn-lt"/>
                <a:ea typeface="+mn-ea"/>
              </a:rPr>
              <a:t>:</a:t>
            </a:r>
            <a:endParaRPr lang="fr-BE" sz="20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dirty="0" smtClean="0">
                <a:latin typeface="+mn-lt"/>
                <a:ea typeface="+mn-ea"/>
              </a:rPr>
              <a:t>Distruzzjoni fil-ħajja</a:t>
            </a:r>
            <a:r>
              <a:rPr lang="mt-MT" sz="2000" b="0" strike="noStrike" spc="-1" baseline="0" dirty="0" smtClean="0">
                <a:latin typeface="+mn-lt"/>
                <a:ea typeface="+mn-ea"/>
              </a:rPr>
              <a:t> reali: torrijiet tal-komunikazzjoni </a:t>
            </a:r>
            <a:r>
              <a:rPr lang="mt-MT" sz="2000" b="0" strike="noStrike" spc="-1" baseline="0" dirty="0" err="1" smtClean="0">
                <a:latin typeface="+mn-lt"/>
                <a:ea typeface="+mn-ea"/>
              </a:rPr>
              <a:t>bil-mowbajl</a:t>
            </a:r>
            <a:r>
              <a:rPr lang="mt-MT" sz="2000" b="0" strike="noStrike" spc="-1" baseline="0" dirty="0" smtClean="0">
                <a:latin typeface="+mn-lt"/>
                <a:ea typeface="+mn-ea"/>
              </a:rPr>
              <a:t> ingħataw in-nar madwar l-Ewropa</a:t>
            </a:r>
            <a:endParaRPr lang="fr-BE" sz="20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dirty="0" smtClean="0">
                <a:latin typeface="+mn-lt"/>
                <a:ea typeface="+mn-ea"/>
              </a:rPr>
              <a:t>In-networks tat-telekomunikazzjoni</a:t>
            </a:r>
            <a:r>
              <a:rPr lang="mt-MT" sz="2000" b="0" strike="noStrike" spc="-1" baseline="0" dirty="0" smtClean="0">
                <a:latin typeface="+mn-lt"/>
                <a:ea typeface="+mn-ea"/>
              </a:rPr>
              <a:t> ma baqgħux jaħdmu, billi bosta mit-torrijiet li nqerdu jew ġew vandalizzati kienu tat-3G u l-4G, li huma servizzi li l-pubbliku jiddependi minnhom</a:t>
            </a:r>
            <a:endParaRPr lang="fr-BE" sz="20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Il-ħaddiema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tal-kumpaniji tat-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telekom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ġew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iffastidjati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talli kienu qed ipoġġu l-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kejbils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tal-fibra ottika tal-5G fit-toroq jew jistallaw kull tip ieħor ta’ infrastruttura tat-telekomunikazzjoni.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“</a:t>
            </a:r>
            <a:r>
              <a:rPr lang="mt-MT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Meta n-nies iħossuhom mhedda jew li qed jitilfu l-kontroll jew qed jippruvaw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jispjegaw xi avveniment sinifikanti kbir, isiru aktar vulnerabbli u suxxettibbli li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jduru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lejn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xi teorija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ta’ kospirazzjoni biex isibu spjegazzjoni. Anke jekk dan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jinstama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’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kontrointwittiv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, in-nies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iħossuhom li għandhom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sens akbar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ta’ kontroll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jekk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jistħajlu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li hemm xi gruppi jew aġenziji misterjużi li qed jikkontrollaw dak li qed jiġri, flok jaċċettaw li l-affarijiet ikunu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qed iseħħu b’mod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randomizzat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Ħwejjeġ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randomizzati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li jseħħu minn rajhom jiddisturbaw ferm lin-nies.” John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Cook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, espert tal-misinformazzjoni fiċ-Ċentru tal-Komunikazzjoni dwar il-Bidla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Klimatika</a:t>
            </a:r>
            <a:r>
              <a:rPr lang="mt-MT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fl-Università George </a:t>
            </a:r>
            <a:r>
              <a:rPr lang="mt-MT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Mason</a:t>
            </a:r>
            <a:endParaRPr lang="mt-MT" sz="1200" b="0" strike="noStrike" spc="-1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9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5E729A4-47E3-4B8A-9A3E-640ECAB6CD34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latin typeface="Arial"/>
              </a:rPr>
              <a:t>Punti għad-diskussjoni</a:t>
            </a:r>
            <a:r>
              <a:rPr lang="en-GB" sz="2000" b="0" strike="noStrike" spc="-1" dirty="0" smtClean="0">
                <a:latin typeface="Arial"/>
              </a:rPr>
              <a:t>: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 dirty="0">
                <a:latin typeface="Arial"/>
              </a:rPr>
              <a:t>- </a:t>
            </a:r>
            <a:r>
              <a:rPr lang="mt-MT" sz="2000" b="0" strike="noStrike" spc="-1" dirty="0" smtClean="0">
                <a:latin typeface="Arial"/>
              </a:rPr>
              <a:t>Pariri tas-saħħa</a:t>
            </a:r>
            <a:r>
              <a:rPr lang="mt-MT" sz="2000" b="0" strike="noStrike" spc="-1" baseline="0" dirty="0" smtClean="0">
                <a:latin typeface="Arial"/>
              </a:rPr>
              <a:t> barra minn lokhom jafu jwasslu biex in-nies ma </a:t>
            </a:r>
            <a:r>
              <a:rPr lang="mt-MT" sz="2000" b="0" strike="noStrike" spc="-1" baseline="0" dirty="0" err="1" smtClean="0">
                <a:latin typeface="Arial"/>
              </a:rPr>
              <a:t>jitfejqux</a:t>
            </a:r>
            <a:r>
              <a:rPr lang="mt-MT" sz="2000" b="0" strike="noStrike" spc="-1" baseline="0" dirty="0" smtClean="0">
                <a:latin typeface="Arial"/>
              </a:rPr>
              <a:t>, jew li xi marda </a:t>
            </a:r>
            <a:r>
              <a:rPr lang="mt-MT" sz="2000" b="0" strike="noStrike" spc="-1" baseline="0" dirty="0" err="1" smtClean="0">
                <a:latin typeface="Arial"/>
              </a:rPr>
              <a:t>jissottovalutawha</a:t>
            </a:r>
            <a:r>
              <a:rPr lang="mt-MT" sz="2000" b="0" strike="noStrike" spc="-1" baseline="0" dirty="0" smtClean="0">
                <a:latin typeface="Arial"/>
              </a:rPr>
              <a:t> jew </a:t>
            </a:r>
            <a:r>
              <a:rPr lang="mt-MT" sz="2000" b="0" strike="noStrike" spc="-1" baseline="0" dirty="0" err="1" smtClean="0">
                <a:latin typeface="Arial"/>
              </a:rPr>
              <a:t>jgħaġġbuha</a:t>
            </a:r>
            <a:r>
              <a:rPr lang="mt-MT" sz="2000" b="0" strike="noStrike" spc="-1" baseline="0" dirty="0" smtClean="0">
                <a:latin typeface="Arial"/>
              </a:rPr>
              <a:t>. Din l-immaġni fil-kuntest tal-COVID-19 hija eżempju tajjeb ta’ dan. Hawn hi l-immaġni oriġinali li xi wħud minnkom forsi raw fuq il-midja soċjali jew anke fil-</a:t>
            </a:r>
            <a:r>
              <a:rPr lang="mt-MT" sz="2000" b="0" strike="noStrike" spc="-1" baseline="0" dirty="0" err="1" smtClean="0">
                <a:latin typeface="Arial"/>
              </a:rPr>
              <a:t>konverżazzjonijiet</a:t>
            </a:r>
            <a:r>
              <a:rPr lang="mt-MT" sz="2000" b="0" strike="noStrike" spc="-1" baseline="0" dirty="0" smtClean="0">
                <a:latin typeface="Arial"/>
              </a:rPr>
              <a:t> tal-</a:t>
            </a:r>
            <a:r>
              <a:rPr lang="mt-MT" sz="2000" b="0" strike="noStrike" spc="-1" baseline="0" dirty="0" err="1" smtClean="0">
                <a:latin typeface="Arial"/>
              </a:rPr>
              <a:t>WhatsApp</a:t>
            </a:r>
            <a:r>
              <a:rPr lang="mt-MT" sz="2000" b="0" strike="noStrike" spc="-1" baseline="0" dirty="0" smtClean="0">
                <a:latin typeface="Arial"/>
              </a:rPr>
              <a:t> tagħkom:</a:t>
            </a:r>
            <a:endParaRPr lang="mt-MT" sz="20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 dirty="0" smtClean="0">
                <a:solidFill>
                  <a:srgbClr val="FF0000"/>
                </a:solidFill>
                <a:latin typeface="Arial"/>
              </a:rPr>
              <a:t>https</a:t>
            </a:r>
            <a:r>
              <a:rPr lang="en-GB" sz="2000" b="0" strike="noStrike" spc="-1" dirty="0">
                <a:solidFill>
                  <a:srgbClr val="FF0000"/>
                </a:solidFill>
                <a:latin typeface="Arial"/>
              </a:rPr>
              <a:t>://factcheck.afp.com/gargling-warm-salt-water-or-vinegar-does-not-prevent-coronavirus-infection-health-experts-say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B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FF0000"/>
                </a:solidFill>
                <a:latin typeface="Arial"/>
              </a:rPr>
              <a:t>Għaliex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hija ħażina</a:t>
            </a:r>
            <a:r>
              <a:rPr lang="en-GB" sz="2000" b="0" strike="noStrike" spc="-1" dirty="0" smtClean="0">
                <a:solidFill>
                  <a:srgbClr val="FF0000"/>
                </a:solidFill>
                <a:latin typeface="Arial"/>
              </a:rPr>
              <a:t>:</a:t>
            </a:r>
            <a:endParaRPr lang="fr-BE" sz="20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dirty="0" smtClean="0">
                <a:solidFill>
                  <a:srgbClr val="FF0000"/>
                </a:solidFill>
                <a:latin typeface="Arial"/>
              </a:rPr>
              <a:t>F’dan il-każ,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li tgħid lin-nies jixorbu l-ilma sħun mhux xi ħaġa perikoluża wisq, imma xi ngħidu jekk minflok l-ilma d-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diżinformazzjoni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kienet li tixrob xi ħaġa li hija perikoluża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immens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 għalina,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bħall-bleach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?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Fil-fatt, studju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Arial"/>
              </a:rPr>
              <a:t>fl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Arial"/>
              </a:rPr>
              <a:t>-</a:t>
            </a:r>
            <a:r>
              <a:rPr lang="en-GB" sz="2000" b="0" strike="noStrike" spc="-1" dirty="0" smtClean="0">
                <a:solidFill>
                  <a:srgbClr val="FF0000"/>
                </a:solidFill>
                <a:latin typeface="+mn-lt"/>
              </a:rPr>
              <a:t>American Journal of Tropical Medicine and Hygiene </a:t>
            </a:r>
            <a:r>
              <a:rPr lang="mt-MT" sz="2000" b="0" strike="noStrike" spc="-1" dirty="0" smtClean="0">
                <a:solidFill>
                  <a:srgbClr val="FF0000"/>
                </a:solidFill>
                <a:latin typeface="+mn-lt"/>
              </a:rPr>
              <a:t>wera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+mn-lt"/>
              </a:rPr>
              <a:t> li d-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+mn-lt"/>
              </a:rPr>
              <a:t>diżinformazzjoni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+mn-lt"/>
              </a:rPr>
              <a:t> u l-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+mn-lt"/>
              </a:rPr>
              <a:t>miżinformazzjoni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+mn-lt"/>
              </a:rPr>
              <a:t> dwar il-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+mn-lt"/>
              </a:rPr>
              <a:t>coronavirus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+mn-lt"/>
              </a:rPr>
              <a:t> wasslu biex (sa Awwissu 2020) mietu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+mn-lt"/>
              </a:rPr>
              <a:t>talanqas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+mn-lt"/>
              </a:rPr>
              <a:t> 800 ruħ, u 6,000 spiċċaw l-isptar. L-istudju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+mn-lt"/>
              </a:rPr>
              <a:t>stħarreġ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+mn-lt"/>
              </a:rPr>
              <a:t>xniehat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mt-MT" sz="2000" b="0" strike="noStrike" spc="-1" baseline="0" dirty="0" err="1" smtClean="0">
                <a:solidFill>
                  <a:srgbClr val="FF0000"/>
                </a:solidFill>
                <a:latin typeface="+mn-lt"/>
              </a:rPr>
              <a:t>stigmi</a:t>
            </a:r>
            <a:r>
              <a:rPr lang="mt-MT" sz="2000" b="0" strike="noStrike" spc="-1" baseline="0" dirty="0" smtClean="0">
                <a:solidFill>
                  <a:srgbClr val="FF0000"/>
                </a:solidFill>
                <a:latin typeface="+mn-lt"/>
              </a:rPr>
              <a:t> u stejjer ta’ kospirazzjoni li jiċċirkolaw online u l-impatt tagħhom fuq is-saħħa pubblika. </a:t>
            </a:r>
            <a:endParaRPr lang="mt-MT" sz="2000" b="0" strike="noStrike" spc="-1" dirty="0" smtClean="0">
              <a:solidFill>
                <a:srgbClr val="FF0000"/>
              </a:solid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mt-MT" sz="1200" b="0" strike="noStrike" spc="-1" dirty="0" smtClean="0">
                <a:solidFill>
                  <a:srgbClr val="FF0000"/>
                </a:solidFill>
                <a:latin typeface="+mn-lt"/>
                <a:ea typeface="+mn-ea"/>
              </a:rPr>
              <a:t>Spiss jiġri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 li din l-informazzjoni falza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+mn-lt"/>
                <a:ea typeface="+mn-ea"/>
              </a:rPr>
              <a:t>tinxtered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 mingħajr intenzjoni, imma f’ħafna każijiet oħra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+mn-lt"/>
                <a:ea typeface="+mn-ea"/>
              </a:rPr>
              <a:t>tixxerred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 minn sorsi li jkunu qed jippruvaw jiġġeneraw il-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+mn-lt"/>
                <a:ea typeface="+mn-ea"/>
              </a:rPr>
              <a:t>clicks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 mill-aħbarijiet biex b’mod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+mn-lt"/>
                <a:ea typeface="+mn-ea"/>
              </a:rPr>
              <a:t>makakk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+mn-lt"/>
                <a:ea typeface="+mn-ea"/>
              </a:rPr>
              <a:t>isawru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 stejjer li jiġbdu l-attenzjoni (l-hekk imsejjaħ “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+mn-lt"/>
                <a:ea typeface="+mn-ea"/>
              </a:rPr>
              <a:t>clickbait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+mn-lt"/>
                <a:ea typeface="+mn-ea"/>
              </a:rPr>
              <a:t>journalism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”, eż. “Ix-xjenzati qed jgħidu li dan ir-rimedju antik jista’ jkun is-soluzzjoni biex jitfejjaq il-kanċer. Ikklikkja hawn għal aktar tagħrif!”) jew saħansitra minn atturi malizzjużi li apposta jippruvaw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+mn-lt"/>
                <a:ea typeface="+mn-ea"/>
              </a:rPr>
              <a:t>jiżirgħu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 t-taħwid u l-kaos u jniġġsu l-ambjent tal-informazzjoni b’bosta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+mn-lt"/>
                <a:ea typeface="+mn-ea"/>
              </a:rPr>
              <a:t>narrattivi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 li spiss </a:t>
            </a:r>
            <a:r>
              <a:rPr lang="mt-MT" sz="1200" b="0" strike="noStrike" spc="-1" baseline="0" dirty="0" err="1" smtClean="0">
                <a:solidFill>
                  <a:srgbClr val="FF0000"/>
                </a:solidFill>
                <a:latin typeface="+mn-lt"/>
                <a:ea typeface="+mn-ea"/>
              </a:rPr>
              <a:t>jikkontradixxu</a:t>
            </a:r>
            <a:r>
              <a:rPr lang="mt-MT" sz="1200" b="0" strike="noStrike" spc="-1" baseline="0" dirty="0" smtClean="0">
                <a:solidFill>
                  <a:srgbClr val="FF0000"/>
                </a:solidFill>
                <a:latin typeface="+mn-lt"/>
                <a:ea typeface="+mn-ea"/>
              </a:rPr>
              <a:t> lil xulxin.</a:t>
            </a:r>
            <a:endParaRPr lang="fr-BE" sz="1200" b="0" strike="noStrike" spc="-1" dirty="0">
              <a:latin typeface="Arial"/>
            </a:endParaRPr>
          </a:p>
        </p:txBody>
      </p:sp>
      <p:sp>
        <p:nvSpPr>
          <p:cNvPr id="70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3F97C44-43DD-4CB7-8D48-54EE3C90F0F7}" type="slidenum">
              <a:rPr lang="fr-B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fr-B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7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r="5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A164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398160"/>
          </a:xfrm>
          <a:prstGeom prst="rect">
            <a:avLst/>
          </a:prstGeom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FARE CLIC PER MODIFICARE LO STILE DEL TITOLO DELLO SCHEMA</a:t>
            </a:r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39" name="Immagine 3"/>
          <p:cNvPicPr/>
          <p:nvPr/>
        </p:nvPicPr>
        <p:blipFill>
          <a:blip r:embed="rId15"/>
          <a:stretch/>
        </p:blipFill>
        <p:spPr>
          <a:xfrm>
            <a:off x="10694160" y="5726520"/>
            <a:ext cx="917280" cy="61452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A164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398160"/>
          </a:xfrm>
          <a:prstGeom prst="rect">
            <a:avLst/>
          </a:prstGeom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FARE CLIC PER MODIFICARE LO STILE DEL TITOLO DELLO SCHEMA</a:t>
            </a:r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78" name="Immagine 4"/>
          <p:cNvPicPr/>
          <p:nvPr/>
        </p:nvPicPr>
        <p:blipFill>
          <a:blip r:embed="rId15"/>
          <a:stretch/>
        </p:blipFill>
        <p:spPr>
          <a:xfrm>
            <a:off x="10694160" y="5726520"/>
            <a:ext cx="917280" cy="61452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A164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398160"/>
          </a:xfrm>
          <a:prstGeom prst="rect">
            <a:avLst/>
          </a:prstGeom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FARE CLIC PER MODIFICARE LO STILE DEL TITOLO DELLO SCHEMA</a:t>
            </a:r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117" name="Immagine 4"/>
          <p:cNvPicPr/>
          <p:nvPr/>
        </p:nvPicPr>
        <p:blipFill>
          <a:blip r:embed="rId15"/>
          <a:stretch/>
        </p:blipFill>
        <p:spPr>
          <a:xfrm>
            <a:off x="10694160" y="5726520"/>
            <a:ext cx="917280" cy="61452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A164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398160"/>
          </a:xfrm>
          <a:prstGeom prst="rect">
            <a:avLst/>
          </a:prstGeom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FARE CLIC PER MODIFICARE LO STILE DEL TITOLO DELLO SCHEMA</a:t>
            </a:r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156" name="Immagine 3"/>
          <p:cNvPicPr/>
          <p:nvPr/>
        </p:nvPicPr>
        <p:blipFill>
          <a:blip r:embed="rId15"/>
          <a:stretch/>
        </p:blipFill>
        <p:spPr>
          <a:xfrm>
            <a:off x="10694160" y="5726520"/>
            <a:ext cx="917280" cy="61452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A164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A1641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A164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magine 4"/>
          <p:cNvPicPr/>
          <p:nvPr/>
        </p:nvPicPr>
        <p:blipFill>
          <a:blip r:embed="rId14"/>
          <a:stretch/>
        </p:blipFill>
        <p:spPr>
          <a:xfrm>
            <a:off x="10694160" y="5726520"/>
            <a:ext cx="917280" cy="614520"/>
          </a:xfrm>
          <a:prstGeom prst="rect">
            <a:avLst/>
          </a:prstGeom>
          <a:ln w="0">
            <a:noFill/>
          </a:ln>
        </p:spPr>
      </p:pic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559160" y="1136520"/>
            <a:ext cx="8885520" cy="5181120"/>
          </a:xfrm>
          <a:prstGeom prst="rect">
            <a:avLst/>
          </a:prstGeom>
        </p:spPr>
        <p:txBody>
          <a:bodyPr lIns="0" tIns="54000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FFFFFF"/>
                </a:solidFill>
                <a:latin typeface="Arial"/>
              </a:rPr>
              <a:t>MOVIE LINK</a:t>
            </a:r>
            <a:endParaRPr lang="it-IT" sz="12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398160"/>
          </a:xfrm>
          <a:prstGeom prst="rect">
            <a:avLst/>
          </a:prstGeom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FARE CLIC PER MODIFICARE LO STILE DEL TITOLO DELLO SCHEMA</a:t>
            </a:r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398160"/>
          </a:xfrm>
          <a:prstGeom prst="rect">
            <a:avLst/>
          </a:prstGeom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FARE CLIC PER MODIFICARE LO STILE DEL TITOLO DELLO SCHEMA</a:t>
            </a:r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828000" y="-16920"/>
            <a:ext cx="5232240" cy="40690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400" b="1" strike="noStrike" spc="-1">
                <a:solidFill>
                  <a:srgbClr val="FFFFFF"/>
                </a:solidFill>
                <a:latin typeface="Arial"/>
              </a:rPr>
              <a:t>TITLE TEXT</a:t>
            </a:r>
            <a:endParaRPr lang="it-IT" sz="24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839880" y="618120"/>
            <a:ext cx="5232240" cy="40690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Body text</a:t>
            </a:r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839880" y="1320480"/>
            <a:ext cx="5232240" cy="40690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Body text</a:t>
            </a:r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828000" y="-1594080"/>
            <a:ext cx="5232240" cy="40690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8000" b="1" strike="noStrike" spc="-1">
                <a:solidFill>
                  <a:srgbClr val="FFFFFF"/>
                </a:solidFill>
                <a:latin typeface="Arial"/>
              </a:rPr>
              <a:t>Big title</a:t>
            </a:r>
            <a:endParaRPr lang="it-IT" sz="8000" b="0" strike="noStrike" spc="-1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238" name="Immagine 16"/>
          <p:cNvPicPr/>
          <p:nvPr/>
        </p:nvPicPr>
        <p:blipFill>
          <a:blip r:embed="rId15"/>
          <a:stretch/>
        </p:blipFill>
        <p:spPr>
          <a:xfrm>
            <a:off x="10694160" y="5726520"/>
            <a:ext cx="917280" cy="6145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9.png"/><Relationship Id="rId11" Type="http://schemas.openxmlformats.org/officeDocument/2006/relationships/image" Target="../media/image21.wmf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3" Type="http://schemas.openxmlformats.org/officeDocument/2006/relationships/image" Target="../media/image56.png"/><Relationship Id="rId7" Type="http://schemas.openxmlformats.org/officeDocument/2006/relationships/image" Target="../media/image64.png"/><Relationship Id="rId12" Type="http://schemas.microsoft.com/office/2007/relationships/hdphoto" Target="../media/hdphoto2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0" Type="http://schemas.microsoft.com/office/2007/relationships/hdphoto" Target="../media/hdphoto1.wdp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67.png"/><Relationship Id="rId10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scapefake.org/en/home-4/" TargetMode="External"/><Relationship Id="rId3" Type="http://schemas.openxmlformats.org/officeDocument/2006/relationships/hyperlink" Target="https://www.getbadnews.com/#intro" TargetMode="External"/><Relationship Id="rId7" Type="http://schemas.openxmlformats.org/officeDocument/2006/relationships/hyperlink" Target="https://fakey.iuni.iu.edu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fakescape.cz/en/about-us" TargetMode="External"/><Relationship Id="rId11" Type="http://schemas.openxmlformats.org/officeDocument/2006/relationships/image" Target="../media/image70.png"/><Relationship Id="rId5" Type="http://schemas.openxmlformats.org/officeDocument/2006/relationships/hyperlink" Target="https://landing.adobe.com/en/na/products/creative-cloud/69308-real-or-photoshop/index.html" TargetMode="External"/><Relationship Id="rId10" Type="http://schemas.openxmlformats.org/officeDocument/2006/relationships/image" Target="../media/image69.png"/><Relationship Id="rId4" Type="http://schemas.openxmlformats.org/officeDocument/2006/relationships/hyperlink" Target="https://www.getbadnews.com/droggame_book/junior-uk/#intro" TargetMode="External"/><Relationship Id="rId9" Type="http://schemas.openxmlformats.org/officeDocument/2006/relationships/hyperlink" Target="https://trollfactory.yle.fi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https://ifcncodeofprinciples.poynter.org/signatories" TargetMode="External"/><Relationship Id="rId7" Type="http://schemas.openxmlformats.org/officeDocument/2006/relationships/hyperlink" Target="https://euvsdisinfo.eu/think-before-you-share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www.irex.org/sites/default/files/node/resource/learn-to-discern-media-literacy-curriculum-english-3.pdf" TargetMode="External"/><Relationship Id="rId5" Type="http://schemas.openxmlformats.org/officeDocument/2006/relationships/hyperlink" Target="https://toolbox.google.com/factcheck/explorer" TargetMode="External"/><Relationship Id="rId4" Type="http://schemas.openxmlformats.org/officeDocument/2006/relationships/hyperlink" Target="https://www.facebook.com/business/help/182222309230722" TargetMode="External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en.li/" TargetMode="External"/><Relationship Id="rId13" Type="http://schemas.openxmlformats.org/officeDocument/2006/relationships/hyperlink" Target="https://www.clovekvtisni.cz/zmerte-si-medialni-gramotnost-5816gp" TargetMode="External"/><Relationship Id="rId18" Type="http://schemas.openxmlformats.org/officeDocument/2006/relationships/hyperlink" Target="https://www.dr.dk/nyheder/detektor" TargetMode="External"/><Relationship Id="rId3" Type="http://schemas.openxmlformats.org/officeDocument/2006/relationships/hyperlink" Target="https://www.mediamanual.at/" TargetMode="External"/><Relationship Id="rId21" Type="http://schemas.openxmlformats.org/officeDocument/2006/relationships/hyperlink" Target="https://danskemedier.dk/undervisning/" TargetMode="External"/><Relationship Id="rId7" Type="http://schemas.openxmlformats.org/officeDocument/2006/relationships/hyperlink" Target="https://mediawijs.be/" TargetMode="External"/><Relationship Id="rId12" Type="http://schemas.openxmlformats.org/officeDocument/2006/relationships/hyperlink" Target="http://medialiteracy.cut.ac.cy/" TargetMode="External"/><Relationship Id="rId17" Type="http://schemas.openxmlformats.org/officeDocument/2006/relationships/hyperlink" Target="https://www.tjekdet.dk/" TargetMode="External"/><Relationship Id="rId2" Type="http://schemas.openxmlformats.org/officeDocument/2006/relationships/image" Target="../media/image68.png"/><Relationship Id="rId16" Type="http://schemas.openxmlformats.org/officeDocument/2006/relationships/hyperlink" Target="https://www.mediasupport.org/about/" TargetMode="External"/><Relationship Id="rId20" Type="http://schemas.openxmlformats.org/officeDocument/2006/relationships/hyperlink" Target="https://borneavisen.dk/" TargetMode="Externa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bundeskriminalamt.at/205/start.aspx#a2" TargetMode="External"/><Relationship Id="rId11" Type="http://schemas.openxmlformats.org/officeDocument/2006/relationships/hyperlink" Target="https://www.medijskapismenost.hr/" TargetMode="External"/><Relationship Id="rId5" Type="http://schemas.openxmlformats.org/officeDocument/2006/relationships/hyperlink" Target="http://bupp.at/" TargetMode="External"/><Relationship Id="rId15" Type="http://schemas.openxmlformats.org/officeDocument/2006/relationships/hyperlink" Target="https://www.elpida.cz/" TargetMode="External"/><Relationship Id="rId23" Type="http://schemas.openxmlformats.org/officeDocument/2006/relationships/image" Target="../media/image70.png"/><Relationship Id="rId10" Type="http://schemas.openxmlformats.org/officeDocument/2006/relationships/hyperlink" Target="https://www.djecamedija.org/" TargetMode="External"/><Relationship Id="rId19" Type="http://schemas.openxmlformats.org/officeDocument/2006/relationships/hyperlink" Target="https://www.dr.dk/ultra" TargetMode="External"/><Relationship Id="rId4" Type="http://schemas.openxmlformats.org/officeDocument/2006/relationships/hyperlink" Target="https://www.saferinternet.at/" TargetMode="External"/><Relationship Id="rId9" Type="http://schemas.openxmlformats.org/officeDocument/2006/relationships/hyperlink" Target="http://dkmk.hr/" TargetMode="External"/><Relationship Id="rId14" Type="http://schemas.openxmlformats.org/officeDocument/2006/relationships/hyperlink" Target="https://fakescape.cz/" TargetMode="External"/><Relationship Id="rId22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ataitoviikko.fi/" TargetMode="External"/><Relationship Id="rId13" Type="http://schemas.openxmlformats.org/officeDocument/2006/relationships/hyperlink" Target="https://www.bmfsfj.de/bmfsfj/themen/kinder-und-jugend/medienkompetenz/medienkompetenz-staerken/75350" TargetMode="External"/><Relationship Id="rId18" Type="http://schemas.openxmlformats.org/officeDocument/2006/relationships/hyperlink" Target="https://act-on.jff.de/" TargetMode="External"/><Relationship Id="rId3" Type="http://schemas.openxmlformats.org/officeDocument/2006/relationships/hyperlink" Target="https://www.hm.ee/et/meediapadevuse-nadal-2019-enne-motlen-siis-jagan" TargetMode="External"/><Relationship Id="rId21" Type="http://schemas.openxmlformats.org/officeDocument/2006/relationships/hyperlink" Target="https://medialiteracyinstitute.gr/pii-imaste/" TargetMode="External"/><Relationship Id="rId7" Type="http://schemas.openxmlformats.org/officeDocument/2006/relationships/hyperlink" Target="https://mediataitokoulu.fi/index.php?option=com_content&amp;view=article&amp;id=1139&amp;Itemid=454&amp;lang=fi" TargetMode="External"/><Relationship Id="rId12" Type="http://schemas.openxmlformats.org/officeDocument/2006/relationships/hyperlink" Target="http://irex-europe.fr/about-irex-europe/" TargetMode="External"/><Relationship Id="rId17" Type="http://schemas.openxmlformats.org/officeDocument/2006/relationships/hyperlink" Target="https://www.dji.de/ueber-uns/projekte/projekte/apps-fuer-kinder-angebote-und-trendanalysen/datenbank-apps-fuer-kinder.html" TargetMode="External"/><Relationship Id="rId2" Type="http://schemas.openxmlformats.org/officeDocument/2006/relationships/image" Target="../media/image68.png"/><Relationship Id="rId16" Type="http://schemas.openxmlformats.org/officeDocument/2006/relationships/hyperlink" Target="https://www.surfen-ohne-risiko.net/" TargetMode="External"/><Relationship Id="rId20" Type="http://schemas.openxmlformats.org/officeDocument/2006/relationships/hyperlink" Target="https://www.dw.com/en/dw-akademie/about-us/s-9519" TargetMode="Externa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kavi.fi/sites/default/files/documents/mil_in_finland.pdf" TargetMode="External"/><Relationship Id="rId11" Type="http://schemas.openxmlformats.org/officeDocument/2006/relationships/hyperlink" Target="https://yle.fi/uutiset/osasto/uutisluokka/" TargetMode="External"/><Relationship Id="rId24" Type="http://schemas.openxmlformats.org/officeDocument/2006/relationships/image" Target="../media/image70.png"/><Relationship Id="rId5" Type="http://schemas.openxmlformats.org/officeDocument/2006/relationships/hyperlink" Target="https://medialukutaitosuomessa.fi/" TargetMode="External"/><Relationship Id="rId15" Type="http://schemas.openxmlformats.org/officeDocument/2006/relationships/hyperlink" Target="https://www.gutes-aufwachsen-mit-medien.de/" TargetMode="External"/><Relationship Id="rId23" Type="http://schemas.openxmlformats.org/officeDocument/2006/relationships/image" Target="../media/image69.png"/><Relationship Id="rId10" Type="http://schemas.openxmlformats.org/officeDocument/2006/relationships/hyperlink" Target="https://yle.fi/aihe/digitreenit" TargetMode="External"/><Relationship Id="rId19" Type="http://schemas.openxmlformats.org/officeDocument/2006/relationships/hyperlink" Target="https://www.blinde-kuh.de/smart-index.html" TargetMode="External"/><Relationship Id="rId4" Type="http://schemas.openxmlformats.org/officeDocument/2006/relationships/hyperlink" Target="https://www.salto-youth.net/rc/participation/aboutparticipation/" TargetMode="External"/><Relationship Id="rId9" Type="http://schemas.openxmlformats.org/officeDocument/2006/relationships/hyperlink" Target="https://mediakasvatus.fi/" TargetMode="External"/><Relationship Id="rId14" Type="http://schemas.openxmlformats.org/officeDocument/2006/relationships/hyperlink" Target="https://www.schau-hin.info/" TargetMode="External"/><Relationship Id="rId22" Type="http://schemas.openxmlformats.org/officeDocument/2006/relationships/hyperlink" Target="https://fakescape.cz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ispes.eu/attivita/media-literacy/media-literacy-in-italia/" TargetMode="External"/><Relationship Id="rId13" Type="http://schemas.openxmlformats.org/officeDocument/2006/relationships/hyperlink" Target="http://www.vp.gov.lv/supervaronis/" TargetMode="External"/><Relationship Id="rId18" Type="http://schemas.openxmlformats.org/officeDocument/2006/relationships/hyperlink" Target="https://www.bee-secure.lu/fr/news" TargetMode="External"/><Relationship Id="rId3" Type="http://schemas.openxmlformats.org/officeDocument/2006/relationships/hyperlink" Target="https://televele.hu/" TargetMode="External"/><Relationship Id="rId21" Type="http://schemas.openxmlformats.org/officeDocument/2006/relationships/hyperlink" Target="https://ejc.net/" TargetMode="External"/><Relationship Id="rId7" Type="http://schemas.openxmlformats.org/officeDocument/2006/relationships/hyperlink" Target="https://www.medmediaeducation.it/" TargetMode="External"/><Relationship Id="rId12" Type="http://schemas.openxmlformats.org/officeDocument/2006/relationships/hyperlink" Target="https://www.facebook.com/medijpratejs/" TargetMode="External"/><Relationship Id="rId17" Type="http://schemas.openxmlformats.org/officeDocument/2006/relationships/hyperlink" Target="https://debunk.eu/about-debunk/" TargetMode="External"/><Relationship Id="rId25" Type="http://schemas.openxmlformats.org/officeDocument/2006/relationships/image" Target="../media/image70.png"/><Relationship Id="rId2" Type="http://schemas.openxmlformats.org/officeDocument/2006/relationships/image" Target="../media/image68.png"/><Relationship Id="rId16" Type="http://schemas.openxmlformats.org/officeDocument/2006/relationships/hyperlink" Target="https://www.emokykla.lt/neformalus/pradzia/mediju-ir-informacinio-rastingumo-hakatonas/19605" TargetMode="External"/><Relationship Id="rId20" Type="http://schemas.openxmlformats.org/officeDocument/2006/relationships/hyperlink" Target="https://www.mediawijzer.net/" TargetMode="Externa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www.facta.news/" TargetMode="External"/><Relationship Id="rId11" Type="http://schemas.openxmlformats.org/officeDocument/2006/relationships/hyperlink" Target="https://www.km.gov.lv/uploads/ckeditor/files/mediju_politika/medijprat&#299;ba/medijpratibas%20materiali/Caps_un_ciet-ISBN-978-9984-633-45-9-ilovepdf-compressed.pdf" TargetMode="External"/><Relationship Id="rId24" Type="http://schemas.openxmlformats.org/officeDocument/2006/relationships/image" Target="../media/image69.png"/><Relationship Id="rId5" Type="http://schemas.openxmlformats.org/officeDocument/2006/relationships/hyperlink" Target="https://pagellapolitica.it/" TargetMode="External"/><Relationship Id="rId15" Type="http://schemas.openxmlformats.org/officeDocument/2006/relationships/hyperlink" Target="https://www.zinauviska.lt/lt/" TargetMode="External"/><Relationship Id="rId23" Type="http://schemas.openxmlformats.org/officeDocument/2006/relationships/hyperlink" Target="https://www.aboutbadnews.com/social-impact-game" TargetMode="External"/><Relationship Id="rId10" Type="http://schemas.openxmlformats.org/officeDocument/2006/relationships/hyperlink" Target="https://en.rebaltica.lv/investigations/recheck/" TargetMode="External"/><Relationship Id="rId19" Type="http://schemas.openxmlformats.org/officeDocument/2006/relationships/hyperlink" Target="https://www.besmartonline.org.mt/Default.aspx" TargetMode="External"/><Relationship Id="rId4" Type="http://schemas.openxmlformats.org/officeDocument/2006/relationships/hyperlink" Target="https://www.bemediasmart.ie/" TargetMode="External"/><Relationship Id="rId9" Type="http://schemas.openxmlformats.org/officeDocument/2006/relationships/hyperlink" Target="https://www.lsm.lv/pilnadoma" TargetMode="External"/><Relationship Id="rId14" Type="http://schemas.openxmlformats.org/officeDocument/2006/relationships/hyperlink" Target="https://www.draugiskasinternetas.lt/en/about-safer-internet/" TargetMode="External"/><Relationship Id="rId22" Type="http://schemas.openxmlformats.org/officeDocument/2006/relationships/hyperlink" Target="https://www.hoezomediawijs.nl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fdds.pl/" TargetMode="External"/><Relationship Id="rId13" Type="http://schemas.openxmlformats.org/officeDocument/2006/relationships/hyperlink" Target="https://konkret24.tvn24.pl/" TargetMode="External"/><Relationship Id="rId18" Type="http://schemas.openxmlformats.org/officeDocument/2006/relationships/hyperlink" Target="https://www.factual.ro/" TargetMode="External"/><Relationship Id="rId3" Type="http://schemas.openxmlformats.org/officeDocument/2006/relationships/hyperlink" Target="https://www.batory.org.pl/" TargetMode="External"/><Relationship Id="rId21" Type="http://schemas.openxmlformats.org/officeDocument/2006/relationships/hyperlink" Target="http://en.rvr.sk/" TargetMode="External"/><Relationship Id="rId7" Type="http://schemas.openxmlformats.org/officeDocument/2006/relationships/hyperlink" Target="https://nowoczesnapolska.org.pl/" TargetMode="External"/><Relationship Id="rId12" Type="http://schemas.openxmlformats.org/officeDocument/2006/relationships/hyperlink" Target="https://www.facebook.com/groups/wojownicyklawiatury/" TargetMode="External"/><Relationship Id="rId17" Type="http://schemas.openxmlformats.org/officeDocument/2006/relationships/hyperlink" Target="https://www.activewatch.ro/" TargetMode="External"/><Relationship Id="rId2" Type="http://schemas.openxmlformats.org/officeDocument/2006/relationships/image" Target="../media/image68.png"/><Relationship Id="rId16" Type="http://schemas.openxmlformats.org/officeDocument/2006/relationships/hyperlink" Target="https://www.incode2030.gov.pt/en/incode2030" TargetMode="External"/><Relationship Id="rId20" Type="http://schemas.openxmlformats.org/officeDocument/2006/relationships/hyperlink" Target="https://mediawise.ro/" TargetMode="Externa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ceo.org.pl/" TargetMode="External"/><Relationship Id="rId11" Type="http://schemas.openxmlformats.org/officeDocument/2006/relationships/hyperlink" Target="https://www.szkolazklasa.org.pl/" TargetMode="External"/><Relationship Id="rId5" Type="http://schemas.openxmlformats.org/officeDocument/2006/relationships/hyperlink" Target="https://demagog.org.pl/" TargetMode="External"/><Relationship Id="rId15" Type="http://schemas.openxmlformats.org/officeDocument/2006/relationships/hyperlink" Target="https://www.internetsegura.pt/cis/missao-e-objetivos" TargetMode="External"/><Relationship Id="rId23" Type="http://schemas.openxmlformats.org/officeDocument/2006/relationships/image" Target="../media/image70.png"/><Relationship Id="rId10" Type="http://schemas.openxmlformats.org/officeDocument/2006/relationships/hyperlink" Target="http://ptem.org.pl/" TargetMode="External"/><Relationship Id="rId19" Type="http://schemas.openxmlformats.org/officeDocument/2006/relationships/hyperlink" Target="https://funky.ong/english/" TargetMode="External"/><Relationship Id="rId4" Type="http://schemas.openxmlformats.org/officeDocument/2006/relationships/hyperlink" Target="https://e-jcn.eu/" TargetMode="External"/><Relationship Id="rId9" Type="http://schemas.openxmlformats.org/officeDocument/2006/relationships/hyperlink" Target="https://panoptykon.org/" TargetMode="External"/><Relationship Id="rId14" Type="http://schemas.openxmlformats.org/officeDocument/2006/relationships/hyperlink" Target="http://milobs.pt/" TargetMode="External"/><Relationship Id="rId22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asoris.si/" TargetMode="External"/><Relationship Id="rId13" Type="http://schemas.openxmlformats.org/officeDocument/2006/relationships/hyperlink" Target="https://www.sida.se/English/how-we-work/our-fields-of-work/democracy-human-rights-and-freedom-of-expression/" TargetMode="External"/><Relationship Id="rId3" Type="http://schemas.openxmlformats.org/officeDocument/2006/relationships/hyperlink" Target="https://www.rtve.es/instituto/" TargetMode="External"/><Relationship Id="rId7" Type="http://schemas.openxmlformats.org/officeDocument/2006/relationships/hyperlink" Target="https://www.mipi.si/" TargetMode="External"/><Relationship Id="rId12" Type="http://schemas.openxmlformats.org/officeDocument/2006/relationships/hyperlink" Target="https://www.statensmedierad.se/larommedier/mikformigdigitalutbildning.1871.html#start" TargetMode="External"/><Relationship Id="rId2" Type="http://schemas.openxmlformats.org/officeDocument/2006/relationships/image" Target="../media/image68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neja.sta.si/" TargetMode="External"/><Relationship Id="rId11" Type="http://schemas.openxmlformats.org/officeDocument/2006/relationships/hyperlink" Target="https://safe.si/" TargetMode="External"/><Relationship Id="rId5" Type="http://schemas.openxmlformats.org/officeDocument/2006/relationships/hyperlink" Target="https://www.is4k.es/" TargetMode="External"/><Relationship Id="rId15" Type="http://schemas.openxmlformats.org/officeDocument/2006/relationships/image" Target="../media/image69.png"/><Relationship Id="rId10" Type="http://schemas.openxmlformats.org/officeDocument/2006/relationships/hyperlink" Target="http://pismenost.si/" TargetMode="External"/><Relationship Id="rId4" Type="http://schemas.openxmlformats.org/officeDocument/2006/relationships/hyperlink" Target="https://maldita.es/" TargetMode="External"/><Relationship Id="rId9" Type="http://schemas.openxmlformats.org/officeDocument/2006/relationships/hyperlink" Target="https://casoris.si/wp-content/uploads/2019/02/otroci-in-mediji_final_cip.pdf" TargetMode="External"/><Relationship Id="rId14" Type="http://schemas.openxmlformats.org/officeDocument/2006/relationships/hyperlink" Target="https://fojo.se/en/vara-projekt/free-independent-and-professional-journalism-in-eastern-and-central-europe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magine 4"/>
          <p:cNvPicPr/>
          <p:nvPr/>
        </p:nvPicPr>
        <p:blipFill>
          <a:blip r:embed="rId3"/>
          <a:stretch/>
        </p:blipFill>
        <p:spPr>
          <a:xfrm>
            <a:off x="8692560" y="2346120"/>
            <a:ext cx="702000" cy="1671480"/>
          </a:xfrm>
          <a:prstGeom prst="rect">
            <a:avLst/>
          </a:prstGeom>
          <a:ln w="0">
            <a:noFill/>
          </a:ln>
          <a:effectLst>
            <a:reflection blurRad="6350" stA="17000" endPos="55000" dir="5400000" sy="-100000" algn="bl" rotWithShape="0"/>
          </a:effectLst>
        </p:spPr>
      </p:pic>
      <p:sp>
        <p:nvSpPr>
          <p:cNvPr id="282" name="CustomShape 1"/>
          <p:cNvSpPr/>
          <p:nvPr/>
        </p:nvSpPr>
        <p:spPr>
          <a:xfrm>
            <a:off x="2579940" y="3663000"/>
            <a:ext cx="945126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8000" b="1" spc="-1" dirty="0" smtClean="0">
                <a:solidFill>
                  <a:srgbClr val="164193"/>
                </a:solidFill>
              </a:rPr>
              <a:t>id-</a:t>
            </a:r>
            <a:r>
              <a:rPr lang="it-IT" sz="8000" b="1" strike="noStrike" spc="-1" dirty="0" smtClean="0">
                <a:solidFill>
                  <a:srgbClr val="FF5D00"/>
                </a:solidFill>
                <a:latin typeface="Arial"/>
              </a:rPr>
              <a:t>di</a:t>
            </a:r>
            <a:r>
              <a:rPr lang="mt-MT" sz="8000" b="1" strike="noStrike" spc="-1" dirty="0" smtClean="0">
                <a:solidFill>
                  <a:srgbClr val="FF5D00"/>
                </a:solidFill>
                <a:latin typeface="Arial"/>
              </a:rPr>
              <a:t>ż</a:t>
            </a:r>
            <a:r>
              <a:rPr lang="it-IT" sz="8000" b="1" strike="noStrike" spc="-1" dirty="0" smtClean="0">
                <a:solidFill>
                  <a:srgbClr val="164193"/>
                </a:solidFill>
                <a:latin typeface="Arial"/>
              </a:rPr>
              <a:t>informa</a:t>
            </a:r>
            <a:r>
              <a:rPr lang="mt-MT" sz="8000" b="1" strike="noStrike" spc="-1" dirty="0" err="1" smtClean="0">
                <a:solidFill>
                  <a:srgbClr val="164193"/>
                </a:solidFill>
                <a:latin typeface="Arial"/>
              </a:rPr>
              <a:t>zzjoni</a:t>
            </a:r>
            <a:endParaRPr lang="fr-BE" sz="8000" b="0" strike="noStrike" spc="-1" dirty="0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2628108" y="4984985"/>
            <a:ext cx="437712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LU" sz="2800" spc="-1" dirty="0" smtClean="0">
                <a:solidFill>
                  <a:srgbClr val="164193"/>
                </a:solidFill>
                <a:latin typeface="Arial"/>
              </a:rPr>
              <a:t>AQBADHA U ĠĠILDILHA!</a:t>
            </a:r>
            <a:endParaRPr lang="fr-BE" sz="2800" b="0" strike="noStrike" spc="-1" dirty="0">
              <a:latin typeface="Arial"/>
            </a:endParaRPr>
          </a:p>
        </p:txBody>
      </p:sp>
      <p:pic>
        <p:nvPicPr>
          <p:cNvPr id="284" name="Immagine 6"/>
          <p:cNvPicPr/>
          <p:nvPr/>
        </p:nvPicPr>
        <p:blipFill>
          <a:blip r:embed="rId4"/>
          <a:stretch/>
        </p:blipFill>
        <p:spPr>
          <a:xfrm>
            <a:off x="7790040" y="2143440"/>
            <a:ext cx="379800" cy="1397160"/>
          </a:xfrm>
          <a:prstGeom prst="rect">
            <a:avLst/>
          </a:prstGeom>
          <a:ln w="0">
            <a:noFill/>
          </a:ln>
          <a:effectLst>
            <a:reflection blurRad="6350" stA="11000" endPos="55000" dir="5400000" sy="-100000" algn="bl" rotWithShape="0"/>
          </a:effectLst>
        </p:spPr>
      </p:pic>
      <p:pic>
        <p:nvPicPr>
          <p:cNvPr id="285" name="Immagine 8"/>
          <p:cNvPicPr/>
          <p:nvPr/>
        </p:nvPicPr>
        <p:blipFill>
          <a:blip r:embed="rId5"/>
          <a:stretch/>
        </p:blipFill>
        <p:spPr>
          <a:xfrm flipH="1">
            <a:off x="702450" y="1154520"/>
            <a:ext cx="1733400" cy="4772160"/>
          </a:xfrm>
          <a:prstGeom prst="rect">
            <a:avLst/>
          </a:prstGeom>
          <a:ln w="0">
            <a:noFill/>
          </a:ln>
          <a:effectLst>
            <a:reflection blurRad="6350" stA="7000" endPos="55000" dir="5400000" sy="-100000" algn="bl" rotWithShape="0"/>
          </a:effectLst>
        </p:spPr>
      </p:pic>
      <p:pic>
        <p:nvPicPr>
          <p:cNvPr id="286" name="Immagine 13"/>
          <p:cNvPicPr/>
          <p:nvPr/>
        </p:nvPicPr>
        <p:blipFill>
          <a:blip r:embed="rId6"/>
          <a:stretch/>
        </p:blipFill>
        <p:spPr>
          <a:xfrm>
            <a:off x="5556600" y="1492920"/>
            <a:ext cx="1078560" cy="72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0" y="0"/>
            <a:ext cx="12191760" cy="593124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X’INHI D-DIŻINFORMAZZJONI </a:t>
            </a:r>
            <a:r>
              <a:rPr lang="it-IT" spc="-1" dirty="0">
                <a:solidFill>
                  <a:srgbClr val="FFFFFF"/>
                </a:solidFill>
              </a:rPr>
              <a:t>– 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L-ISTESS MARA TILBES BOSTA KPIEPEL BIEX TAGĦMILHA TA’ ATTIVISTI DIFFERENTI KONTRA L-UKRAINA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381" name="Picture 9"/>
          <p:cNvPicPr/>
          <p:nvPr/>
        </p:nvPicPr>
        <p:blipFill>
          <a:blip r:embed="rId3"/>
          <a:stretch/>
        </p:blipFill>
        <p:spPr>
          <a:xfrm>
            <a:off x="738360" y="2657160"/>
            <a:ext cx="2359800" cy="1572480"/>
          </a:xfrm>
          <a:prstGeom prst="rect">
            <a:avLst/>
          </a:prstGeom>
          <a:ln w="0">
            <a:noFill/>
          </a:ln>
        </p:spPr>
      </p:pic>
      <p:pic>
        <p:nvPicPr>
          <p:cNvPr id="382" name="Triangle-action1"/>
          <p:cNvPicPr/>
          <p:nvPr/>
        </p:nvPicPr>
        <p:blipFill>
          <a:blip r:embed="rId4"/>
          <a:stretch/>
        </p:blipFill>
        <p:spPr>
          <a:xfrm>
            <a:off x="1649160" y="3244320"/>
            <a:ext cx="517680" cy="369000"/>
          </a:xfrm>
          <a:prstGeom prst="rect">
            <a:avLst/>
          </a:prstGeom>
          <a:ln w="0">
            <a:noFill/>
          </a:ln>
        </p:spPr>
      </p:pic>
      <p:pic>
        <p:nvPicPr>
          <p:cNvPr id="383" name="Paveikslėlis 17"/>
          <p:cNvPicPr/>
          <p:nvPr/>
        </p:nvPicPr>
        <p:blipFill>
          <a:blip r:embed="rId5"/>
          <a:stretch/>
        </p:blipFill>
        <p:spPr>
          <a:xfrm>
            <a:off x="3547800" y="2682000"/>
            <a:ext cx="2347200" cy="1547640"/>
          </a:xfrm>
          <a:prstGeom prst="rect">
            <a:avLst/>
          </a:prstGeom>
          <a:ln w="0">
            <a:noFill/>
          </a:ln>
        </p:spPr>
      </p:pic>
      <p:pic>
        <p:nvPicPr>
          <p:cNvPr id="384" name="Paveikslėlis 11"/>
          <p:cNvPicPr/>
          <p:nvPr/>
        </p:nvPicPr>
        <p:blipFill>
          <a:blip r:embed="rId6"/>
          <a:stretch/>
        </p:blipFill>
        <p:spPr>
          <a:xfrm>
            <a:off x="9134280" y="2682720"/>
            <a:ext cx="2344320" cy="1546920"/>
          </a:xfrm>
          <a:prstGeom prst="rect">
            <a:avLst/>
          </a:prstGeom>
          <a:ln w="0">
            <a:noFill/>
          </a:ln>
        </p:spPr>
      </p:pic>
      <p:pic>
        <p:nvPicPr>
          <p:cNvPr id="385" name="Paveikslėlis 16"/>
          <p:cNvPicPr/>
          <p:nvPr/>
        </p:nvPicPr>
        <p:blipFill>
          <a:blip r:embed="rId7"/>
          <a:stretch/>
        </p:blipFill>
        <p:spPr>
          <a:xfrm>
            <a:off x="6344280" y="2682720"/>
            <a:ext cx="2340360" cy="1546920"/>
          </a:xfrm>
          <a:prstGeom prst="rect">
            <a:avLst/>
          </a:prstGeom>
          <a:ln w="0">
            <a:noFill/>
          </a:ln>
        </p:spPr>
      </p:pic>
      <p:sp>
        <p:nvSpPr>
          <p:cNvPr id="386" name="CustomShape 2"/>
          <p:cNvSpPr/>
          <p:nvPr/>
        </p:nvSpPr>
        <p:spPr>
          <a:xfrm>
            <a:off x="725400" y="1670040"/>
            <a:ext cx="2379960" cy="646200"/>
          </a:xfrm>
          <a:prstGeom prst="wedgeRoundRectCallout">
            <a:avLst>
              <a:gd name="adj1" fmla="val -21178"/>
              <a:gd name="adj2" fmla="val 10079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Jien Maria</a:t>
            </a:r>
            <a:r>
              <a:rPr lang="it-IT" sz="1400" b="1" strike="noStrike" spc="-1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omm resident tal-Krimea</a:t>
            </a:r>
            <a:endParaRPr lang="fr-BE" sz="1400" b="0" strike="noStrike" spc="-1" dirty="0"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3541320" y="1670040"/>
            <a:ext cx="2352600" cy="646200"/>
          </a:xfrm>
          <a:prstGeom prst="wedgeRoundRectCallout">
            <a:avLst>
              <a:gd name="adj1" fmla="val -21178"/>
              <a:gd name="adj2" fmla="val 10079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ts val="1380"/>
              </a:lnSpc>
            </a:pP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Issa jien il-viċi president ta’ fondazzjoni kulturali f’</a:t>
            </a:r>
            <a:r>
              <a:rPr lang="it-IT" sz="1400" b="1" strike="noStrike" spc="-1" dirty="0" smtClean="0">
                <a:solidFill>
                  <a:srgbClr val="FFFFFF"/>
                </a:solidFill>
                <a:latin typeface="Arial"/>
              </a:rPr>
              <a:t>Lugansk</a:t>
            </a:r>
            <a:endParaRPr lang="fr-BE" sz="1400" b="0" strike="noStrike" spc="-1" dirty="0">
              <a:latin typeface="Arial"/>
            </a:endParaRPr>
          </a:p>
        </p:txBody>
      </p:sp>
      <p:sp>
        <p:nvSpPr>
          <p:cNvPr id="388" name="CustomShape 4"/>
          <p:cNvSpPr/>
          <p:nvPr/>
        </p:nvSpPr>
        <p:spPr>
          <a:xfrm>
            <a:off x="6334560" y="1670040"/>
            <a:ext cx="2355480" cy="646200"/>
          </a:xfrm>
          <a:prstGeom prst="wedgeRoundRectCallout">
            <a:avLst>
              <a:gd name="adj1" fmla="val -21178"/>
              <a:gd name="adj2" fmla="val 10079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ts val="1380"/>
              </a:lnSpc>
            </a:pP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Issa jien </a:t>
            </a:r>
            <a:r>
              <a:rPr lang="mt-MT" sz="1400" b="1" strike="noStrike" spc="-1" dirty="0" err="1" smtClean="0">
                <a:solidFill>
                  <a:srgbClr val="FFFFFF"/>
                </a:solidFill>
                <a:latin typeface="Arial"/>
              </a:rPr>
              <a:t>Russofona</a:t>
            </a: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mt-MT" sz="1400" b="1" strike="noStrike" spc="-1" dirty="0" err="1" smtClean="0">
                <a:solidFill>
                  <a:srgbClr val="FFFFFF"/>
                </a:solidFill>
                <a:latin typeface="Arial"/>
              </a:rPr>
              <a:t>ngħix</a:t>
            </a: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 f’</a:t>
            </a:r>
            <a:r>
              <a:rPr lang="it-IT" sz="1400" b="1" strike="noStrike" spc="-1" dirty="0" smtClean="0">
                <a:solidFill>
                  <a:srgbClr val="FFFFFF"/>
                </a:solidFill>
                <a:latin typeface="Arial"/>
              </a:rPr>
              <a:t>Riga</a:t>
            </a:r>
            <a:r>
              <a:rPr lang="it-IT" sz="14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il-</a:t>
            </a:r>
            <a:r>
              <a:rPr lang="it-IT" sz="1400" b="1" strike="noStrike" spc="-1" dirty="0" err="1" smtClean="0">
                <a:solidFill>
                  <a:srgbClr val="FFFFFF"/>
                </a:solidFill>
                <a:latin typeface="Arial"/>
              </a:rPr>
              <a:t>Latv</a:t>
            </a: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j</a:t>
            </a:r>
            <a:r>
              <a:rPr lang="it-IT" sz="1400" b="1" strike="noStrike" spc="-1" dirty="0" smtClean="0">
                <a:solidFill>
                  <a:srgbClr val="FFFFFF"/>
                </a:solidFill>
                <a:latin typeface="Arial"/>
              </a:rPr>
              <a:t>a</a:t>
            </a:r>
            <a:endParaRPr lang="fr-BE" sz="1400" b="0" strike="noStrike" spc="-1" dirty="0">
              <a:latin typeface="Arial"/>
            </a:endParaRPr>
          </a:p>
        </p:txBody>
      </p:sp>
      <p:sp>
        <p:nvSpPr>
          <p:cNvPr id="389" name="CustomShape 5"/>
          <p:cNvSpPr/>
          <p:nvPr/>
        </p:nvSpPr>
        <p:spPr>
          <a:xfrm>
            <a:off x="9131760" y="1670040"/>
            <a:ext cx="2354400" cy="646200"/>
          </a:xfrm>
          <a:prstGeom prst="wedgeRoundRectCallout">
            <a:avLst>
              <a:gd name="adj1" fmla="val -21178"/>
              <a:gd name="adj2" fmla="val 10079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ts val="1380"/>
              </a:lnSpc>
            </a:pPr>
            <a:r>
              <a:rPr lang="it-IT" sz="1400" b="1" strike="noStrike" spc="-1" dirty="0" smtClean="0">
                <a:solidFill>
                  <a:srgbClr val="FFFFFF"/>
                </a:solidFill>
                <a:latin typeface="Arial"/>
              </a:rPr>
              <a:t>U</a:t>
            </a: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 issa </a:t>
            </a:r>
            <a:r>
              <a:rPr lang="mt-MT" sz="1400" b="1" strike="noStrike" spc="-1" dirty="0" err="1" smtClean="0">
                <a:solidFill>
                  <a:srgbClr val="FFFFFF"/>
                </a:solidFill>
                <a:latin typeface="Arial"/>
              </a:rPr>
              <a:t>ngħix</a:t>
            </a: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 f’</a:t>
            </a:r>
            <a:r>
              <a:rPr lang="it-IT" sz="1400" b="1" strike="noStrike" spc="-1" dirty="0" smtClean="0">
                <a:solidFill>
                  <a:srgbClr val="FFFFFF"/>
                </a:solidFill>
                <a:latin typeface="Arial"/>
              </a:rPr>
              <a:t>Kharkiv</a:t>
            </a:r>
            <a:r>
              <a:rPr lang="it-IT" sz="14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endParaRPr lang="mt-MT" sz="1400" b="1" strike="noStrike" spc="-1" dirty="0" smtClean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ts val="1380"/>
              </a:lnSpc>
            </a:pP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l-</a:t>
            </a:r>
            <a:r>
              <a:rPr lang="it-IT" sz="1400" b="1" strike="noStrike" spc="-1" dirty="0" err="1" smtClean="0">
                <a:solidFill>
                  <a:srgbClr val="FFFFFF"/>
                </a:solidFill>
                <a:latin typeface="Arial"/>
              </a:rPr>
              <a:t>Ukra</a:t>
            </a:r>
            <a:r>
              <a:rPr lang="mt-MT" sz="1400" b="1" strike="noStrike" spc="-1" dirty="0" err="1" smtClean="0">
                <a:solidFill>
                  <a:srgbClr val="FFFFFF"/>
                </a:solidFill>
                <a:latin typeface="Arial"/>
              </a:rPr>
              <a:t>jna</a:t>
            </a:r>
            <a:endParaRPr lang="fr-BE" sz="1400" b="0" strike="noStrike" spc="-1" dirty="0">
              <a:latin typeface="Arial"/>
            </a:endParaRPr>
          </a:p>
        </p:txBody>
      </p:sp>
      <p:sp>
        <p:nvSpPr>
          <p:cNvPr id="390" name="CustomShape 6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1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391" name="CustomShape 7"/>
          <p:cNvSpPr/>
          <p:nvPr/>
        </p:nvSpPr>
        <p:spPr>
          <a:xfrm>
            <a:off x="1649160" y="4836600"/>
            <a:ext cx="8714040" cy="42516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tIns="108000" rIns="90000" bIns="45000" anchor="ctr">
            <a:noAutofit/>
          </a:bodyPr>
          <a:lstStyle/>
          <a:p>
            <a:pPr algn="ctr">
              <a:lnSpc>
                <a:spcPts val="1899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PERSUNA LI TEŻISTI UŻATA BĦALA ATTRIĊI F’STORJA FALZA</a:t>
            </a:r>
            <a:endParaRPr lang="fr-BE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 smtClean="0">
                <a:solidFill>
                  <a:srgbClr val="FFFFFF"/>
                </a:solidFill>
                <a:latin typeface="Arial"/>
              </a:rPr>
              <a:t>KIF TAĦDEM ID-DIŻINFORMAZZJONI 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PROĊESS TA’ DIŻINFORMAZZJONI 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Arial"/>
              </a:rPr>
              <a:t>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393" name="Immagine 21"/>
          <p:cNvPicPr/>
          <p:nvPr/>
        </p:nvPicPr>
        <p:blipFill>
          <a:blip r:embed="rId3"/>
          <a:srcRect t="-389" b="48423"/>
          <a:stretch/>
        </p:blipFill>
        <p:spPr>
          <a:xfrm>
            <a:off x="4656240" y="955080"/>
            <a:ext cx="3423600" cy="3563640"/>
          </a:xfrm>
          <a:prstGeom prst="rect">
            <a:avLst/>
          </a:prstGeom>
          <a:ln w="0">
            <a:noFill/>
          </a:ln>
        </p:spPr>
      </p:pic>
      <p:sp>
        <p:nvSpPr>
          <p:cNvPr id="394" name="TextShape 2"/>
          <p:cNvSpPr txBox="1"/>
          <p:nvPr/>
        </p:nvSpPr>
        <p:spPr>
          <a:xfrm>
            <a:off x="4367880" y="4252680"/>
            <a:ext cx="3456000" cy="934560"/>
          </a:xfrm>
          <a:prstGeom prst="rect">
            <a:avLst/>
          </a:prstGeom>
          <a:solidFill>
            <a:srgbClr val="FE5D00"/>
          </a:solidFill>
          <a:ln w="0">
            <a:noFill/>
          </a:ln>
        </p:spPr>
        <p:txBody>
          <a:bodyPr tIns="0" bIns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mt-MT" sz="4800" b="1" spc="-1" dirty="0" smtClean="0">
                <a:solidFill>
                  <a:srgbClr val="FFFFFF"/>
                </a:solidFill>
                <a:latin typeface="Arial"/>
              </a:rPr>
              <a:t>APPOĠĠA</a:t>
            </a:r>
            <a:endParaRPr lang="fr-BE" sz="4800" b="0" strike="noStrike" spc="-1" dirty="0">
              <a:latin typeface="Arial"/>
            </a:endParaRPr>
          </a:p>
        </p:txBody>
      </p:sp>
      <p:pic>
        <p:nvPicPr>
          <p:cNvPr id="395" name="Immagine 17"/>
          <p:cNvPicPr/>
          <p:nvPr/>
        </p:nvPicPr>
        <p:blipFill>
          <a:blip r:embed="rId4"/>
          <a:srcRect t="-3" b="50924"/>
          <a:stretch/>
        </p:blipFill>
        <p:spPr>
          <a:xfrm>
            <a:off x="1389240" y="1015920"/>
            <a:ext cx="1738080" cy="3277800"/>
          </a:xfrm>
          <a:prstGeom prst="rect">
            <a:avLst/>
          </a:prstGeom>
          <a:ln w="0">
            <a:noFill/>
          </a:ln>
        </p:spPr>
      </p:pic>
      <p:sp>
        <p:nvSpPr>
          <p:cNvPr id="396" name="CustomShape 3"/>
          <p:cNvSpPr/>
          <p:nvPr/>
        </p:nvSpPr>
        <p:spPr>
          <a:xfrm>
            <a:off x="549000" y="4252545"/>
            <a:ext cx="3251880" cy="934831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mt-MT" sz="4800" b="1" strike="noStrike" spc="-1" dirty="0" smtClean="0">
                <a:solidFill>
                  <a:srgbClr val="FFFFFF"/>
                </a:solidFill>
                <a:latin typeface="Arial"/>
              </a:rPr>
              <a:t>EMMEN</a:t>
            </a:r>
            <a:endParaRPr lang="fr-BE" sz="4800" b="0" strike="noStrike" spc="-1" dirty="0">
              <a:latin typeface="Arial"/>
            </a:endParaRPr>
          </a:p>
        </p:txBody>
      </p:sp>
      <p:pic>
        <p:nvPicPr>
          <p:cNvPr id="397" name="Immagine 13"/>
          <p:cNvPicPr/>
          <p:nvPr/>
        </p:nvPicPr>
        <p:blipFill>
          <a:blip r:embed="rId5"/>
          <a:srcRect l="-87" r="87" b="22471"/>
          <a:stretch/>
        </p:blipFill>
        <p:spPr>
          <a:xfrm>
            <a:off x="9147600" y="1464120"/>
            <a:ext cx="1776960" cy="2843640"/>
          </a:xfrm>
          <a:prstGeom prst="rect">
            <a:avLst/>
          </a:prstGeom>
          <a:ln w="0">
            <a:noFill/>
          </a:ln>
        </p:spPr>
      </p:pic>
      <p:sp>
        <p:nvSpPr>
          <p:cNvPr id="398" name="CustomShape 4"/>
          <p:cNvSpPr/>
          <p:nvPr/>
        </p:nvSpPr>
        <p:spPr>
          <a:xfrm>
            <a:off x="8205349" y="4252544"/>
            <a:ext cx="3350546" cy="9348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mt-MT" sz="4800" b="1" strike="noStrike" spc="-1" dirty="0" smtClean="0">
                <a:solidFill>
                  <a:srgbClr val="FFFFFF"/>
                </a:solidFill>
                <a:latin typeface="Arial"/>
              </a:rPr>
              <a:t>AĠIXXI</a:t>
            </a:r>
            <a:endParaRPr lang="fr-BE" sz="4800" b="0" strike="noStrike" spc="-1" dirty="0">
              <a:latin typeface="Arial"/>
            </a:endParaRPr>
          </a:p>
        </p:txBody>
      </p:sp>
      <p:sp>
        <p:nvSpPr>
          <p:cNvPr id="399" name="CustomShape 5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2</a:t>
            </a:r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0" y="-1"/>
            <a:ext cx="12191760" cy="652207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TAĦDEM ID-DIŻINFORMAZZJONI </a:t>
            </a:r>
            <a:r>
              <a:rPr lang="it-IT" spc="-1" dirty="0">
                <a:solidFill>
                  <a:srgbClr val="FFFFFF"/>
                </a:solidFill>
              </a:rPr>
              <a:t>– </a:t>
            </a:r>
            <a:r>
              <a:rPr lang="mt-MT" b="1" spc="-1" dirty="0">
                <a:solidFill>
                  <a:srgbClr val="FFFFFF"/>
                </a:solidFill>
              </a:rPr>
              <a:t>PROĊESS TA’ DIŻINFORMAZZJONI I</a:t>
            </a:r>
            <a:r>
              <a:rPr lang="it-IT" b="1" spc="-1" dirty="0" smtClean="0">
                <a:solidFill>
                  <a:srgbClr val="FFFFFF"/>
                </a:solidFill>
              </a:rPr>
              <a:t>I</a:t>
            </a:r>
            <a:endParaRPr lang="it-IT" spc="-1" dirty="0">
              <a:solidFill>
                <a:srgbClr val="0A1641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1800" b="1" strike="noStrike" spc="-1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IL-VALURI EWROPEJ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grpSp>
        <p:nvGrpSpPr>
          <p:cNvPr id="401" name="Group 2"/>
          <p:cNvGrpSpPr/>
          <p:nvPr/>
        </p:nvGrpSpPr>
        <p:grpSpPr>
          <a:xfrm>
            <a:off x="2399760" y="3975120"/>
            <a:ext cx="968760" cy="968760"/>
            <a:chOff x="2399760" y="3975120"/>
            <a:chExt cx="968760" cy="968760"/>
          </a:xfrm>
        </p:grpSpPr>
        <p:sp>
          <p:nvSpPr>
            <p:cNvPr id="402" name="CustomShape 3"/>
            <p:cNvSpPr/>
            <p:nvPr/>
          </p:nvSpPr>
          <p:spPr>
            <a:xfrm>
              <a:off x="2399760" y="3975120"/>
              <a:ext cx="968760" cy="968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03" name="Immagine 5"/>
            <p:cNvPicPr/>
            <p:nvPr/>
          </p:nvPicPr>
          <p:blipFill>
            <a:blip r:embed="rId3"/>
            <a:stretch/>
          </p:blipFill>
          <p:spPr>
            <a:xfrm>
              <a:off x="2523240" y="4162680"/>
              <a:ext cx="759600" cy="574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04" name="Group 4"/>
          <p:cNvGrpSpPr/>
          <p:nvPr/>
        </p:nvGrpSpPr>
        <p:grpSpPr>
          <a:xfrm>
            <a:off x="5535000" y="1231920"/>
            <a:ext cx="1121760" cy="1121760"/>
            <a:chOff x="5535000" y="1231920"/>
            <a:chExt cx="1121760" cy="1121760"/>
          </a:xfrm>
        </p:grpSpPr>
        <p:sp>
          <p:nvSpPr>
            <p:cNvPr id="405" name="CustomShape 5"/>
            <p:cNvSpPr/>
            <p:nvPr/>
          </p:nvSpPr>
          <p:spPr>
            <a:xfrm>
              <a:off x="5535000" y="1231920"/>
              <a:ext cx="1121760" cy="1121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B1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06" name="Immagine 8"/>
            <p:cNvPicPr/>
            <p:nvPr/>
          </p:nvPicPr>
          <p:blipFill>
            <a:blip r:embed="rId4"/>
            <a:stretch/>
          </p:blipFill>
          <p:spPr>
            <a:xfrm rot="842400">
              <a:off x="5727240" y="1351800"/>
              <a:ext cx="636840" cy="849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07" name="Group 6"/>
          <p:cNvGrpSpPr/>
          <p:nvPr/>
        </p:nvGrpSpPr>
        <p:grpSpPr>
          <a:xfrm>
            <a:off x="6383880" y="4797000"/>
            <a:ext cx="1677600" cy="1677600"/>
            <a:chOff x="6383880" y="4797000"/>
            <a:chExt cx="1677600" cy="1677600"/>
          </a:xfrm>
        </p:grpSpPr>
        <p:sp>
          <p:nvSpPr>
            <p:cNvPr id="408" name="CustomShape 7"/>
            <p:cNvSpPr/>
            <p:nvPr/>
          </p:nvSpPr>
          <p:spPr>
            <a:xfrm>
              <a:off x="6383880" y="4797000"/>
              <a:ext cx="1677600" cy="1677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09" name="Immagine 11"/>
            <p:cNvPicPr/>
            <p:nvPr/>
          </p:nvPicPr>
          <p:blipFill>
            <a:blip r:embed="rId5"/>
            <a:stretch/>
          </p:blipFill>
          <p:spPr>
            <a:xfrm>
              <a:off x="6773760" y="5131080"/>
              <a:ext cx="839160" cy="10054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10" name="Group 8"/>
          <p:cNvGrpSpPr/>
          <p:nvPr/>
        </p:nvGrpSpPr>
        <p:grpSpPr>
          <a:xfrm>
            <a:off x="3179520" y="1566720"/>
            <a:ext cx="1245600" cy="1245600"/>
            <a:chOff x="3179520" y="1566720"/>
            <a:chExt cx="1245600" cy="1245600"/>
          </a:xfrm>
        </p:grpSpPr>
        <p:sp>
          <p:nvSpPr>
            <p:cNvPr id="411" name="CustomShape 9"/>
            <p:cNvSpPr/>
            <p:nvPr/>
          </p:nvSpPr>
          <p:spPr>
            <a:xfrm>
              <a:off x="3179520" y="1566720"/>
              <a:ext cx="1245600" cy="1245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BB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12" name="Immagine 14"/>
            <p:cNvPicPr/>
            <p:nvPr/>
          </p:nvPicPr>
          <p:blipFill>
            <a:blip r:embed="rId6"/>
            <a:stretch/>
          </p:blipFill>
          <p:spPr>
            <a:xfrm>
              <a:off x="3342960" y="1799280"/>
              <a:ext cx="833040" cy="7441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13" name="Group 10"/>
          <p:cNvGrpSpPr/>
          <p:nvPr/>
        </p:nvGrpSpPr>
        <p:grpSpPr>
          <a:xfrm>
            <a:off x="4117320" y="5083920"/>
            <a:ext cx="1187280" cy="1187280"/>
            <a:chOff x="4117320" y="5083920"/>
            <a:chExt cx="1187280" cy="1187280"/>
          </a:xfrm>
        </p:grpSpPr>
        <p:sp>
          <p:nvSpPr>
            <p:cNvPr id="414" name="CustomShape 11"/>
            <p:cNvSpPr/>
            <p:nvPr/>
          </p:nvSpPr>
          <p:spPr>
            <a:xfrm>
              <a:off x="4117320" y="5083920"/>
              <a:ext cx="1187280" cy="11872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B1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15" name="Immagine 17"/>
            <p:cNvPicPr/>
            <p:nvPr/>
          </p:nvPicPr>
          <p:blipFill>
            <a:blip r:embed="rId7"/>
            <a:stretch/>
          </p:blipFill>
          <p:spPr>
            <a:xfrm>
              <a:off x="4404960" y="5298840"/>
              <a:ext cx="666720" cy="7185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16" name="Group 12"/>
          <p:cNvGrpSpPr/>
          <p:nvPr/>
        </p:nvGrpSpPr>
        <p:grpSpPr>
          <a:xfrm>
            <a:off x="7813440" y="1749240"/>
            <a:ext cx="1056960" cy="1056960"/>
            <a:chOff x="7813440" y="1749240"/>
            <a:chExt cx="1056960" cy="1056960"/>
          </a:xfrm>
        </p:grpSpPr>
        <p:sp>
          <p:nvSpPr>
            <p:cNvPr id="417" name="CustomShape 13"/>
            <p:cNvSpPr/>
            <p:nvPr/>
          </p:nvSpPr>
          <p:spPr>
            <a:xfrm>
              <a:off x="7813440" y="1749240"/>
              <a:ext cx="1056960" cy="10569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64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18" name="Immagine 20"/>
            <p:cNvPicPr/>
            <p:nvPr/>
          </p:nvPicPr>
          <p:blipFill>
            <a:blip r:embed="rId8"/>
            <a:stretch/>
          </p:blipFill>
          <p:spPr>
            <a:xfrm>
              <a:off x="8040960" y="1954440"/>
              <a:ext cx="654480" cy="6501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19" name="Group 14"/>
          <p:cNvGrpSpPr/>
          <p:nvPr/>
        </p:nvGrpSpPr>
        <p:grpSpPr>
          <a:xfrm>
            <a:off x="8659800" y="3572640"/>
            <a:ext cx="1179000" cy="1179000"/>
            <a:chOff x="8659800" y="3572640"/>
            <a:chExt cx="1179000" cy="1179000"/>
          </a:xfrm>
        </p:grpSpPr>
        <p:sp>
          <p:nvSpPr>
            <p:cNvPr id="420" name="CustomShape 15"/>
            <p:cNvSpPr/>
            <p:nvPr/>
          </p:nvSpPr>
          <p:spPr>
            <a:xfrm>
              <a:off x="8659800" y="3572640"/>
              <a:ext cx="1179000" cy="117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B1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21" name="Immagine 23"/>
            <p:cNvPicPr/>
            <p:nvPr/>
          </p:nvPicPr>
          <p:blipFill>
            <a:blip r:embed="rId9"/>
            <a:stretch/>
          </p:blipFill>
          <p:spPr>
            <a:xfrm>
              <a:off x="8917560" y="3825360"/>
              <a:ext cx="744120" cy="730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22" name="Line 16"/>
          <p:cNvSpPr/>
          <p:nvPr/>
        </p:nvSpPr>
        <p:spPr>
          <a:xfrm flipH="1" flipV="1">
            <a:off x="4242960" y="2629800"/>
            <a:ext cx="3724920" cy="2160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3" name="Line 17"/>
          <p:cNvSpPr/>
          <p:nvPr/>
        </p:nvSpPr>
        <p:spPr>
          <a:xfrm flipV="1">
            <a:off x="5131080" y="2354040"/>
            <a:ext cx="964800" cy="290340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4" name="Line 18"/>
          <p:cNvSpPr/>
          <p:nvPr/>
        </p:nvSpPr>
        <p:spPr>
          <a:xfrm flipV="1">
            <a:off x="5131080" y="2651400"/>
            <a:ext cx="2836800" cy="260604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5" name="Line 19"/>
          <p:cNvSpPr/>
          <p:nvPr/>
        </p:nvSpPr>
        <p:spPr>
          <a:xfrm flipH="1">
            <a:off x="3226680" y="2651400"/>
            <a:ext cx="4741200" cy="146556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6" name="Line 20"/>
          <p:cNvSpPr/>
          <p:nvPr/>
        </p:nvSpPr>
        <p:spPr>
          <a:xfrm flipH="1">
            <a:off x="3226680" y="2629800"/>
            <a:ext cx="1016280" cy="148716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7" name="Line 21"/>
          <p:cNvSpPr/>
          <p:nvPr/>
        </p:nvSpPr>
        <p:spPr>
          <a:xfrm>
            <a:off x="6095880" y="2354040"/>
            <a:ext cx="2563920" cy="180792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8" name="Line 22"/>
          <p:cNvSpPr/>
          <p:nvPr/>
        </p:nvSpPr>
        <p:spPr>
          <a:xfrm flipH="1">
            <a:off x="7815960" y="4161960"/>
            <a:ext cx="843840" cy="88056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9" name="CustomShape 23"/>
          <p:cNvSpPr/>
          <p:nvPr/>
        </p:nvSpPr>
        <p:spPr>
          <a:xfrm>
            <a:off x="4577760" y="2922120"/>
            <a:ext cx="506520" cy="5065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0" name="CustomShape 24"/>
          <p:cNvSpPr/>
          <p:nvPr/>
        </p:nvSpPr>
        <p:spPr>
          <a:xfrm>
            <a:off x="7216200" y="4235760"/>
            <a:ext cx="273240" cy="2732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25"/>
          <p:cNvSpPr/>
          <p:nvPr/>
        </p:nvSpPr>
        <p:spPr>
          <a:xfrm>
            <a:off x="8088120" y="3174480"/>
            <a:ext cx="488520" cy="4885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26"/>
          <p:cNvSpPr/>
          <p:nvPr/>
        </p:nvSpPr>
        <p:spPr>
          <a:xfrm>
            <a:off x="6915600" y="2078280"/>
            <a:ext cx="426240" cy="4262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3" name="CustomShape 27"/>
          <p:cNvSpPr/>
          <p:nvPr/>
        </p:nvSpPr>
        <p:spPr>
          <a:xfrm>
            <a:off x="2843280" y="2919600"/>
            <a:ext cx="509040" cy="5090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4" name="CustomShape 28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2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435" name="Line 29"/>
          <p:cNvSpPr/>
          <p:nvPr/>
        </p:nvSpPr>
        <p:spPr>
          <a:xfrm flipV="1">
            <a:off x="5131080" y="4161960"/>
            <a:ext cx="3528720" cy="109548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6" name="Line 30"/>
          <p:cNvSpPr/>
          <p:nvPr/>
        </p:nvSpPr>
        <p:spPr>
          <a:xfrm>
            <a:off x="3226680" y="4116960"/>
            <a:ext cx="5433120" cy="4500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7" name="Line 31"/>
          <p:cNvSpPr/>
          <p:nvPr/>
        </p:nvSpPr>
        <p:spPr>
          <a:xfrm flipH="1" flipV="1">
            <a:off x="4242960" y="2629800"/>
            <a:ext cx="888120" cy="262764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8" name="CustomShape 32"/>
          <p:cNvSpPr/>
          <p:nvPr/>
        </p:nvSpPr>
        <p:spPr>
          <a:xfrm>
            <a:off x="3935880" y="4415760"/>
            <a:ext cx="303480" cy="303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39" name="Group 33"/>
          <p:cNvGrpSpPr/>
          <p:nvPr/>
        </p:nvGrpSpPr>
        <p:grpSpPr>
          <a:xfrm>
            <a:off x="5127120" y="2797560"/>
            <a:ext cx="1937520" cy="1937520"/>
            <a:chOff x="5127120" y="2797560"/>
            <a:chExt cx="1937520" cy="1937520"/>
          </a:xfrm>
        </p:grpSpPr>
        <p:sp>
          <p:nvSpPr>
            <p:cNvPr id="440" name="CustomShape 34"/>
            <p:cNvSpPr/>
            <p:nvPr/>
          </p:nvSpPr>
          <p:spPr>
            <a:xfrm>
              <a:off x="5127120" y="2797560"/>
              <a:ext cx="1937520" cy="1937520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rgbClr val="164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35"/>
            <p:cNvSpPr/>
            <p:nvPr/>
          </p:nvSpPr>
          <p:spPr>
            <a:xfrm>
              <a:off x="5140440" y="3955680"/>
              <a:ext cx="1910880" cy="55254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ts val="1760"/>
                </a:lnSpc>
              </a:pPr>
              <a:r>
                <a:rPr lang="en-GB" sz="1700" b="1" strike="noStrike" spc="-1" dirty="0" smtClean="0">
                  <a:solidFill>
                    <a:srgbClr val="FF5D00"/>
                  </a:solidFill>
                  <a:latin typeface="Arial"/>
                </a:rPr>
                <a:t>U</a:t>
              </a:r>
              <a:r>
                <a:rPr lang="mt-MT" sz="1700" b="1" strike="noStrike" spc="-1" dirty="0" smtClean="0">
                  <a:solidFill>
                    <a:srgbClr val="FF5D00"/>
                  </a:solidFill>
                  <a:latin typeface="Arial"/>
                </a:rPr>
                <a:t>NITÀ FID-</a:t>
              </a:r>
            </a:p>
            <a:p>
              <a:pPr algn="ctr">
                <a:lnSpc>
                  <a:spcPts val="1760"/>
                </a:lnSpc>
              </a:pPr>
              <a:r>
                <a:rPr lang="mt-MT" sz="1700" b="1" spc="-1" dirty="0" smtClean="0">
                  <a:solidFill>
                    <a:srgbClr val="FF5D00"/>
                  </a:solidFill>
                  <a:latin typeface="Arial"/>
                </a:rPr>
                <a:t>DIVERSITÀ</a:t>
              </a:r>
              <a:endParaRPr lang="fr-BE" sz="1700" b="0" strike="noStrike" spc="-1" dirty="0">
                <a:latin typeface="Arial"/>
              </a:endParaRPr>
            </a:p>
          </p:txBody>
        </p:sp>
        <p:pic>
          <p:nvPicPr>
            <p:cNvPr id="442" name="Graphic 58"/>
            <p:cNvPicPr/>
            <p:nvPr/>
          </p:nvPicPr>
          <p:blipFill>
            <a:blip r:embed="rId10"/>
            <a:stretch/>
          </p:blipFill>
          <p:spPr>
            <a:xfrm>
              <a:off x="5670720" y="3040560"/>
              <a:ext cx="850680" cy="545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3" name="CustomShape 36"/>
            <p:cNvSpPr/>
            <p:nvPr/>
          </p:nvSpPr>
          <p:spPr>
            <a:xfrm>
              <a:off x="5203675" y="3623760"/>
              <a:ext cx="1784056" cy="30632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mt-MT" sz="1400" b="1" strike="noStrike" spc="-1" dirty="0" smtClean="0">
                  <a:solidFill>
                    <a:srgbClr val="FFFFFF"/>
                  </a:solidFill>
                  <a:latin typeface="Arial"/>
                </a:rPr>
                <a:t>VALURI EWROPEJ</a:t>
              </a:r>
              <a:endParaRPr lang="fr-BE" sz="1400" b="0" strike="noStrike" spc="-1" dirty="0">
                <a:latin typeface="Arial"/>
              </a:endParaRPr>
            </a:p>
          </p:txBody>
        </p:sp>
      </p:grpSp>
      <p:sp>
        <p:nvSpPr>
          <p:cNvPr id="444" name="CustomShape 37"/>
          <p:cNvSpPr/>
          <p:nvPr/>
        </p:nvSpPr>
        <p:spPr>
          <a:xfrm>
            <a:off x="5004720" y="2113920"/>
            <a:ext cx="303480" cy="303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5" name="CustomShape 38"/>
          <p:cNvSpPr/>
          <p:nvPr/>
        </p:nvSpPr>
        <p:spPr>
          <a:xfrm>
            <a:off x="8328240" y="5108400"/>
            <a:ext cx="413640" cy="413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6" name="CustomShape 39"/>
          <p:cNvSpPr/>
          <p:nvPr/>
        </p:nvSpPr>
        <p:spPr>
          <a:xfrm>
            <a:off x="5807880" y="5589360"/>
            <a:ext cx="273240" cy="2732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0" y="0"/>
            <a:ext cx="12191760" cy="48888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TAĦDEM ID-DIŻINFORMAZZJONI </a:t>
            </a:r>
            <a:r>
              <a:rPr lang="it-IT" spc="-1" dirty="0">
                <a:solidFill>
                  <a:srgbClr val="FFFFFF"/>
                </a:solidFill>
              </a:rPr>
              <a:t>– </a:t>
            </a:r>
            <a:r>
              <a:rPr lang="mt-MT" b="1" spc="-1" dirty="0">
                <a:solidFill>
                  <a:srgbClr val="FFFFFF"/>
                </a:solidFill>
              </a:rPr>
              <a:t>PROĊESS TA’ DIŻINFORMAZZJONI I</a:t>
            </a:r>
            <a:r>
              <a:rPr lang="it-IT" b="1" spc="-1" dirty="0" smtClean="0">
                <a:solidFill>
                  <a:srgbClr val="FFFFFF"/>
                </a:solidFill>
              </a:rPr>
              <a:t>I</a:t>
            </a:r>
            <a:endParaRPr lang="it-IT" spc="-1" dirty="0">
              <a:solidFill>
                <a:srgbClr val="0A1641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1800" b="1" strike="noStrike" spc="-1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IL-VALURI EWROPEJ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grpSp>
        <p:nvGrpSpPr>
          <p:cNvPr id="448" name="Group 2"/>
          <p:cNvGrpSpPr/>
          <p:nvPr/>
        </p:nvGrpSpPr>
        <p:grpSpPr>
          <a:xfrm>
            <a:off x="2399760" y="3975120"/>
            <a:ext cx="968760" cy="968760"/>
            <a:chOff x="2399760" y="3975120"/>
            <a:chExt cx="968760" cy="968760"/>
          </a:xfrm>
        </p:grpSpPr>
        <p:sp>
          <p:nvSpPr>
            <p:cNvPr id="449" name="CustomShape 3"/>
            <p:cNvSpPr/>
            <p:nvPr/>
          </p:nvSpPr>
          <p:spPr>
            <a:xfrm>
              <a:off x="2399760" y="3975120"/>
              <a:ext cx="968760" cy="968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50" name="Immagine 5"/>
            <p:cNvPicPr/>
            <p:nvPr/>
          </p:nvPicPr>
          <p:blipFill>
            <a:blip r:embed="rId3"/>
            <a:stretch/>
          </p:blipFill>
          <p:spPr>
            <a:xfrm>
              <a:off x="2523240" y="4162680"/>
              <a:ext cx="759600" cy="574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51" name="Group 4"/>
          <p:cNvGrpSpPr/>
          <p:nvPr/>
        </p:nvGrpSpPr>
        <p:grpSpPr>
          <a:xfrm>
            <a:off x="5535000" y="1231920"/>
            <a:ext cx="1121760" cy="1121760"/>
            <a:chOff x="5535000" y="1231920"/>
            <a:chExt cx="1121760" cy="1121760"/>
          </a:xfrm>
        </p:grpSpPr>
        <p:sp>
          <p:nvSpPr>
            <p:cNvPr id="452" name="CustomShape 5"/>
            <p:cNvSpPr/>
            <p:nvPr/>
          </p:nvSpPr>
          <p:spPr>
            <a:xfrm>
              <a:off x="5535000" y="1231920"/>
              <a:ext cx="1121760" cy="1121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B1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53" name="Immagine 8"/>
            <p:cNvPicPr/>
            <p:nvPr/>
          </p:nvPicPr>
          <p:blipFill>
            <a:blip r:embed="rId4"/>
            <a:stretch/>
          </p:blipFill>
          <p:spPr>
            <a:xfrm rot="842400">
              <a:off x="5727240" y="1351800"/>
              <a:ext cx="636840" cy="849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54" name="Group 6"/>
          <p:cNvGrpSpPr/>
          <p:nvPr/>
        </p:nvGrpSpPr>
        <p:grpSpPr>
          <a:xfrm>
            <a:off x="6383880" y="4797000"/>
            <a:ext cx="1677600" cy="1677600"/>
            <a:chOff x="6383880" y="4797000"/>
            <a:chExt cx="1677600" cy="1677600"/>
          </a:xfrm>
        </p:grpSpPr>
        <p:sp>
          <p:nvSpPr>
            <p:cNvPr id="455" name="CustomShape 7"/>
            <p:cNvSpPr/>
            <p:nvPr/>
          </p:nvSpPr>
          <p:spPr>
            <a:xfrm>
              <a:off x="6383880" y="4797000"/>
              <a:ext cx="1677600" cy="1677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56" name="Immagine 11"/>
            <p:cNvPicPr/>
            <p:nvPr/>
          </p:nvPicPr>
          <p:blipFill>
            <a:blip r:embed="rId5"/>
            <a:stretch/>
          </p:blipFill>
          <p:spPr>
            <a:xfrm>
              <a:off x="6773760" y="5131080"/>
              <a:ext cx="839160" cy="10054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57" name="Group 8"/>
          <p:cNvGrpSpPr/>
          <p:nvPr/>
        </p:nvGrpSpPr>
        <p:grpSpPr>
          <a:xfrm>
            <a:off x="3179520" y="1566720"/>
            <a:ext cx="1245600" cy="1245600"/>
            <a:chOff x="3179520" y="1566720"/>
            <a:chExt cx="1245600" cy="1245600"/>
          </a:xfrm>
        </p:grpSpPr>
        <p:sp>
          <p:nvSpPr>
            <p:cNvPr id="458" name="CustomShape 9"/>
            <p:cNvSpPr/>
            <p:nvPr/>
          </p:nvSpPr>
          <p:spPr>
            <a:xfrm>
              <a:off x="3179520" y="1566720"/>
              <a:ext cx="1245600" cy="1245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BB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59" name="Immagine 14"/>
            <p:cNvPicPr/>
            <p:nvPr/>
          </p:nvPicPr>
          <p:blipFill>
            <a:blip r:embed="rId6"/>
            <a:stretch/>
          </p:blipFill>
          <p:spPr>
            <a:xfrm>
              <a:off x="3342960" y="1799280"/>
              <a:ext cx="833040" cy="7441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60" name="Group 10"/>
          <p:cNvGrpSpPr/>
          <p:nvPr/>
        </p:nvGrpSpPr>
        <p:grpSpPr>
          <a:xfrm>
            <a:off x="4117320" y="5083920"/>
            <a:ext cx="1187280" cy="1187280"/>
            <a:chOff x="4117320" y="5083920"/>
            <a:chExt cx="1187280" cy="1187280"/>
          </a:xfrm>
        </p:grpSpPr>
        <p:sp>
          <p:nvSpPr>
            <p:cNvPr id="461" name="CustomShape 11"/>
            <p:cNvSpPr/>
            <p:nvPr/>
          </p:nvSpPr>
          <p:spPr>
            <a:xfrm>
              <a:off x="4117320" y="5083920"/>
              <a:ext cx="1187280" cy="11872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B1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62" name="Immagine 17"/>
            <p:cNvPicPr/>
            <p:nvPr/>
          </p:nvPicPr>
          <p:blipFill>
            <a:blip r:embed="rId7"/>
            <a:stretch/>
          </p:blipFill>
          <p:spPr>
            <a:xfrm>
              <a:off x="4404960" y="5298840"/>
              <a:ext cx="666720" cy="7185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63" name="Group 12"/>
          <p:cNvGrpSpPr/>
          <p:nvPr/>
        </p:nvGrpSpPr>
        <p:grpSpPr>
          <a:xfrm>
            <a:off x="7813440" y="1749240"/>
            <a:ext cx="1056960" cy="1056960"/>
            <a:chOff x="7813440" y="1749240"/>
            <a:chExt cx="1056960" cy="1056960"/>
          </a:xfrm>
        </p:grpSpPr>
        <p:sp>
          <p:nvSpPr>
            <p:cNvPr id="464" name="CustomShape 13"/>
            <p:cNvSpPr/>
            <p:nvPr/>
          </p:nvSpPr>
          <p:spPr>
            <a:xfrm>
              <a:off x="7813440" y="1749240"/>
              <a:ext cx="1056960" cy="105696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rgbClr val="164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65" name="Immagine 20"/>
            <p:cNvPicPr/>
            <p:nvPr/>
          </p:nvPicPr>
          <p:blipFill>
            <a:blip r:embed="rId8"/>
            <a:stretch/>
          </p:blipFill>
          <p:spPr>
            <a:xfrm>
              <a:off x="8040960" y="1954440"/>
              <a:ext cx="654480" cy="6501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66" name="Group 14"/>
          <p:cNvGrpSpPr/>
          <p:nvPr/>
        </p:nvGrpSpPr>
        <p:grpSpPr>
          <a:xfrm>
            <a:off x="8659800" y="3572640"/>
            <a:ext cx="1179000" cy="1179000"/>
            <a:chOff x="8659800" y="3572640"/>
            <a:chExt cx="1179000" cy="1179000"/>
          </a:xfrm>
        </p:grpSpPr>
        <p:sp>
          <p:nvSpPr>
            <p:cNvPr id="467" name="CustomShape 15"/>
            <p:cNvSpPr/>
            <p:nvPr/>
          </p:nvSpPr>
          <p:spPr>
            <a:xfrm>
              <a:off x="8659800" y="3572640"/>
              <a:ext cx="1179000" cy="117900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rgbClr val="0B17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68" name="Immagine 23"/>
            <p:cNvPicPr/>
            <p:nvPr/>
          </p:nvPicPr>
          <p:blipFill>
            <a:blip r:embed="rId9"/>
            <a:stretch/>
          </p:blipFill>
          <p:spPr>
            <a:xfrm>
              <a:off x="8917560" y="3825360"/>
              <a:ext cx="744120" cy="730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69" name="Line 16"/>
          <p:cNvSpPr/>
          <p:nvPr/>
        </p:nvSpPr>
        <p:spPr>
          <a:xfrm flipH="1" flipV="1">
            <a:off x="4242960" y="2629800"/>
            <a:ext cx="3724920" cy="2160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0" name="Line 17"/>
          <p:cNvSpPr/>
          <p:nvPr/>
        </p:nvSpPr>
        <p:spPr>
          <a:xfrm flipV="1">
            <a:off x="5131080" y="2354040"/>
            <a:ext cx="964800" cy="290340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1" name="Line 18"/>
          <p:cNvSpPr/>
          <p:nvPr/>
        </p:nvSpPr>
        <p:spPr>
          <a:xfrm flipV="1">
            <a:off x="5131080" y="2651400"/>
            <a:ext cx="2836800" cy="260604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2" name="Line 19"/>
          <p:cNvSpPr/>
          <p:nvPr/>
        </p:nvSpPr>
        <p:spPr>
          <a:xfrm flipH="1">
            <a:off x="3226680" y="2651400"/>
            <a:ext cx="4741200" cy="146556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3" name="Line 20"/>
          <p:cNvSpPr/>
          <p:nvPr/>
        </p:nvSpPr>
        <p:spPr>
          <a:xfrm flipH="1">
            <a:off x="3226680" y="2629800"/>
            <a:ext cx="1016280" cy="148716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4" name="Line 21"/>
          <p:cNvSpPr/>
          <p:nvPr/>
        </p:nvSpPr>
        <p:spPr>
          <a:xfrm>
            <a:off x="6095880" y="2354040"/>
            <a:ext cx="2563920" cy="180792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5" name="Line 22"/>
          <p:cNvSpPr/>
          <p:nvPr/>
        </p:nvSpPr>
        <p:spPr>
          <a:xfrm flipH="1">
            <a:off x="7815960" y="4161960"/>
            <a:ext cx="843840" cy="88056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6" name="CustomShape 23"/>
          <p:cNvSpPr/>
          <p:nvPr/>
        </p:nvSpPr>
        <p:spPr>
          <a:xfrm>
            <a:off x="4577760" y="2922120"/>
            <a:ext cx="506520" cy="5065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7" name="CustomShape 24"/>
          <p:cNvSpPr/>
          <p:nvPr/>
        </p:nvSpPr>
        <p:spPr>
          <a:xfrm>
            <a:off x="7216200" y="4235760"/>
            <a:ext cx="273240" cy="2732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CustomShape 25"/>
          <p:cNvSpPr/>
          <p:nvPr/>
        </p:nvSpPr>
        <p:spPr>
          <a:xfrm>
            <a:off x="8088120" y="3174480"/>
            <a:ext cx="488520" cy="4885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9" name="CustomShape 26"/>
          <p:cNvSpPr/>
          <p:nvPr/>
        </p:nvSpPr>
        <p:spPr>
          <a:xfrm>
            <a:off x="6915600" y="2078280"/>
            <a:ext cx="426240" cy="4262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0" name="CustomShape 27"/>
          <p:cNvSpPr/>
          <p:nvPr/>
        </p:nvSpPr>
        <p:spPr>
          <a:xfrm>
            <a:off x="2843280" y="2919600"/>
            <a:ext cx="509040" cy="5090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CustomShape 28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2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482" name="Line 29"/>
          <p:cNvSpPr/>
          <p:nvPr/>
        </p:nvSpPr>
        <p:spPr>
          <a:xfrm flipV="1">
            <a:off x="5131080" y="4161960"/>
            <a:ext cx="3528720" cy="109548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83" name="Line 30"/>
          <p:cNvSpPr/>
          <p:nvPr/>
        </p:nvSpPr>
        <p:spPr>
          <a:xfrm>
            <a:off x="3226680" y="4116960"/>
            <a:ext cx="5433120" cy="4500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84" name="Line 31"/>
          <p:cNvSpPr/>
          <p:nvPr/>
        </p:nvSpPr>
        <p:spPr>
          <a:xfrm flipH="1" flipV="1">
            <a:off x="4242960" y="2629800"/>
            <a:ext cx="888120" cy="2627640"/>
          </a:xfrm>
          <a:prstGeom prst="line">
            <a:avLst/>
          </a:prstGeom>
          <a:ln w="22225" cap="rnd">
            <a:solidFill>
              <a:schemeClr val="bg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85" name="CustomShape 32"/>
          <p:cNvSpPr/>
          <p:nvPr/>
        </p:nvSpPr>
        <p:spPr>
          <a:xfrm>
            <a:off x="3935880" y="4415760"/>
            <a:ext cx="303480" cy="303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86" name="Group 33"/>
          <p:cNvGrpSpPr/>
          <p:nvPr/>
        </p:nvGrpSpPr>
        <p:grpSpPr>
          <a:xfrm>
            <a:off x="5127120" y="2797560"/>
            <a:ext cx="1937520" cy="1937520"/>
            <a:chOff x="5127120" y="2797560"/>
            <a:chExt cx="1937520" cy="1937520"/>
          </a:xfrm>
        </p:grpSpPr>
        <p:sp>
          <p:nvSpPr>
            <p:cNvPr id="487" name="CustomShape 34"/>
            <p:cNvSpPr/>
            <p:nvPr/>
          </p:nvSpPr>
          <p:spPr>
            <a:xfrm>
              <a:off x="5127120" y="2797560"/>
              <a:ext cx="1937520" cy="1937520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rgbClr val="164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8" name="CustomShape 35"/>
            <p:cNvSpPr/>
            <p:nvPr/>
          </p:nvSpPr>
          <p:spPr>
            <a:xfrm>
              <a:off x="5140440" y="3955680"/>
              <a:ext cx="1910880" cy="55254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ts val="1760"/>
                </a:lnSpc>
              </a:pPr>
              <a:r>
                <a:rPr lang="en-GB" sz="1700" b="1" strike="noStrike" spc="-1" dirty="0" smtClean="0">
                  <a:solidFill>
                    <a:srgbClr val="FF5D00"/>
                  </a:solidFill>
                  <a:latin typeface="Arial"/>
                </a:rPr>
                <a:t>UNIT</a:t>
              </a:r>
              <a:r>
                <a:rPr lang="mt-MT" sz="1700" b="1" strike="noStrike" spc="-1" dirty="0" smtClean="0">
                  <a:solidFill>
                    <a:srgbClr val="FF5D00"/>
                  </a:solidFill>
                  <a:latin typeface="Arial"/>
                </a:rPr>
                <a:t>À FID-</a:t>
              </a:r>
              <a:endParaRPr lang="fr-BE" sz="1700" b="0" strike="noStrike" spc="-1" dirty="0">
                <a:latin typeface="Arial"/>
              </a:endParaRPr>
            </a:p>
            <a:p>
              <a:pPr algn="ctr">
                <a:lnSpc>
                  <a:spcPts val="1760"/>
                </a:lnSpc>
              </a:pPr>
              <a:r>
                <a:rPr lang="en-GB" sz="1700" b="1" strike="noStrike" spc="-1" dirty="0" smtClean="0">
                  <a:solidFill>
                    <a:srgbClr val="FF5D00"/>
                  </a:solidFill>
                  <a:latin typeface="Arial"/>
                </a:rPr>
                <a:t>DIVERSIT</a:t>
              </a:r>
              <a:r>
                <a:rPr lang="mt-MT" sz="1700" b="1" strike="noStrike" spc="-1" dirty="0" smtClean="0">
                  <a:solidFill>
                    <a:srgbClr val="FF5D00"/>
                  </a:solidFill>
                  <a:latin typeface="Arial"/>
                </a:rPr>
                <a:t>À</a:t>
              </a:r>
              <a:endParaRPr lang="fr-BE" sz="1700" b="0" strike="noStrike" spc="-1" dirty="0">
                <a:latin typeface="Arial"/>
              </a:endParaRPr>
            </a:p>
          </p:txBody>
        </p:sp>
        <p:pic>
          <p:nvPicPr>
            <p:cNvPr id="489" name="Graphic 58"/>
            <p:cNvPicPr/>
            <p:nvPr/>
          </p:nvPicPr>
          <p:blipFill>
            <a:blip r:embed="rId10"/>
            <a:stretch/>
          </p:blipFill>
          <p:spPr>
            <a:xfrm>
              <a:off x="5670720" y="3040560"/>
              <a:ext cx="850680" cy="545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0" name="CustomShape 36"/>
            <p:cNvSpPr/>
            <p:nvPr/>
          </p:nvSpPr>
          <p:spPr>
            <a:xfrm>
              <a:off x="5203675" y="3623760"/>
              <a:ext cx="1784056" cy="30632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mt-MT" sz="1400" b="1" strike="noStrike" spc="-1" dirty="0" smtClean="0">
                  <a:solidFill>
                    <a:srgbClr val="FFFFFF"/>
                  </a:solidFill>
                  <a:latin typeface="Arial"/>
                </a:rPr>
                <a:t>VALURI EWROPEJ</a:t>
              </a:r>
              <a:endParaRPr lang="fr-BE" sz="1400" b="0" strike="noStrike" spc="-1" dirty="0">
                <a:latin typeface="Arial"/>
              </a:endParaRPr>
            </a:p>
          </p:txBody>
        </p:sp>
      </p:grpSp>
      <p:sp>
        <p:nvSpPr>
          <p:cNvPr id="491" name="CustomShape 37"/>
          <p:cNvSpPr/>
          <p:nvPr/>
        </p:nvSpPr>
        <p:spPr>
          <a:xfrm>
            <a:off x="5004720" y="2113920"/>
            <a:ext cx="303480" cy="303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2" name="CustomShape 38"/>
          <p:cNvSpPr/>
          <p:nvPr/>
        </p:nvSpPr>
        <p:spPr>
          <a:xfrm>
            <a:off x="8328240" y="5108400"/>
            <a:ext cx="413640" cy="413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3" name="CustomShape 39"/>
          <p:cNvSpPr/>
          <p:nvPr/>
        </p:nvSpPr>
        <p:spPr>
          <a:xfrm>
            <a:off x="5807880" y="5589360"/>
            <a:ext cx="273240" cy="2732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1741"/>
            </a:solidFill>
          </a:ln>
          <a:effectLst>
            <a:softEdge rad="633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94" name="Immagine 49"/>
          <p:cNvPicPr/>
          <p:nvPr/>
        </p:nvPicPr>
        <p:blipFill>
          <a:blip r:embed="rId11"/>
          <a:stretch/>
        </p:blipFill>
        <p:spPr>
          <a:xfrm>
            <a:off x="8061480" y="1110960"/>
            <a:ext cx="585360" cy="853200"/>
          </a:xfrm>
          <a:prstGeom prst="rect">
            <a:avLst/>
          </a:prstGeom>
          <a:ln w="0">
            <a:noFill/>
          </a:ln>
        </p:spPr>
      </p:pic>
      <p:pic>
        <p:nvPicPr>
          <p:cNvPr id="495" name="Immagine 50"/>
          <p:cNvPicPr/>
          <p:nvPr/>
        </p:nvPicPr>
        <p:blipFill>
          <a:blip r:embed="rId11"/>
          <a:stretch/>
        </p:blipFill>
        <p:spPr>
          <a:xfrm>
            <a:off x="8968680" y="2936520"/>
            <a:ext cx="585360" cy="853200"/>
          </a:xfrm>
          <a:prstGeom prst="rect">
            <a:avLst/>
          </a:prstGeom>
          <a:ln w="0">
            <a:noFill/>
          </a:ln>
        </p:spPr>
      </p:pic>
      <p:sp>
        <p:nvSpPr>
          <p:cNvPr id="496" name="CustomShape 40"/>
          <p:cNvSpPr/>
          <p:nvPr/>
        </p:nvSpPr>
        <p:spPr>
          <a:xfrm>
            <a:off x="9132840" y="1934640"/>
            <a:ext cx="2544296" cy="64188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001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Jikbru l-</a:t>
            </a:r>
            <a:r>
              <a:rPr lang="mt-MT" sz="2000" b="1" spc="-1" dirty="0" err="1" smtClean="0">
                <a:solidFill>
                  <a:srgbClr val="FFFFFF"/>
                </a:solidFill>
                <a:latin typeface="Arial"/>
              </a:rPr>
              <a:t>isfiduċja</a:t>
            </a: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>
              <a:lnSpc>
                <a:spcPts val="2001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u s-suspetti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497" name="CustomShape 41"/>
          <p:cNvSpPr/>
          <p:nvPr/>
        </p:nvSpPr>
        <p:spPr>
          <a:xfrm>
            <a:off x="714240" y="2819160"/>
            <a:ext cx="4076640" cy="1251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001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Il-fiduċja f’valuri bħad-demokrazija u l-ugwaljanza kull ma jmur </a:t>
            </a:r>
            <a:r>
              <a:rPr lang="mt-MT" sz="2000" b="1" spc="-1" dirty="0" err="1" smtClean="0">
                <a:solidFill>
                  <a:srgbClr val="FFFFFF"/>
                </a:solidFill>
                <a:latin typeface="Arial"/>
              </a:rPr>
              <a:t>jitherrew</a:t>
            </a:r>
            <a:endParaRPr lang="fr-BE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TAĦDEM ID-DIŻINFORMAZZJONI </a:t>
            </a:r>
            <a:r>
              <a:rPr lang="it-IT" spc="-1" dirty="0">
                <a:solidFill>
                  <a:srgbClr val="FFFFFF"/>
                </a:solidFill>
              </a:rPr>
              <a:t>– </a:t>
            </a:r>
            <a:r>
              <a:rPr lang="mt-MT" b="1" spc="-1" dirty="0">
                <a:solidFill>
                  <a:srgbClr val="FFFFFF"/>
                </a:solidFill>
              </a:rPr>
              <a:t>PROĊESS TA’ DIŻINFORMAZZJONI </a:t>
            </a:r>
            <a:r>
              <a:rPr lang="it-IT" b="1" spc="-1" dirty="0" smtClean="0">
                <a:solidFill>
                  <a:srgbClr val="FFFFFF"/>
                </a:solidFill>
              </a:rPr>
              <a:t>I</a:t>
            </a:r>
            <a:r>
              <a:rPr lang="mt-MT" b="1" spc="-1" dirty="0" smtClean="0">
                <a:solidFill>
                  <a:srgbClr val="FFFFFF"/>
                </a:solidFill>
              </a:rPr>
              <a:t>I </a:t>
            </a:r>
            <a:r>
              <a:rPr lang="it-IT" b="1" spc="-1" dirty="0">
                <a:solidFill>
                  <a:srgbClr val="FFFFFF"/>
                </a:solidFill>
              </a:rPr>
              <a:t>–</a:t>
            </a:r>
            <a:r>
              <a:rPr lang="mt-MT" b="1" spc="-1" dirty="0" smtClean="0">
                <a:solidFill>
                  <a:srgbClr val="FFFFFF"/>
                </a:solidFill>
              </a:rPr>
              <a:t> IL-VALURI EWROPEJ</a:t>
            </a:r>
            <a:endParaRPr lang="it-IT" spc="-1" dirty="0">
              <a:solidFill>
                <a:srgbClr val="0A1641"/>
              </a:solidFill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7360920" y="1958040"/>
            <a:ext cx="3197520" cy="319752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JITKATTRU L-VALURI ANTI-EWROPEJ</a:t>
            </a:r>
            <a:endParaRPr lang="fr-BE" sz="1400" b="0" strike="noStrike" spc="-1" dirty="0"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2</a:t>
            </a:r>
            <a:endParaRPr lang="fr-BE" sz="3200" b="0" strike="noStrike" spc="-1">
              <a:latin typeface="Arial"/>
            </a:endParaRPr>
          </a:p>
        </p:txBody>
      </p:sp>
      <p:grpSp>
        <p:nvGrpSpPr>
          <p:cNvPr id="501" name="Group 4"/>
          <p:cNvGrpSpPr/>
          <p:nvPr/>
        </p:nvGrpSpPr>
        <p:grpSpPr>
          <a:xfrm>
            <a:off x="4443480" y="1974240"/>
            <a:ext cx="3139200" cy="3139200"/>
            <a:chOff x="4443480" y="1974240"/>
            <a:chExt cx="3139200" cy="3139200"/>
          </a:xfrm>
        </p:grpSpPr>
        <p:sp>
          <p:nvSpPr>
            <p:cNvPr id="502" name="CustomShape 5"/>
            <p:cNvSpPr/>
            <p:nvPr/>
          </p:nvSpPr>
          <p:spPr>
            <a:xfrm>
              <a:off x="4443480" y="1974240"/>
              <a:ext cx="3139200" cy="3139200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rgbClr val="164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3" name="CustomShape 6"/>
            <p:cNvSpPr/>
            <p:nvPr/>
          </p:nvSpPr>
          <p:spPr>
            <a:xfrm>
              <a:off x="4465080" y="3850560"/>
              <a:ext cx="3096000" cy="55254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ts val="1760"/>
                </a:lnSpc>
              </a:pPr>
              <a:r>
                <a:rPr lang="en-GB" sz="1700" b="1" strike="noStrike" spc="-1" dirty="0" smtClean="0">
                  <a:solidFill>
                    <a:srgbClr val="FF5D00"/>
                  </a:solidFill>
                  <a:latin typeface="Arial"/>
                </a:rPr>
                <a:t>UNIT</a:t>
              </a:r>
              <a:r>
                <a:rPr lang="mt-MT" sz="1700" b="1" strike="noStrike" spc="-1" dirty="0" smtClean="0">
                  <a:solidFill>
                    <a:srgbClr val="FF5D00"/>
                  </a:solidFill>
                  <a:latin typeface="Arial"/>
                </a:rPr>
                <a:t>À FID-</a:t>
              </a:r>
              <a:endParaRPr lang="fr-BE" sz="1700" b="0" strike="noStrike" spc="-1" dirty="0">
                <a:latin typeface="Arial"/>
              </a:endParaRPr>
            </a:p>
            <a:p>
              <a:pPr algn="ctr">
                <a:lnSpc>
                  <a:spcPts val="1760"/>
                </a:lnSpc>
              </a:pPr>
              <a:r>
                <a:rPr lang="en-GB" sz="1700" b="1" strike="noStrike" spc="-1" dirty="0" smtClean="0">
                  <a:solidFill>
                    <a:srgbClr val="FF5D00"/>
                  </a:solidFill>
                  <a:latin typeface="Arial"/>
                </a:rPr>
                <a:t>DIVERSIT</a:t>
              </a:r>
              <a:r>
                <a:rPr lang="mt-MT" sz="1700" b="1" strike="noStrike" spc="-1" dirty="0" smtClean="0">
                  <a:solidFill>
                    <a:srgbClr val="FF5D00"/>
                  </a:solidFill>
                  <a:latin typeface="Arial"/>
                </a:rPr>
                <a:t>À</a:t>
              </a:r>
              <a:endParaRPr lang="fr-BE" sz="1700" b="0" strike="noStrike" spc="-1" dirty="0">
                <a:latin typeface="Arial"/>
              </a:endParaRPr>
            </a:p>
          </p:txBody>
        </p:sp>
        <p:pic>
          <p:nvPicPr>
            <p:cNvPr id="504" name="Graphic 58"/>
            <p:cNvPicPr/>
            <p:nvPr/>
          </p:nvPicPr>
          <p:blipFill>
            <a:blip r:embed="rId3"/>
            <a:stretch/>
          </p:blipFill>
          <p:spPr>
            <a:xfrm>
              <a:off x="5323680" y="2368080"/>
              <a:ext cx="1378080" cy="884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5" name="CustomShape 7"/>
            <p:cNvSpPr/>
            <p:nvPr/>
          </p:nvSpPr>
          <p:spPr>
            <a:xfrm>
              <a:off x="5120516" y="3312720"/>
              <a:ext cx="1784055" cy="30632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mt-MT" sz="1400" b="1" strike="noStrike" spc="-1" dirty="0" smtClean="0">
                  <a:solidFill>
                    <a:srgbClr val="FFFFFF"/>
                  </a:solidFill>
                  <a:latin typeface="Arial"/>
                </a:rPr>
                <a:t>VALURI EWROPEJ</a:t>
              </a:r>
              <a:endParaRPr lang="fr-BE" sz="1400" b="0" strike="noStrike" spc="-1" dirty="0">
                <a:latin typeface="Arial"/>
              </a:endParaRPr>
            </a:p>
          </p:txBody>
        </p:sp>
      </p:grpSp>
      <p:sp>
        <p:nvSpPr>
          <p:cNvPr id="506" name="CustomShape 8"/>
          <p:cNvSpPr/>
          <p:nvPr/>
        </p:nvSpPr>
        <p:spPr>
          <a:xfrm>
            <a:off x="1587960" y="1958040"/>
            <a:ext cx="3197520" cy="319752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mt-MT" sz="1400" b="1" strike="noStrike" spc="-1" dirty="0" smtClean="0">
                <a:solidFill>
                  <a:srgbClr val="FFFFFF"/>
                </a:solidFill>
                <a:latin typeface="Arial"/>
              </a:rPr>
              <a:t>JIRRENJAW IL-KONFUŻJONI U L-INDEĊIŻJONI</a:t>
            </a:r>
            <a:endParaRPr lang="fr-BE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0" y="-206062"/>
            <a:ext cx="12191760" cy="991672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TAĦDEM ID-DIŻINFORMAZZJONI </a:t>
            </a:r>
            <a:r>
              <a:rPr lang="it-IT" spc="-1" dirty="0">
                <a:solidFill>
                  <a:srgbClr val="FFFFFF"/>
                </a:solidFill>
              </a:rPr>
              <a:t>– </a:t>
            </a:r>
            <a:r>
              <a:rPr lang="mt-MT" b="1" spc="-1" dirty="0">
                <a:solidFill>
                  <a:srgbClr val="FFFFFF"/>
                </a:solidFill>
              </a:rPr>
              <a:t>PROĊESS TA’ DIŻINFORMAZZJONI </a:t>
            </a:r>
            <a:r>
              <a:rPr lang="it-IT" b="1" spc="-1" dirty="0">
                <a:solidFill>
                  <a:srgbClr val="FFFFFF"/>
                </a:solidFill>
              </a:rPr>
              <a:t>I</a:t>
            </a:r>
            <a:r>
              <a:rPr lang="mt-MT" b="1" spc="-1" dirty="0">
                <a:solidFill>
                  <a:srgbClr val="FFFFFF"/>
                </a:solidFill>
              </a:rPr>
              <a:t>I</a:t>
            </a:r>
            <a:r>
              <a:rPr lang="it-IT" b="1" spc="-1" dirty="0" smtClean="0">
                <a:solidFill>
                  <a:srgbClr val="FFFFFF"/>
                </a:solidFill>
              </a:rPr>
              <a:t> – </a:t>
            </a:r>
            <a:r>
              <a:rPr lang="mt-MT" b="1" spc="-1" dirty="0" smtClean="0">
                <a:solidFill>
                  <a:srgbClr val="FFFFFF"/>
                </a:solidFill>
              </a:rPr>
              <a:t>KONRA L-UE: MINN 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Arial"/>
              </a:rPr>
              <a:t>RUSSIA </a:t>
            </a:r>
            <a:r>
              <a:rPr lang="it-IT" sz="1800" b="1" strike="noStrike" spc="-1" dirty="0">
                <a:solidFill>
                  <a:srgbClr val="FFFFFF"/>
                </a:solidFill>
                <a:latin typeface="Arial"/>
              </a:rPr>
              <a:t>TODAY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2</a:t>
            </a:r>
            <a:endParaRPr lang="fr-BE" sz="3200" b="0" strike="noStrike" spc="-1">
              <a:latin typeface="Arial"/>
            </a:endParaRPr>
          </a:p>
        </p:txBody>
      </p:sp>
      <p:pic>
        <p:nvPicPr>
          <p:cNvPr id="509" name="Picture Placeholder 2"/>
          <p:cNvPicPr/>
          <p:nvPr/>
        </p:nvPicPr>
        <p:blipFill>
          <a:blip r:embed="rId3"/>
          <a:srcRect t="10041" b="10041"/>
          <a:stretch/>
        </p:blipFill>
        <p:spPr>
          <a:xfrm>
            <a:off x="407880" y="1617840"/>
            <a:ext cx="6548760" cy="435744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6"/>
          <p:cNvPicPr/>
          <p:nvPr/>
        </p:nvPicPr>
        <p:blipFill>
          <a:blip r:embed="rId4"/>
          <a:stretch/>
        </p:blipFill>
        <p:spPr>
          <a:xfrm>
            <a:off x="5928480" y="603000"/>
            <a:ext cx="4383360" cy="5906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TAĦDEM ID-DIŻINFORMAZZJONI </a:t>
            </a:r>
            <a:r>
              <a:rPr lang="it-IT" spc="-1" dirty="0">
                <a:solidFill>
                  <a:srgbClr val="FFFFFF"/>
                </a:solidFill>
              </a:rPr>
              <a:t>– </a:t>
            </a:r>
            <a:r>
              <a:rPr lang="mt-MT" b="1" spc="-1" dirty="0">
                <a:solidFill>
                  <a:srgbClr val="FFFFFF"/>
                </a:solidFill>
              </a:rPr>
              <a:t>PROĊESS TA’ DIŻINFORMAZZJONI </a:t>
            </a:r>
            <a:r>
              <a:rPr lang="it-IT" b="1" spc="-1" dirty="0">
                <a:solidFill>
                  <a:srgbClr val="FFFFFF"/>
                </a:solidFill>
              </a:rPr>
              <a:t>I</a:t>
            </a:r>
            <a:r>
              <a:rPr lang="mt-MT" b="1" spc="-1" dirty="0" smtClean="0">
                <a:solidFill>
                  <a:srgbClr val="FFFFFF"/>
                </a:solidFill>
              </a:rPr>
              <a:t>I 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IL-VALURI EWROPEJ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512" name="Picture 2" descr=" The message that has been spread on social media"/>
          <p:cNvPicPr/>
          <p:nvPr/>
        </p:nvPicPr>
        <p:blipFill>
          <a:blip r:embed="rId3"/>
          <a:stretch/>
        </p:blipFill>
        <p:spPr>
          <a:xfrm>
            <a:off x="762480" y="1925280"/>
            <a:ext cx="2527200" cy="2210760"/>
          </a:xfrm>
          <a:prstGeom prst="rect">
            <a:avLst/>
          </a:prstGeom>
          <a:ln w="85725" cap="rnd">
            <a:solidFill>
              <a:srgbClr val="FF5D00"/>
            </a:solidFill>
            <a:round/>
          </a:ln>
        </p:spPr>
      </p:pic>
      <p:pic>
        <p:nvPicPr>
          <p:cNvPr id="513" name="Picture 11"/>
          <p:cNvPicPr/>
          <p:nvPr/>
        </p:nvPicPr>
        <p:blipFill>
          <a:blip r:embed="rId4"/>
          <a:srcRect b="13250"/>
          <a:stretch/>
        </p:blipFill>
        <p:spPr>
          <a:xfrm>
            <a:off x="3509280" y="1925280"/>
            <a:ext cx="2516040" cy="2643480"/>
          </a:xfrm>
          <a:prstGeom prst="rect">
            <a:avLst/>
          </a:prstGeom>
          <a:ln w="85725" cap="rnd">
            <a:solidFill>
              <a:srgbClr val="FF5D00"/>
            </a:solidFill>
            <a:round/>
          </a:ln>
        </p:spPr>
      </p:pic>
      <p:pic>
        <p:nvPicPr>
          <p:cNvPr id="514" name="Picture 2" descr="https://theshiftnews.com/wp-content/uploads/2020/02/Vaccines-e1584369741593-528x640.jpg"/>
          <p:cNvPicPr/>
          <p:nvPr/>
        </p:nvPicPr>
        <p:blipFill>
          <a:blip r:embed="rId5"/>
          <a:stretch/>
        </p:blipFill>
        <p:spPr>
          <a:xfrm>
            <a:off x="9081360" y="1925280"/>
            <a:ext cx="2521080" cy="3055680"/>
          </a:xfrm>
          <a:prstGeom prst="rect">
            <a:avLst/>
          </a:prstGeom>
          <a:ln w="85725" cap="rnd">
            <a:solidFill>
              <a:srgbClr val="FF5D00"/>
            </a:solidFill>
            <a:round/>
          </a:ln>
        </p:spPr>
      </p:pic>
      <p:pic>
        <p:nvPicPr>
          <p:cNvPr id="515" name="Picture 1"/>
          <p:cNvPicPr/>
          <p:nvPr/>
        </p:nvPicPr>
        <p:blipFill>
          <a:blip r:embed="rId6"/>
          <a:stretch/>
        </p:blipFill>
        <p:spPr>
          <a:xfrm>
            <a:off x="6244560" y="1925280"/>
            <a:ext cx="2616840" cy="2641320"/>
          </a:xfrm>
          <a:prstGeom prst="rect">
            <a:avLst/>
          </a:prstGeom>
          <a:ln w="85725" cap="rnd">
            <a:solidFill>
              <a:srgbClr val="FF5D00"/>
            </a:solidFill>
            <a:round/>
          </a:ln>
        </p:spPr>
      </p:pic>
      <p:sp>
        <p:nvSpPr>
          <p:cNvPr id="516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2</a:t>
            </a:r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TAĦDEM ID-DIŻINFORMAZZJONI 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RWOL IL-MIDJA SOĊJALI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518" name="Immagine 5"/>
          <p:cNvPicPr/>
          <p:nvPr/>
        </p:nvPicPr>
        <p:blipFill>
          <a:blip r:embed="rId3"/>
          <a:stretch/>
        </p:blipFill>
        <p:spPr>
          <a:xfrm>
            <a:off x="4711320" y="740520"/>
            <a:ext cx="2946600" cy="570888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2" descr="TikTok video screenshot1"/>
          <p:cNvPicPr/>
          <p:nvPr/>
        </p:nvPicPr>
        <p:blipFill>
          <a:blip r:embed="rId4"/>
          <a:stretch/>
        </p:blipFill>
        <p:spPr>
          <a:xfrm>
            <a:off x="4802040" y="1768320"/>
            <a:ext cx="2574720" cy="3911040"/>
          </a:xfrm>
          <a:prstGeom prst="rect">
            <a:avLst/>
          </a:prstGeom>
          <a:ln w="0">
            <a:noFill/>
          </a:ln>
        </p:spPr>
      </p:pic>
      <p:sp>
        <p:nvSpPr>
          <p:cNvPr id="520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2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521" name="CustomShape 3"/>
          <p:cNvSpPr/>
          <p:nvPr/>
        </p:nvSpPr>
        <p:spPr>
          <a:xfrm>
            <a:off x="4063320" y="1473480"/>
            <a:ext cx="4065480" cy="470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tIns="108000" rIns="90000" bIns="45000" anchor="ctr">
            <a:noAutofit/>
          </a:bodyPr>
          <a:lstStyle/>
          <a:p>
            <a:pPr>
              <a:lnSpc>
                <a:spcPts val="1899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    RWOL IL-MIDJA SOĊJALI</a:t>
            </a:r>
            <a:endParaRPr lang="fr-BE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TAĦDEM ID-DIŻINFORMAZZJONI 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IL-KONTENUT KIF JIMMANIPULAWH?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523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2</a:t>
            </a:r>
            <a:endParaRPr lang="fr-BE" sz="3200" b="0" strike="noStrike" spc="-1">
              <a:latin typeface="Arial"/>
            </a:endParaRPr>
          </a:p>
        </p:txBody>
      </p:sp>
      <p:pic>
        <p:nvPicPr>
          <p:cNvPr id="524" name="Picture 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</p:blipFill>
        <p:spPr>
          <a:xfrm>
            <a:off x="2666880" y="1500120"/>
            <a:ext cx="6857640" cy="385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4215" fill="hold"/>
                                        <p:tgtEl>
                                          <p:spTgt spid="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524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524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TAĦDEM ID-DIŻINFORMAZZJONI </a:t>
            </a:r>
            <a:r>
              <a:rPr lang="it-IT" spc="-1" dirty="0">
                <a:solidFill>
                  <a:srgbClr val="FFFFFF"/>
                </a:solidFill>
              </a:rPr>
              <a:t>– </a:t>
            </a:r>
            <a:r>
              <a:rPr lang="mt-MT" b="1" spc="-1" dirty="0">
                <a:solidFill>
                  <a:srgbClr val="FFFFFF"/>
                </a:solidFill>
              </a:rPr>
              <a:t>IL-KONTENUT KIF JIMMANIPULAWH?</a:t>
            </a:r>
            <a:endParaRPr lang="it-IT" spc="-1" dirty="0">
              <a:solidFill>
                <a:srgbClr val="0A1641"/>
              </a:solidFill>
            </a:endParaRPr>
          </a:p>
        </p:txBody>
      </p:sp>
      <p:pic>
        <p:nvPicPr>
          <p:cNvPr id="526" name="Elementi multimediali online 3" descr="How to make a propaganda video?"/>
          <p:cNvPicPr/>
          <p:nvPr/>
        </p:nvPicPr>
        <p:blipFill>
          <a:blip r:embed="rId3"/>
          <a:stretch/>
        </p:blipFill>
        <p:spPr>
          <a:xfrm>
            <a:off x="2734920" y="898560"/>
            <a:ext cx="6721560" cy="5041080"/>
          </a:xfrm>
          <a:prstGeom prst="rect">
            <a:avLst/>
          </a:prstGeom>
          <a:ln w="0">
            <a:noFill/>
          </a:ln>
        </p:spPr>
      </p:pic>
      <p:pic>
        <p:nvPicPr>
          <p:cNvPr id="527" name="Immagine 5"/>
          <p:cNvPicPr/>
          <p:nvPr/>
        </p:nvPicPr>
        <p:blipFill>
          <a:blip r:embed="rId4"/>
          <a:stretch/>
        </p:blipFill>
        <p:spPr>
          <a:xfrm rot="907800">
            <a:off x="7671240" y="802440"/>
            <a:ext cx="2835720" cy="860400"/>
          </a:xfrm>
          <a:prstGeom prst="rect">
            <a:avLst/>
          </a:prstGeom>
          <a:ln w="0">
            <a:noFill/>
          </a:ln>
        </p:spPr>
      </p:pic>
      <p:sp>
        <p:nvSpPr>
          <p:cNvPr id="528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2</a:t>
            </a:r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526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526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LU" spc="-1" dirty="0" smtClean="0">
                <a:solidFill>
                  <a:srgbClr val="FFFFFF"/>
                </a:solidFill>
                <a:latin typeface="Arial"/>
              </a:rPr>
              <a:t>XI</a:t>
            </a:r>
            <a:r>
              <a:rPr lang="en-LU" sz="1800" b="0" strike="noStrike" spc="-1" dirty="0" smtClean="0">
                <a:solidFill>
                  <a:srgbClr val="FFFFFF"/>
                </a:solidFill>
                <a:latin typeface="Arial"/>
              </a:rPr>
              <a:t> EŻEMPJI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288" name="Immagine 3"/>
          <p:cNvPicPr/>
          <p:nvPr/>
        </p:nvPicPr>
        <p:blipFill>
          <a:blip r:embed="rId3"/>
          <a:stretch/>
        </p:blipFill>
        <p:spPr>
          <a:xfrm>
            <a:off x="629280" y="957240"/>
            <a:ext cx="2662200" cy="5154840"/>
          </a:xfrm>
          <a:prstGeom prst="rect">
            <a:avLst/>
          </a:prstGeom>
          <a:ln w="0">
            <a:noFill/>
          </a:ln>
          <a:effectLst>
            <a:reflection blurRad="6350" stA="15000" endPos="55000" dir="5400000" sy="-100000" algn="bl" rotWithShape="0"/>
          </a:effectLst>
        </p:spPr>
      </p:pic>
      <p:pic>
        <p:nvPicPr>
          <p:cNvPr id="289" name="Immagine 4"/>
          <p:cNvPicPr/>
          <p:nvPr/>
        </p:nvPicPr>
        <p:blipFill>
          <a:blip r:embed="rId4"/>
          <a:stretch/>
        </p:blipFill>
        <p:spPr>
          <a:xfrm>
            <a:off x="7094520" y="1884600"/>
            <a:ext cx="3213360" cy="3038760"/>
          </a:xfrm>
          <a:prstGeom prst="rect">
            <a:avLst/>
          </a:prstGeom>
          <a:ln w="92075">
            <a:noFill/>
          </a:ln>
        </p:spPr>
      </p:pic>
      <p:pic>
        <p:nvPicPr>
          <p:cNvPr id="290" name="Immagine 5"/>
          <p:cNvPicPr/>
          <p:nvPr/>
        </p:nvPicPr>
        <p:blipFill>
          <a:blip r:embed="rId5"/>
          <a:stretch/>
        </p:blipFill>
        <p:spPr>
          <a:xfrm>
            <a:off x="2897280" y="1879200"/>
            <a:ext cx="3219840" cy="2950920"/>
          </a:xfrm>
          <a:prstGeom prst="rect">
            <a:avLst/>
          </a:prstGeom>
          <a:ln w="92075">
            <a:noFill/>
          </a:ln>
        </p:spPr>
      </p:pic>
      <p:sp>
        <p:nvSpPr>
          <p:cNvPr id="291" name="CustomShape 2"/>
          <p:cNvSpPr/>
          <p:nvPr/>
        </p:nvSpPr>
        <p:spPr>
          <a:xfrm>
            <a:off x="1905120" y="4216320"/>
            <a:ext cx="4784040" cy="51336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LU" sz="2400" b="1" spc="-1" dirty="0" smtClean="0">
                <a:solidFill>
                  <a:srgbClr val="FFFFFF"/>
                </a:solidFill>
                <a:latin typeface="Arial"/>
              </a:rPr>
              <a:t>Araha </a:t>
            </a:r>
            <a:r>
              <a:rPr lang="en-LU" sz="2400" b="1" spc="-1" smtClean="0">
                <a:solidFill>
                  <a:srgbClr val="FFFFFF"/>
                </a:solidFill>
                <a:latin typeface="Arial"/>
              </a:rPr>
              <a:t>lil </a:t>
            </a:r>
            <a:r>
              <a:rPr lang="en-LU" sz="2400" b="1" spc="-1" smtClean="0">
                <a:solidFill>
                  <a:srgbClr val="FFFFFF"/>
                </a:solidFill>
                <a:latin typeface="Arial"/>
              </a:rPr>
              <a:t>Greta, </a:t>
            </a:r>
            <a:r>
              <a:rPr lang="en-LU" sz="2400" b="1" spc="-1" dirty="0" smtClean="0">
                <a:solidFill>
                  <a:srgbClr val="FFFFFF"/>
                </a:solidFill>
                <a:latin typeface="Arial"/>
              </a:rPr>
              <a:t>se tispara!</a:t>
            </a:r>
            <a:endParaRPr lang="fr-BE" sz="2400" b="0" strike="noStrike" spc="-1" dirty="0"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5815800" y="4854960"/>
            <a:ext cx="5772240" cy="51984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2400" b="1" strike="noStrike" spc="-1" dirty="0" smtClean="0">
                <a:solidFill>
                  <a:srgbClr val="FFFFFF"/>
                </a:solidFill>
                <a:latin typeface="Arial"/>
              </a:rPr>
              <a:t>Il-Papa miegħu jżomm</a:t>
            </a:r>
            <a:r>
              <a:rPr lang="it-IT" sz="2400" b="1" strike="noStrike" spc="-1" dirty="0" smtClean="0">
                <a:solidFill>
                  <a:srgbClr val="FFFFFF"/>
                </a:solidFill>
                <a:latin typeface="Arial"/>
              </a:rPr>
              <a:t>!</a:t>
            </a:r>
            <a:endParaRPr lang="fr-BE" sz="2400" b="0" strike="noStrike" spc="-1" dirty="0"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2806920" y="1443600"/>
            <a:ext cx="3525480" cy="3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780"/>
              </a:lnSpc>
            </a:pPr>
            <a:r>
              <a:rPr lang="mt-MT" sz="1400" b="1" strike="noStrike" spc="-1" dirty="0" smtClean="0">
                <a:solidFill>
                  <a:srgbClr val="0B1741"/>
                </a:solidFill>
                <a:latin typeface="Arial"/>
              </a:rPr>
              <a:t>XI ĦADD</a:t>
            </a:r>
            <a:r>
              <a:rPr lang="it-IT" sz="1400" b="1" strike="noStrike" spc="-1" dirty="0" smtClean="0">
                <a:solidFill>
                  <a:srgbClr val="0B1741"/>
                </a:solidFill>
                <a:latin typeface="Arial"/>
              </a:rPr>
              <a:t> </a:t>
            </a:r>
            <a:r>
              <a:rPr lang="mt-MT" sz="1400" b="1" strike="noStrike" spc="-1" dirty="0" smtClean="0">
                <a:solidFill>
                  <a:srgbClr val="0B1741"/>
                </a:solidFill>
                <a:latin typeface="Arial"/>
              </a:rPr>
              <a:t>FUQ</a:t>
            </a:r>
            <a:r>
              <a:rPr lang="it-IT" sz="1400" b="1" strike="noStrike" spc="-1" dirty="0" smtClean="0">
                <a:solidFill>
                  <a:srgbClr val="0B1741"/>
                </a:solidFill>
                <a:latin typeface="Arial"/>
              </a:rPr>
              <a:t> </a:t>
            </a:r>
            <a:r>
              <a:rPr lang="it-IT" sz="1400" b="1" strike="noStrike" spc="-1" dirty="0">
                <a:solidFill>
                  <a:srgbClr val="0B1741"/>
                </a:solidFill>
                <a:latin typeface="Arial"/>
              </a:rPr>
              <a:t>TWITTER </a:t>
            </a:r>
            <a:r>
              <a:rPr lang="mt-MT" sz="1400" b="1" spc="-1" dirty="0" smtClean="0">
                <a:solidFill>
                  <a:srgbClr val="0B1741"/>
                </a:solidFill>
                <a:latin typeface="Arial"/>
              </a:rPr>
              <a:t>JGĦID</a:t>
            </a:r>
            <a:endParaRPr lang="fr-BE" sz="1400" b="0" strike="noStrike" spc="-1" dirty="0">
              <a:latin typeface="Arial"/>
            </a:endParaRPr>
          </a:p>
        </p:txBody>
      </p:sp>
      <p:pic>
        <p:nvPicPr>
          <p:cNvPr id="294" name="Immagine 9"/>
          <p:cNvPicPr/>
          <p:nvPr/>
        </p:nvPicPr>
        <p:blipFill>
          <a:blip r:embed="rId6"/>
          <a:stretch/>
        </p:blipFill>
        <p:spPr>
          <a:xfrm>
            <a:off x="10838880" y="1193040"/>
            <a:ext cx="542160" cy="542160"/>
          </a:xfrm>
          <a:prstGeom prst="rect">
            <a:avLst/>
          </a:prstGeom>
          <a:ln w="0">
            <a:noFill/>
          </a:ln>
        </p:spPr>
      </p:pic>
      <p:sp>
        <p:nvSpPr>
          <p:cNvPr id="295" name="CustomShape 5"/>
          <p:cNvSpPr/>
          <p:nvPr/>
        </p:nvSpPr>
        <p:spPr>
          <a:xfrm>
            <a:off x="7094520" y="1467720"/>
            <a:ext cx="4286520" cy="5012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ts val="1579"/>
              </a:lnSpc>
            </a:pPr>
            <a:r>
              <a:rPr lang="mt-MT" sz="1400" b="1" strike="noStrike" spc="-1" dirty="0" smtClean="0">
                <a:solidFill>
                  <a:srgbClr val="0B1741"/>
                </a:solidFill>
                <a:latin typeface="Arial"/>
              </a:rPr>
              <a:t>DIN POST TA’ XI ĦADD IEĦOR FUQ IL-FACEBOOK</a:t>
            </a:r>
            <a:endParaRPr lang="fr-BE" sz="1400" b="0" strike="noStrike" spc="-1" dirty="0">
              <a:latin typeface="Arial"/>
            </a:endParaRPr>
          </a:p>
        </p:txBody>
      </p:sp>
      <p:pic>
        <p:nvPicPr>
          <p:cNvPr id="296" name="Immagine 11"/>
          <p:cNvPicPr/>
          <p:nvPr/>
        </p:nvPicPr>
        <p:blipFill>
          <a:blip r:embed="rId7">
            <a:biLevel thresh="50000"/>
          </a:blip>
          <a:stretch/>
        </p:blipFill>
        <p:spPr>
          <a:xfrm>
            <a:off x="5549400" y="1216080"/>
            <a:ext cx="754200" cy="515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 smtClean="0">
                <a:solidFill>
                  <a:srgbClr val="FFFFFF"/>
                </a:solidFill>
                <a:latin typeface="Arial"/>
              </a:rPr>
              <a:t>KIF TIRREAĠIXXI GĦAD-DIŻINFORMAZZJONI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530" name="Immagine 4"/>
          <p:cNvPicPr/>
          <p:nvPr/>
        </p:nvPicPr>
        <p:blipFill>
          <a:blip r:embed="rId3"/>
          <a:stretch/>
        </p:blipFill>
        <p:spPr>
          <a:xfrm>
            <a:off x="1653480" y="893880"/>
            <a:ext cx="2229120" cy="2534760"/>
          </a:xfrm>
          <a:prstGeom prst="rect">
            <a:avLst/>
          </a:prstGeom>
          <a:ln w="0">
            <a:noFill/>
          </a:ln>
        </p:spPr>
      </p:pic>
      <p:pic>
        <p:nvPicPr>
          <p:cNvPr id="531" name="Immagine 6"/>
          <p:cNvPicPr/>
          <p:nvPr/>
        </p:nvPicPr>
        <p:blipFill>
          <a:blip r:embed="rId4"/>
          <a:stretch/>
        </p:blipFill>
        <p:spPr>
          <a:xfrm>
            <a:off x="6903000" y="813600"/>
            <a:ext cx="2231640" cy="2615040"/>
          </a:xfrm>
          <a:prstGeom prst="rect">
            <a:avLst/>
          </a:prstGeom>
          <a:ln w="0">
            <a:noFill/>
          </a:ln>
        </p:spPr>
      </p:pic>
      <p:pic>
        <p:nvPicPr>
          <p:cNvPr id="532" name="Immagine 8"/>
          <p:cNvPicPr/>
          <p:nvPr/>
        </p:nvPicPr>
        <p:blipFill>
          <a:blip r:embed="rId5"/>
          <a:stretch/>
        </p:blipFill>
        <p:spPr>
          <a:xfrm>
            <a:off x="1331640" y="3555360"/>
            <a:ext cx="2712960" cy="2680920"/>
          </a:xfrm>
          <a:prstGeom prst="rect">
            <a:avLst/>
          </a:prstGeom>
          <a:ln w="0">
            <a:noFill/>
          </a:ln>
        </p:spPr>
      </p:pic>
      <p:pic>
        <p:nvPicPr>
          <p:cNvPr id="533" name="Immagine 10"/>
          <p:cNvPicPr/>
          <p:nvPr/>
        </p:nvPicPr>
        <p:blipFill>
          <a:blip r:embed="rId6"/>
          <a:stretch/>
        </p:blipFill>
        <p:spPr>
          <a:xfrm>
            <a:off x="6980290" y="3428640"/>
            <a:ext cx="2358360" cy="2534760"/>
          </a:xfrm>
          <a:prstGeom prst="rect">
            <a:avLst/>
          </a:prstGeom>
          <a:ln w="0">
            <a:noFill/>
          </a:ln>
        </p:spPr>
      </p:pic>
      <p:sp>
        <p:nvSpPr>
          <p:cNvPr id="534" name="CustomShape 2"/>
          <p:cNvSpPr/>
          <p:nvPr/>
        </p:nvSpPr>
        <p:spPr>
          <a:xfrm>
            <a:off x="3034080" y="1530000"/>
            <a:ext cx="349200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4000" b="1" spc="-1" dirty="0" smtClean="0">
                <a:solidFill>
                  <a:srgbClr val="FFFFFF"/>
                </a:solidFill>
                <a:latin typeface="Arial"/>
              </a:rPr>
              <a:t>Aħseb</a:t>
            </a:r>
            <a:endParaRPr lang="fr-BE" sz="4000" b="0" strike="noStrike" spc="-1" dirty="0">
              <a:latin typeface="Arial"/>
            </a:endParaRPr>
          </a:p>
        </p:txBody>
      </p:sp>
      <p:sp>
        <p:nvSpPr>
          <p:cNvPr id="535" name="CustomShape 3"/>
          <p:cNvSpPr/>
          <p:nvPr/>
        </p:nvSpPr>
        <p:spPr>
          <a:xfrm>
            <a:off x="3608280" y="2147040"/>
            <a:ext cx="2250080" cy="7189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1600" b="1" spc="-1" dirty="0">
                <a:solidFill>
                  <a:srgbClr val="FFFFFF"/>
                </a:solidFill>
                <a:latin typeface="Arial"/>
              </a:rPr>
              <a:t>q</a:t>
            </a:r>
            <a:r>
              <a:rPr lang="mt-MT" sz="1600" b="1" spc="-1" dirty="0" smtClean="0">
                <a:solidFill>
                  <a:srgbClr val="FFFFFF"/>
                </a:solidFill>
                <a:latin typeface="Arial"/>
              </a:rPr>
              <a:t>abel taqsam ma’ ħaddieħor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36" name="CustomShape 4"/>
          <p:cNvSpPr/>
          <p:nvPr/>
        </p:nvSpPr>
        <p:spPr>
          <a:xfrm>
            <a:off x="8333200" y="1530000"/>
            <a:ext cx="3724481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4000" b="1" spc="-1" dirty="0" err="1" smtClean="0">
                <a:solidFill>
                  <a:srgbClr val="FFFFFF"/>
                </a:solidFill>
                <a:latin typeface="Arial"/>
              </a:rPr>
              <a:t>Irrapportahom</a:t>
            </a:r>
            <a:endParaRPr lang="fr-BE" sz="4000" b="0" strike="noStrike" spc="-1" dirty="0">
              <a:latin typeface="Arial"/>
            </a:endParaRPr>
          </a:p>
        </p:txBody>
      </p:sp>
      <p:sp>
        <p:nvSpPr>
          <p:cNvPr id="537" name="CustomShape 5"/>
          <p:cNvSpPr/>
          <p:nvPr/>
        </p:nvSpPr>
        <p:spPr>
          <a:xfrm>
            <a:off x="8377270" y="2236432"/>
            <a:ext cx="1922760" cy="3560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1600" b="1" spc="-1" dirty="0">
                <a:solidFill>
                  <a:srgbClr val="FFFFFF"/>
                </a:solidFill>
                <a:latin typeface="Arial"/>
              </a:rPr>
              <a:t>l</a:t>
            </a: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ill-pjattaformi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38" name="CustomShape 6"/>
          <p:cNvSpPr/>
          <p:nvPr/>
        </p:nvSpPr>
        <p:spPr>
          <a:xfrm>
            <a:off x="6726490" y="4839300"/>
            <a:ext cx="4282920" cy="356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1600" b="1" spc="-1" dirty="0" smtClean="0">
                <a:solidFill>
                  <a:srgbClr val="FFFFFF"/>
                </a:solidFill>
                <a:latin typeface="Arial"/>
              </a:rPr>
              <a:t>Ħu l-inkarigu li tiċċekkja l-fatti għal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39" name="CustomShape 7"/>
          <p:cNvSpPr/>
          <p:nvPr/>
        </p:nvSpPr>
        <p:spPr>
          <a:xfrm>
            <a:off x="2643480" y="5276880"/>
            <a:ext cx="425952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4000" b="1" strike="noStrike" spc="-1" dirty="0" smtClean="0">
                <a:solidFill>
                  <a:srgbClr val="FFFFFF"/>
                </a:solidFill>
                <a:latin typeface="Arial"/>
              </a:rPr>
              <a:t>Iċċekkja l-fatti</a:t>
            </a:r>
            <a:endParaRPr lang="fr-BE" sz="4000" b="0" strike="noStrike" spc="-1" dirty="0">
              <a:latin typeface="Arial"/>
            </a:endParaRPr>
          </a:p>
        </p:txBody>
      </p:sp>
      <p:sp>
        <p:nvSpPr>
          <p:cNvPr id="540" name="CustomShape 8"/>
          <p:cNvSpPr/>
          <p:nvPr/>
        </p:nvSpPr>
        <p:spPr>
          <a:xfrm>
            <a:off x="6903000" y="5112131"/>
            <a:ext cx="506665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4000" b="1" spc="-1" dirty="0" err="1">
                <a:solidFill>
                  <a:srgbClr val="FFFFFF"/>
                </a:solidFill>
                <a:latin typeface="Arial"/>
              </a:rPr>
              <a:t>q</a:t>
            </a:r>
            <a:r>
              <a:rPr lang="mt-MT" sz="4000" b="1" strike="noStrike" spc="-1" dirty="0" err="1" smtClean="0">
                <a:solidFill>
                  <a:srgbClr val="FFFFFF"/>
                </a:solidFill>
                <a:latin typeface="Arial"/>
              </a:rPr>
              <a:t>rabetek</a:t>
            </a:r>
            <a:r>
              <a:rPr lang="mt-MT" sz="4000" b="1" strike="noStrike" spc="-1" dirty="0" smtClean="0">
                <a:solidFill>
                  <a:srgbClr val="FFFFFF"/>
                </a:solidFill>
                <a:latin typeface="Arial"/>
              </a:rPr>
              <a:t> u ħbiebek</a:t>
            </a:r>
            <a:endParaRPr lang="fr-BE" sz="4000" b="0" strike="noStrike" spc="-1" dirty="0">
              <a:latin typeface="Arial"/>
            </a:endParaRPr>
          </a:p>
        </p:txBody>
      </p:sp>
      <p:sp>
        <p:nvSpPr>
          <p:cNvPr id="541" name="CustomShape 9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3</a:t>
            </a:r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Immagine 3"/>
          <p:cNvPicPr/>
          <p:nvPr/>
        </p:nvPicPr>
        <p:blipFill>
          <a:blip r:embed="rId3">
            <a:alphaModFix amt="44000"/>
          </a:blip>
          <a:stretch/>
        </p:blipFill>
        <p:spPr>
          <a:xfrm rot="20577000">
            <a:off x="5124960" y="2073240"/>
            <a:ext cx="1940760" cy="2711520"/>
          </a:xfrm>
          <a:prstGeom prst="rect">
            <a:avLst/>
          </a:prstGeom>
          <a:ln w="0">
            <a:noFill/>
          </a:ln>
        </p:spPr>
      </p:pic>
      <p:sp>
        <p:nvSpPr>
          <p:cNvPr id="543" name="CustomShape 1"/>
          <p:cNvSpPr/>
          <p:nvPr/>
        </p:nvSpPr>
        <p:spPr>
          <a:xfrm rot="19007400">
            <a:off x="8320320" y="2689200"/>
            <a:ext cx="3573360" cy="1479600"/>
          </a:xfrm>
          <a:prstGeom prst="notchedRightArrow">
            <a:avLst>
              <a:gd name="adj1" fmla="val 43311"/>
              <a:gd name="adj2" fmla="val 44176"/>
            </a:avLst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44" name="Immagine 21"/>
          <p:cNvPicPr/>
          <p:nvPr/>
        </p:nvPicPr>
        <p:blipFill>
          <a:blip r:embed="rId4">
            <a:alphaModFix amt="45000"/>
          </a:blip>
          <a:stretch/>
        </p:blipFill>
        <p:spPr>
          <a:xfrm>
            <a:off x="1049040" y="2054880"/>
            <a:ext cx="1886400" cy="2748240"/>
          </a:xfrm>
          <a:prstGeom prst="rect">
            <a:avLst/>
          </a:prstGeom>
          <a:ln w="0">
            <a:noFill/>
          </a:ln>
        </p:spPr>
      </p:pic>
      <p:sp>
        <p:nvSpPr>
          <p:cNvPr id="545" name="TextShape 2"/>
          <p:cNvSpPr txBox="1"/>
          <p:nvPr/>
        </p:nvSpPr>
        <p:spPr>
          <a:xfrm>
            <a:off x="142200" y="3420"/>
            <a:ext cx="12191760" cy="611228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z="1800" b="0" strike="noStrike" spc="-1" dirty="0" smtClean="0">
                <a:solidFill>
                  <a:srgbClr val="FFFFFF"/>
                </a:solidFill>
                <a:latin typeface="Arial"/>
              </a:rPr>
              <a:t>KIF TIRREAĠIXXI GĦAD-DIŻINFORMAZZJONI 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AĦSEB U ĊĊEKKJA L-FATTI QABEL TAQSAM MA’ ĦADDIEĦOR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259491" y="2877120"/>
            <a:ext cx="3447535" cy="10911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6500" b="1" strike="noStrike" spc="-1" dirty="0" err="1" smtClean="0">
                <a:solidFill>
                  <a:srgbClr val="FFFFFF"/>
                </a:solidFill>
                <a:latin typeface="Arial"/>
              </a:rPr>
              <a:t>Iddubita</a:t>
            </a:r>
            <a:endParaRPr lang="fr-BE" sz="6500" b="0" strike="noStrike" spc="-1" dirty="0">
              <a:latin typeface="Arial"/>
            </a:endParaRPr>
          </a:p>
        </p:txBody>
      </p:sp>
      <p:sp>
        <p:nvSpPr>
          <p:cNvPr id="547" name="CustomShape 4"/>
          <p:cNvSpPr/>
          <p:nvPr/>
        </p:nvSpPr>
        <p:spPr>
          <a:xfrm>
            <a:off x="3262184" y="2877120"/>
            <a:ext cx="5560696" cy="20914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mt-MT" sz="6500" b="1" strike="noStrike" spc="-1" dirty="0" smtClean="0">
                <a:solidFill>
                  <a:srgbClr val="FFFFFF"/>
                </a:solidFill>
                <a:latin typeface="Arial"/>
              </a:rPr>
              <a:t>Iċċekkja </a:t>
            </a:r>
          </a:p>
          <a:p>
            <a:pPr algn="ctr">
              <a:lnSpc>
                <a:spcPct val="100000"/>
              </a:lnSpc>
            </a:pPr>
            <a:r>
              <a:rPr lang="mt-MT" sz="6500" b="1" strike="noStrike" spc="-1" dirty="0" smtClean="0">
                <a:solidFill>
                  <a:srgbClr val="FFFFFF"/>
                </a:solidFill>
                <a:latin typeface="Arial"/>
              </a:rPr>
              <a:t>l-fatti</a:t>
            </a:r>
            <a:endParaRPr lang="fr-BE" sz="6500" b="0" strike="noStrike" spc="-1" dirty="0">
              <a:latin typeface="Arial"/>
            </a:endParaRPr>
          </a:p>
        </p:txBody>
      </p:sp>
      <p:sp>
        <p:nvSpPr>
          <p:cNvPr id="548" name="CustomShape 5"/>
          <p:cNvSpPr/>
          <p:nvPr/>
        </p:nvSpPr>
        <p:spPr>
          <a:xfrm>
            <a:off x="8298257" y="2877120"/>
            <a:ext cx="3893743" cy="10911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6500" b="1" strike="noStrike" spc="-1" dirty="0" smtClean="0">
                <a:solidFill>
                  <a:srgbClr val="FFFFFF"/>
                </a:solidFill>
                <a:latin typeface="Arial"/>
              </a:rPr>
              <a:t>Iddeċiedi</a:t>
            </a:r>
            <a:endParaRPr lang="fr-BE" sz="6500" b="0" strike="noStrike" spc="-1" dirty="0">
              <a:latin typeface="Arial"/>
            </a:endParaRPr>
          </a:p>
        </p:txBody>
      </p:sp>
      <p:sp>
        <p:nvSpPr>
          <p:cNvPr id="549" name="CustomShape 6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3</a:t>
            </a:r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TIRREAĠIXXI GĦAD-DIŻINFORMAZZJONI 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IĊĊEKKJA L-FATTI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5038200" y="1993320"/>
            <a:ext cx="2115000" cy="35604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Iċċekkja l-kontenut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52" name="CustomShape 3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3</a:t>
            </a:r>
            <a:endParaRPr lang="fr-BE" sz="3200" b="0" strike="noStrike" spc="-1">
              <a:latin typeface="Arial"/>
            </a:endParaRPr>
          </a:p>
        </p:txBody>
      </p:sp>
      <p:pic>
        <p:nvPicPr>
          <p:cNvPr id="553" name="Immagine 4"/>
          <p:cNvPicPr/>
          <p:nvPr/>
        </p:nvPicPr>
        <p:blipFill>
          <a:blip r:embed="rId3"/>
          <a:stretch/>
        </p:blipFill>
        <p:spPr>
          <a:xfrm rot="2928000">
            <a:off x="4588560" y="2500200"/>
            <a:ext cx="3015000" cy="3015000"/>
          </a:xfrm>
          <a:prstGeom prst="rect">
            <a:avLst/>
          </a:prstGeom>
          <a:ln w="0">
            <a:noFill/>
          </a:ln>
        </p:spPr>
      </p:pic>
      <p:sp>
        <p:nvSpPr>
          <p:cNvPr id="554" name="CustomShape 4"/>
          <p:cNvSpPr/>
          <p:nvPr/>
        </p:nvSpPr>
        <p:spPr>
          <a:xfrm>
            <a:off x="7417440" y="2752200"/>
            <a:ext cx="2562840" cy="64674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Iċċekkja minn fejn ħarġet l-informazzjoni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55" name="CustomShape 5"/>
          <p:cNvSpPr/>
          <p:nvPr/>
        </p:nvSpPr>
        <p:spPr>
          <a:xfrm>
            <a:off x="7917570" y="3914640"/>
            <a:ext cx="1957680" cy="35604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Iċċekkja l-awtur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56" name="CustomShape 6"/>
          <p:cNvSpPr/>
          <p:nvPr/>
        </p:nvSpPr>
        <p:spPr>
          <a:xfrm>
            <a:off x="7417080" y="4881240"/>
            <a:ext cx="2152440" cy="35604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Iċċekkja s-sorsi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57" name="CustomShape 7"/>
          <p:cNvSpPr/>
          <p:nvPr/>
        </p:nvSpPr>
        <p:spPr>
          <a:xfrm>
            <a:off x="5019840" y="5717520"/>
            <a:ext cx="2152440" cy="35604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1600" b="1" spc="-1" dirty="0" smtClean="0">
                <a:solidFill>
                  <a:srgbClr val="FFFFFF"/>
                </a:solidFill>
                <a:latin typeface="Arial"/>
              </a:rPr>
              <a:t>Iċċekkja l-istampi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58" name="CustomShape 8"/>
          <p:cNvSpPr/>
          <p:nvPr/>
        </p:nvSpPr>
        <p:spPr>
          <a:xfrm>
            <a:off x="2014151" y="4881239"/>
            <a:ext cx="2752969" cy="555733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Aħseb sew qabel taqsam ma’ ħaddieħor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59" name="CustomShape 9"/>
          <p:cNvSpPr/>
          <p:nvPr/>
        </p:nvSpPr>
        <p:spPr>
          <a:xfrm>
            <a:off x="1578600" y="3830040"/>
            <a:ext cx="2832480" cy="35604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Qis il-preġudizzji tiegħek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60" name="CustomShape 10"/>
          <p:cNvSpPr/>
          <p:nvPr/>
        </p:nvSpPr>
        <p:spPr>
          <a:xfrm>
            <a:off x="1696661" y="2741040"/>
            <a:ext cx="3108600" cy="38268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Issieħeb </a:t>
            </a:r>
            <a:r>
              <a:rPr lang="mt-MT" sz="1600" b="1" strike="noStrike" spc="-1" dirty="0" err="1" smtClean="0">
                <a:solidFill>
                  <a:srgbClr val="FFFFFF"/>
                </a:solidFill>
                <a:latin typeface="Arial"/>
              </a:rPr>
              <a:t>mal-myth</a:t>
            </a: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mt-MT" sz="1600" b="1" strike="noStrike" spc="-1" dirty="0" err="1" smtClean="0">
                <a:solidFill>
                  <a:srgbClr val="FFFFFF"/>
                </a:solidFill>
                <a:latin typeface="Arial"/>
              </a:rPr>
              <a:t>busters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561" name="CustomShape 11"/>
          <p:cNvSpPr/>
          <p:nvPr/>
        </p:nvSpPr>
        <p:spPr>
          <a:xfrm>
            <a:off x="1696661" y="906120"/>
            <a:ext cx="870018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mt-MT" sz="4000" b="1" strike="noStrike" spc="-1" dirty="0" smtClean="0">
                <a:solidFill>
                  <a:srgbClr val="FFFFFF"/>
                </a:solidFill>
                <a:latin typeface="Arial"/>
              </a:rPr>
              <a:t>Iċċekkja l-fatti meta </a:t>
            </a:r>
            <a:r>
              <a:rPr lang="mt-MT" sz="4000" b="1" strike="noStrike" spc="-1" dirty="0" err="1" smtClean="0">
                <a:solidFill>
                  <a:srgbClr val="FFFFFF"/>
                </a:solidFill>
                <a:latin typeface="Arial"/>
              </a:rPr>
              <a:t>jidħollok</a:t>
            </a:r>
            <a:r>
              <a:rPr lang="mt-MT" sz="4000" b="1" strike="noStrike" spc="-1" dirty="0" smtClean="0">
                <a:solidFill>
                  <a:srgbClr val="FFFFFF"/>
                </a:solidFill>
                <a:latin typeface="Arial"/>
              </a:rPr>
              <a:t> dubju</a:t>
            </a:r>
            <a:endParaRPr lang="fr-BE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TIRREAĠIXXI GĦAD-DIŻINFORMAZZJONI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563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3</a:t>
            </a:r>
            <a:endParaRPr lang="fr-BE" sz="3200" b="0" strike="noStrike" spc="-1">
              <a:latin typeface="Arial"/>
            </a:endParaRPr>
          </a:p>
        </p:txBody>
      </p:sp>
      <p:pic>
        <p:nvPicPr>
          <p:cNvPr id="564" name="Immagine 18"/>
          <p:cNvPicPr/>
          <p:nvPr/>
        </p:nvPicPr>
        <p:blipFill>
          <a:blip r:embed="rId3"/>
          <a:stretch/>
        </p:blipFill>
        <p:spPr>
          <a:xfrm>
            <a:off x="868680" y="1897920"/>
            <a:ext cx="2231640" cy="2615040"/>
          </a:xfrm>
          <a:prstGeom prst="rect">
            <a:avLst/>
          </a:prstGeom>
          <a:ln w="0">
            <a:noFill/>
          </a:ln>
        </p:spPr>
      </p:pic>
      <p:sp>
        <p:nvSpPr>
          <p:cNvPr id="565" name="CustomShape 3"/>
          <p:cNvSpPr/>
          <p:nvPr/>
        </p:nvSpPr>
        <p:spPr>
          <a:xfrm>
            <a:off x="2394856" y="2814807"/>
            <a:ext cx="1840183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4000" b="1" strike="noStrike" spc="-1" dirty="0" smtClean="0">
                <a:solidFill>
                  <a:srgbClr val="FFFFFF"/>
                </a:solidFill>
                <a:latin typeface="Arial"/>
              </a:rPr>
              <a:t>Avża </a:t>
            </a:r>
            <a:endParaRPr lang="fr-BE" sz="4000" b="0" strike="noStrike" spc="-1" dirty="0">
              <a:latin typeface="Arial"/>
            </a:endParaRPr>
          </a:p>
        </p:txBody>
      </p:sp>
      <p:sp>
        <p:nvSpPr>
          <p:cNvPr id="566" name="CustomShape 4"/>
          <p:cNvSpPr/>
          <p:nvPr/>
        </p:nvSpPr>
        <p:spPr>
          <a:xfrm>
            <a:off x="1780200" y="3483039"/>
            <a:ext cx="1922760" cy="3560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1600" b="1" spc="-1" dirty="0">
                <a:solidFill>
                  <a:srgbClr val="FFFFFF"/>
                </a:solidFill>
                <a:latin typeface="Arial"/>
              </a:rPr>
              <a:t>l</a:t>
            </a:r>
            <a:r>
              <a:rPr lang="mt-MT" sz="1600" b="1" spc="-1" dirty="0" smtClean="0">
                <a:solidFill>
                  <a:srgbClr val="FFFFFF"/>
                </a:solidFill>
                <a:latin typeface="Arial"/>
              </a:rPr>
              <a:t>ill-pjattaformi</a:t>
            </a:r>
            <a:endParaRPr lang="fr-BE" sz="1600" b="0" strike="noStrike" spc="-1" dirty="0">
              <a:latin typeface="Arial"/>
            </a:endParaRPr>
          </a:p>
        </p:txBody>
      </p:sp>
      <p:pic>
        <p:nvPicPr>
          <p:cNvPr id="567" name="Picture 35"/>
          <p:cNvPicPr/>
          <p:nvPr/>
        </p:nvPicPr>
        <p:blipFill>
          <a:blip r:embed="rId4">
            <a:alphaModFix amt="60000"/>
          </a:blip>
          <a:stretch/>
        </p:blipFill>
        <p:spPr>
          <a:xfrm>
            <a:off x="4682880" y="1284480"/>
            <a:ext cx="4063320" cy="1944360"/>
          </a:xfrm>
          <a:prstGeom prst="rect">
            <a:avLst/>
          </a:prstGeom>
          <a:ln w="0">
            <a:noFill/>
          </a:ln>
        </p:spPr>
      </p:pic>
      <p:pic>
        <p:nvPicPr>
          <p:cNvPr id="568" name="Picture 38"/>
          <p:cNvPicPr/>
          <p:nvPr/>
        </p:nvPicPr>
        <p:blipFill>
          <a:blip r:embed="rId5"/>
          <a:srcRect t="388" b="-388"/>
          <a:stretch/>
        </p:blipFill>
        <p:spPr>
          <a:xfrm>
            <a:off x="8730720" y="1289160"/>
            <a:ext cx="2919240" cy="1943640"/>
          </a:xfrm>
          <a:prstGeom prst="rect">
            <a:avLst/>
          </a:prstGeom>
          <a:ln w="0">
            <a:noFill/>
          </a:ln>
        </p:spPr>
      </p:pic>
      <p:pic>
        <p:nvPicPr>
          <p:cNvPr id="569" name="Picture 39"/>
          <p:cNvPicPr/>
          <p:nvPr/>
        </p:nvPicPr>
        <p:blipFill>
          <a:blip r:embed="rId6"/>
          <a:srcRect t="559" b="15063"/>
          <a:stretch/>
        </p:blipFill>
        <p:spPr>
          <a:xfrm>
            <a:off x="7858080" y="3338280"/>
            <a:ext cx="2910600" cy="1943640"/>
          </a:xfrm>
          <a:prstGeom prst="rect">
            <a:avLst/>
          </a:prstGeom>
          <a:ln w="0">
            <a:noFill/>
          </a:ln>
        </p:spPr>
      </p:pic>
      <p:pic>
        <p:nvPicPr>
          <p:cNvPr id="570" name="Picture 6"/>
          <p:cNvPicPr/>
          <p:nvPr/>
        </p:nvPicPr>
        <p:blipFill>
          <a:blip r:embed="rId7">
            <a:alphaModFix amt="59000"/>
          </a:blip>
          <a:srcRect b="7006"/>
          <a:stretch/>
        </p:blipFill>
        <p:spPr>
          <a:xfrm>
            <a:off x="4689000" y="3338280"/>
            <a:ext cx="3170880" cy="1943640"/>
          </a:xfrm>
          <a:prstGeom prst="rect">
            <a:avLst/>
          </a:prstGeom>
          <a:ln w="0">
            <a:noFill/>
          </a:ln>
        </p:spPr>
      </p:pic>
      <p:pic>
        <p:nvPicPr>
          <p:cNvPr id="571" name="Immagine 36"/>
          <p:cNvPicPr/>
          <p:nvPr/>
        </p:nvPicPr>
        <p:blipFill>
          <a:blip r:embed="rId8"/>
          <a:stretch/>
        </p:blipFill>
        <p:spPr>
          <a:xfrm>
            <a:off x="3907800" y="1970280"/>
            <a:ext cx="542160" cy="542160"/>
          </a:xfrm>
          <a:prstGeom prst="rect">
            <a:avLst/>
          </a:prstGeom>
          <a:ln w="0">
            <a:noFill/>
          </a:ln>
        </p:spPr>
      </p:pic>
      <p:pic>
        <p:nvPicPr>
          <p:cNvPr id="572" name="Immagine 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723360" y="4676760"/>
            <a:ext cx="1537200" cy="306720"/>
          </a:xfrm>
          <a:prstGeom prst="rect">
            <a:avLst/>
          </a:prstGeom>
          <a:ln w="0">
            <a:noFill/>
          </a:ln>
        </p:spPr>
      </p:pic>
      <p:pic>
        <p:nvPicPr>
          <p:cNvPr id="573" name="Immagine 8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4000" contrast="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116120" y="2370240"/>
            <a:ext cx="1926000" cy="292680"/>
          </a:xfrm>
          <a:prstGeom prst="rect">
            <a:avLst/>
          </a:prstGeom>
          <a:ln w="0">
            <a:noFill/>
          </a:ln>
        </p:spPr>
      </p:pic>
      <p:grpSp>
        <p:nvGrpSpPr>
          <p:cNvPr id="574" name="Group 5"/>
          <p:cNvGrpSpPr/>
          <p:nvPr/>
        </p:nvGrpSpPr>
        <p:grpSpPr>
          <a:xfrm>
            <a:off x="3962880" y="3989160"/>
            <a:ext cx="554400" cy="554400"/>
            <a:chOff x="3962880" y="3989160"/>
            <a:chExt cx="554400" cy="554400"/>
          </a:xfrm>
        </p:grpSpPr>
        <p:sp>
          <p:nvSpPr>
            <p:cNvPr id="575" name="CustomShape 6"/>
            <p:cNvSpPr/>
            <p:nvPr/>
          </p:nvSpPr>
          <p:spPr>
            <a:xfrm>
              <a:off x="3962880" y="3989160"/>
              <a:ext cx="554400" cy="554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76" name="Immagine 37"/>
            <p:cNvPicPr/>
            <p:nvPr/>
          </p:nvPicPr>
          <p:blipFill>
            <a:blip r:embed="rId13">
              <a:biLevel thresh="50000"/>
            </a:blip>
            <a:stretch/>
          </p:blipFill>
          <p:spPr>
            <a:xfrm>
              <a:off x="4006800" y="4108680"/>
              <a:ext cx="460080" cy="3142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KIF TIRREAĠIXXI GĦAD-DIŻINFORMAZZJONI</a:t>
            </a:r>
            <a:endParaRPr lang="it-IT" spc="-1" dirty="0">
              <a:solidFill>
                <a:srgbClr val="0A1641"/>
              </a:solidFill>
            </a:endParaRPr>
          </a:p>
        </p:txBody>
      </p:sp>
      <p:sp>
        <p:nvSpPr>
          <p:cNvPr id="578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3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579" name="CustomShape 3"/>
          <p:cNvSpPr/>
          <p:nvPr/>
        </p:nvSpPr>
        <p:spPr>
          <a:xfrm>
            <a:off x="7962840" y="1562400"/>
            <a:ext cx="3770640" cy="8090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2761"/>
              </a:lnSpc>
            </a:pPr>
            <a:r>
              <a:rPr lang="it-IT" sz="2800" b="1" strike="noStrike" spc="-1" dirty="0" smtClean="0">
                <a:solidFill>
                  <a:srgbClr val="FFFFFF"/>
                </a:solidFill>
                <a:latin typeface="Arial"/>
              </a:rPr>
              <a:t>T</a:t>
            </a:r>
            <a:r>
              <a:rPr lang="mt-MT" sz="2800" b="1" spc="-1" dirty="0" smtClean="0">
                <a:solidFill>
                  <a:srgbClr val="FFFFFF"/>
                </a:solidFill>
                <a:latin typeface="Arial"/>
              </a:rPr>
              <a:t>GĦAJJARX,</a:t>
            </a:r>
            <a:endParaRPr lang="fr-BE" sz="2800" b="0" strike="noStrike" spc="-1" dirty="0">
              <a:latin typeface="Arial"/>
            </a:endParaRPr>
          </a:p>
          <a:p>
            <a:pPr>
              <a:lnSpc>
                <a:spcPts val="2761"/>
              </a:lnSpc>
            </a:pPr>
            <a:r>
              <a:rPr lang="mt-MT" sz="2800" b="1" strike="noStrike" spc="-1" dirty="0" smtClean="0">
                <a:solidFill>
                  <a:srgbClr val="FFFFFF"/>
                </a:solidFill>
                <a:latin typeface="Arial"/>
              </a:rPr>
              <a:t>URI EMPATIJA</a:t>
            </a:r>
            <a:endParaRPr lang="fr-BE" sz="2800" b="0" strike="noStrike" spc="-1" dirty="0">
              <a:latin typeface="Arial"/>
            </a:endParaRPr>
          </a:p>
        </p:txBody>
      </p:sp>
      <p:pic>
        <p:nvPicPr>
          <p:cNvPr id="580" name="Immagine 3"/>
          <p:cNvPicPr/>
          <p:nvPr/>
        </p:nvPicPr>
        <p:blipFill>
          <a:blip r:embed="rId3"/>
          <a:stretch/>
        </p:blipFill>
        <p:spPr>
          <a:xfrm>
            <a:off x="4200480" y="1256400"/>
            <a:ext cx="3790440" cy="3786480"/>
          </a:xfrm>
          <a:prstGeom prst="rect">
            <a:avLst/>
          </a:prstGeom>
          <a:ln w="0">
            <a:noFill/>
          </a:ln>
        </p:spPr>
      </p:pic>
      <p:sp>
        <p:nvSpPr>
          <p:cNvPr id="581" name="CustomShape 4"/>
          <p:cNvSpPr/>
          <p:nvPr/>
        </p:nvSpPr>
        <p:spPr>
          <a:xfrm>
            <a:off x="7991640" y="2319480"/>
            <a:ext cx="3770640" cy="783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760"/>
              </a:lnSpc>
            </a:pPr>
            <a:r>
              <a:rPr lang="mt-MT" sz="1800" b="0" strike="noStrike" spc="-1" dirty="0" smtClean="0">
                <a:solidFill>
                  <a:srgbClr val="FFFFFF"/>
                </a:solidFill>
                <a:latin typeface="Arial"/>
              </a:rPr>
              <a:t>Jekk tadotta </a:t>
            </a:r>
            <a:r>
              <a:rPr lang="mt-MT" sz="1800" b="0" strike="noStrike" spc="-1" dirty="0" err="1" smtClean="0">
                <a:solidFill>
                  <a:srgbClr val="FFFFFF"/>
                </a:solidFill>
                <a:latin typeface="Arial"/>
              </a:rPr>
              <a:t>tonalità</a:t>
            </a:r>
            <a:r>
              <a:rPr lang="mt-MT" sz="1800" b="0" strike="noStrike" spc="-1" dirty="0" smtClean="0">
                <a:solidFill>
                  <a:srgbClr val="FFFFFF"/>
                </a:solidFill>
                <a:latin typeface="Arial"/>
              </a:rPr>
              <a:t> ta’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endParaRPr lang="fr-BE" sz="1800" b="0" strike="noStrike" spc="-1" dirty="0">
              <a:latin typeface="Arial"/>
            </a:endParaRPr>
          </a:p>
          <a:p>
            <a:pPr>
              <a:lnSpc>
                <a:spcPts val="1760"/>
              </a:lnSpc>
            </a:pP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inti żbaljat u jien korrett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”</a:t>
            </a:r>
            <a:endParaRPr lang="fr-BE" sz="1800" b="0" strike="noStrike" spc="-1" dirty="0">
              <a:latin typeface="Arial"/>
            </a:endParaRPr>
          </a:p>
          <a:p>
            <a:pPr>
              <a:lnSpc>
                <a:spcPts val="1760"/>
              </a:lnSpc>
            </a:pPr>
            <a:r>
              <a:rPr lang="mt-MT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mt-MT" spc="-1" dirty="0" smtClean="0">
                <a:solidFill>
                  <a:srgbClr val="FFFFFF"/>
                </a:solidFill>
                <a:latin typeface="Arial"/>
              </a:rPr>
              <a:t>ma tasal imkien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582" name="CustomShape 5"/>
          <p:cNvSpPr/>
          <p:nvPr/>
        </p:nvSpPr>
        <p:spPr>
          <a:xfrm>
            <a:off x="2035277" y="4087440"/>
            <a:ext cx="7846141" cy="461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Kif titkellem ma’ ħbiebek u </a:t>
            </a:r>
            <a:r>
              <a:rPr lang="mt-MT" sz="2000" b="1" strike="noStrike" spc="-1" dirty="0" err="1" smtClean="0">
                <a:solidFill>
                  <a:srgbClr val="FFFFFF"/>
                </a:solidFill>
                <a:latin typeface="Arial"/>
              </a:rPr>
              <a:t>qrabatek</a:t>
            </a: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 dwar id-</a:t>
            </a:r>
            <a:r>
              <a:rPr lang="mt-MT" sz="2000" b="1" strike="noStrike" spc="-1" dirty="0" err="1" smtClean="0">
                <a:solidFill>
                  <a:srgbClr val="FFFFFF"/>
                </a:solidFill>
                <a:latin typeface="Arial"/>
              </a:rPr>
              <a:t>diżinformazzjoni</a:t>
            </a: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583" name="CustomShape 6"/>
          <p:cNvSpPr/>
          <p:nvPr/>
        </p:nvSpPr>
        <p:spPr>
          <a:xfrm>
            <a:off x="2504880" y="5189040"/>
            <a:ext cx="7181640" cy="4499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2761"/>
              </a:lnSpc>
            </a:pPr>
            <a:r>
              <a:rPr lang="mt-MT" sz="2800" b="1" spc="-1" dirty="0" smtClean="0">
                <a:solidFill>
                  <a:srgbClr val="FFFFFF"/>
                </a:solidFill>
                <a:latin typeface="Arial"/>
              </a:rPr>
              <a:t>TISTENNIEX BIDLA MINNUFIH</a:t>
            </a:r>
            <a:endParaRPr lang="fr-BE" sz="2800" b="0" strike="noStrike" spc="-1" dirty="0">
              <a:latin typeface="Arial"/>
            </a:endParaRPr>
          </a:p>
        </p:txBody>
      </p:sp>
      <p:sp>
        <p:nvSpPr>
          <p:cNvPr id="584" name="CustomShape 7"/>
          <p:cNvSpPr/>
          <p:nvPr/>
        </p:nvSpPr>
        <p:spPr>
          <a:xfrm>
            <a:off x="3413160" y="5603400"/>
            <a:ext cx="564012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1760"/>
              </a:lnSpc>
            </a:pPr>
            <a:r>
              <a:rPr lang="mt-MT" spc="-1" dirty="0" err="1" smtClean="0">
                <a:solidFill>
                  <a:srgbClr val="FFFFFF"/>
                </a:solidFill>
                <a:latin typeface="Arial"/>
              </a:rPr>
              <a:t>Jenħtieġu</a:t>
            </a:r>
            <a:r>
              <a:rPr lang="mt-MT" spc="-1" dirty="0" smtClean="0">
                <a:solidFill>
                  <a:srgbClr val="FFFFFF"/>
                </a:solidFill>
                <a:latin typeface="Arial"/>
              </a:rPr>
              <a:t> l-korteżija u l-paċenzja biex dak li jkun jitwaqqaf milli jkompli jxerred id-</a:t>
            </a:r>
            <a:r>
              <a:rPr lang="mt-MT" spc="-1" dirty="0" err="1" smtClean="0">
                <a:solidFill>
                  <a:srgbClr val="FFFFFF"/>
                </a:solidFill>
                <a:latin typeface="Arial"/>
              </a:rPr>
              <a:t>diżinformazzjoni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585" name="CustomShape 8"/>
          <p:cNvSpPr/>
          <p:nvPr/>
        </p:nvSpPr>
        <p:spPr>
          <a:xfrm>
            <a:off x="370080" y="1562400"/>
            <a:ext cx="3770640" cy="4499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2761"/>
              </a:lnSpc>
            </a:pPr>
            <a:r>
              <a:rPr lang="mt-MT" sz="2800" b="1" spc="-1" dirty="0" smtClean="0">
                <a:solidFill>
                  <a:srgbClr val="FFFFFF"/>
                </a:solidFill>
                <a:latin typeface="Arial"/>
              </a:rPr>
              <a:t>KUN ATTIV</a:t>
            </a:r>
            <a:endParaRPr lang="fr-BE" sz="2800" b="0" strike="noStrike" spc="-1" dirty="0">
              <a:latin typeface="Arial"/>
            </a:endParaRPr>
          </a:p>
        </p:txBody>
      </p:sp>
      <p:sp>
        <p:nvSpPr>
          <p:cNvPr id="586" name="CustomShape 9"/>
          <p:cNvSpPr/>
          <p:nvPr/>
        </p:nvSpPr>
        <p:spPr>
          <a:xfrm>
            <a:off x="355680" y="1995120"/>
            <a:ext cx="3770640" cy="783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ts val="1760"/>
              </a:lnSpc>
            </a:pPr>
            <a:r>
              <a:rPr lang="mt-MT" spc="-1" dirty="0" smtClean="0">
                <a:solidFill>
                  <a:srgbClr val="FFFFFF"/>
                </a:solidFill>
                <a:latin typeface="Arial"/>
              </a:rPr>
              <a:t>Aħna LKOLL għandna responsabbiltà li </a:t>
            </a:r>
            <a:r>
              <a:rPr lang="mt-MT" spc="-1" dirty="0" err="1" smtClean="0">
                <a:solidFill>
                  <a:srgbClr val="FFFFFF"/>
                </a:solidFill>
                <a:latin typeface="Arial"/>
              </a:rPr>
              <a:t>nxekklu</a:t>
            </a:r>
            <a:r>
              <a:rPr lang="mt-MT" spc="-1" dirty="0" smtClean="0">
                <a:solidFill>
                  <a:srgbClr val="FFFFFF"/>
                </a:solidFill>
                <a:latin typeface="Arial"/>
              </a:rPr>
              <a:t> t-tixrid ta’ informazzjoni qarrieqa</a:t>
            </a:r>
            <a:endParaRPr lang="fr-B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z="1800" b="0" strike="noStrike" spc="-1" dirty="0" smtClean="0">
                <a:solidFill>
                  <a:srgbClr val="FFFFFF"/>
                </a:solidFill>
                <a:latin typeface="Arial"/>
              </a:rPr>
              <a:t>ĦIDMA FI GRUPPI 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KOMPITI GĦAL GRUPPI TA’ 3-4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588" name="CustomShape 2"/>
          <p:cNvSpPr/>
          <p:nvPr/>
        </p:nvSpPr>
        <p:spPr>
          <a:xfrm>
            <a:off x="4696559" y="1078920"/>
            <a:ext cx="3644251" cy="461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2000" b="1" spc="-1" dirty="0" err="1" smtClean="0">
                <a:solidFill>
                  <a:srgbClr val="FFFFFF"/>
                </a:solidFill>
                <a:latin typeface="Arial"/>
              </a:rPr>
              <a:t>Kompiti</a:t>
            </a: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 għal gruppi ta’ 3-4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589" name="CustomShape 3"/>
          <p:cNvSpPr/>
          <p:nvPr/>
        </p:nvSpPr>
        <p:spPr>
          <a:xfrm>
            <a:off x="308919" y="4598640"/>
            <a:ext cx="3892377" cy="4499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ts val="2761"/>
              </a:lnSpc>
            </a:pP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AQSAM L-ISTUDENTI FI GRUPPI</a:t>
            </a:r>
            <a:endParaRPr lang="fr-BE" sz="1800" b="0" strike="noStrike" spc="-1" dirty="0">
              <a:latin typeface="Arial"/>
            </a:endParaRPr>
          </a:p>
        </p:txBody>
      </p:sp>
      <p:grpSp>
        <p:nvGrpSpPr>
          <p:cNvPr id="590" name="Group 4"/>
          <p:cNvGrpSpPr/>
          <p:nvPr/>
        </p:nvGrpSpPr>
        <p:grpSpPr>
          <a:xfrm>
            <a:off x="8829360" y="2128680"/>
            <a:ext cx="2300760" cy="2300760"/>
            <a:chOff x="8829360" y="2128680"/>
            <a:chExt cx="2300760" cy="2300760"/>
          </a:xfrm>
        </p:grpSpPr>
        <p:sp>
          <p:nvSpPr>
            <p:cNvPr id="591" name="CustomShape 5"/>
            <p:cNvSpPr/>
            <p:nvPr/>
          </p:nvSpPr>
          <p:spPr>
            <a:xfrm>
              <a:off x="8829360" y="2128680"/>
              <a:ext cx="2300760" cy="2300760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92" name="Immagine 9"/>
            <p:cNvPicPr/>
            <p:nvPr/>
          </p:nvPicPr>
          <p:blipFill>
            <a:blip r:embed="rId3"/>
            <a:stretch/>
          </p:blipFill>
          <p:spPr>
            <a:xfrm>
              <a:off x="9744840" y="2491920"/>
              <a:ext cx="1097280" cy="907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3" name="Immagine 10"/>
            <p:cNvPicPr/>
            <p:nvPr/>
          </p:nvPicPr>
          <p:blipFill>
            <a:blip r:embed="rId4"/>
            <a:stretch/>
          </p:blipFill>
          <p:spPr>
            <a:xfrm>
              <a:off x="9183240" y="2450160"/>
              <a:ext cx="1257840" cy="1807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94" name="Immagine 11"/>
          <p:cNvPicPr/>
          <p:nvPr/>
        </p:nvPicPr>
        <p:blipFill>
          <a:blip r:embed="rId5"/>
          <a:stretch/>
        </p:blipFill>
        <p:spPr>
          <a:xfrm>
            <a:off x="4917960" y="2103480"/>
            <a:ext cx="2355480" cy="2352960"/>
          </a:xfrm>
          <a:prstGeom prst="rect">
            <a:avLst/>
          </a:prstGeom>
          <a:ln w="0">
            <a:noFill/>
          </a:ln>
        </p:spPr>
      </p:pic>
      <p:grpSp>
        <p:nvGrpSpPr>
          <p:cNvPr id="595" name="Group 6"/>
          <p:cNvGrpSpPr/>
          <p:nvPr/>
        </p:nvGrpSpPr>
        <p:grpSpPr>
          <a:xfrm>
            <a:off x="779760" y="2301840"/>
            <a:ext cx="2676960" cy="1970280"/>
            <a:chOff x="779760" y="2301840"/>
            <a:chExt cx="2676960" cy="1970280"/>
          </a:xfrm>
        </p:grpSpPr>
        <p:grpSp>
          <p:nvGrpSpPr>
            <p:cNvPr id="596" name="Group 7"/>
            <p:cNvGrpSpPr/>
            <p:nvPr/>
          </p:nvGrpSpPr>
          <p:grpSpPr>
            <a:xfrm>
              <a:off x="1130760" y="2791800"/>
              <a:ext cx="539640" cy="539640"/>
              <a:chOff x="1130760" y="2791800"/>
              <a:chExt cx="539640" cy="539640"/>
            </a:xfrm>
          </p:grpSpPr>
          <p:sp>
            <p:nvSpPr>
              <p:cNvPr id="597" name="CustomShape 8"/>
              <p:cNvSpPr/>
              <p:nvPr/>
            </p:nvSpPr>
            <p:spPr>
              <a:xfrm>
                <a:off x="1130760" y="2791800"/>
                <a:ext cx="539640" cy="5396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598" name="Immagine 14"/>
              <p:cNvPicPr/>
              <p:nvPr/>
            </p:nvPicPr>
            <p:blipFill>
              <a:blip r:embed="rId6"/>
              <a:stretch/>
            </p:blipFill>
            <p:spPr>
              <a:xfrm>
                <a:off x="1227240" y="2885400"/>
                <a:ext cx="378720" cy="32436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599" name="Group 9"/>
            <p:cNvGrpSpPr/>
            <p:nvPr/>
          </p:nvGrpSpPr>
          <p:grpSpPr>
            <a:xfrm>
              <a:off x="2917080" y="3398400"/>
              <a:ext cx="539640" cy="539640"/>
              <a:chOff x="2917080" y="3398400"/>
              <a:chExt cx="539640" cy="539640"/>
            </a:xfrm>
          </p:grpSpPr>
          <p:sp>
            <p:nvSpPr>
              <p:cNvPr id="600" name="CustomShape 10"/>
              <p:cNvSpPr/>
              <p:nvPr/>
            </p:nvSpPr>
            <p:spPr>
              <a:xfrm>
                <a:off x="2917080" y="3398400"/>
                <a:ext cx="539640" cy="539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601" name="Immagine 17"/>
              <p:cNvPicPr/>
              <p:nvPr/>
            </p:nvPicPr>
            <p:blipFill>
              <a:blip r:embed="rId7"/>
              <a:stretch/>
            </p:blipFill>
            <p:spPr>
              <a:xfrm rot="842400">
                <a:off x="3013200" y="3458160"/>
                <a:ext cx="317160" cy="42372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602" name="Group 11"/>
            <p:cNvGrpSpPr/>
            <p:nvPr/>
          </p:nvGrpSpPr>
          <p:grpSpPr>
            <a:xfrm>
              <a:off x="2262960" y="3407400"/>
              <a:ext cx="539640" cy="539640"/>
              <a:chOff x="2262960" y="3407400"/>
              <a:chExt cx="539640" cy="539640"/>
            </a:xfrm>
          </p:grpSpPr>
          <p:sp>
            <p:nvSpPr>
              <p:cNvPr id="603" name="CustomShape 12"/>
              <p:cNvSpPr/>
              <p:nvPr/>
            </p:nvSpPr>
            <p:spPr>
              <a:xfrm>
                <a:off x="2262960" y="3407400"/>
                <a:ext cx="539640" cy="539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604" name="Immagine 20"/>
              <p:cNvPicPr/>
              <p:nvPr/>
            </p:nvPicPr>
            <p:blipFill>
              <a:blip r:embed="rId8"/>
              <a:stretch/>
            </p:blipFill>
            <p:spPr>
              <a:xfrm>
                <a:off x="2366280" y="3506760"/>
                <a:ext cx="322920" cy="3870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605" name="Group 13"/>
            <p:cNvGrpSpPr/>
            <p:nvPr/>
          </p:nvGrpSpPr>
          <p:grpSpPr>
            <a:xfrm>
              <a:off x="779760" y="3398400"/>
              <a:ext cx="539640" cy="539640"/>
              <a:chOff x="779760" y="3398400"/>
              <a:chExt cx="539640" cy="539640"/>
            </a:xfrm>
          </p:grpSpPr>
          <p:sp>
            <p:nvSpPr>
              <p:cNvPr id="606" name="CustomShape 14"/>
              <p:cNvSpPr/>
              <p:nvPr/>
            </p:nvSpPr>
            <p:spPr>
              <a:xfrm>
                <a:off x="779760" y="3398400"/>
                <a:ext cx="539640" cy="5396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607" name="Immagine 23"/>
              <p:cNvPicPr/>
              <p:nvPr/>
            </p:nvPicPr>
            <p:blipFill>
              <a:blip r:embed="rId9"/>
              <a:stretch/>
            </p:blipFill>
            <p:spPr>
              <a:xfrm>
                <a:off x="826200" y="3500640"/>
                <a:ext cx="415080" cy="3708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608" name="Group 15"/>
            <p:cNvGrpSpPr/>
            <p:nvPr/>
          </p:nvGrpSpPr>
          <p:grpSpPr>
            <a:xfrm>
              <a:off x="1433880" y="3407400"/>
              <a:ext cx="539640" cy="539640"/>
              <a:chOff x="1433880" y="3407400"/>
              <a:chExt cx="539640" cy="539640"/>
            </a:xfrm>
          </p:grpSpPr>
          <p:sp>
            <p:nvSpPr>
              <p:cNvPr id="609" name="CustomShape 16"/>
              <p:cNvSpPr/>
              <p:nvPr/>
            </p:nvSpPr>
            <p:spPr>
              <a:xfrm>
                <a:off x="1433880" y="3407400"/>
                <a:ext cx="539640" cy="5396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610" name="Immagine 26"/>
              <p:cNvPicPr/>
              <p:nvPr/>
            </p:nvPicPr>
            <p:blipFill>
              <a:blip r:embed="rId10"/>
              <a:stretch/>
            </p:blipFill>
            <p:spPr>
              <a:xfrm>
                <a:off x="1549440" y="3507120"/>
                <a:ext cx="332280" cy="3582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611" name="Group 17"/>
            <p:cNvGrpSpPr/>
            <p:nvPr/>
          </p:nvGrpSpPr>
          <p:grpSpPr>
            <a:xfrm>
              <a:off x="2608200" y="2778120"/>
              <a:ext cx="539640" cy="539640"/>
              <a:chOff x="2608200" y="2778120"/>
              <a:chExt cx="539640" cy="539640"/>
            </a:xfrm>
          </p:grpSpPr>
          <p:sp>
            <p:nvSpPr>
              <p:cNvPr id="612" name="CustomShape 18"/>
              <p:cNvSpPr/>
              <p:nvPr/>
            </p:nvSpPr>
            <p:spPr>
              <a:xfrm>
                <a:off x="2608200" y="2778120"/>
                <a:ext cx="539640" cy="539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613" name="Immagine 29"/>
              <p:cNvPicPr/>
              <p:nvPr/>
            </p:nvPicPr>
            <p:blipFill>
              <a:blip r:embed="rId11"/>
              <a:stretch/>
            </p:blipFill>
            <p:spPr>
              <a:xfrm>
                <a:off x="2714760" y="2887200"/>
                <a:ext cx="373680" cy="37116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614" name="Group 19"/>
            <p:cNvGrpSpPr/>
            <p:nvPr/>
          </p:nvGrpSpPr>
          <p:grpSpPr>
            <a:xfrm>
              <a:off x="1963800" y="2472480"/>
              <a:ext cx="539640" cy="539640"/>
              <a:chOff x="1963800" y="2472480"/>
              <a:chExt cx="539640" cy="539640"/>
            </a:xfrm>
          </p:grpSpPr>
          <p:sp>
            <p:nvSpPr>
              <p:cNvPr id="615" name="CustomShape 20"/>
              <p:cNvSpPr/>
              <p:nvPr/>
            </p:nvSpPr>
            <p:spPr>
              <a:xfrm>
                <a:off x="1963800" y="2472480"/>
                <a:ext cx="539640" cy="539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616" name="Immagine 32"/>
              <p:cNvPicPr/>
              <p:nvPr/>
            </p:nvPicPr>
            <p:blipFill>
              <a:blip r:embed="rId12"/>
              <a:stretch/>
            </p:blipFill>
            <p:spPr>
              <a:xfrm>
                <a:off x="2057400" y="2570400"/>
                <a:ext cx="370800" cy="36360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617" name="CustomShape 21"/>
            <p:cNvSpPr/>
            <p:nvPr/>
          </p:nvSpPr>
          <p:spPr>
            <a:xfrm rot="20409600">
              <a:off x="1950840" y="2247840"/>
              <a:ext cx="45360" cy="2078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18" name="CustomShape 2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4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619" name="CustomShape 23"/>
          <p:cNvSpPr/>
          <p:nvPr/>
        </p:nvSpPr>
        <p:spPr>
          <a:xfrm>
            <a:off x="4454639" y="4598640"/>
            <a:ext cx="3527825" cy="8090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ts val="2761"/>
              </a:lnSpc>
            </a:pP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KULL GRUPP JINGĦATA KAŻ TA’ STUDJU U KOMPITU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620" name="CustomShape 24"/>
          <p:cNvSpPr/>
          <p:nvPr/>
        </p:nvSpPr>
        <p:spPr>
          <a:xfrm>
            <a:off x="8189280" y="4598640"/>
            <a:ext cx="3580920" cy="412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2761"/>
              </a:lnSpc>
            </a:pP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IĦEJJU PREŻENTAZZJONI</a:t>
            </a:r>
            <a:endParaRPr lang="fr-B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 smtClean="0">
                <a:solidFill>
                  <a:srgbClr val="FFFFFF"/>
                </a:solidFill>
                <a:latin typeface="Arial"/>
              </a:rPr>
              <a:t>SOMMARJU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 – 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SUĠĠERIMENTI U X</a:t>
            </a: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’TGĦALLIMNA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Arial"/>
              </a:rPr>
              <a:t>?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5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623" name="CustomShape 3"/>
          <p:cNvSpPr/>
          <p:nvPr/>
        </p:nvSpPr>
        <p:spPr>
          <a:xfrm>
            <a:off x="3225239" y="1627560"/>
            <a:ext cx="2990209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8000" b="1" strike="noStrike" spc="-1" dirty="0" smtClean="0">
                <a:solidFill>
                  <a:srgbClr val="FF5D00"/>
                </a:solidFill>
                <a:latin typeface="Arial"/>
              </a:rPr>
              <a:t>X’inhi</a:t>
            </a:r>
            <a:endParaRPr lang="fr-BE" sz="8000" b="0" strike="noStrike" spc="-1" dirty="0">
              <a:latin typeface="Arial"/>
            </a:endParaRPr>
          </a:p>
        </p:txBody>
      </p:sp>
      <p:sp>
        <p:nvSpPr>
          <p:cNvPr id="624" name="CustomShape 4"/>
          <p:cNvSpPr/>
          <p:nvPr/>
        </p:nvSpPr>
        <p:spPr>
          <a:xfrm>
            <a:off x="3225240" y="2541960"/>
            <a:ext cx="25405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8000" b="1" strike="noStrike" spc="-1" dirty="0" smtClean="0">
                <a:solidFill>
                  <a:srgbClr val="164193"/>
                </a:solidFill>
                <a:latin typeface="Arial"/>
              </a:rPr>
              <a:t>Kif</a:t>
            </a:r>
            <a:endParaRPr lang="fr-BE" sz="8000" b="0" strike="noStrike" spc="-1" dirty="0">
              <a:latin typeface="Arial"/>
            </a:endParaRPr>
          </a:p>
        </p:txBody>
      </p:sp>
      <p:sp>
        <p:nvSpPr>
          <p:cNvPr id="625" name="CustomShape 5"/>
          <p:cNvSpPr/>
          <p:nvPr/>
        </p:nvSpPr>
        <p:spPr>
          <a:xfrm>
            <a:off x="3225240" y="3495600"/>
            <a:ext cx="266724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8000" b="1" strike="noStrike" spc="-1" dirty="0" smtClean="0">
                <a:solidFill>
                  <a:srgbClr val="164193"/>
                </a:solidFill>
                <a:latin typeface="Arial"/>
              </a:rPr>
              <a:t>Kif</a:t>
            </a:r>
            <a:endParaRPr lang="fr-BE" sz="8000" b="0" strike="noStrike" spc="-1" dirty="0">
              <a:latin typeface="Arial"/>
            </a:endParaRPr>
          </a:p>
        </p:txBody>
      </p:sp>
      <p:sp>
        <p:nvSpPr>
          <p:cNvPr id="626" name="CustomShape 6"/>
          <p:cNvSpPr/>
          <p:nvPr/>
        </p:nvSpPr>
        <p:spPr>
          <a:xfrm>
            <a:off x="6095880" y="2093400"/>
            <a:ext cx="2590920" cy="35604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1600" b="1" spc="-1" dirty="0" smtClean="0">
                <a:solidFill>
                  <a:srgbClr val="FFFFFF"/>
                </a:solidFill>
                <a:latin typeface="Arial"/>
              </a:rPr>
              <a:t>d-</a:t>
            </a:r>
            <a:r>
              <a:rPr lang="mt-MT" sz="1600" b="1" spc="-1" dirty="0" err="1" smtClean="0">
                <a:solidFill>
                  <a:srgbClr val="FFFFFF"/>
                </a:solidFill>
                <a:latin typeface="Arial"/>
              </a:rPr>
              <a:t>diżinforamzzjoni</a:t>
            </a:r>
            <a:r>
              <a:rPr lang="en-GB" sz="1600" b="1" strike="noStrike" spc="-1" dirty="0" smtClean="0">
                <a:solidFill>
                  <a:srgbClr val="FFFFFF"/>
                </a:solidFill>
                <a:latin typeface="Arial"/>
              </a:rPr>
              <a:t>? 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627" name="CustomShape 7"/>
          <p:cNvSpPr/>
          <p:nvPr/>
        </p:nvSpPr>
        <p:spPr>
          <a:xfrm>
            <a:off x="6095880" y="3063960"/>
            <a:ext cx="3085190" cy="356040"/>
          </a:xfrm>
          <a:prstGeom prst="roundRect">
            <a:avLst>
              <a:gd name="adj" fmla="val 50000"/>
            </a:avLst>
          </a:prstGeom>
          <a:solidFill>
            <a:srgbClr val="16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1600" b="1" spc="-1" dirty="0">
                <a:solidFill>
                  <a:srgbClr val="FFFFFF"/>
                </a:solidFill>
                <a:latin typeface="Arial"/>
              </a:rPr>
              <a:t>t</a:t>
            </a: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aħdem id-</a:t>
            </a:r>
            <a:r>
              <a:rPr lang="mt-MT" sz="1600" b="1" strike="noStrike" spc="-1" dirty="0" err="1" smtClean="0">
                <a:solidFill>
                  <a:srgbClr val="FFFFFF"/>
                </a:solidFill>
                <a:latin typeface="Arial"/>
              </a:rPr>
              <a:t>diżinformazzjoi</a:t>
            </a: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?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628" name="CustomShape 8"/>
          <p:cNvSpPr/>
          <p:nvPr/>
        </p:nvSpPr>
        <p:spPr>
          <a:xfrm>
            <a:off x="6095880" y="3995280"/>
            <a:ext cx="4753352" cy="356040"/>
          </a:xfrm>
          <a:prstGeom prst="roundRect">
            <a:avLst>
              <a:gd name="adj" fmla="val 50000"/>
            </a:avLst>
          </a:prstGeom>
          <a:solidFill>
            <a:srgbClr val="16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1600" b="1" spc="-1" dirty="0">
                <a:solidFill>
                  <a:srgbClr val="FFFFFF"/>
                </a:solidFill>
                <a:latin typeface="Arial"/>
              </a:rPr>
              <a:t>g</a:t>
            </a:r>
            <a:r>
              <a:rPr lang="mt-MT" sz="1600" b="1" spc="-1" dirty="0" smtClean="0">
                <a:solidFill>
                  <a:srgbClr val="FFFFFF"/>
                </a:solidFill>
                <a:latin typeface="Arial"/>
              </a:rPr>
              <a:t>ħandna </a:t>
            </a:r>
            <a:r>
              <a:rPr lang="mt-MT" sz="1600" b="1" spc="-1" dirty="0" err="1" smtClean="0">
                <a:solidFill>
                  <a:srgbClr val="FFFFFF"/>
                </a:solidFill>
                <a:latin typeface="Arial"/>
              </a:rPr>
              <a:t>nirreaġixxu</a:t>
            </a:r>
            <a:r>
              <a:rPr lang="mt-MT" sz="1600" b="1" spc="-1" dirty="0" smtClean="0">
                <a:solidFill>
                  <a:srgbClr val="FFFFFF"/>
                </a:solidFill>
                <a:latin typeface="Arial"/>
              </a:rPr>
              <a:t> għad-</a:t>
            </a:r>
            <a:r>
              <a:rPr lang="mt-MT" sz="1600" b="1" spc="-1" dirty="0" err="1" smtClean="0">
                <a:solidFill>
                  <a:srgbClr val="FFFFFF"/>
                </a:solidFill>
                <a:latin typeface="Arial"/>
              </a:rPr>
              <a:t>diżinformazzjoni</a:t>
            </a:r>
            <a:r>
              <a:rPr lang="mt-MT" sz="1600" b="1" spc="-1" dirty="0" smtClean="0">
                <a:solidFill>
                  <a:srgbClr val="FFFFFF"/>
                </a:solidFill>
                <a:latin typeface="Arial"/>
              </a:rPr>
              <a:t>?</a:t>
            </a:r>
            <a:r>
              <a:rPr lang="en-GB" sz="16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endParaRPr lang="fr-BE" sz="1600" b="0" strike="noStrike" spc="-1" dirty="0">
              <a:latin typeface="Arial"/>
            </a:endParaRPr>
          </a:p>
        </p:txBody>
      </p:sp>
      <p:sp>
        <p:nvSpPr>
          <p:cNvPr id="629" name="CustomShape 9"/>
          <p:cNvSpPr/>
          <p:nvPr/>
        </p:nvSpPr>
        <p:spPr>
          <a:xfrm>
            <a:off x="3225239" y="4431600"/>
            <a:ext cx="6783733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8000" b="1" strike="noStrike" spc="-1" dirty="0" smtClean="0">
                <a:solidFill>
                  <a:srgbClr val="F49900"/>
                </a:solidFill>
                <a:latin typeface="Arial"/>
              </a:rPr>
              <a:t>Suġġerimenti</a:t>
            </a:r>
            <a:endParaRPr lang="fr-BE" sz="8000" b="0" strike="noStrike" spc="-1" dirty="0">
              <a:latin typeface="Arial"/>
            </a:endParaRPr>
          </a:p>
        </p:txBody>
      </p:sp>
      <p:sp>
        <p:nvSpPr>
          <p:cNvPr id="630" name="CustomShape 10"/>
          <p:cNvSpPr/>
          <p:nvPr/>
        </p:nvSpPr>
        <p:spPr>
          <a:xfrm>
            <a:off x="9864691" y="4914572"/>
            <a:ext cx="2219760" cy="3560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1600" b="1" spc="-1" dirty="0">
                <a:solidFill>
                  <a:srgbClr val="FFFFFF"/>
                </a:solidFill>
                <a:latin typeface="Arial"/>
              </a:rPr>
              <a:t>b</a:t>
            </a:r>
            <a:r>
              <a:rPr lang="mt-MT" sz="1600" b="1" strike="noStrike" spc="-1" dirty="0" smtClean="0">
                <a:solidFill>
                  <a:srgbClr val="FFFFFF"/>
                </a:solidFill>
                <a:latin typeface="Arial"/>
              </a:rPr>
              <a:t>iex niskopru aktar</a:t>
            </a:r>
            <a:endParaRPr lang="fr-BE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</a:rPr>
              <a:t>TIPS FOR FINDING OUT MORE - </a:t>
            </a:r>
            <a:r>
              <a:rPr lang="it-IT" sz="1800" b="1" strike="noStrike" spc="-1">
                <a:solidFill>
                  <a:srgbClr val="FFFFFF"/>
                </a:solidFill>
                <a:latin typeface="Arial"/>
              </a:rPr>
              <a:t>ONLINE GAMES ON DISINFORMATION (EXTERNAL RESOURCES)</a:t>
            </a:r>
            <a:endParaRPr lang="it-IT" sz="1800" b="0" strike="noStrike" spc="-1">
              <a:solidFill>
                <a:srgbClr val="0A1641"/>
              </a:solidFill>
              <a:latin typeface="Arial"/>
            </a:endParaRPr>
          </a:p>
        </p:txBody>
      </p:sp>
      <p:sp>
        <p:nvSpPr>
          <p:cNvPr id="632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5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633" name="CustomShape 3"/>
          <p:cNvSpPr/>
          <p:nvPr/>
        </p:nvSpPr>
        <p:spPr>
          <a:xfrm>
            <a:off x="2234160" y="1197000"/>
            <a:ext cx="8966160" cy="53015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863640" indent="-285480">
              <a:lnSpc>
                <a:spcPct val="90000"/>
              </a:lnSpc>
              <a:spcBef>
                <a:spcPts val="1199"/>
              </a:spcBef>
              <a:buClr>
                <a:srgbClr val="4667FD"/>
              </a:buClr>
              <a:buFont typeface="Arial"/>
              <a:buChar char="•"/>
              <a:tabLst>
                <a:tab pos="1060560" algn="l"/>
              </a:tabLst>
            </a:pPr>
            <a:r>
              <a:rPr lang="en-GB" sz="1400" b="1" u="sng" strike="noStrike" spc="-1" dirty="0">
                <a:solidFill>
                  <a:srgbClr val="964277"/>
                </a:solidFill>
                <a:uFillTx/>
                <a:latin typeface="Arial"/>
                <a:hlinkClick r:id="rId3"/>
              </a:rPr>
              <a:t>The Bad News Game 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(</a:t>
            </a:r>
            <a:r>
              <a:rPr lang="mt-MT" sz="1400" spc="-1" dirty="0" smtClean="0">
                <a:solidFill>
                  <a:srgbClr val="808080"/>
                </a:solidFill>
                <a:latin typeface="Arial"/>
              </a:rPr>
              <a:t>għadd ta’ </a:t>
            </a:r>
            <a:r>
              <a:rPr lang="mt-MT" sz="1400" spc="-1" dirty="0" err="1" smtClean="0">
                <a:solidFill>
                  <a:srgbClr val="808080"/>
                </a:solidFill>
                <a:latin typeface="Arial"/>
              </a:rPr>
              <a:t>lingwi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) 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u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 </a:t>
            </a:r>
            <a:r>
              <a:rPr lang="en-GB" sz="1400" b="1" u="sng" strike="noStrike" spc="-1" dirty="0">
                <a:solidFill>
                  <a:srgbClr val="964277"/>
                </a:solidFill>
                <a:uFillTx/>
                <a:latin typeface="Arial"/>
                <a:hlinkClick r:id="rId4"/>
              </a:rPr>
              <a:t>Bad News Game for Kids</a:t>
            </a:r>
            <a:r>
              <a:rPr lang="en-GB" sz="1400" b="1" strike="noStrike" spc="-1" dirty="0">
                <a:solidFill>
                  <a:srgbClr val="1D848A"/>
                </a:solidFill>
                <a:latin typeface="Arial"/>
              </a:rPr>
              <a:t> 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(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anqas </a:t>
            </a:r>
            <a:r>
              <a:rPr lang="mt-MT" sz="1400" b="0" strike="noStrike" spc="-1" dirty="0" err="1" smtClean="0">
                <a:solidFill>
                  <a:srgbClr val="808080"/>
                </a:solidFill>
                <a:latin typeface="Arial"/>
              </a:rPr>
              <a:t>lingwi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).  </a:t>
            </a:r>
            <a:r>
              <a:rPr dirty="0"/>
              <a:t/>
            </a:r>
            <a:br>
              <a:rPr dirty="0"/>
            </a:b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Oħloq l-aħbarijiet foloz tiegħek stess.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 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Verżjoni standard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: 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etajiet minn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 15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-il sena ‘l fuq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. 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Verżjoni tat-tfal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: 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etajiet minn 8 snin ‘il fuq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.</a:t>
            </a:r>
            <a:endParaRPr lang="fr-BE" sz="1400" b="0" strike="noStrike" spc="-1" dirty="0">
              <a:latin typeface="Arial"/>
            </a:endParaRPr>
          </a:p>
          <a:p>
            <a:pPr marL="1035000">
              <a:lnSpc>
                <a:spcPct val="90000"/>
              </a:lnSpc>
              <a:spcBef>
                <a:spcPts val="1199"/>
              </a:spcBef>
              <a:tabLst>
                <a:tab pos="1060560" algn="l"/>
              </a:tabLst>
            </a:pPr>
            <a:r>
              <a:rPr lang="mt-MT" sz="1200" b="0" i="1" strike="noStrike" spc="-1" dirty="0" err="1" smtClean="0">
                <a:solidFill>
                  <a:srgbClr val="808080"/>
                </a:solidFill>
                <a:latin typeface="Arial"/>
              </a:rPr>
              <a:t>Disonibbli</a:t>
            </a:r>
            <a:r>
              <a:rPr lang="mt-MT" sz="1200" b="0" i="1" strike="noStrike" spc="-1" dirty="0" smtClean="0">
                <a:solidFill>
                  <a:srgbClr val="808080"/>
                </a:solidFill>
                <a:latin typeface="Arial"/>
              </a:rPr>
              <a:t> b’bosta </a:t>
            </a:r>
            <a:r>
              <a:rPr lang="mt-MT" sz="1200" b="0" i="1" strike="noStrike" spc="-1" dirty="0" err="1" smtClean="0">
                <a:solidFill>
                  <a:srgbClr val="808080"/>
                </a:solidFill>
                <a:latin typeface="Arial"/>
              </a:rPr>
              <a:t>lingwi</a:t>
            </a:r>
            <a:r>
              <a:rPr lang="en-GB" sz="1200" b="0" i="1" strike="noStrike" spc="-1" dirty="0" smtClean="0">
                <a:solidFill>
                  <a:srgbClr val="808080"/>
                </a:solidFill>
                <a:latin typeface="Arial"/>
              </a:rPr>
              <a:t>.</a:t>
            </a:r>
            <a:endParaRPr lang="fr-BE" sz="1200" b="0" strike="noStrike" spc="-1" dirty="0">
              <a:latin typeface="Arial"/>
            </a:endParaRPr>
          </a:p>
          <a:p>
            <a:pPr marL="863640" indent="-285480">
              <a:lnSpc>
                <a:spcPct val="90000"/>
              </a:lnSpc>
              <a:spcBef>
                <a:spcPts val="1199"/>
              </a:spcBef>
              <a:buClr>
                <a:srgbClr val="4365E2"/>
              </a:buClr>
              <a:buFont typeface="Arial"/>
              <a:buChar char="•"/>
              <a:tabLst>
                <a:tab pos="1060560" algn="l"/>
              </a:tabLst>
            </a:pPr>
            <a:r>
              <a:rPr lang="en-GB" sz="1400" b="1" u="sng" strike="noStrike" spc="-1" dirty="0">
                <a:solidFill>
                  <a:srgbClr val="964277"/>
                </a:solidFill>
                <a:uFillTx/>
                <a:latin typeface="Arial"/>
                <a:hlinkClick r:id="rId5"/>
              </a:rPr>
              <a:t>Real or Photoshop?</a:t>
            </a:r>
            <a:r>
              <a:rPr lang="en-GB" sz="1400" b="1" strike="noStrike" spc="-1" dirty="0">
                <a:solidFill>
                  <a:srgbClr val="1D848A"/>
                </a:solidFill>
                <a:latin typeface="Arial"/>
              </a:rPr>
              <a:t> </a:t>
            </a:r>
            <a:r>
              <a:rPr lang="en-GB" sz="1400" b="0" strike="noStrike" spc="-1" dirty="0">
                <a:solidFill>
                  <a:srgbClr val="808080"/>
                </a:solidFill>
                <a:latin typeface="Arial"/>
              </a:rPr>
              <a:t>(EN) </a:t>
            </a:r>
            <a:r>
              <a:rPr lang="mt-MT" sz="1400" b="0" strike="noStrike" spc="-1" dirty="0" err="1" smtClean="0">
                <a:solidFill>
                  <a:srgbClr val="808080"/>
                </a:solidFill>
                <a:latin typeface="Arial"/>
              </a:rPr>
              <a:t>Ittestja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 s-setgħat tiegħek tal-osservazzjoni biex tifhem aħjar il-manipulazzjoni tal-</a:t>
            </a:r>
            <a:r>
              <a:rPr lang="mt-MT" sz="1400" b="0" strike="noStrike" spc="-1" dirty="0" err="1" smtClean="0">
                <a:solidFill>
                  <a:srgbClr val="808080"/>
                </a:solidFill>
                <a:latin typeface="Arial"/>
              </a:rPr>
              <a:t>immaġnijiet</a:t>
            </a:r>
            <a:endParaRPr lang="mt-MT" sz="1400" b="0" strike="noStrike" spc="-1" dirty="0" smtClean="0">
              <a:solidFill>
                <a:srgbClr val="808080"/>
              </a:solidFill>
              <a:latin typeface="Arial"/>
            </a:endParaRPr>
          </a:p>
          <a:p>
            <a:pPr marL="578160">
              <a:lnSpc>
                <a:spcPct val="90000"/>
              </a:lnSpc>
              <a:spcBef>
                <a:spcPts val="1199"/>
              </a:spcBef>
              <a:buClr>
                <a:srgbClr val="4365E2"/>
              </a:buClr>
              <a:tabLst>
                <a:tab pos="1060560" algn="l"/>
              </a:tabLst>
            </a:pPr>
            <a:r>
              <a:rPr lang="en-GB" sz="1200" b="0" i="1" strike="noStrike" spc="-1" dirty="0">
                <a:solidFill>
                  <a:srgbClr val="808080"/>
                </a:solidFill>
                <a:latin typeface="Arial"/>
              </a:rPr>
              <a:t>	</a:t>
            </a:r>
            <a:r>
              <a:rPr lang="mt-MT" sz="1200" b="0" i="1" strike="noStrike" spc="-1" dirty="0" smtClean="0">
                <a:solidFill>
                  <a:srgbClr val="808080"/>
                </a:solidFill>
                <a:latin typeface="Arial"/>
              </a:rPr>
              <a:t>Disponibbli bl-Ingliż biss</a:t>
            </a:r>
            <a:r>
              <a:rPr lang="en-GB" sz="1200" b="0" i="1" strike="noStrike" spc="-1" dirty="0" smtClean="0">
                <a:solidFill>
                  <a:srgbClr val="808080"/>
                </a:solidFill>
                <a:latin typeface="Arial"/>
              </a:rPr>
              <a:t>.</a:t>
            </a:r>
            <a:endParaRPr lang="fr-BE" sz="1200" b="0" strike="noStrike" spc="-1" dirty="0">
              <a:latin typeface="Arial"/>
            </a:endParaRPr>
          </a:p>
          <a:p>
            <a:pPr marL="863640" indent="-285480">
              <a:lnSpc>
                <a:spcPct val="90000"/>
              </a:lnSpc>
              <a:spcBef>
                <a:spcPts val="1199"/>
              </a:spcBef>
              <a:buClr>
                <a:srgbClr val="4365E2"/>
              </a:buClr>
              <a:buFont typeface="Arial"/>
              <a:buChar char="•"/>
              <a:tabLst>
                <a:tab pos="1060560" algn="l"/>
              </a:tabLst>
            </a:pPr>
            <a:r>
              <a:rPr lang="en-GB" sz="14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6"/>
              </a:rPr>
              <a:t>Fakescape</a:t>
            </a:r>
            <a:r>
              <a:rPr lang="en-GB" sz="1400" b="0" strike="noStrike" spc="-1" dirty="0">
                <a:solidFill>
                  <a:srgbClr val="1D848A"/>
                </a:solidFill>
                <a:latin typeface="Arial"/>
              </a:rPr>
              <a:t> </a:t>
            </a:r>
            <a:r>
              <a:rPr lang="en-GB" sz="1400" b="0" strike="noStrike" spc="-1" dirty="0">
                <a:solidFill>
                  <a:srgbClr val="808080"/>
                </a:solidFill>
                <a:latin typeface="Arial"/>
              </a:rPr>
              <a:t>(CZ </a:t>
            </a:r>
            <a:r>
              <a:rPr lang="mt-MT" sz="1400" spc="-1" dirty="0">
                <a:solidFill>
                  <a:srgbClr val="808080"/>
                </a:solidFill>
                <a:latin typeface="Arial"/>
              </a:rPr>
              <a:t>u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 </a:t>
            </a:r>
            <a:r>
              <a:rPr lang="en-GB" sz="1400" b="0" strike="noStrike" spc="-1" dirty="0">
                <a:solidFill>
                  <a:srgbClr val="808080"/>
                </a:solidFill>
                <a:latin typeface="Arial"/>
              </a:rPr>
              <a:t>EN). 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Logħob li jgħallem lill-istudenti kif lill-aħbarijiet foloz “</a:t>
            </a:r>
            <a:r>
              <a:rPr lang="mt-MT" sz="1400" b="0" strike="noStrike" spc="-1" dirty="0" err="1" smtClean="0">
                <a:solidFill>
                  <a:srgbClr val="808080"/>
                </a:solidFill>
                <a:latin typeface="Arial"/>
              </a:rPr>
              <a:t>jaħarbulhom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”. Disponibbli jekk titlobha u bla ħlas għall-għalliema. Etajiet minn 13-il sena ‘l fuq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.</a:t>
            </a:r>
            <a:endParaRPr lang="fr-BE" sz="1400" b="0" strike="noStrike" spc="-1" dirty="0">
              <a:latin typeface="Arial"/>
            </a:endParaRPr>
          </a:p>
          <a:p>
            <a:pPr marL="578160">
              <a:lnSpc>
                <a:spcPct val="90000"/>
              </a:lnSpc>
              <a:spcBef>
                <a:spcPts val="1199"/>
              </a:spcBef>
              <a:buClr>
                <a:srgbClr val="4365E2"/>
              </a:buClr>
              <a:tabLst>
                <a:tab pos="1060560" algn="l"/>
              </a:tabLst>
            </a:pPr>
            <a:r>
              <a:rPr lang="en-GB" sz="1200" b="0" i="1" strike="noStrike" spc="-1" dirty="0">
                <a:solidFill>
                  <a:srgbClr val="808080"/>
                </a:solidFill>
                <a:latin typeface="Arial"/>
              </a:rPr>
              <a:t>	</a:t>
            </a:r>
            <a:r>
              <a:rPr lang="mt-MT" sz="1200" i="1" spc="-1" dirty="0">
                <a:solidFill>
                  <a:srgbClr val="808080"/>
                </a:solidFill>
              </a:rPr>
              <a:t>Disponibbli bl-Ingliż </a:t>
            </a:r>
            <a:r>
              <a:rPr lang="mt-MT" sz="1200" i="1" spc="-1" dirty="0" smtClean="0">
                <a:solidFill>
                  <a:srgbClr val="808080"/>
                </a:solidFill>
              </a:rPr>
              <a:t>u biċ-Ċek</a:t>
            </a:r>
            <a:r>
              <a:rPr lang="en-GB" sz="1200" i="1" spc="-1" dirty="0" smtClean="0">
                <a:solidFill>
                  <a:srgbClr val="808080"/>
                </a:solidFill>
              </a:rPr>
              <a:t>.</a:t>
            </a:r>
            <a:endParaRPr lang="fr-BE" sz="1200" spc="-1" dirty="0"/>
          </a:p>
          <a:p>
            <a:pPr marL="863640" indent="-285480">
              <a:lnSpc>
                <a:spcPct val="90000"/>
              </a:lnSpc>
              <a:spcBef>
                <a:spcPts val="1199"/>
              </a:spcBef>
              <a:buClr>
                <a:srgbClr val="4365E2"/>
              </a:buClr>
              <a:buFont typeface="Arial"/>
              <a:buChar char="•"/>
              <a:tabLst>
                <a:tab pos="1060560" algn="l"/>
              </a:tabLst>
            </a:pPr>
            <a:r>
              <a:rPr lang="en-GB" sz="1400" b="1" u="sng" strike="noStrike" spc="-1" dirty="0" err="1" smtClean="0">
                <a:solidFill>
                  <a:srgbClr val="964277"/>
                </a:solidFill>
                <a:uFillTx/>
                <a:latin typeface="Arial"/>
                <a:hlinkClick r:id="rId7"/>
              </a:rPr>
              <a:t>Fakey</a:t>
            </a:r>
            <a:r>
              <a:rPr lang="en-GB" sz="1400" b="0" strike="noStrike" spc="-1" dirty="0" smtClean="0">
                <a:solidFill>
                  <a:srgbClr val="1D848A"/>
                </a:solidFill>
                <a:latin typeface="Arial"/>
              </a:rPr>
              <a:t> </a:t>
            </a:r>
            <a:r>
              <a:rPr lang="en-GB" sz="1400" b="0" strike="noStrike" spc="-1" dirty="0">
                <a:solidFill>
                  <a:srgbClr val="808080"/>
                </a:solidFill>
                <a:latin typeface="Arial"/>
              </a:rPr>
              <a:t>(EN). 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Logħba li tgħallem il-litteriżmu tal-midja u kif in-nies </a:t>
            </a:r>
            <a:r>
              <a:rPr lang="mt-MT" sz="1400" b="0" strike="noStrike" spc="-1" dirty="0" err="1" smtClean="0">
                <a:solidFill>
                  <a:srgbClr val="808080"/>
                </a:solidFill>
                <a:latin typeface="Arial"/>
              </a:rPr>
              <a:t>jinteraġixxu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 </a:t>
            </a:r>
            <a:r>
              <a:rPr lang="mt-MT" sz="1400" b="0" strike="noStrike" spc="-1" dirty="0" err="1" smtClean="0">
                <a:solidFill>
                  <a:srgbClr val="808080"/>
                </a:solidFill>
                <a:latin typeface="Arial"/>
              </a:rPr>
              <a:t>mal-miżinformazzjoni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. Etajiet minn 16-il sena ‘l fuq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.</a:t>
            </a:r>
            <a:endParaRPr lang="fr-BE" sz="1400" b="0" strike="noStrike" spc="-1" dirty="0">
              <a:latin typeface="Arial"/>
            </a:endParaRPr>
          </a:p>
          <a:p>
            <a:pPr marL="578160">
              <a:lnSpc>
                <a:spcPct val="90000"/>
              </a:lnSpc>
              <a:spcBef>
                <a:spcPts val="1199"/>
              </a:spcBef>
              <a:buClr>
                <a:srgbClr val="4365E2"/>
              </a:buClr>
              <a:tabLst>
                <a:tab pos="1060560" algn="l"/>
              </a:tabLst>
            </a:pPr>
            <a:r>
              <a:rPr lang="en-GB" sz="1200" b="0" i="1" strike="noStrike" spc="-1" dirty="0">
                <a:solidFill>
                  <a:srgbClr val="808080"/>
                </a:solidFill>
                <a:latin typeface="Arial"/>
              </a:rPr>
              <a:t>	</a:t>
            </a:r>
            <a:r>
              <a:rPr lang="mt-MT" sz="1200" i="1" spc="-1" dirty="0">
                <a:solidFill>
                  <a:srgbClr val="808080"/>
                </a:solidFill>
              </a:rPr>
              <a:t>Disponibbli bl-Ingliż biss</a:t>
            </a:r>
            <a:r>
              <a:rPr lang="en-GB" sz="1200" i="1" spc="-1" dirty="0">
                <a:solidFill>
                  <a:srgbClr val="808080"/>
                </a:solidFill>
              </a:rPr>
              <a:t>.</a:t>
            </a:r>
            <a:endParaRPr lang="fr-BE" sz="1200" spc="-1" dirty="0"/>
          </a:p>
          <a:p>
            <a:pPr marL="863640" indent="-285480">
              <a:lnSpc>
                <a:spcPct val="90000"/>
              </a:lnSpc>
              <a:spcBef>
                <a:spcPts val="1199"/>
              </a:spcBef>
              <a:buClr>
                <a:srgbClr val="4365E2"/>
              </a:buClr>
              <a:buFont typeface="Arial"/>
              <a:buChar char="•"/>
              <a:tabLst>
                <a:tab pos="1060560" algn="l"/>
              </a:tabLst>
            </a:pPr>
            <a:r>
              <a:rPr lang="en-GB" sz="1400" b="1" u="sng" strike="noStrike" spc="-1" dirty="0" smtClean="0">
                <a:solidFill>
                  <a:srgbClr val="964277"/>
                </a:solidFill>
                <a:uFillTx/>
                <a:latin typeface="Arial"/>
                <a:hlinkClick r:id="rId8"/>
              </a:rPr>
              <a:t>Escape </a:t>
            </a:r>
            <a:r>
              <a:rPr lang="en-GB" sz="1400" b="1" u="sng" strike="noStrike" spc="-1" dirty="0">
                <a:solidFill>
                  <a:srgbClr val="964277"/>
                </a:solidFill>
                <a:uFillTx/>
                <a:latin typeface="Arial"/>
                <a:hlinkClick r:id="rId8"/>
              </a:rPr>
              <a:t>Fake</a:t>
            </a:r>
            <a:r>
              <a:rPr lang="en-GB" sz="1400" b="1" strike="noStrike" spc="-1" dirty="0">
                <a:solidFill>
                  <a:srgbClr val="1D848A"/>
                </a:solidFill>
                <a:latin typeface="Arial"/>
              </a:rPr>
              <a:t> </a:t>
            </a:r>
            <a:r>
              <a:rPr lang="en-GB" sz="1400" b="0" strike="noStrike" spc="-1" dirty="0">
                <a:solidFill>
                  <a:srgbClr val="808080"/>
                </a:solidFill>
                <a:latin typeface="Arial"/>
              </a:rPr>
              <a:t>(DE and EN). </a:t>
            </a:r>
            <a:r>
              <a:rPr lang="mt-MT" sz="1400" spc="-1" dirty="0" err="1" smtClean="0">
                <a:solidFill>
                  <a:srgbClr val="808080"/>
                </a:solidFill>
                <a:latin typeface="Arial"/>
              </a:rPr>
              <a:t>App</a:t>
            </a:r>
            <a:r>
              <a:rPr lang="mt-MT" sz="1400" spc="-1" dirty="0" smtClean="0">
                <a:solidFill>
                  <a:srgbClr val="808080"/>
                </a:solidFill>
                <a:latin typeface="Arial"/>
              </a:rPr>
              <a:t> tal-logħob li jista’ jitniżżel mill-internet li jgħallem b’mod </a:t>
            </a:r>
            <a:r>
              <a:rPr lang="mt-MT" sz="1400" spc="-1" dirty="0" err="1" smtClean="0">
                <a:solidFill>
                  <a:srgbClr val="808080"/>
                </a:solidFill>
                <a:latin typeface="Arial"/>
              </a:rPr>
              <a:t>divertenti</a:t>
            </a:r>
            <a:r>
              <a:rPr lang="mt-MT" sz="1400" spc="-1" dirty="0" smtClean="0">
                <a:solidFill>
                  <a:srgbClr val="808080"/>
                </a:solidFill>
                <a:latin typeface="Arial"/>
              </a:rPr>
              <a:t> l-litteriżmu tal-midja. Etajiet minn 15-il sena ‘l fuq.</a:t>
            </a:r>
            <a:endParaRPr lang="fr-BE" sz="1400" b="0" strike="noStrike" spc="-1" dirty="0">
              <a:latin typeface="Arial"/>
            </a:endParaRPr>
          </a:p>
          <a:p>
            <a:pPr marL="578160">
              <a:lnSpc>
                <a:spcPct val="90000"/>
              </a:lnSpc>
              <a:spcBef>
                <a:spcPts val="1199"/>
              </a:spcBef>
              <a:buClr>
                <a:srgbClr val="4365E2"/>
              </a:buClr>
              <a:tabLst>
                <a:tab pos="1060560" algn="l"/>
              </a:tabLst>
            </a:pPr>
            <a:r>
              <a:rPr lang="en-GB" sz="1200" b="0" i="1" strike="noStrike" spc="-1" dirty="0">
                <a:solidFill>
                  <a:srgbClr val="808080"/>
                </a:solidFill>
                <a:latin typeface="Arial"/>
              </a:rPr>
              <a:t>	</a:t>
            </a:r>
            <a:r>
              <a:rPr lang="mt-MT" sz="1200" i="1" spc="-1" dirty="0">
                <a:solidFill>
                  <a:srgbClr val="808080"/>
                </a:solidFill>
              </a:rPr>
              <a:t>Disponibbli bl-Ingliż </a:t>
            </a:r>
            <a:r>
              <a:rPr lang="mt-MT" sz="1200" i="1" spc="-1" dirty="0" smtClean="0">
                <a:solidFill>
                  <a:srgbClr val="808080"/>
                </a:solidFill>
              </a:rPr>
              <a:t>u bil-Ġermaniż</a:t>
            </a:r>
            <a:r>
              <a:rPr lang="en-GB" sz="1200" i="1" spc="-1" dirty="0" smtClean="0">
                <a:solidFill>
                  <a:srgbClr val="808080"/>
                </a:solidFill>
              </a:rPr>
              <a:t>.</a:t>
            </a:r>
            <a:endParaRPr lang="fr-BE" sz="1200" spc="-1" dirty="0"/>
          </a:p>
          <a:p>
            <a:pPr marL="863640" indent="-285480">
              <a:lnSpc>
                <a:spcPct val="90000"/>
              </a:lnSpc>
              <a:spcBef>
                <a:spcPts val="1199"/>
              </a:spcBef>
              <a:buClr>
                <a:srgbClr val="4365E2"/>
              </a:buClr>
              <a:buFont typeface="Arial"/>
              <a:buChar char="•"/>
              <a:tabLst>
                <a:tab pos="1060560" algn="l"/>
              </a:tabLst>
            </a:pPr>
            <a:r>
              <a:rPr lang="en-GB" sz="1400" b="1" u="sng" strike="noStrike" spc="-1" dirty="0" smtClean="0">
                <a:solidFill>
                  <a:srgbClr val="964277"/>
                </a:solidFill>
                <a:uFillTx/>
                <a:latin typeface="Arial"/>
                <a:hlinkClick r:id="rId9"/>
              </a:rPr>
              <a:t>Troll </a:t>
            </a:r>
            <a:r>
              <a:rPr lang="en-GB" sz="1400" b="1" u="sng" strike="noStrike" spc="-1" dirty="0">
                <a:solidFill>
                  <a:srgbClr val="964277"/>
                </a:solidFill>
                <a:uFillTx/>
                <a:latin typeface="Arial"/>
                <a:hlinkClick r:id="rId9"/>
              </a:rPr>
              <a:t>Factory</a:t>
            </a:r>
            <a:r>
              <a:rPr lang="en-GB" sz="1400" b="1" strike="noStrike" spc="-1" dirty="0">
                <a:solidFill>
                  <a:srgbClr val="1D848A"/>
                </a:solidFill>
                <a:latin typeface="Arial"/>
              </a:rPr>
              <a:t> </a:t>
            </a:r>
            <a:r>
              <a:rPr lang="en-GB" sz="1400" b="0" strike="noStrike" spc="-1" dirty="0">
                <a:solidFill>
                  <a:srgbClr val="808080"/>
                </a:solidFill>
                <a:latin typeface="Arial"/>
              </a:rPr>
              <a:t>(EN). 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Min jilgħab ikun </a:t>
            </a:r>
            <a:r>
              <a:rPr lang="mt-MT" sz="1400" b="0" strike="noStrike" spc="-1" dirty="0" err="1" smtClean="0">
                <a:solidFill>
                  <a:srgbClr val="808080"/>
                </a:solidFill>
                <a:latin typeface="Arial"/>
              </a:rPr>
              <a:t>troll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 li joħloq l-aħbarijiet foloz. Etajiet minn 16-il sena ‘l fuq.</a:t>
            </a:r>
            <a:endParaRPr lang="fr-BE" sz="1400" b="0" strike="noStrike" spc="-1" dirty="0">
              <a:latin typeface="Arial"/>
            </a:endParaRPr>
          </a:p>
          <a:p>
            <a:pPr marL="578160">
              <a:lnSpc>
                <a:spcPct val="90000"/>
              </a:lnSpc>
              <a:spcBef>
                <a:spcPts val="1199"/>
              </a:spcBef>
              <a:buClr>
                <a:srgbClr val="4365E2"/>
              </a:buClr>
              <a:tabLst>
                <a:tab pos="1060560" algn="l"/>
              </a:tabLst>
            </a:pPr>
            <a:r>
              <a:rPr lang="en-GB" sz="1200" b="0" i="1" strike="noStrike" spc="-1" dirty="0">
                <a:solidFill>
                  <a:srgbClr val="808080"/>
                </a:solidFill>
                <a:latin typeface="Arial"/>
              </a:rPr>
              <a:t>	</a:t>
            </a:r>
            <a:r>
              <a:rPr lang="mt-MT" sz="1200" i="1" spc="-1" dirty="0">
                <a:solidFill>
                  <a:srgbClr val="808080"/>
                </a:solidFill>
              </a:rPr>
              <a:t>Disponibbli bl-Ingliż biss</a:t>
            </a:r>
            <a:r>
              <a:rPr lang="en-GB" sz="1200" i="1" spc="-1" dirty="0">
                <a:solidFill>
                  <a:srgbClr val="808080"/>
                </a:solidFill>
              </a:rPr>
              <a:t>.</a:t>
            </a:r>
            <a:endParaRPr lang="fr-BE" sz="1200" spc="-1" dirty="0"/>
          </a:p>
        </p:txBody>
      </p:sp>
      <p:grpSp>
        <p:nvGrpSpPr>
          <p:cNvPr id="634" name="Group 4"/>
          <p:cNvGrpSpPr/>
          <p:nvPr/>
        </p:nvGrpSpPr>
        <p:grpSpPr>
          <a:xfrm>
            <a:off x="92520" y="2184840"/>
            <a:ext cx="2799360" cy="2955600"/>
            <a:chOff x="92520" y="2184840"/>
            <a:chExt cx="2799360" cy="2955600"/>
          </a:xfrm>
        </p:grpSpPr>
        <p:pic>
          <p:nvPicPr>
            <p:cNvPr id="635" name="Elemento grafico 8" descr="Collegamento"/>
            <p:cNvPicPr/>
            <p:nvPr/>
          </p:nvPicPr>
          <p:blipFill>
            <a:blip r:embed="rId10"/>
            <a:stretch/>
          </p:blipFill>
          <p:spPr>
            <a:xfrm>
              <a:off x="463680" y="2623680"/>
              <a:ext cx="1945440" cy="1945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6" name="Immagine 9"/>
            <p:cNvPicPr/>
            <p:nvPr/>
          </p:nvPicPr>
          <p:blipFill>
            <a:blip r:embed="rId11">
              <a:alphaModFix amt="19000"/>
            </a:blip>
            <a:stretch/>
          </p:blipFill>
          <p:spPr>
            <a:xfrm>
              <a:off x="92520" y="2184840"/>
              <a:ext cx="2799360" cy="29556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z="1800" b="0" strike="noStrike" spc="-1" dirty="0" smtClean="0">
                <a:solidFill>
                  <a:srgbClr val="FFFFFF"/>
                </a:solidFill>
                <a:latin typeface="Arial"/>
              </a:rPr>
              <a:t>SUĠĠERIMENTI BIEX TIKSEB AKTAR TAGĦRIF 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- </a:t>
            </a: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L-IĊĊEKKJAR TAL-FATTI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638" name="CustomShape 2"/>
          <p:cNvSpPr/>
          <p:nvPr/>
        </p:nvSpPr>
        <p:spPr>
          <a:xfrm>
            <a:off x="2768760" y="2522160"/>
            <a:ext cx="830160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B0BEFE"/>
              </a:buClr>
              <a:buFont typeface="Arial"/>
              <a:buChar char="•"/>
            </a:pPr>
            <a:r>
              <a:rPr lang="mt-MT" sz="1400" spc="-1" dirty="0" smtClean="0">
                <a:solidFill>
                  <a:srgbClr val="808080"/>
                </a:solidFill>
                <a:latin typeface="Arial"/>
              </a:rPr>
              <a:t>Il-l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isti ta’ organizzazzjonijiet tal-iċċekkjar tal-fatti f’pajjiżek huma aġġornati permezz tal-</a:t>
            </a:r>
            <a:r>
              <a:rPr lang="en-GB" sz="1400" b="1" u="sng" strike="noStrike" spc="-1" dirty="0" smtClean="0">
                <a:solidFill>
                  <a:srgbClr val="964277"/>
                </a:solidFill>
                <a:uFillTx/>
                <a:latin typeface="Arial"/>
                <a:hlinkClick r:id="rId3"/>
              </a:rPr>
              <a:t>Poynter </a:t>
            </a:r>
            <a:r>
              <a:rPr lang="en-GB" sz="1400" b="1" u="sng" strike="noStrike" spc="-1" dirty="0">
                <a:solidFill>
                  <a:srgbClr val="964277"/>
                </a:solidFill>
                <a:uFillTx/>
                <a:latin typeface="Arial"/>
                <a:hlinkClick r:id="rId3"/>
              </a:rPr>
              <a:t>Institute</a:t>
            </a:r>
            <a:r>
              <a:rPr lang="en-GB" sz="1400" b="1" strike="noStrike" spc="-1" dirty="0">
                <a:solidFill>
                  <a:srgbClr val="1D848A"/>
                </a:solidFill>
                <a:latin typeface="Arial"/>
              </a:rPr>
              <a:t> 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u l-</a:t>
            </a:r>
            <a:r>
              <a:rPr lang="en-GB" sz="1400" b="1" u="sng" strike="noStrike" spc="-1" dirty="0" smtClean="0">
                <a:solidFill>
                  <a:srgbClr val="964277"/>
                </a:solidFill>
                <a:uFillTx/>
                <a:latin typeface="Arial"/>
                <a:hlinkClick r:id="rId4"/>
              </a:rPr>
              <a:t>Facebook</a:t>
            </a:r>
            <a:endParaRPr lang="fr-BE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B0BEFE"/>
              </a:buClr>
              <a:buFont typeface="Arial"/>
              <a:buChar char="•"/>
            </a:pP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Fittex ir-riżultati tal-iċċekkjar tal-fatti mill-web dwar xi suġġett jew persuna permezz tal-</a:t>
            </a:r>
            <a:r>
              <a:rPr dirty="0"/>
              <a:t/>
            </a:r>
            <a:br>
              <a:rPr dirty="0"/>
            </a:br>
            <a:r>
              <a:rPr lang="en-GB" sz="1400" b="1" u="sng" strike="noStrike" spc="-1" dirty="0">
                <a:solidFill>
                  <a:srgbClr val="964277"/>
                </a:solidFill>
                <a:uFillTx/>
                <a:latin typeface="Arial"/>
                <a:hlinkClick r:id="rId5"/>
              </a:rPr>
              <a:t>Google’s Fact Check Explorer</a:t>
            </a:r>
            <a:endParaRPr lang="fr-BE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B0BEFE"/>
              </a:buClr>
              <a:buFont typeface="Arial"/>
              <a:buChar char="•"/>
            </a:pPr>
            <a:r>
              <a:rPr lang="en-GB" sz="1400" b="1" u="sng" strike="noStrike" spc="-1" dirty="0">
                <a:solidFill>
                  <a:srgbClr val="964277"/>
                </a:solidFill>
                <a:uFillTx/>
                <a:latin typeface="Arial"/>
                <a:hlinkClick r:id="rId6"/>
              </a:rPr>
              <a:t>‘Learn to Discern’ </a:t>
            </a:r>
            <a:r>
              <a:rPr lang="en-GB" sz="1400" b="0" strike="noStrike" spc="-1" dirty="0">
                <a:solidFill>
                  <a:srgbClr val="808080"/>
                </a:solidFill>
                <a:latin typeface="Arial"/>
              </a:rPr>
              <a:t>– </a:t>
            </a:r>
            <a:r>
              <a:rPr lang="en-GB" sz="1400" b="0" strike="noStrike" spc="-1" dirty="0" smtClean="0">
                <a:solidFill>
                  <a:srgbClr val="808080"/>
                </a:solidFill>
                <a:latin typeface="Arial"/>
              </a:rPr>
              <a:t>M</a:t>
            </a:r>
            <a:r>
              <a:rPr lang="mt-MT" sz="1400" b="0" strike="noStrike" spc="-1" dirty="0" err="1" smtClean="0">
                <a:solidFill>
                  <a:srgbClr val="808080"/>
                </a:solidFill>
                <a:latin typeface="Arial"/>
              </a:rPr>
              <a:t>anwal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 </a:t>
            </a:r>
            <a:r>
              <a:rPr lang="mt-MT" sz="1400" b="0" strike="noStrike" spc="-1" dirty="0" err="1" smtClean="0">
                <a:solidFill>
                  <a:srgbClr val="808080"/>
                </a:solidFill>
                <a:latin typeface="Arial"/>
              </a:rPr>
              <a:t>għall-Ħarrieħa</a:t>
            </a:r>
            <a:r>
              <a:rPr lang="mt-MT" sz="1400" b="0" strike="noStrike" spc="-1" dirty="0" smtClean="0">
                <a:solidFill>
                  <a:srgbClr val="808080"/>
                </a:solidFill>
                <a:latin typeface="Arial"/>
              </a:rPr>
              <a:t> tal-Litteriżmu tal-Midja mill-IREX għall-iżvilupp u l-edukazzjoni globali (mhix intiża għall-profitt)</a:t>
            </a:r>
          </a:p>
          <a:p>
            <a:pPr marL="285840" indent="-285480">
              <a:lnSpc>
                <a:spcPct val="100000"/>
              </a:lnSpc>
              <a:buClr>
                <a:srgbClr val="B0BEFE"/>
              </a:buClr>
              <a:buFont typeface="Arial"/>
              <a:buChar char="•"/>
            </a:pPr>
            <a:endParaRPr lang="fr-BE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B0BEFE"/>
              </a:buClr>
              <a:buFont typeface="Arial"/>
              <a:buChar char="•"/>
            </a:pPr>
            <a:r>
              <a:rPr lang="mt-MT" sz="1400" b="1" u="sng" spc="-1" dirty="0" smtClean="0">
                <a:solidFill>
                  <a:srgbClr val="964277"/>
                </a:solidFill>
                <a:latin typeface="Arial"/>
              </a:rPr>
              <a:t>Il-grupp </a:t>
            </a:r>
            <a:r>
              <a:rPr lang="mt-MT" sz="1400" b="1" u="sng" spc="-1" dirty="0" err="1" smtClean="0">
                <a:solidFill>
                  <a:srgbClr val="964277"/>
                </a:solidFill>
                <a:latin typeface="Arial"/>
              </a:rPr>
              <a:t>antidiżinformazzjoni</a:t>
            </a:r>
            <a:r>
              <a:rPr lang="mt-MT" sz="1400" b="1" u="sng" spc="-1" dirty="0" smtClean="0">
                <a:solidFill>
                  <a:srgbClr val="964277"/>
                </a:solidFill>
                <a:latin typeface="Arial"/>
              </a:rPr>
              <a:t> </a:t>
            </a:r>
            <a:r>
              <a:rPr lang="mt-MT" sz="1400" spc="-1" dirty="0" smtClean="0">
                <a:solidFill>
                  <a:srgbClr val="808080"/>
                </a:solidFill>
                <a:latin typeface="Arial"/>
              </a:rPr>
              <a:t>tal-UE stess u l-kampanja </a:t>
            </a:r>
            <a:r>
              <a:rPr lang="en-GB" sz="1400" b="1" strike="noStrike" spc="-1" dirty="0" smtClean="0">
                <a:solidFill>
                  <a:srgbClr val="808080"/>
                </a:solidFill>
                <a:latin typeface="Arial"/>
              </a:rPr>
              <a:t>“</a:t>
            </a:r>
            <a:r>
              <a:rPr lang="en-GB" sz="1400" b="1" u="sng" strike="noStrike" spc="-1" dirty="0" smtClean="0">
                <a:solidFill>
                  <a:srgbClr val="964277"/>
                </a:solidFill>
                <a:uFillTx/>
                <a:latin typeface="Arial"/>
                <a:hlinkClick r:id="rId7"/>
              </a:rPr>
              <a:t>Think </a:t>
            </a:r>
            <a:r>
              <a:rPr lang="en-GB" sz="1400" b="1" u="sng" strike="noStrike" spc="-1" dirty="0">
                <a:solidFill>
                  <a:srgbClr val="964277"/>
                </a:solidFill>
                <a:uFillTx/>
                <a:latin typeface="Arial"/>
                <a:hlinkClick r:id="rId7"/>
              </a:rPr>
              <a:t>Before you Share</a:t>
            </a:r>
            <a:r>
              <a:rPr lang="en-GB" sz="1400" b="1" strike="noStrike" spc="-1" dirty="0" smtClean="0">
                <a:solidFill>
                  <a:srgbClr val="808080"/>
                </a:solidFill>
                <a:latin typeface="Arial"/>
              </a:rPr>
              <a:t>”</a:t>
            </a:r>
            <a:endParaRPr lang="fr-BE" sz="1400" b="0" strike="noStrike" spc="-1" dirty="0">
              <a:latin typeface="Arial"/>
            </a:endParaRPr>
          </a:p>
        </p:txBody>
      </p:sp>
      <p:sp>
        <p:nvSpPr>
          <p:cNvPr id="639" name="CustomShape 3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5</a:t>
            </a:r>
            <a:endParaRPr lang="fr-BE" sz="3200" b="0" strike="noStrike" spc="-1">
              <a:latin typeface="Arial"/>
            </a:endParaRPr>
          </a:p>
        </p:txBody>
      </p:sp>
      <p:grpSp>
        <p:nvGrpSpPr>
          <p:cNvPr id="640" name="Group 4"/>
          <p:cNvGrpSpPr/>
          <p:nvPr/>
        </p:nvGrpSpPr>
        <p:grpSpPr>
          <a:xfrm>
            <a:off x="92520" y="2184840"/>
            <a:ext cx="2799360" cy="2955600"/>
            <a:chOff x="92520" y="2184840"/>
            <a:chExt cx="2799360" cy="2955600"/>
          </a:xfrm>
        </p:grpSpPr>
        <p:pic>
          <p:nvPicPr>
            <p:cNvPr id="641" name="Elemento grafico 11" descr="Collegamento"/>
            <p:cNvPicPr/>
            <p:nvPr/>
          </p:nvPicPr>
          <p:blipFill>
            <a:blip r:embed="rId8"/>
            <a:stretch/>
          </p:blipFill>
          <p:spPr>
            <a:xfrm>
              <a:off x="463680" y="2623680"/>
              <a:ext cx="1945440" cy="1945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2" name="Immagine 12"/>
            <p:cNvPicPr/>
            <p:nvPr/>
          </p:nvPicPr>
          <p:blipFill>
            <a:blip r:embed="rId9">
              <a:alphaModFix amt="19000"/>
            </a:blip>
            <a:stretch/>
          </p:blipFill>
          <p:spPr>
            <a:xfrm>
              <a:off x="92520" y="2184840"/>
              <a:ext cx="2799360" cy="29556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SUĠĠERIMENTI BIEX TIKSEB AKTAR TAGĦRIF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 – </a:t>
            </a: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RIŻORSI NAZZJONALI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644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5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645" name="CustomShape 3"/>
          <p:cNvSpPr/>
          <p:nvPr/>
        </p:nvSpPr>
        <p:spPr>
          <a:xfrm>
            <a:off x="2782800" y="1165320"/>
            <a:ext cx="4150080" cy="67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L-AWSTRIJA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3"/>
              </a:rPr>
              <a:t>Mediamanual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4"/>
              </a:rPr>
              <a:t>Saferinternet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5"/>
              </a:rPr>
              <a:t>BUPP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6"/>
              </a:rPr>
              <a:t>Click &amp; Check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IL-BELĠJU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7"/>
              </a:rPr>
              <a:t>Mediawijs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IL-BULGARIJA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8"/>
              </a:rPr>
              <a:t>Gramoten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IL-KROAZJA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US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9"/>
              </a:rPr>
              <a:t>Association for communication and media culture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0"/>
              </a:rPr>
              <a:t>Children of the media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1"/>
              </a:rPr>
              <a:t>Media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1"/>
              </a:rPr>
              <a:t>Literacy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1"/>
              </a:rPr>
              <a:t>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1"/>
              </a:rPr>
              <a:t>Days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</p:txBody>
      </p:sp>
      <p:sp>
        <p:nvSpPr>
          <p:cNvPr id="646" name="CustomShape 4"/>
          <p:cNvSpPr/>
          <p:nvPr/>
        </p:nvSpPr>
        <p:spPr>
          <a:xfrm>
            <a:off x="7561440" y="1165320"/>
            <a:ext cx="4095000" cy="61017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ĊIPRU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US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2"/>
              </a:rPr>
              <a:t>Combating Misinformation Through Media Literacy 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IĊ-ĊEKJA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3"/>
              </a:rPr>
              <a:t>Clovekvtisni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4"/>
              </a:rPr>
              <a:t>Fakescape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5"/>
              </a:rPr>
              <a:t>Elpida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ID-DANIMARKA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6"/>
              </a:rPr>
              <a:t>International Media Support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7"/>
              </a:rPr>
              <a:t>TjekDet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8"/>
              </a:rPr>
              <a:t>DR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8"/>
              </a:rPr>
              <a:t>Detektor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9"/>
              </a:rPr>
              <a:t>DR Ultra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20"/>
              </a:rPr>
              <a:t>Børneavisen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21"/>
              </a:rPr>
              <a:t>Danske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21"/>
              </a:rPr>
              <a:t>Medier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21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</p:txBody>
      </p:sp>
      <p:pic>
        <p:nvPicPr>
          <p:cNvPr id="647" name="Elemento grafico 14" descr="Collegamento"/>
          <p:cNvPicPr/>
          <p:nvPr/>
        </p:nvPicPr>
        <p:blipFill>
          <a:blip r:embed="rId22"/>
          <a:stretch/>
        </p:blipFill>
        <p:spPr>
          <a:xfrm>
            <a:off x="463680" y="2623680"/>
            <a:ext cx="1945440" cy="1945440"/>
          </a:xfrm>
          <a:prstGeom prst="rect">
            <a:avLst/>
          </a:prstGeom>
          <a:ln w="0">
            <a:noFill/>
          </a:ln>
        </p:spPr>
      </p:pic>
      <p:pic>
        <p:nvPicPr>
          <p:cNvPr id="648" name="Immagine 20"/>
          <p:cNvPicPr/>
          <p:nvPr/>
        </p:nvPicPr>
        <p:blipFill>
          <a:blip r:embed="rId23">
            <a:alphaModFix amt="19000"/>
          </a:blip>
          <a:stretch/>
        </p:blipFill>
        <p:spPr>
          <a:xfrm>
            <a:off x="92520" y="2184840"/>
            <a:ext cx="2799360" cy="2955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LU" sz="1800" b="0" strike="noStrike" spc="-1" dirty="0" smtClean="0">
                <a:solidFill>
                  <a:srgbClr val="FFFFFF"/>
                </a:solidFill>
                <a:latin typeface="Arial"/>
              </a:rPr>
              <a:t>XI EŻEMPJI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298" name="Immagine 3"/>
          <p:cNvPicPr/>
          <p:nvPr/>
        </p:nvPicPr>
        <p:blipFill>
          <a:blip r:embed="rId3"/>
          <a:stretch/>
        </p:blipFill>
        <p:spPr>
          <a:xfrm>
            <a:off x="629280" y="957240"/>
            <a:ext cx="2662200" cy="5154840"/>
          </a:xfrm>
          <a:prstGeom prst="rect">
            <a:avLst/>
          </a:prstGeom>
          <a:ln w="0">
            <a:noFill/>
          </a:ln>
          <a:effectLst>
            <a:reflection blurRad="6350" stA="15000" endPos="55000" dir="5400000" sy="-100000" algn="bl" rotWithShape="0"/>
          </a:effectLst>
        </p:spPr>
      </p:pic>
      <p:pic>
        <p:nvPicPr>
          <p:cNvPr id="299" name="Immagine 4"/>
          <p:cNvPicPr/>
          <p:nvPr/>
        </p:nvPicPr>
        <p:blipFill>
          <a:blip r:embed="rId4"/>
          <a:stretch/>
        </p:blipFill>
        <p:spPr>
          <a:xfrm>
            <a:off x="7094520" y="1884600"/>
            <a:ext cx="3213360" cy="3038760"/>
          </a:xfrm>
          <a:prstGeom prst="rect">
            <a:avLst/>
          </a:prstGeom>
          <a:ln w="92075">
            <a:noFill/>
          </a:ln>
        </p:spPr>
      </p:pic>
      <p:pic>
        <p:nvPicPr>
          <p:cNvPr id="300" name="Immagine 5"/>
          <p:cNvPicPr/>
          <p:nvPr/>
        </p:nvPicPr>
        <p:blipFill>
          <a:blip r:embed="rId5"/>
          <a:stretch/>
        </p:blipFill>
        <p:spPr>
          <a:xfrm>
            <a:off x="2897280" y="1879200"/>
            <a:ext cx="3219840" cy="2950920"/>
          </a:xfrm>
          <a:prstGeom prst="rect">
            <a:avLst/>
          </a:prstGeom>
          <a:ln w="92075">
            <a:noFill/>
          </a:ln>
        </p:spPr>
      </p:pic>
      <p:sp>
        <p:nvSpPr>
          <p:cNvPr id="301" name="CustomShape 2"/>
          <p:cNvSpPr/>
          <p:nvPr/>
        </p:nvSpPr>
        <p:spPr>
          <a:xfrm>
            <a:off x="2806920" y="1320120"/>
            <a:ext cx="3525480" cy="5356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780"/>
              </a:lnSpc>
            </a:pPr>
            <a:r>
              <a:rPr lang="mt-MT" sz="1400" b="1" strike="noStrike" spc="-1" dirty="0" smtClean="0">
                <a:solidFill>
                  <a:srgbClr val="0B1741"/>
                </a:solidFill>
                <a:latin typeface="Arial"/>
              </a:rPr>
              <a:t>IL-CAPTION MA TAQBILX MAL-ISTAMPA</a:t>
            </a:r>
            <a:endParaRPr lang="fr-BE" sz="1400" b="0" strike="noStrike" spc="-1" dirty="0">
              <a:latin typeface="Arial"/>
            </a:endParaRPr>
          </a:p>
        </p:txBody>
      </p:sp>
      <p:pic>
        <p:nvPicPr>
          <p:cNvPr id="302" name="Immagine 9"/>
          <p:cNvPicPr/>
          <p:nvPr/>
        </p:nvPicPr>
        <p:blipFill>
          <a:blip r:embed="rId6"/>
          <a:stretch/>
        </p:blipFill>
        <p:spPr>
          <a:xfrm>
            <a:off x="10127880" y="1193040"/>
            <a:ext cx="542160" cy="542160"/>
          </a:xfrm>
          <a:prstGeom prst="rect">
            <a:avLst/>
          </a:prstGeom>
          <a:ln w="0">
            <a:noFill/>
          </a:ln>
        </p:spPr>
      </p:pic>
      <p:sp>
        <p:nvSpPr>
          <p:cNvPr id="303" name="CustomShape 3"/>
          <p:cNvSpPr/>
          <p:nvPr/>
        </p:nvSpPr>
        <p:spPr>
          <a:xfrm>
            <a:off x="7008840" y="1467720"/>
            <a:ext cx="4078080" cy="2960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579"/>
              </a:lnSpc>
            </a:pPr>
            <a:r>
              <a:rPr lang="mt-MT" sz="1400" b="1" strike="noStrike" spc="-1" dirty="0" smtClean="0">
                <a:solidFill>
                  <a:srgbClr val="0B1741"/>
                </a:solidFill>
                <a:latin typeface="Arial"/>
              </a:rPr>
              <a:t>IS-SORS MA JEŻISTIX</a:t>
            </a:r>
            <a:endParaRPr lang="fr-BE" sz="1400" b="0" strike="noStrike" spc="-1" dirty="0">
              <a:latin typeface="Arial"/>
            </a:endParaRPr>
          </a:p>
        </p:txBody>
      </p:sp>
      <p:pic>
        <p:nvPicPr>
          <p:cNvPr id="304" name="Immagine 11"/>
          <p:cNvPicPr/>
          <p:nvPr/>
        </p:nvPicPr>
        <p:blipFill>
          <a:blip r:embed="rId7">
            <a:biLevel thresh="50000"/>
          </a:blip>
          <a:stretch/>
        </p:blipFill>
        <p:spPr>
          <a:xfrm>
            <a:off x="5549400" y="1216080"/>
            <a:ext cx="754200" cy="515160"/>
          </a:xfrm>
          <a:prstGeom prst="rect">
            <a:avLst/>
          </a:prstGeom>
          <a:ln w="0">
            <a:noFill/>
          </a:ln>
        </p:spPr>
      </p:pic>
      <p:sp>
        <p:nvSpPr>
          <p:cNvPr id="305" name="CustomShape 4"/>
          <p:cNvSpPr/>
          <p:nvPr/>
        </p:nvSpPr>
        <p:spPr>
          <a:xfrm>
            <a:off x="9308880" y="4533480"/>
            <a:ext cx="1533600" cy="39780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2800" b="1" strike="noStrike" spc="-1" dirty="0" smtClean="0">
                <a:solidFill>
                  <a:srgbClr val="FFFFFF"/>
                </a:solidFill>
                <a:latin typeface="Arial"/>
              </a:rPr>
              <a:t>FALZA</a:t>
            </a:r>
            <a:endParaRPr lang="fr-BE" sz="2800" b="0" strike="noStrike" spc="-1" dirty="0">
              <a:latin typeface="Arial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2806920" y="5151600"/>
            <a:ext cx="3525480" cy="629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80"/>
              </a:lnSpc>
            </a:pP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Din l-istampa hija min kont ta’ tfajla oħra, li minn dan l-angolu tagħti </a:t>
            </a:r>
            <a:r>
              <a:rPr lang="mt-MT" sz="1400" b="1" strike="noStrike" spc="-1" dirty="0" err="1" smtClean="0">
                <a:solidFill>
                  <a:srgbClr val="0A1641"/>
                </a:solidFill>
                <a:latin typeface="Arial"/>
              </a:rPr>
              <a:t>lemha</a:t>
            </a: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 lil Greta.</a:t>
            </a:r>
            <a:endParaRPr lang="fr-BE" sz="1400" b="0" strike="noStrike" spc="-1" dirty="0">
              <a:latin typeface="Arial"/>
            </a:endParaRPr>
          </a:p>
        </p:txBody>
      </p:sp>
      <p:sp>
        <p:nvSpPr>
          <p:cNvPr id="307" name="CustomShape 6"/>
          <p:cNvSpPr/>
          <p:nvPr/>
        </p:nvSpPr>
        <p:spPr>
          <a:xfrm>
            <a:off x="7007040" y="5178960"/>
            <a:ext cx="3618000" cy="629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380"/>
              </a:lnSpc>
            </a:pPr>
            <a:r>
              <a:rPr lang="it-IT" sz="1400" b="1" strike="noStrike" spc="-1" dirty="0">
                <a:solidFill>
                  <a:srgbClr val="0A1641"/>
                </a:solidFill>
                <a:latin typeface="Arial"/>
              </a:rPr>
              <a:t>Dailypresser.com </a:t>
            </a: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mhux veru sit web tal-aħbarijiet, din il-post minn kitibha </a:t>
            </a:r>
            <a:r>
              <a:rPr lang="mt-MT" sz="1400" b="1" strike="noStrike" spc="-1" dirty="0" err="1" smtClean="0">
                <a:solidFill>
                  <a:srgbClr val="0A1641"/>
                </a:solidFill>
                <a:latin typeface="Arial"/>
              </a:rPr>
              <a:t>qalagħha</a:t>
            </a: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 minn żniedu</a:t>
            </a:r>
            <a:r>
              <a:rPr lang="it-IT" sz="1400" b="1" strike="noStrike" spc="-1" dirty="0" smtClean="0">
                <a:solidFill>
                  <a:srgbClr val="0A1641"/>
                </a:solidFill>
                <a:latin typeface="Arial"/>
              </a:rPr>
              <a:t>.</a:t>
            </a:r>
            <a:endParaRPr lang="fr-BE" sz="1400" b="0" strike="noStrike" spc="-1" dirty="0">
              <a:latin typeface="Arial"/>
            </a:endParaRPr>
          </a:p>
        </p:txBody>
      </p:sp>
      <p:sp>
        <p:nvSpPr>
          <p:cNvPr id="308" name="CustomShape 7"/>
          <p:cNvSpPr/>
          <p:nvPr/>
        </p:nvSpPr>
        <p:spPr>
          <a:xfrm>
            <a:off x="7117560" y="4563000"/>
            <a:ext cx="2369880" cy="338040"/>
          </a:xfrm>
          <a:prstGeom prst="rect">
            <a:avLst/>
          </a:prstGeom>
          <a:noFill/>
          <a:ln w="60325">
            <a:solidFill>
              <a:srgbClr val="FF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ustomShape 8"/>
          <p:cNvSpPr/>
          <p:nvPr/>
        </p:nvSpPr>
        <p:spPr>
          <a:xfrm>
            <a:off x="2624400" y="4203720"/>
            <a:ext cx="3781080" cy="51156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mt-MT" sz="2800" b="1" strike="noStrike" spc="-1" dirty="0" smtClean="0">
                <a:solidFill>
                  <a:srgbClr val="FFFFFF"/>
                </a:solidFill>
                <a:latin typeface="Arial"/>
              </a:rPr>
              <a:t>FALZA</a:t>
            </a:r>
            <a:endParaRPr lang="fr-BE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SUĠĠERIMENTI BIEX TIKSEB AKTAR TAGĦRIF</a:t>
            </a:r>
            <a:r>
              <a:rPr lang="it-IT" spc="-1" dirty="0">
                <a:solidFill>
                  <a:srgbClr val="FFFFFF"/>
                </a:solidFill>
              </a:rPr>
              <a:t> – </a:t>
            </a:r>
            <a:r>
              <a:rPr lang="mt-MT" b="1" spc="-1" dirty="0">
                <a:solidFill>
                  <a:srgbClr val="FFFFFF"/>
                </a:solidFill>
              </a:rPr>
              <a:t>RIŻORSI NAZZJONALI</a:t>
            </a:r>
            <a:endParaRPr lang="it-IT" spc="-1" dirty="0">
              <a:solidFill>
                <a:srgbClr val="0A1641"/>
              </a:solidFill>
            </a:endParaRPr>
          </a:p>
        </p:txBody>
      </p:sp>
      <p:sp>
        <p:nvSpPr>
          <p:cNvPr id="650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5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651" name="CustomShape 3"/>
          <p:cNvSpPr/>
          <p:nvPr/>
        </p:nvSpPr>
        <p:spPr>
          <a:xfrm>
            <a:off x="2782800" y="1197000"/>
            <a:ext cx="3285360" cy="638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L-ESTONJA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3"/>
              </a:rPr>
              <a:t>Meediapädevuse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3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3"/>
              </a:rPr>
              <a:t>nädal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4"/>
              </a:rPr>
              <a:t>SALTO Participation &amp; Informa</a:t>
            </a:r>
            <a:r>
              <a:rPr lang="en-GB" sz="1400" b="1" u="sng" strike="noStrike" spc="-1" dirty="0">
                <a:solidFill>
                  <a:srgbClr val="964277"/>
                </a:solidFill>
                <a:uFillTx/>
                <a:latin typeface="Arial"/>
                <a:hlinkClick r:id="rId4"/>
              </a:rPr>
              <a:t>tion</a:t>
            </a:r>
            <a:endParaRPr lang="fr-BE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IL-FINLANDJA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5"/>
              </a:rPr>
              <a:t>Media Literacy in Finland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6"/>
              </a:rPr>
              <a:t>KAVI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7"/>
              </a:rPr>
              <a:t>Media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7"/>
              </a:rPr>
              <a:t>Literacy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7"/>
              </a:rPr>
              <a:t>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7"/>
              </a:rPr>
              <a:t>School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8"/>
              </a:rPr>
              <a:t>Mediataitoviikko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9"/>
              </a:rPr>
              <a:t>Mediakasvastus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0"/>
              </a:rPr>
              <a:t>YLE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0"/>
              </a:rPr>
              <a:t>Digitrennit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0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1"/>
              </a:rPr>
              <a:t>YLE</a:t>
            </a:r>
            <a:r>
              <a:rPr lang="en-GB" sz="1200" b="0" u="sng" strike="noStrike" spc="-1" dirty="0">
                <a:solidFill>
                  <a:srgbClr val="964277"/>
                </a:solidFill>
                <a:uFillTx/>
                <a:latin typeface="Arial"/>
                <a:hlinkClick r:id="rId11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1"/>
              </a:rPr>
              <a:t>Uutisluokka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GB" sz="1400" b="1" strike="noStrike" spc="-1" dirty="0" smtClean="0">
                <a:solidFill>
                  <a:srgbClr val="0A1641"/>
                </a:solidFill>
                <a:latin typeface="Arial"/>
              </a:rPr>
              <a:t>FRAN</a:t>
            </a: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ZA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2"/>
              </a:rPr>
              <a:t>IREX Europe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</p:txBody>
      </p:sp>
      <p:sp>
        <p:nvSpPr>
          <p:cNvPr id="652" name="CustomShape 4"/>
          <p:cNvSpPr/>
          <p:nvPr/>
        </p:nvSpPr>
        <p:spPr>
          <a:xfrm>
            <a:off x="7435440" y="1197000"/>
            <a:ext cx="3935160" cy="564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IL-ĠERMANJA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3"/>
              </a:rPr>
              <a:t>Medienkompetenz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3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3"/>
              </a:rPr>
              <a:t>stärken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de-D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4"/>
              </a:rPr>
              <a:t>SCHAU HIN! Was Dein Kind mit Medien macht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5"/>
              </a:rPr>
              <a:t>Gutes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5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5"/>
              </a:rPr>
              <a:t>Aufwachsen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5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5"/>
              </a:rPr>
              <a:t>mit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5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5"/>
              </a:rPr>
              <a:t>Medien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6"/>
              </a:rPr>
              <a:t>Surfen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6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6"/>
              </a:rPr>
              <a:t>ohne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6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6"/>
              </a:rPr>
              <a:t>Risiko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7"/>
              </a:rPr>
              <a:t>App-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7"/>
              </a:rPr>
              <a:t>Datenbank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7"/>
              </a:rPr>
              <a:t> des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7"/>
              </a:rPr>
              <a:t>Deutschen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7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7"/>
              </a:rPr>
              <a:t>Jugendinstituts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de-D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8"/>
              </a:rPr>
              <a:t>ACT ON! aktiv + selbstbestimmt online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9"/>
              </a:rPr>
              <a:t>Kindersuchmaschine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9"/>
              </a:rPr>
              <a:t> "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9"/>
              </a:rPr>
              <a:t>Blinde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9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9"/>
              </a:rPr>
              <a:t>Kuh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9"/>
              </a:rPr>
              <a:t>“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20"/>
              </a:rPr>
              <a:t>DW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20"/>
              </a:rPr>
              <a:t>Akademie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IL-GREĊJA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21"/>
              </a:rPr>
              <a:t>Media Literacy Institute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22"/>
              </a:rPr>
              <a:t>Fakescape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</p:txBody>
      </p:sp>
      <p:grpSp>
        <p:nvGrpSpPr>
          <p:cNvPr id="653" name="Group 5"/>
          <p:cNvGrpSpPr/>
          <p:nvPr/>
        </p:nvGrpSpPr>
        <p:grpSpPr>
          <a:xfrm>
            <a:off x="92520" y="2184840"/>
            <a:ext cx="2799360" cy="2955600"/>
            <a:chOff x="92520" y="2184840"/>
            <a:chExt cx="2799360" cy="2955600"/>
          </a:xfrm>
        </p:grpSpPr>
        <p:pic>
          <p:nvPicPr>
            <p:cNvPr id="654" name="Elemento grafico 11" descr="Collegamento"/>
            <p:cNvPicPr/>
            <p:nvPr/>
          </p:nvPicPr>
          <p:blipFill>
            <a:blip r:embed="rId23"/>
            <a:stretch/>
          </p:blipFill>
          <p:spPr>
            <a:xfrm>
              <a:off x="463680" y="2623680"/>
              <a:ext cx="1945440" cy="1945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55" name="Immagine 12"/>
            <p:cNvPicPr/>
            <p:nvPr/>
          </p:nvPicPr>
          <p:blipFill>
            <a:blip r:embed="rId24">
              <a:alphaModFix amt="19000"/>
            </a:blip>
            <a:stretch/>
          </p:blipFill>
          <p:spPr>
            <a:xfrm>
              <a:off x="92520" y="2184840"/>
              <a:ext cx="2799360" cy="29556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SUĠĠERIMENTI BIEX TIKSEB AKTAR TAGĦRIF</a:t>
            </a:r>
            <a:r>
              <a:rPr lang="it-IT" spc="-1" dirty="0">
                <a:solidFill>
                  <a:srgbClr val="FFFFFF"/>
                </a:solidFill>
              </a:rPr>
              <a:t> – </a:t>
            </a:r>
            <a:r>
              <a:rPr lang="mt-MT" b="1" spc="-1" dirty="0">
                <a:solidFill>
                  <a:srgbClr val="FFFFFF"/>
                </a:solidFill>
              </a:rPr>
              <a:t>RIŻORSI NAZZJONALI</a:t>
            </a:r>
            <a:endParaRPr lang="it-IT" spc="-1" dirty="0">
              <a:solidFill>
                <a:srgbClr val="0A1641"/>
              </a:solidFill>
            </a:endParaRPr>
          </a:p>
        </p:txBody>
      </p:sp>
      <p:sp>
        <p:nvSpPr>
          <p:cNvPr id="657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5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658" name="CustomShape 3"/>
          <p:cNvSpPr/>
          <p:nvPr/>
        </p:nvSpPr>
        <p:spPr>
          <a:xfrm>
            <a:off x="2782800" y="937800"/>
            <a:ext cx="5130720" cy="614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L-UNGERIJA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3"/>
              </a:rPr>
              <a:t>Televele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L-IRLANDA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4"/>
              </a:rPr>
              <a:t>Be Media Smart 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L-ITALJA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5"/>
              </a:rPr>
              <a:t>Pagella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5"/>
              </a:rPr>
              <a:t>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5"/>
              </a:rPr>
              <a:t>Politica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6"/>
              </a:rPr>
              <a:t>Facta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7"/>
              </a:rPr>
              <a:t>Media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7"/>
              </a:rPr>
              <a:t>Education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8"/>
              </a:rPr>
              <a:t>Eurispes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IL-LATVJA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9"/>
              </a:rPr>
              <a:t>Pilna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9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9"/>
              </a:rPr>
              <a:t>doma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9"/>
              </a:rPr>
              <a:t> (Full Thought)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0"/>
              </a:rPr>
              <a:t>Re:Check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1"/>
              </a:rPr>
              <a:t>CAPS un CIET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1"/>
              </a:rPr>
              <a:t>jeb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1"/>
              </a:rPr>
              <a:t>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1"/>
              </a:rPr>
              <a:t>vilks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1"/>
              </a:rPr>
              <a:t>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1"/>
              </a:rPr>
              <a:t>manipulators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2"/>
              </a:rPr>
              <a:t>Medijpratējs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US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3"/>
              </a:rPr>
              <a:t>Superheroes in the Internet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</p:txBody>
      </p:sp>
      <p:sp>
        <p:nvSpPr>
          <p:cNvPr id="659" name="CustomShape 4"/>
          <p:cNvSpPr/>
          <p:nvPr/>
        </p:nvSpPr>
        <p:spPr>
          <a:xfrm>
            <a:off x="7344720" y="937800"/>
            <a:ext cx="3259080" cy="78960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IL-LITWANJA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4"/>
              </a:rPr>
              <a:t>Draugiškas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4"/>
              </a:rPr>
              <a:t>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4"/>
              </a:rPr>
              <a:t>internetas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4"/>
              </a:rPr>
              <a:t> (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4"/>
              </a:rPr>
              <a:t>Friendly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4"/>
              </a:rPr>
              <a:t> Internet)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5"/>
              </a:rPr>
              <a:t>Žinau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5"/>
              </a:rPr>
              <a:t>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5"/>
              </a:rPr>
              <a:t>viską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6"/>
              </a:rPr>
              <a:t>Media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6"/>
              </a:rPr>
              <a:t>literacy</a:t>
            </a: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6"/>
              </a:rPr>
              <a:t> 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6"/>
              </a:rPr>
              <a:t>platform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7"/>
              </a:rPr>
              <a:t>Debunk.eu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IL-LUSSEMBURGU</a:t>
            </a:r>
            <a:endParaRPr lang="fr-BE" sz="1400" b="0" strike="noStrike" spc="-1" dirty="0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8"/>
              </a:rPr>
              <a:t>Bee-</a:t>
            </a: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8"/>
              </a:rPr>
              <a:t>secure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r-BE" sz="1400" b="1" strike="noStrike" spc="-1" dirty="0">
                <a:solidFill>
                  <a:srgbClr val="0A1641"/>
                </a:solidFill>
                <a:latin typeface="Arial"/>
              </a:rPr>
              <a:t>MALTA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9"/>
              </a:rPr>
              <a:t>BeSmartOnline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9"/>
              </a:rPr>
              <a:t>!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IN-</a:t>
            </a:r>
            <a:r>
              <a:rPr lang="fr-BE" sz="1400" b="1" strike="noStrike" spc="-1" dirty="0" smtClean="0">
                <a:solidFill>
                  <a:srgbClr val="0A1641"/>
                </a:solidFill>
                <a:latin typeface="Arial"/>
              </a:rPr>
              <a:t>NETHERLANDS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20"/>
              </a:rPr>
              <a:t>Netwerk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20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20"/>
              </a:rPr>
              <a:t>Mediawijsheid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20"/>
              </a:rPr>
              <a:t> 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21"/>
              </a:rPr>
              <a:t>European Journalism Centre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22"/>
              </a:rPr>
              <a:t>Hoezomediawijs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23"/>
              </a:rPr>
              <a:t>Bad News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</p:txBody>
      </p:sp>
      <p:grpSp>
        <p:nvGrpSpPr>
          <p:cNvPr id="660" name="Group 5"/>
          <p:cNvGrpSpPr/>
          <p:nvPr/>
        </p:nvGrpSpPr>
        <p:grpSpPr>
          <a:xfrm>
            <a:off x="92520" y="2184840"/>
            <a:ext cx="2799360" cy="2955600"/>
            <a:chOff x="92520" y="2184840"/>
            <a:chExt cx="2799360" cy="2955600"/>
          </a:xfrm>
        </p:grpSpPr>
        <p:pic>
          <p:nvPicPr>
            <p:cNvPr id="661" name="Elemento grafico 8" descr="Collegamento"/>
            <p:cNvPicPr/>
            <p:nvPr/>
          </p:nvPicPr>
          <p:blipFill>
            <a:blip r:embed="rId24"/>
            <a:stretch/>
          </p:blipFill>
          <p:spPr>
            <a:xfrm>
              <a:off x="463680" y="2623680"/>
              <a:ext cx="1945440" cy="1945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2" name="Immagine 12"/>
            <p:cNvPicPr/>
            <p:nvPr/>
          </p:nvPicPr>
          <p:blipFill>
            <a:blip r:embed="rId25">
              <a:alphaModFix amt="19000"/>
            </a:blip>
            <a:stretch/>
          </p:blipFill>
          <p:spPr>
            <a:xfrm>
              <a:off x="92520" y="2184840"/>
              <a:ext cx="2799360" cy="29556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SUĠĠERIMENTI BIEX TIKSEB AKTAR TAGĦRIF</a:t>
            </a:r>
            <a:r>
              <a:rPr lang="it-IT" spc="-1" dirty="0">
                <a:solidFill>
                  <a:srgbClr val="FFFFFF"/>
                </a:solidFill>
              </a:rPr>
              <a:t> – </a:t>
            </a:r>
            <a:r>
              <a:rPr lang="mt-MT" b="1" spc="-1" dirty="0">
                <a:solidFill>
                  <a:srgbClr val="FFFFFF"/>
                </a:solidFill>
              </a:rPr>
              <a:t>RIŻORSI NAZZJONALI</a:t>
            </a:r>
            <a:endParaRPr lang="it-IT" spc="-1" dirty="0">
              <a:solidFill>
                <a:srgbClr val="0A1641"/>
              </a:solidFill>
            </a:endParaRPr>
          </a:p>
        </p:txBody>
      </p:sp>
      <p:sp>
        <p:nvSpPr>
          <p:cNvPr id="664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5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665" name="CustomShape 3"/>
          <p:cNvSpPr/>
          <p:nvPr/>
        </p:nvSpPr>
        <p:spPr>
          <a:xfrm>
            <a:off x="2794320" y="1112040"/>
            <a:ext cx="5130720" cy="458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IL-POLONJA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3"/>
              </a:rPr>
              <a:t>Stefan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3"/>
              </a:rPr>
              <a:t>Batory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3"/>
              </a:rPr>
              <a:t> Foundation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4"/>
              </a:rPr>
              <a:t>Journalistic Craft for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4"/>
              </a:rPr>
              <a:t>Neighborhood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5"/>
              </a:rPr>
              <a:t>Demagog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6"/>
              </a:rPr>
              <a:t>Center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6"/>
              </a:rPr>
              <a:t> for Citizenship Education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7"/>
              </a:rPr>
              <a:t>Nowoczesna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7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7"/>
              </a:rPr>
              <a:t>Polska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8"/>
              </a:rPr>
              <a:t>A Kid in the Web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9"/>
              </a:rPr>
              <a:t>Panoptykon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9"/>
              </a:rPr>
              <a:t> Foundation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US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0"/>
              </a:rPr>
              <a:t>Polish Association of Media Literacy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US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1"/>
              </a:rPr>
              <a:t>The School with Class Foundation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2"/>
              </a:rPr>
              <a:t>Wojownicy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2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2"/>
              </a:rPr>
              <a:t>Klawiatury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3"/>
              </a:rPr>
              <a:t>Konkret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3"/>
              </a:rPr>
              <a:t> 24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</p:txBody>
      </p:sp>
      <p:sp>
        <p:nvSpPr>
          <p:cNvPr id="666" name="CustomShape 4"/>
          <p:cNvSpPr/>
          <p:nvPr/>
        </p:nvSpPr>
        <p:spPr>
          <a:xfrm>
            <a:off x="6743160" y="1141200"/>
            <a:ext cx="3719880" cy="50583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IL-</a:t>
            </a:r>
            <a:r>
              <a:rPr lang="fr-BE" sz="1400" b="1" strike="noStrike" spc="-1" dirty="0" smtClean="0">
                <a:solidFill>
                  <a:srgbClr val="0A1641"/>
                </a:solidFill>
                <a:latin typeface="Arial"/>
              </a:rPr>
              <a:t>PORTUGAL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4"/>
              </a:rPr>
              <a:t>MILObs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5"/>
              </a:rPr>
              <a:t>Internet Segura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6"/>
              </a:rPr>
              <a:t>National Digital Competence Initiative e.2030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pc="-1" dirty="0" smtClean="0">
                <a:solidFill>
                  <a:srgbClr val="0A1641"/>
                </a:solidFill>
                <a:latin typeface="Arial"/>
              </a:rPr>
              <a:t>IR-RUMANIJA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7"/>
              </a:rPr>
              <a:t>ActiveWatch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8"/>
              </a:rPr>
              <a:t>Factual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9"/>
              </a:rPr>
              <a:t>Funky Citizens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20"/>
              </a:rPr>
              <a:t>Mediawise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20"/>
              </a:rPr>
              <a:t> Society 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IS-</a:t>
            </a:r>
            <a:r>
              <a:rPr lang="fr-BE" sz="1400" b="1" strike="noStrike" spc="-1" dirty="0" smtClean="0">
                <a:solidFill>
                  <a:srgbClr val="0A1641"/>
                </a:solidFill>
                <a:latin typeface="Arial"/>
              </a:rPr>
              <a:t>SLOVAK</a:t>
            </a: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KJA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21"/>
              </a:rPr>
              <a:t>Council for Broadcasting and Retransmission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</p:txBody>
      </p:sp>
      <p:grpSp>
        <p:nvGrpSpPr>
          <p:cNvPr id="667" name="Group 5"/>
          <p:cNvGrpSpPr/>
          <p:nvPr/>
        </p:nvGrpSpPr>
        <p:grpSpPr>
          <a:xfrm>
            <a:off x="92520" y="2184840"/>
            <a:ext cx="2799360" cy="2955600"/>
            <a:chOff x="92520" y="2184840"/>
            <a:chExt cx="2799360" cy="2955600"/>
          </a:xfrm>
        </p:grpSpPr>
        <p:pic>
          <p:nvPicPr>
            <p:cNvPr id="668" name="Elemento grafico 10" descr="Collegamento"/>
            <p:cNvPicPr/>
            <p:nvPr/>
          </p:nvPicPr>
          <p:blipFill>
            <a:blip r:embed="rId22"/>
            <a:stretch/>
          </p:blipFill>
          <p:spPr>
            <a:xfrm>
              <a:off x="463680" y="2623680"/>
              <a:ext cx="1945440" cy="1945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9" name="Immagine 12"/>
            <p:cNvPicPr/>
            <p:nvPr/>
          </p:nvPicPr>
          <p:blipFill>
            <a:blip r:embed="rId23">
              <a:alphaModFix amt="19000"/>
            </a:blip>
            <a:stretch/>
          </p:blipFill>
          <p:spPr>
            <a:xfrm>
              <a:off x="92520" y="2184840"/>
              <a:ext cx="2799360" cy="29556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SUĠĠERIMENTI BIEX TIKSEB AKTAR TAGĦRIF</a:t>
            </a:r>
            <a:r>
              <a:rPr lang="it-IT" spc="-1" dirty="0">
                <a:solidFill>
                  <a:srgbClr val="FFFFFF"/>
                </a:solidFill>
              </a:rPr>
              <a:t> – </a:t>
            </a:r>
            <a:r>
              <a:rPr lang="mt-MT" b="1" spc="-1" dirty="0">
                <a:solidFill>
                  <a:srgbClr val="FFFFFF"/>
                </a:solidFill>
              </a:rPr>
              <a:t>RIŻORSI NAZZJONALI</a:t>
            </a:r>
            <a:endParaRPr lang="it-IT" spc="-1" dirty="0">
              <a:solidFill>
                <a:srgbClr val="0A1641"/>
              </a:solidFill>
            </a:endParaRPr>
          </a:p>
        </p:txBody>
      </p:sp>
      <p:sp>
        <p:nvSpPr>
          <p:cNvPr id="671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5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672" name="CustomShape 3"/>
          <p:cNvSpPr/>
          <p:nvPr/>
        </p:nvSpPr>
        <p:spPr>
          <a:xfrm>
            <a:off x="7319880" y="1964880"/>
            <a:ext cx="2535480" cy="15866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1" strike="noStrike" spc="-1" dirty="0" smtClean="0">
                <a:solidFill>
                  <a:srgbClr val="0A1641"/>
                </a:solidFill>
                <a:latin typeface="Arial"/>
              </a:rPr>
              <a:t>SPA</a:t>
            </a: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NJA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3"/>
              </a:rPr>
              <a:t>Istituto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3"/>
              </a:rPr>
              <a:t> RTVE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fr-BE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4"/>
              </a:rPr>
              <a:t>Maldita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US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5"/>
              </a:rPr>
              <a:t>Internet Segura for Kids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</p:txBody>
      </p:sp>
      <p:sp>
        <p:nvSpPr>
          <p:cNvPr id="673" name="CustomShape 4"/>
          <p:cNvSpPr/>
          <p:nvPr/>
        </p:nvSpPr>
        <p:spPr>
          <a:xfrm>
            <a:off x="2782800" y="1964880"/>
            <a:ext cx="3842280" cy="48460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IS-</a:t>
            </a:r>
            <a:r>
              <a:rPr lang="en-GB" sz="1400" b="1" strike="noStrike" spc="-1" dirty="0" smtClean="0">
                <a:solidFill>
                  <a:srgbClr val="0A1641"/>
                </a:solidFill>
                <a:latin typeface="Arial"/>
              </a:rPr>
              <a:t>SLOVEN</a:t>
            </a: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J</a:t>
            </a:r>
            <a:r>
              <a:rPr lang="en-GB" sz="1400" b="1" strike="noStrike" spc="-1" dirty="0" smtClean="0">
                <a:solidFill>
                  <a:srgbClr val="0A1641"/>
                </a:solidFill>
                <a:latin typeface="Arial"/>
              </a:rPr>
              <a:t>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6"/>
              </a:rPr>
              <a:t>NE/JA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6"/>
              </a:rPr>
              <a:t>Razbijalka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6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6"/>
              </a:rPr>
              <a:t>Mitov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6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7"/>
              </a:rPr>
              <a:t>MIPI –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7"/>
              </a:rPr>
              <a:t>medijska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7"/>
              </a:rPr>
              <a:t> in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7"/>
              </a:rPr>
              <a:t>informacijska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7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7"/>
              </a:rPr>
              <a:t>pismenost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8"/>
              </a:rPr>
              <a:t>Časoris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8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9"/>
              </a:rPr>
              <a:t>Otroci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9"/>
              </a:rPr>
              <a:t> in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9"/>
              </a:rPr>
              <a:t>mediji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9"/>
              </a:rPr>
              <a:t>: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9"/>
              </a:rPr>
              <a:t>iskanje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9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9"/>
              </a:rPr>
              <a:t>resnice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9"/>
              </a:rPr>
              <a:t> v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9"/>
              </a:rPr>
              <a:t>svetu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9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9"/>
              </a:rPr>
              <a:t>novic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0"/>
              </a:rPr>
              <a:t>Medijska</a:t>
            </a: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0"/>
              </a:rPr>
              <a:t> </a:t>
            </a:r>
            <a:r>
              <a:rPr lang="en-GB" sz="1200" b="1" u="sng" strike="noStrike" spc="-1" dirty="0" err="1">
                <a:solidFill>
                  <a:srgbClr val="964277"/>
                </a:solidFill>
                <a:uFillTx/>
                <a:latin typeface="Arial"/>
                <a:hlinkClick r:id="rId10"/>
              </a:rPr>
              <a:t>pismenost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1"/>
              </a:rPr>
              <a:t>Safe</a:t>
            </a:r>
            <a:r>
              <a:rPr dirty="0"/>
              <a:t/>
            </a:r>
            <a:br>
              <a:rPr dirty="0"/>
            </a:br>
            <a:r>
              <a:rPr lang="fr-BE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mt-MT" sz="1400" b="1" strike="noStrike" spc="-1" dirty="0" smtClean="0">
                <a:solidFill>
                  <a:srgbClr val="0A1641"/>
                </a:solidFill>
                <a:latin typeface="Arial"/>
              </a:rPr>
              <a:t>L-IŻVEZJA</a:t>
            </a:r>
            <a:endParaRPr lang="fr-BE" sz="14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sv-SE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2"/>
              </a:rPr>
              <a:t>MIK för mig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3"/>
              </a:rPr>
              <a:t>Swedish International Development Agency</a:t>
            </a:r>
            <a:endParaRPr lang="fr-BE" sz="1200" b="0" strike="noStrike" spc="-1" dirty="0">
              <a:latin typeface="Aria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n-GB" sz="1200" b="1" u="sng" strike="noStrike" spc="-1" dirty="0">
                <a:solidFill>
                  <a:srgbClr val="964277"/>
                </a:solidFill>
                <a:uFillTx/>
                <a:latin typeface="Arial"/>
                <a:hlinkClick r:id="rId14"/>
              </a:rPr>
              <a:t>FOJO</a:t>
            </a:r>
            <a:r>
              <a:rPr lang="en-GB" sz="1200" b="1" strike="noStrike" spc="-1" dirty="0">
                <a:solidFill>
                  <a:srgbClr val="0A1641"/>
                </a:solidFill>
                <a:latin typeface="Arial"/>
              </a:rPr>
              <a:t> </a:t>
            </a:r>
            <a:endParaRPr lang="fr-B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r-BE" sz="1200" b="0" strike="noStrike" spc="-1" dirty="0">
              <a:latin typeface="Arial"/>
            </a:endParaRPr>
          </a:p>
        </p:txBody>
      </p:sp>
      <p:grpSp>
        <p:nvGrpSpPr>
          <p:cNvPr id="674" name="Group 5"/>
          <p:cNvGrpSpPr/>
          <p:nvPr/>
        </p:nvGrpSpPr>
        <p:grpSpPr>
          <a:xfrm>
            <a:off x="92520" y="2184840"/>
            <a:ext cx="2799360" cy="2955600"/>
            <a:chOff x="92520" y="2184840"/>
            <a:chExt cx="2799360" cy="2955600"/>
          </a:xfrm>
        </p:grpSpPr>
        <p:pic>
          <p:nvPicPr>
            <p:cNvPr id="675" name="Elemento grafico 8" descr="Collegamento"/>
            <p:cNvPicPr/>
            <p:nvPr/>
          </p:nvPicPr>
          <p:blipFill>
            <a:blip r:embed="rId15"/>
            <a:stretch/>
          </p:blipFill>
          <p:spPr>
            <a:xfrm>
              <a:off x="463680" y="2623680"/>
              <a:ext cx="1945440" cy="1945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6" name="Immagine 12"/>
            <p:cNvPicPr/>
            <p:nvPr/>
          </p:nvPicPr>
          <p:blipFill>
            <a:blip r:embed="rId16">
              <a:alphaModFix amt="19000"/>
            </a:blip>
            <a:stretch/>
          </p:blipFill>
          <p:spPr>
            <a:xfrm>
              <a:off x="92520" y="2184840"/>
              <a:ext cx="2799360" cy="29556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Immagine 1"/>
          <p:cNvPicPr/>
          <p:nvPr/>
        </p:nvPicPr>
        <p:blipFill>
          <a:blip r:embed="rId2"/>
          <a:stretch/>
        </p:blipFill>
        <p:spPr>
          <a:xfrm>
            <a:off x="5556600" y="3067560"/>
            <a:ext cx="1078560" cy="72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z="1800" b="0" strike="noStrike" spc="-1" dirty="0" smtClean="0">
                <a:solidFill>
                  <a:srgbClr val="FFFFFF"/>
                </a:solidFill>
                <a:latin typeface="Arial"/>
              </a:rPr>
              <a:t>PJAN TAL-LEZZJONI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311" name="Immagine 3"/>
          <p:cNvPicPr/>
          <p:nvPr/>
        </p:nvPicPr>
        <p:blipFill>
          <a:blip r:embed="rId3"/>
          <a:stretch/>
        </p:blipFill>
        <p:spPr>
          <a:xfrm>
            <a:off x="5913720" y="1656720"/>
            <a:ext cx="2090160" cy="1379160"/>
          </a:xfrm>
          <a:prstGeom prst="rect">
            <a:avLst/>
          </a:prstGeom>
          <a:ln w="0">
            <a:noFill/>
          </a:ln>
        </p:spPr>
      </p:pic>
      <p:pic>
        <p:nvPicPr>
          <p:cNvPr id="312" name="Immagine 4"/>
          <p:cNvPicPr/>
          <p:nvPr/>
        </p:nvPicPr>
        <p:blipFill>
          <a:blip r:embed="rId4"/>
          <a:stretch/>
        </p:blipFill>
        <p:spPr>
          <a:xfrm>
            <a:off x="4909320" y="1582200"/>
            <a:ext cx="1432440" cy="2058480"/>
          </a:xfrm>
          <a:prstGeom prst="rect">
            <a:avLst/>
          </a:prstGeom>
          <a:ln w="0">
            <a:noFill/>
          </a:ln>
          <a:effectLst>
            <a:reflection blurRad="6350" stA="12000" endPos="55000" dir="5400000" sy="-100000" algn="bl" rotWithShape="0"/>
          </a:effectLst>
        </p:spPr>
      </p:pic>
      <p:pic>
        <p:nvPicPr>
          <p:cNvPr id="313" name="Immagine 5"/>
          <p:cNvPicPr/>
          <p:nvPr/>
        </p:nvPicPr>
        <p:blipFill>
          <a:blip r:embed="rId5"/>
          <a:stretch/>
        </p:blipFill>
        <p:spPr>
          <a:xfrm>
            <a:off x="3609360" y="2130840"/>
            <a:ext cx="2054160" cy="3208320"/>
          </a:xfrm>
          <a:prstGeom prst="rect">
            <a:avLst/>
          </a:prstGeom>
          <a:ln w="0">
            <a:noFill/>
          </a:ln>
          <a:effectLst>
            <a:reflection blurRad="6350" stA="12000" endPos="55000" dir="5400000" sy="-100000" algn="bl" rotWithShape="0"/>
          </a:effectLst>
        </p:spPr>
      </p:pic>
      <p:pic>
        <p:nvPicPr>
          <p:cNvPr id="314" name="Immagine 6"/>
          <p:cNvPicPr/>
          <p:nvPr/>
        </p:nvPicPr>
        <p:blipFill>
          <a:blip r:embed="rId6"/>
          <a:stretch/>
        </p:blipFill>
        <p:spPr>
          <a:xfrm>
            <a:off x="6547680" y="2162880"/>
            <a:ext cx="1881000" cy="3200400"/>
          </a:xfrm>
          <a:prstGeom prst="rect">
            <a:avLst/>
          </a:prstGeom>
          <a:ln w="0">
            <a:noFill/>
          </a:ln>
          <a:effectLst>
            <a:reflection blurRad="6350" stA="12000" endPos="55000" dir="5400000" sy="-100000" algn="bl" rotWithShape="0"/>
          </a:effectLst>
        </p:spPr>
      </p:pic>
      <p:pic>
        <p:nvPicPr>
          <p:cNvPr id="315" name="Elemento grafico 7" descr="Informazione"/>
          <p:cNvPicPr/>
          <p:nvPr/>
        </p:nvPicPr>
        <p:blipFill>
          <a:blip r:embed="rId7"/>
          <a:stretch/>
        </p:blipFill>
        <p:spPr>
          <a:xfrm>
            <a:off x="6504120" y="1865520"/>
            <a:ext cx="914040" cy="914040"/>
          </a:xfrm>
          <a:prstGeom prst="rect">
            <a:avLst/>
          </a:prstGeom>
          <a:ln w="0">
            <a:noFill/>
          </a:ln>
        </p:spPr>
      </p:pic>
      <p:grpSp>
        <p:nvGrpSpPr>
          <p:cNvPr id="316" name="Group 2"/>
          <p:cNvGrpSpPr/>
          <p:nvPr/>
        </p:nvGrpSpPr>
        <p:grpSpPr>
          <a:xfrm>
            <a:off x="7498440" y="836280"/>
            <a:ext cx="3649680" cy="721080"/>
            <a:chOff x="7498440" y="836280"/>
            <a:chExt cx="3649680" cy="721080"/>
          </a:xfrm>
        </p:grpSpPr>
        <p:sp>
          <p:nvSpPr>
            <p:cNvPr id="317" name="CustomShape 3"/>
            <p:cNvSpPr/>
            <p:nvPr/>
          </p:nvSpPr>
          <p:spPr>
            <a:xfrm>
              <a:off x="7498440" y="843120"/>
              <a:ext cx="3649680" cy="714240"/>
            </a:xfrm>
            <a:prstGeom prst="roundRect">
              <a:avLst>
                <a:gd name="adj" fmla="val 50000"/>
              </a:avLst>
            </a:prstGeom>
            <a:solidFill>
              <a:srgbClr val="FF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72000" tIns="144000" rIns="0" bIns="0" anchor="ctr">
              <a:noAutofit/>
            </a:bodyPr>
            <a:lstStyle/>
            <a:p>
              <a:pPr marL="457200">
                <a:lnSpc>
                  <a:spcPts val="1559"/>
                </a:lnSpc>
              </a:pPr>
              <a:r>
                <a:rPr lang="en-GB" sz="2400" b="1" strike="noStrike" spc="-1" dirty="0" smtClean="0">
                  <a:solidFill>
                    <a:srgbClr val="FFFFFF"/>
                  </a:solidFill>
                  <a:latin typeface="Arial"/>
                </a:rPr>
                <a:t>N</a:t>
              </a:r>
              <a:r>
                <a:rPr lang="mt-MT" sz="2400" b="1" strike="noStrike" spc="-1" dirty="0" smtClean="0">
                  <a:solidFill>
                    <a:srgbClr val="FFFFFF"/>
                  </a:solidFill>
                  <a:latin typeface="Arial"/>
                </a:rPr>
                <a:t>AĦDMU F’GRUPPI</a:t>
              </a:r>
              <a:endParaRPr lang="fr-BE" sz="2400" b="0" strike="noStrike" spc="-1" dirty="0">
                <a:latin typeface="Arial"/>
              </a:endParaRPr>
            </a:p>
            <a:p>
              <a:pPr marL="457200">
                <a:lnSpc>
                  <a:spcPts val="1559"/>
                </a:lnSpc>
              </a:pPr>
              <a:r>
                <a:rPr lang="mt-MT" sz="1400" b="1" strike="noStrike" spc="-1" dirty="0" smtClean="0">
                  <a:solidFill>
                    <a:srgbClr val="FFFFFF"/>
                  </a:solidFill>
                  <a:latin typeface="Arial"/>
                </a:rPr>
                <a:t>STUDJI TA’ KAŻIJIET</a:t>
              </a:r>
              <a:endParaRPr lang="fr-BE" sz="1400" b="0" strike="noStrike" spc="-1" dirty="0">
                <a:latin typeface="Arial"/>
              </a:endParaRPr>
            </a:p>
          </p:txBody>
        </p:sp>
        <p:sp>
          <p:nvSpPr>
            <p:cNvPr id="318" name="CustomShape 4"/>
            <p:cNvSpPr/>
            <p:nvPr/>
          </p:nvSpPr>
          <p:spPr>
            <a:xfrm>
              <a:off x="7592400" y="836280"/>
              <a:ext cx="550800" cy="69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4000" b="1" strike="noStrike" spc="-1">
                  <a:solidFill>
                    <a:srgbClr val="FFFFFF"/>
                  </a:solidFill>
                  <a:latin typeface="Arial"/>
                </a:rPr>
                <a:t>2</a:t>
              </a:r>
              <a:endParaRPr lang="fr-BE" sz="4000" b="0" strike="noStrike" spc="-1">
                <a:latin typeface="Arial"/>
              </a:endParaRPr>
            </a:p>
          </p:txBody>
        </p:sp>
      </p:grpSp>
      <p:grpSp>
        <p:nvGrpSpPr>
          <p:cNvPr id="319" name="Group 5"/>
          <p:cNvGrpSpPr/>
          <p:nvPr/>
        </p:nvGrpSpPr>
        <p:grpSpPr>
          <a:xfrm>
            <a:off x="632964" y="829800"/>
            <a:ext cx="4331796" cy="734040"/>
            <a:chOff x="1319040" y="829800"/>
            <a:chExt cx="3645720" cy="734040"/>
          </a:xfrm>
        </p:grpSpPr>
        <p:sp>
          <p:nvSpPr>
            <p:cNvPr id="320" name="CustomShape 6"/>
            <p:cNvSpPr/>
            <p:nvPr/>
          </p:nvSpPr>
          <p:spPr>
            <a:xfrm>
              <a:off x="1319040" y="829800"/>
              <a:ext cx="3645720" cy="734040"/>
            </a:xfrm>
            <a:prstGeom prst="roundRect">
              <a:avLst>
                <a:gd name="adj" fmla="val 50000"/>
              </a:avLst>
            </a:prstGeom>
            <a:solidFill>
              <a:srgbClr val="FF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108000" tIns="72000" rIns="0" bIns="0" anchor="ctr">
              <a:noAutofit/>
            </a:bodyPr>
            <a:lstStyle/>
            <a:p>
              <a:pPr marL="457200">
                <a:lnSpc>
                  <a:spcPts val="2259"/>
                </a:lnSpc>
              </a:pPr>
              <a:r>
                <a:rPr lang="mt-MT" sz="2400" b="1" spc="-1" dirty="0" smtClean="0">
                  <a:solidFill>
                    <a:srgbClr val="FFFFFF"/>
                  </a:solidFill>
                  <a:latin typeface="Arial"/>
                </a:rPr>
                <a:t>ID-</a:t>
              </a:r>
              <a:r>
                <a:rPr lang="en-GB" sz="2400" b="1" strike="noStrike" spc="-1" dirty="0" smtClean="0">
                  <a:solidFill>
                    <a:srgbClr val="FFFFFF"/>
                  </a:solidFill>
                  <a:latin typeface="Arial"/>
                </a:rPr>
                <a:t>DI</a:t>
              </a:r>
              <a:r>
                <a:rPr lang="mt-MT" sz="2400" b="1" strike="noStrike" spc="-1" dirty="0" smtClean="0">
                  <a:solidFill>
                    <a:srgbClr val="FFFFFF"/>
                  </a:solidFill>
                  <a:latin typeface="Arial"/>
                </a:rPr>
                <a:t>ŻINFORMAZZJONI X’TAĦBAT?</a:t>
              </a:r>
              <a:endParaRPr lang="fr-BE" sz="2400" b="0" strike="noStrike" spc="-1" dirty="0">
                <a:latin typeface="Arial"/>
              </a:endParaRPr>
            </a:p>
          </p:txBody>
        </p:sp>
        <p:sp>
          <p:nvSpPr>
            <p:cNvPr id="321" name="CustomShape 7"/>
            <p:cNvSpPr/>
            <p:nvPr/>
          </p:nvSpPr>
          <p:spPr>
            <a:xfrm>
              <a:off x="1423440" y="844560"/>
              <a:ext cx="550800" cy="69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4000" b="1" strike="noStrike" spc="-1">
                  <a:solidFill>
                    <a:srgbClr val="FFFFFF"/>
                  </a:solidFill>
                  <a:latin typeface="Arial"/>
                </a:rPr>
                <a:t>1</a:t>
              </a:r>
              <a:endParaRPr lang="fr-BE" sz="4000" b="0" strike="noStrike" spc="-1">
                <a:latin typeface="Arial"/>
              </a:endParaRPr>
            </a:p>
          </p:txBody>
        </p:sp>
      </p:grpSp>
      <p:grpSp>
        <p:nvGrpSpPr>
          <p:cNvPr id="322" name="Group 8"/>
          <p:cNvGrpSpPr/>
          <p:nvPr/>
        </p:nvGrpSpPr>
        <p:grpSpPr>
          <a:xfrm>
            <a:off x="504497" y="4677120"/>
            <a:ext cx="4221583" cy="772560"/>
            <a:chOff x="1319040" y="4677120"/>
            <a:chExt cx="3407040" cy="772560"/>
          </a:xfrm>
        </p:grpSpPr>
        <p:sp>
          <p:nvSpPr>
            <p:cNvPr id="323" name="CustomShape 9"/>
            <p:cNvSpPr/>
            <p:nvPr/>
          </p:nvSpPr>
          <p:spPr>
            <a:xfrm>
              <a:off x="1319040" y="4699800"/>
              <a:ext cx="3407040" cy="749880"/>
            </a:xfrm>
            <a:prstGeom prst="roundRect">
              <a:avLst>
                <a:gd name="adj" fmla="val 50000"/>
              </a:avLst>
            </a:prstGeom>
            <a:solidFill>
              <a:srgbClr val="FF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36000" rIns="0" bIns="0" anchor="ctr">
              <a:noAutofit/>
            </a:bodyPr>
            <a:lstStyle/>
            <a:p>
              <a:pPr marL="457200">
                <a:lnSpc>
                  <a:spcPts val="2259"/>
                </a:lnSpc>
              </a:pPr>
              <a:endParaRPr lang="mt-MT" sz="2400" b="1" strike="noStrike" spc="-1" dirty="0" smtClean="0">
                <a:solidFill>
                  <a:srgbClr val="FFFFFF"/>
                </a:solidFill>
                <a:latin typeface="Arial"/>
              </a:endParaRPr>
            </a:p>
            <a:p>
              <a:pPr marL="457200">
                <a:lnSpc>
                  <a:spcPts val="2259"/>
                </a:lnSpc>
              </a:pPr>
              <a:r>
                <a:rPr lang="en-GB" sz="2400" b="1" strike="noStrike" spc="-1" dirty="0" smtClean="0">
                  <a:solidFill>
                    <a:srgbClr val="FFFFFF"/>
                  </a:solidFill>
                  <a:latin typeface="Arial"/>
                </a:rPr>
                <a:t>PRE</a:t>
              </a:r>
              <a:r>
                <a:rPr lang="mt-MT" sz="2400" b="1" strike="noStrike" spc="-1" dirty="0" smtClean="0">
                  <a:solidFill>
                    <a:srgbClr val="FFFFFF"/>
                  </a:solidFill>
                  <a:latin typeface="Arial"/>
                </a:rPr>
                <a:t>ŻENTAZZJONIJIET U DISKUSSJONIJIET</a:t>
              </a:r>
              <a:endParaRPr lang="fr-BE" sz="2400" b="0" strike="noStrike" spc="-1" dirty="0">
                <a:latin typeface="Arial"/>
              </a:endParaRPr>
            </a:p>
            <a:p>
              <a:pPr marL="457200">
                <a:lnSpc>
                  <a:spcPts val="2259"/>
                </a:lnSpc>
              </a:pPr>
              <a:endParaRPr lang="fr-BE" sz="2400" b="0" strike="noStrike" spc="-1" dirty="0">
                <a:latin typeface="Arial"/>
              </a:endParaRPr>
            </a:p>
          </p:txBody>
        </p:sp>
        <p:sp>
          <p:nvSpPr>
            <p:cNvPr id="324" name="CustomShape 10"/>
            <p:cNvSpPr/>
            <p:nvPr/>
          </p:nvSpPr>
          <p:spPr>
            <a:xfrm>
              <a:off x="1422720" y="4677120"/>
              <a:ext cx="550800" cy="69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4000" b="1" strike="noStrike" spc="-1">
                  <a:solidFill>
                    <a:srgbClr val="FFFFFF"/>
                  </a:solidFill>
                  <a:latin typeface="Arial"/>
                </a:rPr>
                <a:t>3</a:t>
              </a:r>
              <a:endParaRPr lang="fr-BE" sz="4000" b="0" strike="noStrike" spc="-1">
                <a:latin typeface="Arial"/>
              </a:endParaRPr>
            </a:p>
          </p:txBody>
        </p:sp>
      </p:grpSp>
      <p:grpSp>
        <p:nvGrpSpPr>
          <p:cNvPr id="325" name="Group 11"/>
          <p:cNvGrpSpPr/>
          <p:nvPr/>
        </p:nvGrpSpPr>
        <p:grpSpPr>
          <a:xfrm>
            <a:off x="6547681" y="4641480"/>
            <a:ext cx="5644080" cy="742680"/>
            <a:chOff x="6910920" y="4641480"/>
            <a:chExt cx="4237200" cy="742680"/>
          </a:xfrm>
        </p:grpSpPr>
        <p:sp>
          <p:nvSpPr>
            <p:cNvPr id="326" name="CustomShape 12"/>
            <p:cNvSpPr/>
            <p:nvPr/>
          </p:nvSpPr>
          <p:spPr>
            <a:xfrm>
              <a:off x="6910920" y="4641480"/>
              <a:ext cx="4237200" cy="742680"/>
            </a:xfrm>
            <a:prstGeom prst="roundRect">
              <a:avLst>
                <a:gd name="adj" fmla="val 50000"/>
              </a:avLst>
            </a:prstGeom>
            <a:solidFill>
              <a:srgbClr val="FF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72000" rIns="0" bIns="0" anchor="ctr">
              <a:noAutofit/>
            </a:bodyPr>
            <a:lstStyle/>
            <a:p>
              <a:pPr marL="457200">
                <a:lnSpc>
                  <a:spcPts val="2259"/>
                </a:lnSpc>
              </a:pPr>
              <a:r>
                <a:rPr lang="mt-MT" sz="2400" b="1" strike="noStrike" spc="-1" dirty="0" smtClean="0">
                  <a:solidFill>
                    <a:srgbClr val="FFFFFF"/>
                  </a:solidFill>
                  <a:latin typeface="Arial"/>
                </a:rPr>
                <a:t>SOMMARJU U SUĠĠERIMENTI GĦAL AKTAR TAGĦRIF</a:t>
              </a:r>
              <a:endParaRPr lang="fr-BE" sz="2400" b="0" strike="noStrike" spc="-1" dirty="0">
                <a:latin typeface="Arial"/>
              </a:endParaRPr>
            </a:p>
          </p:txBody>
        </p:sp>
        <p:sp>
          <p:nvSpPr>
            <p:cNvPr id="327" name="CustomShape 13"/>
            <p:cNvSpPr/>
            <p:nvPr/>
          </p:nvSpPr>
          <p:spPr>
            <a:xfrm>
              <a:off x="7002720" y="4664160"/>
              <a:ext cx="550800" cy="69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4000" b="1" strike="noStrike" spc="-1">
                  <a:solidFill>
                    <a:srgbClr val="FFFFFF"/>
                  </a:solidFill>
                  <a:latin typeface="Arial"/>
                </a:rPr>
                <a:t>4</a:t>
              </a:r>
              <a:endParaRPr lang="fr-BE" sz="40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z="1800" b="0" strike="noStrike" spc="-1" dirty="0" smtClean="0">
                <a:solidFill>
                  <a:srgbClr val="FFFFFF"/>
                </a:solidFill>
                <a:latin typeface="Arial"/>
              </a:rPr>
              <a:t>ID-DIŻINFORMAZZJONI X’TAĦBAT?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3675600" y="1478880"/>
            <a:ext cx="305964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8000" b="1" strike="noStrike" spc="-1" dirty="0" smtClean="0">
                <a:solidFill>
                  <a:srgbClr val="FF5D00"/>
                </a:solidFill>
                <a:latin typeface="Arial"/>
              </a:rPr>
              <a:t>X’inhi</a:t>
            </a:r>
            <a:endParaRPr lang="fr-BE" sz="8000" b="0" strike="noStrike" spc="-1" dirty="0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3675600" y="2686320"/>
            <a:ext cx="27493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8000" b="1" strike="noStrike" spc="-1" dirty="0" smtClean="0">
                <a:solidFill>
                  <a:srgbClr val="164193"/>
                </a:solidFill>
                <a:latin typeface="Arial"/>
              </a:rPr>
              <a:t>Kif</a:t>
            </a:r>
            <a:endParaRPr lang="fr-BE" sz="8000" b="0" strike="noStrike" spc="-1" dirty="0">
              <a:latin typeface="Arial"/>
            </a:endParaRPr>
          </a:p>
        </p:txBody>
      </p:sp>
      <p:sp>
        <p:nvSpPr>
          <p:cNvPr id="331" name="CustomShape 4"/>
          <p:cNvSpPr/>
          <p:nvPr/>
        </p:nvSpPr>
        <p:spPr>
          <a:xfrm>
            <a:off x="3675600" y="3924720"/>
            <a:ext cx="295488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mt-MT" sz="8000" b="1" strike="noStrike" spc="-1" dirty="0" smtClean="0">
                <a:solidFill>
                  <a:srgbClr val="164193"/>
                </a:solidFill>
                <a:latin typeface="Arial"/>
              </a:rPr>
              <a:t>Kif</a:t>
            </a:r>
            <a:endParaRPr lang="fr-BE" sz="8000" b="0" strike="noStrike" spc="-1" dirty="0">
              <a:latin typeface="Arial"/>
            </a:endParaRPr>
          </a:p>
        </p:txBody>
      </p:sp>
      <p:pic>
        <p:nvPicPr>
          <p:cNvPr id="332" name="Immagine 6"/>
          <p:cNvPicPr/>
          <p:nvPr/>
        </p:nvPicPr>
        <p:blipFill>
          <a:blip r:embed="rId4"/>
          <a:stretch/>
        </p:blipFill>
        <p:spPr>
          <a:xfrm>
            <a:off x="2108880" y="1341720"/>
            <a:ext cx="1566720" cy="4211640"/>
          </a:xfrm>
          <a:prstGeom prst="rect">
            <a:avLst/>
          </a:prstGeom>
          <a:ln w="0">
            <a:noFill/>
          </a:ln>
          <a:effectLst>
            <a:reflection stA="14000" endPos="55000" dir="5400000" sy="-100000" algn="bl" rotWithShape="0"/>
          </a:effectLst>
        </p:spPr>
      </p:pic>
      <p:grpSp>
        <p:nvGrpSpPr>
          <p:cNvPr id="333" name="Group 5"/>
          <p:cNvGrpSpPr/>
          <p:nvPr/>
        </p:nvGrpSpPr>
        <p:grpSpPr>
          <a:xfrm>
            <a:off x="6630480" y="2173680"/>
            <a:ext cx="2529286" cy="723740"/>
            <a:chOff x="6630480" y="2173680"/>
            <a:chExt cx="2128680" cy="723740"/>
          </a:xfrm>
        </p:grpSpPr>
        <p:sp>
          <p:nvSpPr>
            <p:cNvPr id="334" name="CustomShape 6"/>
            <p:cNvSpPr/>
            <p:nvPr/>
          </p:nvSpPr>
          <p:spPr>
            <a:xfrm>
              <a:off x="6630480" y="2173680"/>
              <a:ext cx="2128680" cy="356040"/>
            </a:xfrm>
            <a:prstGeom prst="roundRect">
              <a:avLst>
                <a:gd name="adj" fmla="val 50000"/>
              </a:avLst>
            </a:prstGeom>
            <a:solidFill>
              <a:srgbClr val="FF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mt-MT" sz="1600" b="1" spc="-1" dirty="0" smtClean="0">
                  <a:solidFill>
                    <a:srgbClr val="FFFFFF"/>
                  </a:solidFill>
                  <a:latin typeface="Arial"/>
                </a:rPr>
                <a:t>d-</a:t>
              </a:r>
              <a:r>
                <a:rPr lang="mt-MT" sz="1600" b="1" spc="-1" dirty="0" err="1" smtClean="0">
                  <a:solidFill>
                    <a:srgbClr val="FFFFFF"/>
                  </a:solidFill>
                  <a:latin typeface="Arial"/>
                </a:rPr>
                <a:t>diżinformazzjoni</a:t>
              </a:r>
              <a:r>
                <a:rPr lang="en-GB" sz="1600" b="1" strike="noStrike" spc="-1" dirty="0" smtClean="0">
                  <a:solidFill>
                    <a:srgbClr val="FFFFFF"/>
                  </a:solidFill>
                  <a:latin typeface="Arial"/>
                </a:rPr>
                <a:t>? </a:t>
              </a:r>
              <a:endParaRPr lang="fr-BE" sz="1600" b="0" strike="noStrike" spc="-1" dirty="0">
                <a:latin typeface="Arial"/>
              </a:endParaRPr>
            </a:p>
          </p:txBody>
        </p:sp>
        <p:sp>
          <p:nvSpPr>
            <p:cNvPr id="335" name="CustomShape 7"/>
            <p:cNvSpPr/>
            <p:nvPr/>
          </p:nvSpPr>
          <p:spPr>
            <a:xfrm>
              <a:off x="6630480" y="2560320"/>
              <a:ext cx="1325520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 b="1" strike="noStrike" spc="-1" dirty="0" smtClean="0">
                  <a:solidFill>
                    <a:srgbClr val="FE5D00"/>
                  </a:solidFill>
                  <a:latin typeface="Arial"/>
                </a:rPr>
                <a:t>E</a:t>
              </a:r>
              <a:r>
                <a:rPr lang="mt-MT" sz="1600" b="1" strike="noStrike" spc="-1" dirty="0" err="1" smtClean="0">
                  <a:solidFill>
                    <a:srgbClr val="FE5D00"/>
                  </a:solidFill>
                  <a:latin typeface="Arial"/>
                </a:rPr>
                <a:t>żempji</a:t>
              </a:r>
              <a:endParaRPr lang="fr-BE" sz="1600" b="0" strike="noStrike" spc="-1" dirty="0">
                <a:latin typeface="Arial"/>
              </a:endParaRPr>
            </a:p>
          </p:txBody>
        </p:sp>
        <p:sp>
          <p:nvSpPr>
            <p:cNvPr id="336" name="CustomShape 8"/>
            <p:cNvSpPr/>
            <p:nvPr/>
          </p:nvSpPr>
          <p:spPr>
            <a:xfrm rot="5400000">
              <a:off x="7749000" y="2681280"/>
              <a:ext cx="179280" cy="15048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37" name="Group 9"/>
          <p:cNvGrpSpPr/>
          <p:nvPr/>
        </p:nvGrpSpPr>
        <p:grpSpPr>
          <a:xfrm>
            <a:off x="6630479" y="4609440"/>
            <a:ext cx="4815287" cy="707180"/>
            <a:chOff x="6630479" y="4609440"/>
            <a:chExt cx="4499975" cy="707180"/>
          </a:xfrm>
        </p:grpSpPr>
        <p:sp>
          <p:nvSpPr>
            <p:cNvPr id="338" name="CustomShape 10"/>
            <p:cNvSpPr/>
            <p:nvPr/>
          </p:nvSpPr>
          <p:spPr>
            <a:xfrm>
              <a:off x="6630480" y="4979520"/>
              <a:ext cx="2923200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mt-MT" sz="1600" b="1" strike="noStrike" spc="-1" dirty="0" smtClean="0">
                  <a:solidFill>
                    <a:srgbClr val="164193"/>
                  </a:solidFill>
                  <a:latin typeface="Arial"/>
                </a:rPr>
                <a:t>Risposti rakkomandati</a:t>
              </a:r>
              <a:endParaRPr lang="fr-BE" sz="1600" b="0" strike="noStrike" spc="-1" dirty="0">
                <a:latin typeface="Arial"/>
              </a:endParaRPr>
            </a:p>
          </p:txBody>
        </p:sp>
        <p:sp>
          <p:nvSpPr>
            <p:cNvPr id="339" name="CustomShape 11"/>
            <p:cNvSpPr/>
            <p:nvPr/>
          </p:nvSpPr>
          <p:spPr>
            <a:xfrm>
              <a:off x="6630479" y="4609440"/>
              <a:ext cx="4499975" cy="290880"/>
            </a:xfrm>
            <a:prstGeom prst="roundRect">
              <a:avLst>
                <a:gd name="adj" fmla="val 50000"/>
              </a:avLst>
            </a:prstGeom>
            <a:solidFill>
              <a:srgbClr val="164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72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mt-MT" sz="1600" b="1" spc="-1" dirty="0" err="1">
                  <a:solidFill>
                    <a:srgbClr val="FFFFFF"/>
                  </a:solidFill>
                  <a:latin typeface="Arial"/>
                </a:rPr>
                <a:t>i</a:t>
              </a:r>
              <a:r>
                <a:rPr lang="mt-MT" sz="1600" b="1" strike="noStrike" spc="-1" dirty="0" err="1" smtClean="0">
                  <a:solidFill>
                    <a:srgbClr val="FFFFFF"/>
                  </a:solidFill>
                  <a:latin typeface="Arial"/>
                </a:rPr>
                <a:t>missna</a:t>
              </a:r>
              <a:r>
                <a:rPr lang="mt-MT" sz="1600" b="1" strike="noStrike" spc="-1" dirty="0" smtClean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mt-MT" sz="1600" b="1" strike="noStrike" spc="-1" dirty="0" err="1" smtClean="0">
                  <a:solidFill>
                    <a:srgbClr val="FFFFFF"/>
                  </a:solidFill>
                  <a:latin typeface="Arial"/>
                </a:rPr>
                <a:t>nirrispondu</a:t>
              </a:r>
              <a:r>
                <a:rPr lang="mt-MT" sz="1600" b="1" strike="noStrike" spc="-1" dirty="0" smtClean="0">
                  <a:solidFill>
                    <a:srgbClr val="FFFFFF"/>
                  </a:solidFill>
                  <a:latin typeface="Arial"/>
                </a:rPr>
                <a:t> għad-</a:t>
              </a:r>
              <a:r>
                <a:rPr lang="mt-MT" sz="1600" b="1" strike="noStrike" spc="-1" dirty="0" err="1" smtClean="0">
                  <a:solidFill>
                    <a:srgbClr val="FFFFFF"/>
                  </a:solidFill>
                  <a:latin typeface="Arial"/>
                </a:rPr>
                <a:t>diżinformazzjoni</a:t>
              </a:r>
              <a:r>
                <a:rPr lang="en-GB" sz="1600" b="1" strike="noStrike" spc="-1" dirty="0" smtClean="0">
                  <a:solidFill>
                    <a:srgbClr val="FFFFFF"/>
                  </a:solidFill>
                  <a:latin typeface="Arial"/>
                </a:rPr>
                <a:t>? </a:t>
              </a:r>
              <a:endParaRPr lang="fr-BE" sz="1600" b="0" strike="noStrike" spc="-1" dirty="0">
                <a:latin typeface="Arial"/>
              </a:endParaRPr>
            </a:p>
          </p:txBody>
        </p:sp>
        <p:sp>
          <p:nvSpPr>
            <p:cNvPr id="340" name="CustomShape 12"/>
            <p:cNvSpPr/>
            <p:nvPr/>
          </p:nvSpPr>
          <p:spPr>
            <a:xfrm rot="5400000">
              <a:off x="9320400" y="5087160"/>
              <a:ext cx="179280" cy="150480"/>
            </a:xfrm>
            <a:prstGeom prst="triangle">
              <a:avLst>
                <a:gd name="adj" fmla="val 50000"/>
              </a:avLst>
            </a:prstGeom>
            <a:solidFill>
              <a:srgbClr val="164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1" name="Group 13"/>
          <p:cNvGrpSpPr/>
          <p:nvPr/>
        </p:nvGrpSpPr>
        <p:grpSpPr>
          <a:xfrm>
            <a:off x="6630480" y="3362760"/>
            <a:ext cx="3222968" cy="714020"/>
            <a:chOff x="6630480" y="3362760"/>
            <a:chExt cx="2914920" cy="714020"/>
          </a:xfrm>
        </p:grpSpPr>
        <p:sp>
          <p:nvSpPr>
            <p:cNvPr id="342" name="CustomShape 14"/>
            <p:cNvSpPr/>
            <p:nvPr/>
          </p:nvSpPr>
          <p:spPr>
            <a:xfrm>
              <a:off x="6630480" y="3362760"/>
              <a:ext cx="2914920" cy="356040"/>
            </a:xfrm>
            <a:prstGeom prst="roundRect">
              <a:avLst>
                <a:gd name="adj" fmla="val 50000"/>
              </a:avLst>
            </a:prstGeom>
            <a:solidFill>
              <a:srgbClr val="164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mt-MT" sz="1600" b="1" spc="-1" dirty="0">
                  <a:solidFill>
                    <a:srgbClr val="FFFFFF"/>
                  </a:solidFill>
                  <a:latin typeface="Arial"/>
                </a:rPr>
                <a:t>t</a:t>
              </a:r>
              <a:r>
                <a:rPr lang="mt-MT" sz="1600" b="1" strike="noStrike" spc="-1" dirty="0" smtClean="0">
                  <a:solidFill>
                    <a:srgbClr val="FFFFFF"/>
                  </a:solidFill>
                  <a:latin typeface="Arial"/>
                </a:rPr>
                <a:t>aħdem id-</a:t>
              </a:r>
              <a:r>
                <a:rPr lang="mt-MT" sz="1600" b="1" strike="noStrike" spc="-1" dirty="0" err="1" smtClean="0">
                  <a:solidFill>
                    <a:srgbClr val="FFFFFF"/>
                  </a:solidFill>
                  <a:latin typeface="Arial"/>
                </a:rPr>
                <a:t>diżinformazzjoni</a:t>
              </a:r>
              <a:r>
                <a:rPr lang="en-GB" sz="1600" b="1" strike="noStrike" spc="-1" dirty="0" smtClean="0">
                  <a:solidFill>
                    <a:srgbClr val="FFFFFF"/>
                  </a:solidFill>
                  <a:latin typeface="Arial"/>
                </a:rPr>
                <a:t>?</a:t>
              </a:r>
              <a:endParaRPr lang="fr-BE" sz="1600" b="0" strike="noStrike" spc="-1" dirty="0">
                <a:latin typeface="Arial"/>
              </a:endParaRPr>
            </a:p>
          </p:txBody>
        </p:sp>
        <p:sp>
          <p:nvSpPr>
            <p:cNvPr id="343" name="CustomShape 15"/>
            <p:cNvSpPr/>
            <p:nvPr/>
          </p:nvSpPr>
          <p:spPr>
            <a:xfrm>
              <a:off x="6630480" y="3739680"/>
              <a:ext cx="1188720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600" b="1" strike="noStrike" spc="-1" dirty="0" smtClean="0">
                  <a:solidFill>
                    <a:srgbClr val="164193"/>
                  </a:solidFill>
                  <a:latin typeface="Arial"/>
                </a:rPr>
                <a:t>E</a:t>
              </a:r>
              <a:r>
                <a:rPr lang="mt-MT" sz="1600" b="1" strike="noStrike" spc="-1" dirty="0" err="1" smtClean="0">
                  <a:solidFill>
                    <a:srgbClr val="164193"/>
                  </a:solidFill>
                  <a:latin typeface="Arial"/>
                </a:rPr>
                <a:t>żempji</a:t>
              </a:r>
              <a:endParaRPr lang="fr-BE" sz="1600" b="0" strike="noStrike" spc="-1" dirty="0">
                <a:latin typeface="Arial"/>
              </a:endParaRPr>
            </a:p>
          </p:txBody>
        </p:sp>
        <p:sp>
          <p:nvSpPr>
            <p:cNvPr id="344" name="CustomShape 16"/>
            <p:cNvSpPr/>
            <p:nvPr/>
          </p:nvSpPr>
          <p:spPr>
            <a:xfrm rot="5400000">
              <a:off x="7728120" y="3845520"/>
              <a:ext cx="179280" cy="150480"/>
            </a:xfrm>
            <a:prstGeom prst="triangle">
              <a:avLst>
                <a:gd name="adj" fmla="val 50000"/>
              </a:avLst>
            </a:prstGeom>
            <a:solidFill>
              <a:srgbClr val="164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z="1800" b="0" strike="noStrike" spc="-1" dirty="0" smtClean="0">
                <a:solidFill>
                  <a:srgbClr val="FFFFFF"/>
                </a:solidFill>
                <a:latin typeface="Arial"/>
              </a:rPr>
              <a:t>X’INHI D-DIŻINFORMAZZJONI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1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4127400" y="3139560"/>
            <a:ext cx="1166760" cy="461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FA</a:t>
            </a: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TTI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4127400" y="1015920"/>
            <a:ext cx="3562200" cy="461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INDĦIL BARRANI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4127400" y="1546560"/>
            <a:ext cx="4480572" cy="461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OPERAZZJONI TA’ INFLUWENZA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4127400" y="2077560"/>
            <a:ext cx="3012120" cy="461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DI</a:t>
            </a: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Ż</a:t>
            </a: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-INFORMA</a:t>
            </a: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ZZJONI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51" name="CustomShape 7"/>
          <p:cNvSpPr/>
          <p:nvPr/>
        </p:nvSpPr>
        <p:spPr>
          <a:xfrm>
            <a:off x="4127399" y="3670200"/>
            <a:ext cx="2178807" cy="461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OPIN</a:t>
            </a: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JONIJIET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52" name="CustomShape 8"/>
          <p:cNvSpPr/>
          <p:nvPr/>
        </p:nvSpPr>
        <p:spPr>
          <a:xfrm>
            <a:off x="4094280" y="2625840"/>
            <a:ext cx="3045240" cy="461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MI</a:t>
            </a: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Ż</a:t>
            </a: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-INFORMA</a:t>
            </a: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ZZJONI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53" name="CustomShape 9"/>
          <p:cNvSpPr/>
          <p:nvPr/>
        </p:nvSpPr>
        <p:spPr>
          <a:xfrm>
            <a:off x="4127400" y="4201200"/>
            <a:ext cx="3012120" cy="461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SATIRA U UMORIŻMU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54" name="CustomShape 10"/>
          <p:cNvSpPr/>
          <p:nvPr/>
        </p:nvSpPr>
        <p:spPr>
          <a:xfrm>
            <a:off x="4103280" y="4928400"/>
            <a:ext cx="5901840" cy="1114200"/>
          </a:xfrm>
          <a:prstGeom prst="roundRect">
            <a:avLst>
              <a:gd name="adj" fmla="val 50000"/>
            </a:avLst>
          </a:prstGeom>
          <a:solidFill>
            <a:srgbClr val="16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16000" tIns="72000" rIns="0" bIns="0" anchor="ctr">
            <a:noAutofit/>
          </a:bodyPr>
          <a:lstStyle/>
          <a:p>
            <a:pPr>
              <a:lnSpc>
                <a:spcPts val="3781"/>
              </a:lnSpc>
            </a:pPr>
            <a:r>
              <a:rPr lang="it-IT" sz="4000" b="1" strike="noStrike" spc="-1" dirty="0" smtClean="0">
                <a:solidFill>
                  <a:srgbClr val="FFFFFF"/>
                </a:solidFill>
                <a:latin typeface="Arial"/>
              </a:rPr>
              <a:t>X</a:t>
            </a:r>
            <a:r>
              <a:rPr lang="mt-MT" sz="4000" b="1" strike="noStrike" spc="-1" dirty="0" smtClean="0">
                <a:solidFill>
                  <a:srgbClr val="FFFFFF"/>
                </a:solidFill>
                <a:latin typeface="Arial"/>
              </a:rPr>
              <a:t>’INHU FATT</a:t>
            </a:r>
            <a:endParaRPr lang="fr-BE" sz="4000" b="0" strike="noStrike" spc="-1" dirty="0">
              <a:latin typeface="Arial"/>
            </a:endParaRPr>
          </a:p>
          <a:p>
            <a:pPr>
              <a:lnSpc>
                <a:spcPts val="3781"/>
              </a:lnSpc>
            </a:pPr>
            <a:r>
              <a:rPr lang="mt-MT" sz="4000" b="1" strike="noStrike" spc="-1" dirty="0" smtClean="0">
                <a:solidFill>
                  <a:srgbClr val="FFFFFF"/>
                </a:solidFill>
                <a:latin typeface="Arial"/>
              </a:rPr>
              <a:t>X’INHU GIDEB</a:t>
            </a:r>
            <a:endParaRPr lang="fr-BE" sz="4000" b="0" strike="noStrike" spc="-1" dirty="0">
              <a:latin typeface="Arial"/>
            </a:endParaRPr>
          </a:p>
        </p:txBody>
      </p:sp>
      <p:pic>
        <p:nvPicPr>
          <p:cNvPr id="355" name="Immagine 12"/>
          <p:cNvPicPr/>
          <p:nvPr/>
        </p:nvPicPr>
        <p:blipFill>
          <a:blip r:embed="rId4"/>
          <a:stretch/>
        </p:blipFill>
        <p:spPr>
          <a:xfrm>
            <a:off x="8190000" y="2140200"/>
            <a:ext cx="2550600" cy="3715560"/>
          </a:xfrm>
          <a:prstGeom prst="rect">
            <a:avLst/>
          </a:prstGeom>
          <a:ln w="0">
            <a:noFill/>
          </a:ln>
        </p:spPr>
      </p:pic>
      <p:pic>
        <p:nvPicPr>
          <p:cNvPr id="356" name="Immagine 13"/>
          <p:cNvPicPr/>
          <p:nvPr/>
        </p:nvPicPr>
        <p:blipFill>
          <a:blip r:embed="rId5"/>
          <a:stretch/>
        </p:blipFill>
        <p:spPr>
          <a:xfrm flipH="1">
            <a:off x="1126800" y="831240"/>
            <a:ext cx="3116880" cy="5405040"/>
          </a:xfrm>
          <a:prstGeom prst="rect">
            <a:avLst/>
          </a:prstGeom>
          <a:ln w="0">
            <a:noFill/>
          </a:ln>
          <a:effectLst>
            <a:reflection blurRad="6350" stA="9000" endPos="5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0" y="-19908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z="1800" b="0" strike="noStrike" spc="-1" dirty="0" smtClean="0">
                <a:solidFill>
                  <a:srgbClr val="FFFFFF"/>
                </a:solidFill>
                <a:latin typeface="Arial"/>
              </a:rPr>
              <a:t>X’INHI D-DIŻINFORMAZZJONI 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Arial"/>
              </a:rPr>
              <a:t>– 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IL-MOVIMENT ‘A</a:t>
            </a:r>
            <a:r>
              <a:rPr lang="en-IE" sz="1800" b="1" strike="noStrike" spc="-1" dirty="0" smtClean="0">
                <a:solidFill>
                  <a:srgbClr val="FFFFFF"/>
                </a:solidFill>
                <a:latin typeface="Arial"/>
              </a:rPr>
              <a:t>NTI-VAX’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1</a:t>
            </a:r>
            <a:endParaRPr lang="fr-BE" sz="3200" b="0" strike="noStrike" spc="-1">
              <a:latin typeface="Arial"/>
            </a:endParaRPr>
          </a:p>
        </p:txBody>
      </p:sp>
      <p:pic>
        <p:nvPicPr>
          <p:cNvPr id="359" name="Elementi multimediali online 3" descr="Journal: Study Linking Vaccine to Autism 'Fraud'"/>
          <p:cNvPicPr/>
          <p:nvPr/>
        </p:nvPicPr>
        <p:blipFill>
          <a:blip r:embed="rId4"/>
          <a:stretch/>
        </p:blipFill>
        <p:spPr>
          <a:xfrm>
            <a:off x="655920" y="1728000"/>
            <a:ext cx="5591880" cy="3629880"/>
          </a:xfrm>
          <a:prstGeom prst="rect">
            <a:avLst/>
          </a:prstGeom>
          <a:ln w="0">
            <a:noFill/>
          </a:ln>
        </p:spPr>
      </p:pic>
      <p:pic>
        <p:nvPicPr>
          <p:cNvPr id="360" name="Immagine 7"/>
          <p:cNvPicPr/>
          <p:nvPr/>
        </p:nvPicPr>
        <p:blipFill>
          <a:blip r:embed="rId5"/>
          <a:srcRect t="22970" b="-23360"/>
          <a:stretch/>
        </p:blipFill>
        <p:spPr>
          <a:xfrm>
            <a:off x="6869880" y="216000"/>
            <a:ext cx="4698000" cy="6731640"/>
          </a:xfrm>
          <a:prstGeom prst="rect">
            <a:avLst/>
          </a:prstGeom>
          <a:ln w="0">
            <a:noFill/>
          </a:ln>
        </p:spPr>
      </p:pic>
      <p:sp>
        <p:nvSpPr>
          <p:cNvPr id="361" name="CustomShape 3"/>
          <p:cNvSpPr/>
          <p:nvPr/>
        </p:nvSpPr>
        <p:spPr>
          <a:xfrm>
            <a:off x="7147440" y="2359268"/>
            <a:ext cx="4155120" cy="7790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Konklużjonijiet foloz, </a:t>
            </a:r>
            <a:r>
              <a:rPr lang="mt-MT" b="1" spc="-1" dirty="0" err="1" smtClean="0">
                <a:solidFill>
                  <a:srgbClr val="FFFFFF"/>
                </a:solidFill>
                <a:latin typeface="Arial"/>
              </a:rPr>
              <a:t>illużjonijiet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 soċjali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7147440" y="2987961"/>
            <a:ext cx="4155120" cy="102788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ts val="1860"/>
              </a:lnSpc>
            </a:pP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Jeħlu l-vaċċini, il-kawżi veri tal-</a:t>
            </a:r>
            <a:r>
              <a:rPr lang="mt-MT" sz="1800" b="1" strike="noStrike" spc="-1" dirty="0" err="1" smtClean="0">
                <a:solidFill>
                  <a:srgbClr val="FFFFFF"/>
                </a:solidFill>
                <a:latin typeface="Arial"/>
              </a:rPr>
              <a:t>awtiżmu</a:t>
            </a: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 ma jissemmewx/mhumiex analizzati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363" name="CustomShape 5"/>
          <p:cNvSpPr/>
          <p:nvPr/>
        </p:nvSpPr>
        <p:spPr>
          <a:xfrm>
            <a:off x="7147440" y="3994260"/>
            <a:ext cx="4155120" cy="9196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ts val="1661"/>
              </a:lnSpc>
            </a:pPr>
            <a:r>
              <a:rPr lang="mt-MT" sz="1800" b="1" strike="noStrike" spc="-1" dirty="0" smtClean="0">
                <a:solidFill>
                  <a:srgbClr val="FFFFFF"/>
                </a:solidFill>
                <a:latin typeface="Arial"/>
              </a:rPr>
              <a:t>Impatt fit-tul: tnaqqis fil-% ta’ vaċċinazzjoni jsarraf f’epidemija tal-massa aktar ’il quddiem</a:t>
            </a:r>
            <a:endParaRPr lang="fr-B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359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X’INHI D-DIŻINFORMAZZJONI </a:t>
            </a:r>
            <a:r>
              <a:rPr lang="it-IT" spc="-1" dirty="0">
                <a:solidFill>
                  <a:srgbClr val="FFFFFF"/>
                </a:solidFill>
              </a:rPr>
              <a:t>– </a:t>
            </a:r>
            <a:r>
              <a:rPr lang="mt-MT" b="1" spc="-1" dirty="0" err="1" smtClean="0">
                <a:solidFill>
                  <a:srgbClr val="FFFFFF"/>
                </a:solidFill>
                <a:latin typeface="Arial"/>
              </a:rPr>
              <a:t>Il-ĦRAFA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 LI L-5G ĠAB IL-</a:t>
            </a:r>
            <a:r>
              <a:rPr lang="it-IT" sz="1800" b="1" strike="noStrike" spc="-1" dirty="0" smtClean="0">
                <a:solidFill>
                  <a:srgbClr val="FFFFFF"/>
                </a:solidFill>
                <a:latin typeface="Arial"/>
              </a:rPr>
              <a:t>CORONAVIRUS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365" name="Immagine 6"/>
          <p:cNvPicPr/>
          <p:nvPr/>
        </p:nvPicPr>
        <p:blipFill>
          <a:blip r:embed="rId3"/>
          <a:stretch/>
        </p:blipFill>
        <p:spPr>
          <a:xfrm>
            <a:off x="4767840" y="1807560"/>
            <a:ext cx="2655720" cy="5411880"/>
          </a:xfrm>
          <a:prstGeom prst="rect">
            <a:avLst/>
          </a:prstGeom>
          <a:ln w="0">
            <a:noFill/>
          </a:ln>
        </p:spPr>
      </p:pic>
      <p:pic>
        <p:nvPicPr>
          <p:cNvPr id="366" name="Immagine 8"/>
          <p:cNvPicPr/>
          <p:nvPr/>
        </p:nvPicPr>
        <p:blipFill>
          <a:blip r:embed="rId4"/>
          <a:stretch/>
        </p:blipFill>
        <p:spPr>
          <a:xfrm>
            <a:off x="1103040" y="3273480"/>
            <a:ext cx="4473360" cy="4377600"/>
          </a:xfrm>
          <a:prstGeom prst="rect">
            <a:avLst/>
          </a:prstGeom>
          <a:ln w="0">
            <a:noFill/>
          </a:ln>
        </p:spPr>
      </p:pic>
      <p:sp>
        <p:nvSpPr>
          <p:cNvPr id="367" name="CustomShape 2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1</a:t>
            </a:r>
            <a:endParaRPr lang="fr-BE" sz="3200" b="0" strike="noStrike" spc="-1">
              <a:latin typeface="Arial"/>
            </a:endParaRPr>
          </a:p>
        </p:txBody>
      </p:sp>
      <p:sp>
        <p:nvSpPr>
          <p:cNvPr id="368" name="CustomShape 3"/>
          <p:cNvSpPr/>
          <p:nvPr/>
        </p:nvSpPr>
        <p:spPr>
          <a:xfrm>
            <a:off x="1837440" y="1219680"/>
            <a:ext cx="3738960" cy="4615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IL-LIBERTÀ TAL-KELMA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69" name="CustomShape 4"/>
          <p:cNvSpPr/>
          <p:nvPr/>
        </p:nvSpPr>
        <p:spPr>
          <a:xfrm>
            <a:off x="560520" y="2444040"/>
            <a:ext cx="3452040" cy="6418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2000" tIns="36000" rIns="0" bIns="0" anchor="ctr">
            <a:noAutofit/>
          </a:bodyPr>
          <a:lstStyle/>
          <a:p>
            <a:pPr>
              <a:lnSpc>
                <a:spcPts val="1899"/>
              </a:lnSpc>
            </a:pP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B</a:t>
            </a: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IŻA’ TA’ EFFETTI FUQ </a:t>
            </a:r>
          </a:p>
          <a:p>
            <a:pPr>
              <a:lnSpc>
                <a:spcPts val="1899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IS-SAĦĦA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70" name="CustomShape 5"/>
          <p:cNvSpPr/>
          <p:nvPr/>
        </p:nvSpPr>
        <p:spPr>
          <a:xfrm>
            <a:off x="6608618" y="1218529"/>
            <a:ext cx="5400251" cy="4615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VANDALIŻMU FUQ IT-TORRIJIET TAL-5G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71" name="CustomShape 6"/>
          <p:cNvSpPr/>
          <p:nvPr/>
        </p:nvSpPr>
        <p:spPr>
          <a:xfrm>
            <a:off x="8437418" y="2444040"/>
            <a:ext cx="3086542" cy="106116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tIns="108000" rIns="90000" bIns="45000" anchor="ctr">
            <a:noAutofit/>
          </a:bodyPr>
          <a:lstStyle/>
          <a:p>
            <a:pPr>
              <a:lnSpc>
                <a:spcPts val="1899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IN-NETWORKS TAL-</a:t>
            </a:r>
          </a:p>
          <a:p>
            <a:pPr>
              <a:lnSpc>
                <a:spcPts val="1899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KOMUMUNIKAZZJONI</a:t>
            </a:r>
          </a:p>
          <a:p>
            <a:pPr>
              <a:lnSpc>
                <a:spcPts val="1899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MA JAĦDMUX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72" name="CustomShape 7"/>
          <p:cNvSpPr/>
          <p:nvPr/>
        </p:nvSpPr>
        <p:spPr>
          <a:xfrm>
            <a:off x="6884280" y="3844440"/>
            <a:ext cx="4046956" cy="90648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tIns="108000" rIns="90000" bIns="45000" anchor="ctr">
            <a:noAutofit/>
          </a:bodyPr>
          <a:lstStyle/>
          <a:p>
            <a:pPr>
              <a:lnSpc>
                <a:spcPts val="1899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RABTA FALZA TAL-</a:t>
            </a:r>
            <a:endParaRPr lang="fr-BE" sz="2000" b="0" strike="noStrike" spc="-1" dirty="0">
              <a:latin typeface="Arial"/>
            </a:endParaRPr>
          </a:p>
          <a:p>
            <a:pPr>
              <a:lnSpc>
                <a:spcPts val="1899"/>
              </a:lnSpc>
            </a:pP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COVID-19 </a:t>
            </a: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MAT-TEKNOLOĠIJI</a:t>
            </a:r>
          </a:p>
          <a:p>
            <a:pPr>
              <a:lnSpc>
                <a:spcPts val="1899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TA</a:t>
            </a: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N-NETWORKS</a:t>
            </a: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endParaRPr lang="fr-BE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0" y="0"/>
            <a:ext cx="12191760" cy="398160"/>
          </a:xfrm>
          <a:prstGeom prst="rect">
            <a:avLst/>
          </a:prstGeom>
          <a:solidFill>
            <a:srgbClr val="0B1741"/>
          </a:solidFill>
          <a:ln w="0">
            <a:noFill/>
          </a:ln>
        </p:spPr>
        <p:txBody>
          <a:bodyPr lIns="720000" tIns="72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t-MT" spc="-1" dirty="0">
                <a:solidFill>
                  <a:srgbClr val="FFFFFF"/>
                </a:solidFill>
              </a:rPr>
              <a:t>X’INHI D-DIŻINFORMAZZJONI </a:t>
            </a:r>
            <a:r>
              <a:rPr lang="it-IT" spc="-1" dirty="0">
                <a:solidFill>
                  <a:srgbClr val="FFFFFF"/>
                </a:solidFill>
              </a:rPr>
              <a:t>– </a:t>
            </a:r>
            <a:r>
              <a:rPr lang="mt-MT" b="1" spc="-1" dirty="0" smtClean="0">
                <a:solidFill>
                  <a:srgbClr val="FFFFFF"/>
                </a:solidFill>
                <a:latin typeface="Arial"/>
              </a:rPr>
              <a:t>IXROB L-ILMA SĦUN BIEX TOQTOL IL-CORONAVIRUS</a:t>
            </a:r>
            <a:endParaRPr lang="it-IT" sz="1800" b="0" strike="noStrike" spc="-1" dirty="0">
              <a:solidFill>
                <a:srgbClr val="0A1641"/>
              </a:solidFill>
              <a:latin typeface="Arial"/>
            </a:endParaRPr>
          </a:p>
        </p:txBody>
      </p:sp>
      <p:pic>
        <p:nvPicPr>
          <p:cNvPr id="374" name="Immagine 8"/>
          <p:cNvPicPr/>
          <p:nvPr/>
        </p:nvPicPr>
        <p:blipFill>
          <a:blip r:embed="rId3"/>
          <a:srcRect t="-491" b="37526"/>
          <a:stretch/>
        </p:blipFill>
        <p:spPr>
          <a:xfrm>
            <a:off x="3490200" y="1439640"/>
            <a:ext cx="4263120" cy="5418000"/>
          </a:xfrm>
          <a:prstGeom prst="rect">
            <a:avLst/>
          </a:prstGeom>
          <a:ln w="0">
            <a:noFill/>
          </a:ln>
        </p:spPr>
      </p:pic>
      <p:sp>
        <p:nvSpPr>
          <p:cNvPr id="375" name="CustomShape 2"/>
          <p:cNvSpPr/>
          <p:nvPr/>
        </p:nvSpPr>
        <p:spPr>
          <a:xfrm>
            <a:off x="295422" y="2012760"/>
            <a:ext cx="4011978" cy="8794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180000" tIns="36000" rIns="36000" bIns="0" anchor="ctr">
            <a:noAutofit/>
          </a:bodyPr>
          <a:lstStyle/>
          <a:p>
            <a:pPr>
              <a:lnSpc>
                <a:spcPts val="1899"/>
              </a:lnSpc>
            </a:pP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M</a:t>
            </a: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’HEMM XEJN ĦAŻIN, </a:t>
            </a:r>
          </a:p>
          <a:p>
            <a:pPr>
              <a:lnSpc>
                <a:spcPts val="1899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FIŻIKAMENT, JEKK TIXROB</a:t>
            </a:r>
          </a:p>
          <a:p>
            <a:pPr>
              <a:lnSpc>
                <a:spcPts val="1899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L-ILMA SĦUN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7292520" y="1088280"/>
            <a:ext cx="4458240" cy="127692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144000" tIns="108000" rIns="90000" bIns="45000" anchor="ctr">
            <a:noAutofit/>
          </a:bodyPr>
          <a:lstStyle/>
          <a:p>
            <a:pPr>
              <a:lnSpc>
                <a:spcPts val="1899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DISTRAZZJONI MILL-MODI</a:t>
            </a:r>
          </a:p>
          <a:p>
            <a:pPr>
              <a:lnSpc>
                <a:spcPts val="1899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VERI KIF TIPPROTEĠI RUĦEK</a:t>
            </a: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endParaRPr lang="mt-MT" sz="2000" b="1" strike="noStrike" spc="-1" dirty="0" smtClean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1899"/>
              </a:lnSpc>
            </a:pPr>
            <a:r>
              <a:rPr lang="it-IT" sz="1400" b="0" strike="noStrike" spc="-1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lang="mt-MT" sz="1400" spc="-1" dirty="0" smtClean="0">
                <a:solidFill>
                  <a:srgbClr val="FFFFFF"/>
                </a:solidFill>
                <a:latin typeface="Arial"/>
              </a:rPr>
              <a:t>aħsel idejk</a:t>
            </a:r>
            <a:r>
              <a:rPr lang="it-IT" sz="1400" b="0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it-IT" sz="1400" b="0" strike="noStrike" spc="-1" dirty="0">
                <a:solidFill>
                  <a:srgbClr val="FFFFFF"/>
                </a:solidFill>
                <a:latin typeface="Arial"/>
              </a:rPr>
              <a:t>/ </a:t>
            </a:r>
            <a:r>
              <a:rPr lang="mt-MT" sz="1400" b="0" strike="noStrike" spc="-1" dirty="0" smtClean="0">
                <a:solidFill>
                  <a:srgbClr val="FFFFFF"/>
                </a:solidFill>
                <a:latin typeface="Arial"/>
              </a:rPr>
              <a:t>żomm il-bogħod min-nies</a:t>
            </a:r>
            <a:r>
              <a:rPr lang="it-IT" sz="1400" b="0" strike="noStrike" spc="-1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mt-MT" sz="1400" b="0" strike="noStrike" spc="-1" dirty="0" smtClean="0">
                <a:solidFill>
                  <a:srgbClr val="FFFFFF"/>
                </a:solidFill>
                <a:latin typeface="Arial"/>
              </a:rPr>
              <a:t>maskra</a:t>
            </a:r>
            <a:r>
              <a:rPr lang="it-IT" sz="1400" b="0" strike="noStrike" spc="-1" dirty="0" smtClean="0">
                <a:solidFill>
                  <a:srgbClr val="FFFFFF"/>
                </a:solidFill>
                <a:latin typeface="Arial"/>
              </a:rPr>
              <a:t>)</a:t>
            </a:r>
            <a:endParaRPr lang="fr-BE" sz="1400" b="0" strike="noStrike" spc="-1" dirty="0">
              <a:latin typeface="Arial"/>
            </a:endParaRPr>
          </a:p>
        </p:txBody>
      </p:sp>
      <p:sp>
        <p:nvSpPr>
          <p:cNvPr id="377" name="CustomShape 4"/>
          <p:cNvSpPr/>
          <p:nvPr/>
        </p:nvSpPr>
        <p:spPr>
          <a:xfrm>
            <a:off x="7292520" y="2650320"/>
            <a:ext cx="4322160" cy="759600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tIns="108000" rIns="90000" bIns="45000" anchor="ctr">
            <a:noAutofit/>
          </a:bodyPr>
          <a:lstStyle/>
          <a:p>
            <a:pPr>
              <a:lnSpc>
                <a:spcPts val="1899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SENS FALZ TA’ PROTEZZJONI</a:t>
            </a:r>
          </a:p>
          <a:p>
            <a:pPr>
              <a:lnSpc>
                <a:spcPts val="1899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KONTRA L-</a:t>
            </a:r>
            <a:r>
              <a:rPr lang="it-IT" sz="2000" b="1" strike="noStrike" spc="-1" dirty="0" smtClean="0">
                <a:solidFill>
                  <a:srgbClr val="FFFFFF"/>
                </a:solidFill>
                <a:latin typeface="Arial"/>
              </a:rPr>
              <a:t>CORONAVIRUS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78" name="CustomShape 5"/>
          <p:cNvSpPr/>
          <p:nvPr/>
        </p:nvSpPr>
        <p:spPr>
          <a:xfrm>
            <a:off x="7292520" y="3695399"/>
            <a:ext cx="4125600" cy="1239457"/>
          </a:xfrm>
          <a:prstGeom prst="roundRect">
            <a:avLst>
              <a:gd name="adj" fmla="val 50000"/>
            </a:avLst>
          </a:prstGeom>
          <a:solidFill>
            <a:srgbClr val="FF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tIns="108000" rIns="90000" bIns="45000" anchor="ctr">
            <a:noAutofit/>
          </a:bodyPr>
          <a:lstStyle/>
          <a:p>
            <a:pPr>
              <a:lnSpc>
                <a:spcPts val="1899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IL-BEŻGĦAT U L-INĊERTEZZI</a:t>
            </a:r>
          </a:p>
          <a:p>
            <a:pPr>
              <a:lnSpc>
                <a:spcPts val="1899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POPOLARI JINTUŻAW BIEX </a:t>
            </a:r>
          </a:p>
          <a:p>
            <a:pPr>
              <a:lnSpc>
                <a:spcPts val="1899"/>
              </a:lnSpc>
            </a:pPr>
            <a:r>
              <a:rPr lang="mt-MT" sz="2000" b="1" strike="noStrike" spc="-1" dirty="0" smtClean="0">
                <a:solidFill>
                  <a:srgbClr val="FFFFFF"/>
                </a:solidFill>
                <a:latin typeface="Arial"/>
              </a:rPr>
              <a:t>TIXXERRED INFORMAZZJONI </a:t>
            </a:r>
          </a:p>
          <a:p>
            <a:pPr>
              <a:lnSpc>
                <a:spcPts val="1899"/>
              </a:lnSpc>
            </a:pPr>
            <a:r>
              <a:rPr lang="mt-MT" sz="2000" b="1" spc="-1" dirty="0" smtClean="0">
                <a:solidFill>
                  <a:srgbClr val="FFFFFF"/>
                </a:solidFill>
                <a:latin typeface="Arial"/>
              </a:rPr>
              <a:t>MHUX XJENTIFIKA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379" name="CustomShape 6"/>
          <p:cNvSpPr/>
          <p:nvPr/>
        </p:nvSpPr>
        <p:spPr>
          <a:xfrm>
            <a:off x="142200" y="-86400"/>
            <a:ext cx="4068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Arial"/>
              </a:rPr>
              <a:t>1</a:t>
            </a:r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D848A"/>
      </a:dk2>
      <a:lt2>
        <a:srgbClr val="B0BEFE"/>
      </a:lt2>
      <a:accent1>
        <a:srgbClr val="B7CC00"/>
      </a:accent1>
      <a:accent2>
        <a:srgbClr val="F49900"/>
      </a:accent2>
      <a:accent3>
        <a:srgbClr val="AA2C86"/>
      </a:accent3>
      <a:accent4>
        <a:srgbClr val="F9C9B9"/>
      </a:accent4>
      <a:accent5>
        <a:srgbClr val="FE5D00"/>
      </a:accent5>
      <a:accent6>
        <a:srgbClr val="39A7D2"/>
      </a:accent6>
      <a:hlink>
        <a:srgbClr val="964277"/>
      </a:hlink>
      <a:folHlink>
        <a:srgbClr val="9D71B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D848A"/>
      </a:dk2>
      <a:lt2>
        <a:srgbClr val="B0BEFE"/>
      </a:lt2>
      <a:accent1>
        <a:srgbClr val="B7CC00"/>
      </a:accent1>
      <a:accent2>
        <a:srgbClr val="F49900"/>
      </a:accent2>
      <a:accent3>
        <a:srgbClr val="AA2C86"/>
      </a:accent3>
      <a:accent4>
        <a:srgbClr val="F9C9B9"/>
      </a:accent4>
      <a:accent5>
        <a:srgbClr val="FE5D00"/>
      </a:accent5>
      <a:accent6>
        <a:srgbClr val="39A7D2"/>
      </a:accent6>
      <a:hlink>
        <a:srgbClr val="964277"/>
      </a:hlink>
      <a:folHlink>
        <a:srgbClr val="9D71B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D848A"/>
      </a:dk2>
      <a:lt2>
        <a:srgbClr val="B0BEFE"/>
      </a:lt2>
      <a:accent1>
        <a:srgbClr val="B7CC00"/>
      </a:accent1>
      <a:accent2>
        <a:srgbClr val="F49900"/>
      </a:accent2>
      <a:accent3>
        <a:srgbClr val="AA2C86"/>
      </a:accent3>
      <a:accent4>
        <a:srgbClr val="F9C9B9"/>
      </a:accent4>
      <a:accent5>
        <a:srgbClr val="FE5D00"/>
      </a:accent5>
      <a:accent6>
        <a:srgbClr val="39A7D2"/>
      </a:accent6>
      <a:hlink>
        <a:srgbClr val="964277"/>
      </a:hlink>
      <a:folHlink>
        <a:srgbClr val="9D71B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D848A"/>
      </a:dk2>
      <a:lt2>
        <a:srgbClr val="B0BEFE"/>
      </a:lt2>
      <a:accent1>
        <a:srgbClr val="B7CC00"/>
      </a:accent1>
      <a:accent2>
        <a:srgbClr val="F49900"/>
      </a:accent2>
      <a:accent3>
        <a:srgbClr val="AA2C86"/>
      </a:accent3>
      <a:accent4>
        <a:srgbClr val="F9C9B9"/>
      </a:accent4>
      <a:accent5>
        <a:srgbClr val="FE5D00"/>
      </a:accent5>
      <a:accent6>
        <a:srgbClr val="39A7D2"/>
      </a:accent6>
      <a:hlink>
        <a:srgbClr val="964277"/>
      </a:hlink>
      <a:folHlink>
        <a:srgbClr val="9D71B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D848A"/>
      </a:dk2>
      <a:lt2>
        <a:srgbClr val="B0BEFE"/>
      </a:lt2>
      <a:accent1>
        <a:srgbClr val="B7CC00"/>
      </a:accent1>
      <a:accent2>
        <a:srgbClr val="F49900"/>
      </a:accent2>
      <a:accent3>
        <a:srgbClr val="AA2C86"/>
      </a:accent3>
      <a:accent4>
        <a:srgbClr val="F9C9B9"/>
      </a:accent4>
      <a:accent5>
        <a:srgbClr val="FE5D00"/>
      </a:accent5>
      <a:accent6>
        <a:srgbClr val="39A7D2"/>
      </a:accent6>
      <a:hlink>
        <a:srgbClr val="964277"/>
      </a:hlink>
      <a:folHlink>
        <a:srgbClr val="9D71B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D848A"/>
      </a:dk2>
      <a:lt2>
        <a:srgbClr val="B0BEFE"/>
      </a:lt2>
      <a:accent1>
        <a:srgbClr val="B7CC00"/>
      </a:accent1>
      <a:accent2>
        <a:srgbClr val="F49900"/>
      </a:accent2>
      <a:accent3>
        <a:srgbClr val="AA2C86"/>
      </a:accent3>
      <a:accent4>
        <a:srgbClr val="F9C9B9"/>
      </a:accent4>
      <a:accent5>
        <a:srgbClr val="FE5D00"/>
      </a:accent5>
      <a:accent6>
        <a:srgbClr val="39A7D2"/>
      </a:accent6>
      <a:hlink>
        <a:srgbClr val="964277"/>
      </a:hlink>
      <a:folHlink>
        <a:srgbClr val="9D71B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D848A"/>
      </a:dk2>
      <a:lt2>
        <a:srgbClr val="B0BEFE"/>
      </a:lt2>
      <a:accent1>
        <a:srgbClr val="B7CC00"/>
      </a:accent1>
      <a:accent2>
        <a:srgbClr val="F49900"/>
      </a:accent2>
      <a:accent3>
        <a:srgbClr val="AA2C86"/>
      </a:accent3>
      <a:accent4>
        <a:srgbClr val="F9C9B9"/>
      </a:accent4>
      <a:accent5>
        <a:srgbClr val="FE5D00"/>
      </a:accent5>
      <a:accent6>
        <a:srgbClr val="39A7D2"/>
      </a:accent6>
      <a:hlink>
        <a:srgbClr val="964277"/>
      </a:hlink>
      <a:folHlink>
        <a:srgbClr val="9D71B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D848A"/>
      </a:dk2>
      <a:lt2>
        <a:srgbClr val="B0BEFE"/>
      </a:lt2>
      <a:accent1>
        <a:srgbClr val="B7CC00"/>
      </a:accent1>
      <a:accent2>
        <a:srgbClr val="F49900"/>
      </a:accent2>
      <a:accent3>
        <a:srgbClr val="AA2C86"/>
      </a:accent3>
      <a:accent4>
        <a:srgbClr val="F9C9B9"/>
      </a:accent4>
      <a:accent5>
        <a:srgbClr val="FE5D00"/>
      </a:accent5>
      <a:accent6>
        <a:srgbClr val="39A7D2"/>
      </a:accent6>
      <a:hlink>
        <a:srgbClr val="964277"/>
      </a:hlink>
      <a:folHlink>
        <a:srgbClr val="9D71B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15756</TotalTime>
  <Words>5948</Words>
  <Application>Microsoft Office PowerPoint</Application>
  <PresentationFormat>Widescreen</PresentationFormat>
  <Paragraphs>596</Paragraphs>
  <Slides>34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Calibri</vt:lpstr>
      <vt:lpstr>DejaVu Sans</vt:lpstr>
      <vt:lpstr>StarSymbol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Microsoft Office User</dc:creator>
  <dc:description/>
  <cp:lastModifiedBy>CAMILLERI Kenneth (DGT)</cp:lastModifiedBy>
  <cp:revision>161</cp:revision>
  <dcterms:created xsi:type="dcterms:W3CDTF">2021-01-13T11:40:04Z</dcterms:created>
  <dcterms:modified xsi:type="dcterms:W3CDTF">2021-03-25T02:26:37Z</dcterms:modified>
  <dc:language>fr-BE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3</vt:i4>
  </property>
  <property fmtid="{D5CDD505-2E9C-101B-9397-08002B2CF9AE}" pid="7" name="Notes">
    <vt:i4>23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34</vt:i4>
  </property>
</Properties>
</file>