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1" autoAdjust="0"/>
  </p:normalViewPr>
  <p:slideViewPr>
    <p:cSldViewPr snapToGrid="0">
      <p:cViewPr varScale="1">
        <p:scale>
          <a:sx n="71" d="100"/>
          <a:sy n="71" d="100"/>
        </p:scale>
        <p:origin x="1109" y="77"/>
      </p:cViewPr>
      <p:guideLst/>
    </p:cSldViewPr>
  </p:slideViewPr>
  <p:notesTextViewPr>
    <p:cViewPr>
      <p:scale>
        <a:sx n="1" d="1"/>
        <a:sy n="1" d="1"/>
      </p:scale>
      <p:origin x="0" y="-14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amatters.org/fake-news/tiktok-hosting-videos-spreading-misinformation-about-coronavirus-despite-platforms-n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Android&amp;hl=es" TargetMode="External"/><Relationship Id="rId4" Type="http://schemas.openxmlformats.org/officeDocument/2006/relationships/hyperlink" Target="https://www.facebook.com/watch/?v=258425209184891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p:nvPr>
        </p:nvSpPr>
        <p:spPr/>
        <p:txBody>
          <a:bodyPr/>
          <a:lstStyle/>
          <a:p>
            <a:pPr algn="r"/>
            <a:fld id="{B6A29499-08EE-4A46-939C-D35A967D2976}" type="slidenum">
              <a:rPr lang="fr-BE" sz="1400" b="0" strike="noStrike" spc="-1" smtClean="0">
                <a:latin typeface="Times New Roman"/>
              </a:rPr>
              <a:t>1</a:t>
            </a:fld>
            <a:endParaRPr lang="fr-BE" sz="1400" b="0" strike="noStrike" spc="-1">
              <a:latin typeface="Times New Roman"/>
            </a:endParaRPr>
          </a:p>
        </p:txBody>
      </p:sp>
    </p:spTree>
    <p:extLst>
      <p:ext uri="{BB962C8B-B14F-4D97-AF65-F5344CB8AC3E}">
        <p14:creationId xmlns:p14="http://schemas.microsoft.com/office/powerpoint/2010/main" val="275462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Empiece con la reproducción del vídeo de la diapositiva (https://www.youtube.com/watch?v=9jnq3MRLsEU)</a:t>
            </a:r>
            <a:br>
              <a:rPr dirty="0"/>
            </a:br>
            <a:r>
              <a:rPr lang="es-ES" sz="1200" kern="1200" dirty="0">
                <a:solidFill>
                  <a:schemeClr val="tx1"/>
                </a:solidFill>
                <a:effectLst/>
                <a:latin typeface="+mn-lt"/>
                <a:ea typeface="+mn-ea"/>
                <a:cs typeface="+mn-cs"/>
              </a:rPr>
              <a:t>Duración total:  40 segundos (desde el minuto 2:51 al minuto 3:31)</a:t>
            </a:r>
            <a:endParaRPr lang="el-GR" sz="1200" kern="1200" dirty="0">
              <a:solidFill>
                <a:schemeClr val="tx1"/>
              </a:solidFill>
              <a:effectLst/>
              <a:latin typeface="+mn-lt"/>
              <a:ea typeface="+mn-ea"/>
              <a:cs typeface="+mn-cs"/>
            </a:endParaRPr>
          </a:p>
          <a:p>
            <a:pPr marL="216000" indent="-216000">
              <a:lnSpc>
                <a:spcPct val="100000"/>
              </a:lnSpc>
            </a:pPr>
            <a:endParaRPr lang="fr-BE" sz="2000" b="0" strike="noStrike" spc="-1" dirty="0">
              <a:latin typeface="Arial"/>
            </a:endParaRPr>
          </a:p>
          <a:p>
            <a:pPr marL="216000" indent="-216000">
              <a:lnSpc>
                <a:spcPct val="100000"/>
              </a:lnSpc>
            </a:pPr>
            <a:endParaRPr lang="fr-BE" sz="2000" b="0" strike="noStrike" spc="-1" dirty="0">
              <a:latin typeface="Arial"/>
            </a:endParaRPr>
          </a:p>
          <a:p>
            <a:r>
              <a:rPr lang="es-ES" sz="1200" kern="1200" dirty="0">
                <a:solidFill>
                  <a:schemeClr val="tx1"/>
                </a:solidFill>
                <a:effectLst/>
                <a:latin typeface="+mn-lt"/>
                <a:ea typeface="+mn-ea"/>
                <a:cs typeface="+mn-cs"/>
              </a:rPr>
              <a:t>Transcripción (traducida):</a:t>
            </a:r>
            <a:endParaRPr lang="el-GR" sz="1200" kern="1200" dirty="0">
              <a:solidFill>
                <a:schemeClr val="tx1"/>
              </a:solidFill>
              <a:effectLst/>
              <a:latin typeface="+mn-lt"/>
              <a:ea typeface="+mn-ea"/>
              <a:cs typeface="+mn-cs"/>
            </a:endParaRPr>
          </a:p>
          <a:p>
            <a:pPr marL="139680">
              <a:lnSpc>
                <a:spcPct val="100000"/>
              </a:lnSpc>
              <a:tabLst>
                <a:tab pos="0" algn="l"/>
              </a:tabLst>
            </a:pPr>
            <a:r>
              <a:rPr lang="lt-LT" sz="1200" b="0" strike="noStrike" spc="-1" dirty="0">
                <a:solidFill>
                  <a:srgbClr val="000000"/>
                </a:solidFill>
                <a:latin typeface="Arial"/>
              </a:rPr>
              <a:t>---------------------------</a:t>
            </a:r>
            <a:br>
              <a:rPr dirty="0"/>
            </a:br>
            <a:r>
              <a:rPr lang="es-ES" sz="1200" kern="1200" dirty="0">
                <a:solidFill>
                  <a:schemeClr val="tx1"/>
                </a:solidFill>
                <a:effectLst/>
                <a:latin typeface="+mn-lt"/>
                <a:ea typeface="+mn-ea"/>
                <a:cs typeface="+mn-cs"/>
              </a:rPr>
              <a:t>(María afirma ser una ciudadana de Odesa que acudió a la concentración de Sebastopol, Crimea, el 3 de marzo de 2014)</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(Este extracto está tomado de un reportaje sobre la concentración pública emitido en el canal de televisión </a:t>
            </a:r>
            <a:r>
              <a:rPr lang="es-ES" sz="1200" kern="1200" dirty="0" err="1">
                <a:solidFill>
                  <a:schemeClr val="tx1"/>
                </a:solidFill>
                <a:effectLst/>
                <a:latin typeface="+mn-lt"/>
                <a:ea typeface="+mn-ea"/>
                <a:cs typeface="+mn-cs"/>
              </a:rPr>
              <a:t>crimeo</a:t>
            </a:r>
            <a:r>
              <a:rPr lang="es-ES" sz="1200" kern="1200" dirty="0">
                <a:solidFill>
                  <a:schemeClr val="tx1"/>
                </a:solidFill>
                <a:effectLst/>
                <a:latin typeface="+mn-lt"/>
                <a:ea typeface="+mn-ea"/>
                <a:cs typeface="+mn-cs"/>
              </a:rPr>
              <a:t> NTS)</a:t>
            </a:r>
            <a:br>
              <a:rPr dirty="0"/>
            </a:br>
            <a:r>
              <a:rPr lang="en-GB" sz="2000" b="0" strike="noStrike" spc="-1" dirty="0">
                <a:solidFill>
                  <a:srgbClr val="000000"/>
                </a:solidFill>
                <a:latin typeface="Arial"/>
              </a:rPr>
              <a:t>//</a:t>
            </a:r>
            <a:endParaRPr lang="fr-BE" sz="2000" b="0" strike="noStrike" spc="-1" dirty="0">
              <a:latin typeface="Arial"/>
            </a:endParaRPr>
          </a:p>
          <a:p>
            <a:r>
              <a:rPr lang="es-ES" sz="1200" kern="1200" dirty="0">
                <a:solidFill>
                  <a:schemeClr val="tx1"/>
                </a:solidFill>
                <a:effectLst/>
                <a:latin typeface="+mn-lt"/>
                <a:ea typeface="+mn-ea"/>
                <a:cs typeface="+mn-cs"/>
              </a:rPr>
              <a:t>«Los profesores de la escuela reclaman protección.</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Mis hijos estudian en una escuela rusa y yo formo parte de la asociación de padres.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Cuando voy a la escuela, mis hijos me preguntan: “¿Vamos a ir a la cárcel por aprender y hablar ruso?”.</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Para poder contactar con ustedes hemos tenido que apagar nuestros móviles y sacar las baterías.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Ha comenzado una enorme persecución; es horrible».</a:t>
            </a:r>
            <a:endParaRPr lang="el-GR" sz="1200" kern="1200" dirty="0">
              <a:solidFill>
                <a:schemeClr val="tx1"/>
              </a:solidFill>
              <a:effectLst/>
              <a:latin typeface="+mn-lt"/>
              <a:ea typeface="+mn-ea"/>
              <a:cs typeface="+mn-cs"/>
            </a:endParaRPr>
          </a:p>
          <a:p>
            <a:pPr marL="139680">
              <a:lnSpc>
                <a:spcPct val="100000"/>
              </a:lnSpc>
              <a:tabLst>
                <a:tab pos="0" algn="l"/>
              </a:tabLst>
            </a:pPr>
            <a:r>
              <a:rPr lang="lt-LT" sz="1200" b="0" strike="noStrike" spc="-1" dirty="0">
                <a:solidFill>
                  <a:srgbClr val="000000"/>
                </a:solidFill>
                <a:latin typeface="Arial"/>
              </a:rPr>
              <a:t>---------------------------</a:t>
            </a:r>
            <a:endParaRPr lang="fr-BE" sz="1200" b="0" strike="noStrike" spc="-1" dirty="0">
              <a:latin typeface="Arial"/>
            </a:endParaRP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en-US" sz="2000" b="0" strike="noStrike" spc="-1" dirty="0">
                <a:solidFill>
                  <a:srgbClr val="000000"/>
                </a:solidFill>
                <a:latin typeface="Arial"/>
              </a:rPr>
              <a:t>//</a:t>
            </a:r>
            <a:endParaRPr lang="fr-BE" sz="2000" b="0" strike="noStrike" spc="-1" dirty="0">
              <a:latin typeface="Arial"/>
            </a:endParaRPr>
          </a:p>
          <a:p>
            <a:r>
              <a:rPr lang="es-ES" sz="1200" kern="1200" dirty="0">
                <a:solidFill>
                  <a:schemeClr val="tx1"/>
                </a:solidFill>
                <a:effectLst/>
                <a:latin typeface="+mn-lt"/>
                <a:ea typeface="+mn-ea"/>
                <a:cs typeface="+mn-cs"/>
              </a:rPr>
              <a:t>Distintos vídeos con los mismos participantes: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https://www.youtube.com/watch?v=Onui6ivzf4o (Járkov)</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https://www.youtube.com/watch?v=9jnq3MRLsEU (Sebastopol)</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https://www.youtube.com/watch?v=mYlDRUnzvsc («referéndum» en Crimea)</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https://www.youtube.com/watch?v=3YM-Og-g_jY (Kiev)</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https://www.youtube.com/watch?v=x4jWXVQ-Jog (</a:t>
            </a:r>
            <a:r>
              <a:rPr lang="es-ES" sz="1200" kern="1200" dirty="0" err="1">
                <a:solidFill>
                  <a:schemeClr val="tx1"/>
                </a:solidFill>
                <a:effectLst/>
                <a:latin typeface="+mn-lt"/>
                <a:ea typeface="+mn-ea"/>
                <a:cs typeface="+mn-cs"/>
              </a:rPr>
              <a:t>Lugansk</a:t>
            </a:r>
            <a:r>
              <a:rPr lang="es-ES" sz="1200" kern="1200" dirty="0">
                <a:solidFill>
                  <a:schemeClr val="tx1"/>
                </a:solidFill>
                <a:effectLst/>
                <a:latin typeface="+mn-lt"/>
                <a:ea typeface="+mn-ea"/>
                <a:cs typeface="+mn-cs"/>
              </a:rPr>
              <a:t>) &gt; vídeo no disponible</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https://www.youtube.com/watch?v=JzcBu28nqV0 (</a:t>
            </a:r>
            <a:r>
              <a:rPr lang="es-ES" sz="1200" kern="1200" dirty="0" err="1">
                <a:solidFill>
                  <a:schemeClr val="tx1"/>
                </a:solidFill>
                <a:effectLst/>
                <a:latin typeface="+mn-lt"/>
                <a:ea typeface="+mn-ea"/>
                <a:cs typeface="+mn-cs"/>
              </a:rPr>
              <a:t>Krivoy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Rog</a:t>
            </a:r>
            <a:r>
              <a:rPr lang="es-E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39680">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Aspectos que comentar oralmente:</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Los autores de la propaganda deben asegurarse de que su mensaje es coherente, por lo que recurren a actores profesionales para que se hagan pasar por distintos personajes que resulten conmovedores.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uso de ejemplos reales no resultaría tan radical, sino que los argumentos estarían equilibrados y el impacto final en el espectador sería objetivo. En su lugar, aquí se ha fabricado artificialmente el odio hacia la causa de la independencia ucraniana y hacia sus partidarios.</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Por qué es perjudicial:</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información falsa se emplea para vilipendiar a los oponentes, independientemente de cuáles sean los hechos sobre el terreno.</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expone como si fuera real una descripción extrema (falsa) de la situación y de este modo suscita una respuesta vengativa.</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manipulación emocional utiliza a varios grupos sociales como argumento indirecto para apoyar «contramedidas extremas».</a:t>
            </a:r>
            <a:endParaRPr lang="el-GR" sz="1200" kern="1200" dirty="0">
              <a:solidFill>
                <a:schemeClr val="tx1"/>
              </a:solidFill>
              <a:effectLst/>
              <a:latin typeface="+mn-lt"/>
              <a:ea typeface="+mn-ea"/>
              <a:cs typeface="+mn-cs"/>
            </a:endParaRP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CÓMO FUNCIONA LA DESINFORMACIÓN </a:t>
            </a:r>
          </a:p>
          <a:p>
            <a:pPr>
              <a:lnSpc>
                <a:spcPct val="100000"/>
              </a:lnSpc>
              <a:tabLst>
                <a:tab pos="0" algn="l"/>
              </a:tabLst>
            </a:pP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Objetivos didácticos:</a:t>
            </a: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Entender cuáles son los principales agentes, conductas y contenidos que definen la desinformación.</a:t>
            </a: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Comprender que quienes difunden la desinformación suelen tratar de evocar intencionadamente respuestas emocionales en los lectores.</a:t>
            </a: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Entender que todos estamos expuestos al riesgo de la desinformación y debatir los motivos por los que es peligroso.</a:t>
            </a:r>
            <a:endParaRPr lang="el-GR" sz="1200" kern="1200" dirty="0">
              <a:solidFill>
                <a:schemeClr val="tx1"/>
              </a:solidFill>
              <a:effectLst/>
              <a:latin typeface="+mn-lt"/>
              <a:ea typeface="+mn-ea"/>
              <a:cs typeface="+mn-cs"/>
            </a:endParaRPr>
          </a:p>
          <a:p>
            <a:pPr marL="171360" indent="-171000">
              <a:lnSpc>
                <a:spcPct val="100000"/>
              </a:lnSpc>
              <a:buClr>
                <a:srgbClr val="000000"/>
              </a:buClr>
              <a:buFont typeface="Wingdings" charset="2"/>
              <a:buChar char="-"/>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Descripciones:</a:t>
            </a:r>
            <a:br>
              <a:rPr dirty="0"/>
            </a:br>
            <a:r>
              <a:rPr lang="es-ES" sz="1200" kern="1200" dirty="0">
                <a:solidFill>
                  <a:schemeClr val="tx1"/>
                </a:solidFill>
                <a:effectLst/>
                <a:latin typeface="+mn-lt"/>
                <a:ea typeface="+mn-ea"/>
                <a:cs typeface="+mn-cs"/>
              </a:rPr>
              <a:t>— ¿Cuándo empezamos a creer algo y cuándo estamos dispuestos a dar un paso más para apoyar algo?</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La desinformación es un proceso, no ocurre rápidamente:</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informe de una investigación falsa que vinculaba la vacuna contra el sarampión con el autismo fue publicado en 1998. </a:t>
            </a:r>
            <a:r>
              <a:rPr lang="es-ES" sz="1200" kern="1200" dirty="0">
                <a:solidFill>
                  <a:schemeClr val="tx1"/>
                </a:solidFill>
                <a:effectLst/>
                <a:latin typeface="+mn-lt"/>
                <a:ea typeface="+mn-ea"/>
                <a:cs typeface="+mn-cs"/>
                <a:sym typeface="Wingdings" panose="05000000000000000000" pitchFamily="2" charset="2"/>
              </a:rPr>
              <a:t></a:t>
            </a:r>
            <a:r>
              <a:rPr lang="es-ES" sz="1200" kern="1200" dirty="0">
                <a:solidFill>
                  <a:schemeClr val="tx1"/>
                </a:solidFill>
                <a:effectLst/>
                <a:latin typeface="+mn-lt"/>
                <a:ea typeface="+mn-ea"/>
                <a:cs typeface="+mn-cs"/>
              </a:rPr>
              <a:t> La investigación falsa genera miedo a la vacunación, lo que se traduce en un aumento de los casos de sarampión.</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Motivación para apoyar una idea o causa por un beneficio político o económico.</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 invita a los alumnos a que reflexionen sobre cómo no puede tener lugar un debate real a menos que todo el mundo pueda tomar decisiones con conocimiento de causa basadas en hechos; si bien todas las opiniones son aceptables, difundir mentiras no lo es.</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Aspectos que comentar oralmente:</a:t>
            </a:r>
          </a:p>
          <a:p>
            <a:endParaRPr lang="es-ES"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Exagerar las diferencias es una herramienta para debilitar a una comunidad.</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Es más difícil debilitar a una comunidad fuerte que se mantiene unida detrás de sus valores compartidos y su identidad común.</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 Por ello, la desinformación se utiliza para dividir a la población y exagerar sus diferencias internas.</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Los proveedores de desinformación quieren polarizar nuestras sociedades y promover un discurso de «nosotros contra ellos».</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Si quienes eran amigos anteriormente ahora están divididos, es mucho más fácil combatir a cada grupo pequeño por separado.</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Pero buena parte del progreso de la civilización se basa en llegar a soluciones intermedias entre los intereses de distintos grupos.</a:t>
            </a:r>
            <a:endParaRPr lang="el-GR" sz="1200" kern="1200" dirty="0">
              <a:solidFill>
                <a:schemeClr val="tx1"/>
              </a:solidFill>
              <a:effectLst/>
              <a:latin typeface="+mn-lt"/>
              <a:ea typeface="+mn-ea"/>
              <a:cs typeface="+mn-cs"/>
            </a:endParaRP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Todos nosotros corremos el riesgo de ser víctimas de la desinformación. Es un fenómeno peligroso que puede:</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propagar la desconfianza en las instituciones públicas</a:t>
            </a:r>
            <a:r>
              <a:rPr lang="es-ES" sz="1200" kern="1200" dirty="0">
                <a:solidFill>
                  <a:schemeClr val="tx1"/>
                </a:solidFill>
                <a:effectLst/>
                <a:latin typeface="+mn-lt"/>
                <a:ea typeface="+mn-ea"/>
                <a:cs typeface="+mn-cs"/>
              </a:rPr>
              <a:t>, lo que puede dar lugar a apatía política o una radicalización,</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propagar la desconfianza en la información científica y médica</a:t>
            </a:r>
            <a:r>
              <a:rPr lang="es-ES" sz="1200" kern="1200" dirty="0">
                <a:solidFill>
                  <a:schemeClr val="tx1"/>
                </a:solidFill>
                <a:effectLst/>
                <a:latin typeface="+mn-lt"/>
                <a:ea typeface="+mn-ea"/>
                <a:cs typeface="+mn-cs"/>
              </a:rPr>
              <a:t>, lo cual puede acarrear graves consecuencias para la salud.</a:t>
            </a:r>
            <a:endParaRPr lang="el-GR" sz="1200" kern="1200" dirty="0">
              <a:solidFill>
                <a:schemeClr val="tx1"/>
              </a:solidFill>
              <a:effectLst/>
              <a:latin typeface="+mn-lt"/>
              <a:ea typeface="+mn-ea"/>
              <a:cs typeface="+mn-cs"/>
            </a:endParaRP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Algunos medios de comunicación controlados por el Estado, como </a:t>
            </a:r>
            <a:r>
              <a:rPr lang="es-ES" sz="1200" kern="1200" dirty="0" err="1">
                <a:solidFill>
                  <a:schemeClr val="tx1"/>
                </a:solidFill>
                <a:effectLst/>
                <a:latin typeface="+mn-lt"/>
                <a:ea typeface="+mn-ea"/>
                <a:cs typeface="+mn-cs"/>
              </a:rPr>
              <a:t>Russia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Today</a:t>
            </a:r>
            <a:r>
              <a:rPr lang="es-ES" sz="1200" kern="1200" dirty="0">
                <a:solidFill>
                  <a:schemeClr val="tx1"/>
                </a:solidFill>
                <a:effectLst/>
                <a:latin typeface="+mn-lt"/>
                <a:ea typeface="+mn-ea"/>
                <a:cs typeface="+mn-cs"/>
              </a:rPr>
              <a:t>, son «sospechosos habituales» entre los proveedores de desinformación, especialmente con el objetivo de sembrar la desconfianza y crear divisiones dentro de la UE y Occidente. Una táctica habitual de los agentes que propagan desinformación, especialmente aquellos vinculados al Kremlin, es sembrar la desconfianza en instituciones democráticas y tratar de socavar la Unión Europea atestando deliberadamente el espacio informativo de discursos falsos. En los ejemplos expuestos aquí, la cobertura de </a:t>
            </a:r>
            <a:r>
              <a:rPr lang="es-ES" sz="1200" kern="1200" dirty="0" err="1">
                <a:solidFill>
                  <a:schemeClr val="tx1"/>
                </a:solidFill>
                <a:effectLst/>
                <a:latin typeface="+mn-lt"/>
                <a:ea typeface="+mn-ea"/>
                <a:cs typeface="+mn-cs"/>
              </a:rPr>
              <a:t>Russia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Today</a:t>
            </a:r>
            <a:r>
              <a:rPr lang="es-ES" sz="1200" kern="1200" dirty="0">
                <a:solidFill>
                  <a:schemeClr val="tx1"/>
                </a:solidFill>
                <a:effectLst/>
                <a:latin typeface="+mn-lt"/>
                <a:ea typeface="+mn-ea"/>
                <a:cs typeface="+mn-cs"/>
              </a:rPr>
              <a:t> se centra en el medicamento </a:t>
            </a:r>
            <a:r>
              <a:rPr lang="es-ES" sz="1200" kern="1200" dirty="0" err="1">
                <a:solidFill>
                  <a:schemeClr val="tx1"/>
                </a:solidFill>
                <a:effectLst/>
                <a:latin typeface="+mn-lt"/>
                <a:ea typeface="+mn-ea"/>
                <a:cs typeface="+mn-cs"/>
              </a:rPr>
              <a:t>Remdesivir</a:t>
            </a:r>
            <a:r>
              <a:rPr lang="es-ES" sz="1200" kern="1200" dirty="0">
                <a:solidFill>
                  <a:schemeClr val="tx1"/>
                </a:solidFill>
                <a:effectLst/>
                <a:latin typeface="+mn-lt"/>
                <a:ea typeface="+mn-ea"/>
                <a:cs typeface="+mn-cs"/>
              </a:rPr>
              <a:t>, autorizado en la UE en julio de 2020 para el tratamiento de la COVID-19 en adultos y adolescentes mayores de doce años con neumonía que requieran oxígeno suplementario. Los medios de comunicación favorables al Kremlin han promovido múltiples historias engañosas que relatan que la UE ha adquirido grandes cantidades de </a:t>
            </a:r>
            <a:r>
              <a:rPr lang="es-ES" sz="1200" kern="1200" dirty="0" err="1">
                <a:solidFill>
                  <a:schemeClr val="tx1"/>
                </a:solidFill>
                <a:effectLst/>
                <a:latin typeface="+mn-lt"/>
                <a:ea typeface="+mn-ea"/>
                <a:cs typeface="+mn-cs"/>
              </a:rPr>
              <a:t>Remdesivir</a:t>
            </a:r>
            <a:r>
              <a:rPr lang="es-ES" sz="1200" kern="1200" dirty="0">
                <a:solidFill>
                  <a:schemeClr val="tx1"/>
                </a:solidFill>
                <a:effectLst/>
                <a:latin typeface="+mn-lt"/>
                <a:ea typeface="+mn-ea"/>
                <a:cs typeface="+mn-cs"/>
              </a:rPr>
              <a:t>, supuestamente considerado un tratamiento ineficaz por la OMS. Dichas historias tachaban esta medida de ser un enorme fracaso de la política sanitaria de la UE y «uno de los mayores escándalos de la crisis sanitaria». En realidad, según la OMS, la certidumbre de sus resultados es baja y las pruebas no demostraron que el </a:t>
            </a:r>
            <a:r>
              <a:rPr lang="es-ES" sz="1200" kern="1200" dirty="0" err="1">
                <a:solidFill>
                  <a:schemeClr val="tx1"/>
                </a:solidFill>
                <a:effectLst/>
                <a:latin typeface="+mn-lt"/>
                <a:ea typeface="+mn-ea"/>
                <a:cs typeface="+mn-cs"/>
              </a:rPr>
              <a:t>Remdesivir</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no</a:t>
            </a:r>
            <a:r>
              <a:rPr lang="es-ES" sz="1200" kern="1200" dirty="0">
                <a:solidFill>
                  <a:schemeClr val="tx1"/>
                </a:solidFill>
                <a:effectLst/>
                <a:latin typeface="+mn-lt"/>
                <a:ea typeface="+mn-ea"/>
                <a:cs typeface="+mn-cs"/>
              </a:rPr>
              <a:t> reportara beneficios. La recomendación es </a:t>
            </a:r>
            <a:r>
              <a:rPr lang="es-ES" sz="1200" i="1" kern="1200" dirty="0">
                <a:solidFill>
                  <a:schemeClr val="tx1"/>
                </a:solidFill>
                <a:effectLst/>
                <a:latin typeface="+mn-lt"/>
                <a:ea typeface="+mn-ea"/>
                <a:cs typeface="+mn-cs"/>
              </a:rPr>
              <a:t>condicional</a:t>
            </a:r>
            <a:r>
              <a:rPr lang="es-ES" sz="1200" kern="1200" dirty="0">
                <a:solidFill>
                  <a:schemeClr val="tx1"/>
                </a:solidFill>
                <a:effectLst/>
                <a:latin typeface="+mn-lt"/>
                <a:ea typeface="+mn-ea"/>
                <a:cs typeface="+mn-cs"/>
              </a:rPr>
              <a:t>, la cual se emite cuando hay menos certidumbre en las pruebas sobre los beneficios y riesgos de una intervención. </a:t>
            </a:r>
          </a:p>
          <a:p>
            <a:pPr>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Este es un método ampliamente utilizado por agentes maliciosos que difunden desinformación para obtener un beneficio político y económico: por lo general, el objetivo es debilitar la UE u Occidente presentando sus políticas y valores como un fracaso, minando de este modo la confianza del público en las instituciones y autoridades involucradas en esas decisiones. Al amplificar información como la historia anterior, los agentes de la desinformación crean más confusión durante una situación ya de por sí incierta, lo que con frecuencia lleva al público a hacer caso omiso de las orientaciones de las autoridades nacionales y los expertos científicos. </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Fuente: https://www.youtube.com/watch?v=e7jiPDxxx3o&amp;ab_channel=RTFrance</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https://www.who.int/es/news-room/feature-stories/detail/who-recommends-against-the-use-of-remdesivir-in-covid-19-patients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https://www.ema.europa.eu/en/news/update-remdesivir-ema-will-evaluate-new-data-solidarity-trial</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Independientemente de que el objetivo de quienes difunden un discurso específico basado en la desinformación sea un beneficio político o económico, las redes sociales cumplen una función crucial a la hora de amplificar o detener la propagación de desinformación. Temas que tratar:</a:t>
            </a:r>
            <a:endParaRPr lang="el-GR" sz="1200" kern="1200" dirty="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Todo el mundo utiliza las redes sociales, incluidos nosotros mismos y aquellos en quienes confiamos, como nuestros amigos y familiares. Por ese motivo, debemos permanecer especialmente alerta ante la información que vemos y recibimos. Obsérvese arriba un ejemplo de mensaje de WhatsApp que contiene información completamente falsa sobre una cura fraudulenta del coronavirus (izquierda).</a:t>
            </a:r>
            <a:endParaRPr lang="el-GR" sz="1200" kern="1200" dirty="0">
              <a:solidFill>
                <a:schemeClr val="tx1"/>
              </a:solidFill>
              <a:effectLst/>
              <a:latin typeface="+mn-lt"/>
              <a:ea typeface="+mn-ea"/>
              <a:cs typeface="+mn-cs"/>
            </a:endParaRPr>
          </a:p>
          <a:p>
            <a:pPr lvl="0"/>
            <a:r>
              <a:rPr lang="es-ES" sz="1200" kern="1200" dirty="0" err="1">
                <a:solidFill>
                  <a:schemeClr val="tx1"/>
                </a:solidFill>
                <a:effectLst/>
                <a:latin typeface="+mn-lt"/>
                <a:ea typeface="+mn-ea"/>
                <a:cs typeface="+mn-cs"/>
              </a:rPr>
              <a:t>Ciberanzuelo</a:t>
            </a:r>
            <a:r>
              <a:rPr lang="es-ES" sz="1200" kern="1200" dirty="0">
                <a:solidFill>
                  <a:schemeClr val="tx1"/>
                </a:solidFill>
                <a:effectLst/>
                <a:latin typeface="+mn-lt"/>
                <a:ea typeface="+mn-ea"/>
                <a:cs typeface="+mn-cs"/>
              </a:rPr>
              <a:t> (obtención de beneficios a partir de clics) &gt; el diseño intencionado de titulares, imágenes o vídeos de tal modo que resulten atractivos y misteriosos para generar más clics. ¿Recordáis el artículo sobre el papa apoyando a Trump mostrado más atrás? Obsérvese también el ejemplo mostrado arriba sobre la supuesta intención de la UE de fusionar el Reino Unido con Francia (centro, parte superior).</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Véanse asimismo historias completamente inventadas como la que se muestra arriba en una publicación de Instagram de abril de 2020 en la que se afirmaba que se había encontrado la vacuna contra el coronavirus, a pesar de que en ese momento no existía dicha vacuna y no se había iniciado una investigación avanzada en ese ámbito (centro, parte inferior).</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Amplificación artificial &gt; el hecho de hacer que una historia o discurso se vuelva viral por medios falsos, por ejemplo, con perfiles falsos y </a:t>
            </a:r>
            <a:r>
              <a:rPr lang="es-ES" sz="1200" kern="1200" dirty="0" err="1">
                <a:solidFill>
                  <a:schemeClr val="tx1"/>
                </a:solidFill>
                <a:effectLst/>
                <a:latin typeface="+mn-lt"/>
                <a:ea typeface="+mn-ea"/>
                <a:cs typeface="+mn-cs"/>
              </a:rPr>
              <a:t>bots</a:t>
            </a:r>
            <a:r>
              <a:rPr lang="es-ES" sz="1200" kern="1200" dirty="0">
                <a:solidFill>
                  <a:schemeClr val="tx1"/>
                </a:solidFill>
                <a:effectLst/>
                <a:latin typeface="+mn-lt"/>
                <a:ea typeface="+mn-ea"/>
                <a:cs typeface="+mn-cs"/>
              </a:rPr>
              <a:t>, invadiendo determinadas publicaciones de comentarios y compartiéndolas masivamente para que ganen popularidad, así como con perfiles creados a propósito para que parezcan de personas «corrientes», con descripciones de trabajos y aficiones normales, pero que en realidad son gestionados de forma totalmente artificial o por «granjas de troles». El ejemplo expuesto arriba muestra respuestas a distintas publicaciones en cuentas de Twitter utilizando un discurso similar o un texto idéntico, lo que sugiere un envío de mensajes coordinado. Fuente: Informe del Instituto para el Diálogo Estratégico y la Alianza para Salvaguardar la Democracia: https://www.isdglobal.org/wp-content/uploads/2020/08/ISDG-proCCP.pdf</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Uso de imágenes descontextualizadas: veremos un ejemplo en las siguientes diapositivas. Una técnica muy común de la desinformación es reutilizar imágenes antiguas (con frecuencia explícitas o impactantes) para referirse a un suceso actual o en contextos completamente distintos.</a:t>
            </a:r>
            <a:endParaRPr lang="el-GR"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Más información: </a:t>
            </a:r>
            <a:r>
              <a:rPr lang="es-ES" sz="1200" u="sng" kern="1200" dirty="0">
                <a:solidFill>
                  <a:schemeClr val="tx1"/>
                </a:solidFill>
                <a:effectLst/>
                <a:latin typeface="+mn-lt"/>
                <a:ea typeface="+mn-ea"/>
                <a:cs typeface="+mn-cs"/>
                <a:hlinkClick r:id="rId3"/>
              </a:rPr>
              <a:t>https://www.cits.ucsb.edu/fake-news/spread</a:t>
            </a:r>
            <a:endParaRPr lang="el-GR" sz="1200" kern="1200" dirty="0">
              <a:solidFill>
                <a:schemeClr val="tx1"/>
              </a:solidFill>
              <a:effectLst/>
              <a:latin typeface="+mn-lt"/>
              <a:ea typeface="+mn-ea"/>
              <a:cs typeface="+mn-cs"/>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lvl="0"/>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TikTok</a:t>
            </a:r>
            <a:r>
              <a:rPr lang="es-ES" sz="1200" kern="1200" dirty="0">
                <a:solidFill>
                  <a:schemeClr val="tx1"/>
                </a:solidFill>
                <a:effectLst/>
                <a:latin typeface="+mn-lt"/>
                <a:ea typeface="+mn-ea"/>
                <a:cs typeface="+mn-cs"/>
              </a:rPr>
              <a:t>, la aplicación de vídeos cortos, ha experimentado un crecimiento increíblemente rápido en su base de usuarios, especialmente entre el público adolescente. Pero a medida que su popularidad aumentaba en Europa y los Estados Unidos, </a:t>
            </a:r>
            <a:r>
              <a:rPr lang="es-ES" sz="1200" kern="1200" dirty="0" err="1">
                <a:solidFill>
                  <a:schemeClr val="tx1"/>
                </a:solidFill>
                <a:effectLst/>
                <a:latin typeface="+mn-lt"/>
                <a:ea typeface="+mn-ea"/>
                <a:cs typeface="+mn-cs"/>
              </a:rPr>
              <a:t>TikTok</a:t>
            </a:r>
            <a:r>
              <a:rPr lang="es-ES" sz="1200" kern="1200" dirty="0">
                <a:solidFill>
                  <a:schemeClr val="tx1"/>
                </a:solidFill>
                <a:effectLst/>
                <a:latin typeface="+mn-lt"/>
                <a:ea typeface="+mn-ea"/>
                <a:cs typeface="+mn-cs"/>
              </a:rPr>
              <a:t> también comenzó a albergar un amplio repertorio de contenidos falsos, buena parte de ellos de carácter político, así como publicaciones antivacunas e información errónea sobre el cambio climático, como los ataques a la activista medioambiental sueca Greta Thunberg. </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A comienzos de este año, había múltiples vídeos en </a:t>
            </a:r>
            <a:r>
              <a:rPr lang="es-ES" sz="1200" kern="1200" dirty="0" err="1">
                <a:solidFill>
                  <a:schemeClr val="tx1"/>
                </a:solidFill>
                <a:effectLst/>
                <a:latin typeface="+mn-lt"/>
                <a:ea typeface="+mn-ea"/>
                <a:cs typeface="+mn-cs"/>
              </a:rPr>
              <a:t>TikTok</a:t>
            </a:r>
            <a:r>
              <a:rPr lang="es-ES" sz="1200" kern="1200" dirty="0">
                <a:solidFill>
                  <a:schemeClr val="tx1"/>
                </a:solidFill>
                <a:effectLst/>
                <a:latin typeface="+mn-lt"/>
                <a:ea typeface="+mn-ea"/>
                <a:cs typeface="+mn-cs"/>
              </a:rPr>
              <a:t> que difundían afirmaciones sin fundamento y teorías de la conspiración desacreditadas sobre la pandemia de COVID-19.</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En vídeos como el que se muestra aquí, con miles de visualizaciones combinadas, se afirmaba que «el Gobierno chino» había «creado un virus como forma de controlar a la población» o que la pandemia era «en realidad un ataque bioquímico del Gobierno» para distraer a la gente. En otro vídeo se declaraba que «la gente está convencida de que China ha decidido liberar el virus por “accidente” [...] como forma de controlar a la población».</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Desde entonces, </a:t>
            </a:r>
            <a:r>
              <a:rPr lang="es-ES" sz="1200" kern="1200" dirty="0" err="1">
                <a:solidFill>
                  <a:schemeClr val="tx1"/>
                </a:solidFill>
                <a:effectLst/>
                <a:latin typeface="+mn-lt"/>
                <a:ea typeface="+mn-ea"/>
                <a:cs typeface="+mn-cs"/>
              </a:rPr>
              <a:t>TikTok</a:t>
            </a:r>
            <a:r>
              <a:rPr lang="es-ES" sz="1200" kern="1200" dirty="0">
                <a:solidFill>
                  <a:schemeClr val="tx1"/>
                </a:solidFill>
                <a:effectLst/>
                <a:latin typeface="+mn-lt"/>
                <a:ea typeface="+mn-ea"/>
                <a:cs typeface="+mn-cs"/>
              </a:rPr>
              <a:t> ha elaborado unas directrices claras en contra de la información engañosa en la plataforma, incluida la información médica errónea, pero cualquiera que utilice la aplicación sabe lo rápido que pueden comenzar y propagarse nuevas tendencias, etiquetas y retos, por lo que es importante estar alerta al visualizar y compartir ese tipo de contenido.</a:t>
            </a:r>
            <a:endParaRPr lang="el-GR"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Fuentes: https://www.poynter.org/fact-checking/2019/misinformation-makes-its-way-to-tiktok/</a:t>
            </a:r>
            <a:endParaRPr lang="el-GR" sz="1200" kern="1200" dirty="0">
              <a:solidFill>
                <a:schemeClr val="tx1"/>
              </a:solidFill>
              <a:effectLst/>
              <a:latin typeface="+mn-lt"/>
              <a:ea typeface="+mn-ea"/>
              <a:cs typeface="+mn-cs"/>
            </a:endParaRPr>
          </a:p>
          <a:p>
            <a:r>
              <a:rPr lang="es-ES" sz="1200" u="sng" kern="1200" dirty="0">
                <a:solidFill>
                  <a:schemeClr val="tx1"/>
                </a:solidFill>
                <a:effectLst/>
                <a:latin typeface="+mn-lt"/>
                <a:ea typeface="+mn-ea"/>
                <a:cs typeface="+mn-cs"/>
                <a:hlinkClick r:id="rId3"/>
              </a:rPr>
              <a:t>https://www.mediamatters.org/fake-news/tiktok-hosting-videos-spreading-misinformation-about-coronavirus-despite-platforms-new</a:t>
            </a:r>
            <a:endParaRPr lang="el-GR" sz="1200" kern="1200" dirty="0">
              <a:solidFill>
                <a:schemeClr val="tx1"/>
              </a:solidFill>
              <a:effectLst/>
              <a:latin typeface="+mn-lt"/>
              <a:ea typeface="+mn-ea"/>
              <a:cs typeface="+mn-cs"/>
            </a:endParaRP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Obsérvese este vídeo detenidamente: parece muy real, ¿verdad? Como era de esperar, sin embargo, el papa no hizo un truco con un mantel durante su visita a los Estados Unidos y este vídeo es completamente artificial: es lo que se denomina un «</a:t>
            </a:r>
            <a:r>
              <a:rPr lang="es-ES" sz="1200" kern="1200" dirty="0" err="1">
                <a:solidFill>
                  <a:schemeClr val="tx1"/>
                </a:solidFill>
                <a:effectLst/>
                <a:latin typeface="+mn-lt"/>
                <a:ea typeface="+mn-ea"/>
                <a:cs typeface="+mn-cs"/>
              </a:rPr>
              <a:t>ultrafalso</a:t>
            </a:r>
            <a:r>
              <a:rPr lang="es-ES" sz="1200" kern="1200" dirty="0">
                <a:solidFill>
                  <a:schemeClr val="tx1"/>
                </a:solidFill>
                <a:effectLst/>
                <a:latin typeface="+mn-lt"/>
                <a:ea typeface="+mn-ea"/>
                <a:cs typeface="+mn-cs"/>
              </a:rPr>
              <a:t>» o </a:t>
            </a:r>
            <a:r>
              <a:rPr lang="es-ES" sz="1200" i="1" kern="1200" dirty="0" err="1">
                <a:solidFill>
                  <a:schemeClr val="tx1"/>
                </a:solidFill>
                <a:effectLst/>
                <a:latin typeface="+mn-lt"/>
                <a:ea typeface="+mn-ea"/>
                <a:cs typeface="+mn-cs"/>
              </a:rPr>
              <a:t>deep</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fake</a:t>
            </a:r>
            <a:r>
              <a:rPr lang="es-ES" sz="1200" kern="1200" dirty="0">
                <a:solidFill>
                  <a:schemeClr val="tx1"/>
                </a:solidFill>
                <a:effectLst/>
                <a:latin typeface="+mn-lt"/>
                <a:ea typeface="+mn-ea"/>
                <a:cs typeface="+mn-cs"/>
              </a:rPr>
              <a:t>. Aquí puede verse una comparación con la versión original: https://www.youtube.com/watch?v=ABy_1sL-R3s&amp;feature=emb_title</a:t>
            </a:r>
          </a:p>
          <a:p>
            <a:pPr>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Los </a:t>
            </a:r>
            <a:r>
              <a:rPr lang="es-ES" sz="1200" kern="1200" dirty="0" err="1">
                <a:solidFill>
                  <a:schemeClr val="tx1"/>
                </a:solidFill>
                <a:effectLst/>
                <a:latin typeface="+mn-lt"/>
                <a:ea typeface="+mn-ea"/>
                <a:cs typeface="+mn-cs"/>
              </a:rPr>
              <a:t>ultrafalsos</a:t>
            </a:r>
            <a:r>
              <a:rPr lang="es-ES" sz="1200" kern="1200" dirty="0">
                <a:solidFill>
                  <a:schemeClr val="tx1"/>
                </a:solidFill>
                <a:effectLst/>
                <a:latin typeface="+mn-lt"/>
                <a:ea typeface="+mn-ea"/>
                <a:cs typeface="+mn-cs"/>
              </a:rPr>
              <a:t> son la versión actual del Photoshop: utilizan la inteligencia artificial para crear material nuevo (imágenes, vídeos, grabaciones de voz) que muestra acontecimientos, declaraciones o acciones que en realidad no han ocurrido nunca. Los resultados pueden llegar a ser bastante convincentes. Los </a:t>
            </a:r>
            <a:r>
              <a:rPr lang="es-ES" sz="1200" kern="1200" dirty="0" err="1">
                <a:solidFill>
                  <a:schemeClr val="tx1"/>
                </a:solidFill>
                <a:effectLst/>
                <a:latin typeface="+mn-lt"/>
                <a:ea typeface="+mn-ea"/>
                <a:cs typeface="+mn-cs"/>
              </a:rPr>
              <a:t>ultrafalsos</a:t>
            </a:r>
            <a:r>
              <a:rPr lang="es-ES" sz="1200" kern="1200" dirty="0">
                <a:solidFill>
                  <a:schemeClr val="tx1"/>
                </a:solidFill>
                <a:effectLst/>
                <a:latin typeface="+mn-lt"/>
                <a:ea typeface="+mn-ea"/>
                <a:cs typeface="+mn-cs"/>
              </a:rPr>
              <a:t> se diferencian de otras clases de información falsa por ser muy difíciles de detectar que son falsas. Los </a:t>
            </a:r>
            <a:r>
              <a:rPr lang="es-ES" sz="1200" kern="1200" dirty="0" err="1">
                <a:solidFill>
                  <a:schemeClr val="tx1"/>
                </a:solidFill>
                <a:effectLst/>
                <a:latin typeface="+mn-lt"/>
                <a:ea typeface="+mn-ea"/>
                <a:cs typeface="+mn-cs"/>
              </a:rPr>
              <a:t>ultrafalsos</a:t>
            </a:r>
            <a:r>
              <a:rPr lang="es-ES" sz="1200" kern="1200" dirty="0">
                <a:solidFill>
                  <a:schemeClr val="tx1"/>
                </a:solidFill>
                <a:effectLst/>
                <a:latin typeface="+mn-lt"/>
                <a:ea typeface="+mn-ea"/>
                <a:cs typeface="+mn-cs"/>
              </a:rPr>
              <a:t> son vídeos falsos creados con </a:t>
            </a:r>
            <a:r>
              <a:rPr lang="es-ES" sz="1200" i="1" kern="1200" dirty="0">
                <a:solidFill>
                  <a:schemeClr val="tx1"/>
                </a:solidFill>
                <a:effectLst/>
                <a:latin typeface="+mn-lt"/>
                <a:ea typeface="+mn-ea"/>
                <a:cs typeface="+mn-cs"/>
              </a:rPr>
              <a:t>software</a:t>
            </a:r>
            <a:r>
              <a:rPr lang="es-ES" sz="1200" kern="1200" dirty="0">
                <a:solidFill>
                  <a:schemeClr val="tx1"/>
                </a:solidFill>
                <a:effectLst/>
                <a:latin typeface="+mn-lt"/>
                <a:ea typeface="+mn-ea"/>
                <a:cs typeface="+mn-cs"/>
              </a:rPr>
              <a:t> digital, aprendizaje automático y el intercambio de caras (o </a:t>
            </a:r>
            <a:r>
              <a:rPr lang="es-ES" sz="1200" i="1" kern="1200" dirty="0" err="1">
                <a:solidFill>
                  <a:schemeClr val="tx1"/>
                </a:solidFill>
                <a:effectLst/>
                <a:latin typeface="+mn-lt"/>
                <a:ea typeface="+mn-ea"/>
                <a:cs typeface="+mn-cs"/>
              </a:rPr>
              <a:t>face</a:t>
            </a:r>
            <a:r>
              <a:rPr lang="es-ES" sz="1200" i="1" kern="1200" dirty="0">
                <a:solidFill>
                  <a:schemeClr val="tx1"/>
                </a:solidFill>
                <a:effectLst/>
                <a:latin typeface="+mn-lt"/>
                <a:ea typeface="+mn-ea"/>
                <a:cs typeface="+mn-cs"/>
              </a:rPr>
              <a:t> swap</a:t>
            </a:r>
            <a:r>
              <a:rPr lang="es-E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Para más información, léase lo siguiente: https://www.betterinternetforkids.eu/web/portal/practice/awareness/detail?articleId=5398982#:~:text=Deepfakes%20are%20computer%2Dcreated%20artificial,action%20that%20never%20actually%20happened.&amp;text=Deepfakes%20are%20fake%20videos%20created,machine%20learning%20and%20face%20swapping.</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Otro ejemplo de imágenes utilizadas fuera de contexto para construir un relato falso es esta historia de Sputnik sobre niños adoctrinados por la OTAN en una Letonia «militarizada»: </a:t>
            </a:r>
            <a:r>
              <a:rPr lang="es-ES" sz="1200" u="sng" kern="1200" dirty="0">
                <a:solidFill>
                  <a:schemeClr val="tx1"/>
                </a:solidFill>
                <a:effectLst/>
                <a:latin typeface="+mn-lt"/>
                <a:ea typeface="+mn-ea"/>
                <a:cs typeface="+mn-cs"/>
                <a:hlinkClick r:id="rId3"/>
              </a:rPr>
              <a:t>https://www.youtube.com/watch?v=nOd2vMCDv9M&amp;feature=youtu.be</a:t>
            </a:r>
            <a:r>
              <a:rPr lang="es-ES" sz="1200" kern="1200" dirty="0">
                <a:solidFill>
                  <a:schemeClr val="tx1"/>
                </a:solidFill>
                <a:effectLst/>
                <a:latin typeface="+mn-lt"/>
                <a:ea typeface="+mn-ea"/>
                <a:cs typeface="+mn-cs"/>
              </a:rPr>
              <a:t>.</a:t>
            </a:r>
          </a:p>
          <a:p>
            <a:pPr>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Deje que los alumnos reflexionen sobre sus </a:t>
            </a:r>
            <a:r>
              <a:rPr lang="es-ES" sz="1200" b="1" kern="1200" dirty="0">
                <a:solidFill>
                  <a:schemeClr val="tx1"/>
                </a:solidFill>
                <a:effectLst/>
                <a:latin typeface="+mn-lt"/>
                <a:ea typeface="+mn-ea"/>
                <a:cs typeface="+mn-cs"/>
              </a:rPr>
              <a:t>emociones</a:t>
            </a:r>
            <a:r>
              <a:rPr lang="es-ES" sz="1200" kern="1200" dirty="0">
                <a:solidFill>
                  <a:schemeClr val="tx1"/>
                </a:solidFill>
                <a:effectLst/>
                <a:latin typeface="+mn-lt"/>
                <a:ea typeface="+mn-ea"/>
                <a:cs typeface="+mn-cs"/>
              </a:rPr>
              <a:t>. ¿Qué sienten al ver esto? ¿Cómo reaccionarían si apareciera en su canal de Instagram o </a:t>
            </a:r>
            <a:r>
              <a:rPr lang="es-ES" sz="1200" kern="1200" dirty="0" err="1">
                <a:solidFill>
                  <a:schemeClr val="tx1"/>
                </a:solidFill>
                <a:effectLst/>
                <a:latin typeface="+mn-lt"/>
                <a:ea typeface="+mn-ea"/>
                <a:cs typeface="+mn-cs"/>
              </a:rPr>
              <a:t>TikTok</a:t>
            </a:r>
            <a:r>
              <a:rPr lang="es-ES" sz="1200" kern="1200" dirty="0">
                <a:solidFill>
                  <a:schemeClr val="tx1"/>
                </a:solidFill>
                <a:effectLst/>
                <a:latin typeface="+mn-lt"/>
                <a:ea typeface="+mn-ea"/>
                <a:cs typeface="+mn-cs"/>
              </a:rPr>
              <a:t>? ¿Por qué les despierta emociones? ¿Por la noticia en sí, por el modo en que se ha formulado, por la imagen…?</a:t>
            </a:r>
            <a:endParaRPr lang="el-GR" sz="1200" kern="1200" dirty="0">
              <a:solidFill>
                <a:schemeClr val="tx1"/>
              </a:solidFill>
              <a:effectLst/>
              <a:latin typeface="+mn-lt"/>
              <a:ea typeface="+mn-ea"/>
              <a:cs typeface="+mn-cs"/>
            </a:endParaRPr>
          </a:p>
          <a:p>
            <a:pPr algn="just">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Introduzca el siguiente capítulo: responder ante la desinformación.</a:t>
            </a:r>
            <a:endParaRPr lang="el-GR" sz="1200" kern="1200" dirty="0">
              <a:solidFill>
                <a:schemeClr val="tx1"/>
              </a:solidFill>
              <a:effectLst/>
              <a:latin typeface="+mn-lt"/>
              <a:ea typeface="+mn-ea"/>
              <a:cs typeface="+mn-cs"/>
            </a:endParaRP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r>
              <a:rPr lang="es-ES" sz="1200" b="1" kern="1200" dirty="0">
                <a:solidFill>
                  <a:schemeClr val="tx1"/>
                </a:solidFill>
                <a:effectLst/>
                <a:latin typeface="+mn-lt"/>
                <a:ea typeface="+mn-ea"/>
                <a:cs typeface="+mn-cs"/>
              </a:rPr>
              <a:t>2. ¿Cuál de ellos es falso?</a:t>
            </a:r>
            <a:endParaRPr lang="el-GR" sz="1200" kern="1200" dirty="0">
              <a:solidFill>
                <a:schemeClr val="tx1"/>
              </a:solidFill>
              <a:effectLst/>
              <a:latin typeface="+mn-lt"/>
              <a:ea typeface="+mn-ea"/>
              <a:cs typeface="+mn-cs"/>
            </a:endParaRPr>
          </a:p>
          <a:p>
            <a:pPr marL="216000" indent="-216000">
              <a:lnSpc>
                <a:spcPct val="100000"/>
              </a:lnSpc>
            </a:pPr>
            <a:endParaRPr lang="fr-BE" sz="2000" b="0" strike="noStrike" spc="-1" dirty="0">
              <a:latin typeface="Arial"/>
            </a:endParaRPr>
          </a:p>
          <a:p>
            <a:r>
              <a:rPr lang="es-ES" sz="1200" kern="1200" dirty="0">
                <a:solidFill>
                  <a:schemeClr val="tx1"/>
                </a:solidFill>
                <a:effectLst/>
                <a:latin typeface="+mn-lt"/>
                <a:ea typeface="+mn-ea"/>
                <a:cs typeface="+mn-cs"/>
              </a:rPr>
              <a:t>Actividad rompehielos: Vamos a empezar con un ejemplo sencillo que probablemente no consiga engañar a nadie, pero que puede que os haga reír. </a:t>
            </a:r>
            <a:endParaRPr lang="el-GR" sz="1200" kern="1200" dirty="0">
              <a:solidFill>
                <a:schemeClr val="tx1"/>
              </a:solidFill>
              <a:effectLst/>
              <a:latin typeface="+mn-lt"/>
              <a:ea typeface="+mn-ea"/>
              <a:cs typeface="+mn-cs"/>
            </a:endParaRPr>
          </a:p>
          <a:p>
            <a:pPr marL="216000" indent="-216000">
              <a:lnSpc>
                <a:spcPct val="100000"/>
              </a:lnSpc>
            </a:pPr>
            <a:endParaRPr lang="fr-BE" sz="2000" b="0" strike="noStrike" spc="-1" dirty="0">
              <a:latin typeface="Arial"/>
            </a:endParaRPr>
          </a:p>
          <a:p>
            <a:pPr marL="216000" indent="-216000">
              <a:lnSpc>
                <a:spcPct val="100000"/>
              </a:lnSpc>
            </a:pPr>
            <a:r>
              <a:rPr lang="es-ES" sz="1200" kern="1200" dirty="0">
                <a:solidFill>
                  <a:schemeClr val="tx1"/>
                </a:solidFill>
                <a:effectLst/>
                <a:latin typeface="+mn-lt"/>
                <a:ea typeface="+mn-ea"/>
                <a:cs typeface="+mn-cs"/>
              </a:rPr>
              <a:t>Fuente</a:t>
            </a:r>
            <a:r>
              <a:rPr lang="sv-SE" sz="2000" b="0" strike="noStrike" spc="-1" dirty="0">
                <a:latin typeface="Arial"/>
              </a:rPr>
              <a:t>: www.snopes.com</a:t>
            </a:r>
            <a:endParaRPr lang="fr-BE" sz="2000" b="0" strike="noStrike" spc="-1" dirty="0">
              <a:latin typeface="Arial"/>
            </a:endParaRP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CÓMO RESPONDER ANTE LA DESINFORMACIÓN</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s-ES" sz="1200" kern="1200" dirty="0">
                <a:solidFill>
                  <a:schemeClr val="tx1"/>
                </a:solidFill>
                <a:effectLst/>
                <a:latin typeface="+mn-lt"/>
                <a:ea typeface="+mn-ea"/>
                <a:cs typeface="+mn-cs"/>
              </a:rPr>
              <a:t>Objetivos didácticos:</a:t>
            </a:r>
            <a:br>
              <a:rPr dirty="0"/>
            </a:br>
            <a:r>
              <a:rPr lang="fr-BE" sz="1200" b="0" strike="noStrike" spc="-1" dirty="0">
                <a:solidFill>
                  <a:srgbClr val="000000"/>
                </a:solidFill>
                <a:latin typeface="Arial"/>
                <a:ea typeface="Calibri"/>
              </a:rPr>
              <a:t> </a:t>
            </a: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Entender que todos tenemos un papel que cumplir en la detención de la difusión de desinformación, ya que pone en peligro nuestras democracias (y, potencialmente, nuestra vida).</a:t>
            </a: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Debatir los distintos pasos que conlleva evaluar la veracidad del contenido, entre otros, estar atento antes de compartir información y los elementos clave del proceso de verificación de datos.</a:t>
            </a:r>
            <a:endParaRPr lang="fr-BE" sz="12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s-ES" sz="1200" kern="1200" dirty="0">
                <a:solidFill>
                  <a:schemeClr val="tx1"/>
                </a:solidFill>
                <a:effectLst/>
                <a:latin typeface="+mn-lt"/>
                <a:ea typeface="+mn-ea"/>
                <a:cs typeface="+mn-cs"/>
              </a:rPr>
              <a:t>Aprender a dirigirse a los demás en lo referente a la desinformación y sus riesgos, e impedir que sigan perpetuando discursos falsos y perjudiciales.</a:t>
            </a:r>
            <a:endParaRPr lang="el-GR" sz="1200" kern="1200" dirty="0">
              <a:solidFill>
                <a:schemeClr val="tx1"/>
              </a:solidFill>
              <a:effectLst/>
              <a:latin typeface="+mn-lt"/>
              <a:ea typeface="+mn-ea"/>
              <a:cs typeface="+mn-cs"/>
            </a:endParaRPr>
          </a:p>
          <a:p>
            <a:pPr marL="171360" indent="-171000">
              <a:lnSpc>
                <a:spcPct val="100000"/>
              </a:lnSpc>
              <a:buClr>
                <a:srgbClr val="000000"/>
              </a:buClr>
              <a:buFont typeface="Wingdings" charset="2"/>
              <a:buChar char="-"/>
              <a:tabLst>
                <a:tab pos="0" algn="l"/>
              </a:tabLst>
            </a:pPr>
            <a:endParaRPr lang="fr-BE" sz="1200" b="0" strike="noStrike" spc="-1" dirty="0">
              <a:latin typeface="Arial"/>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Descripciones:</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Ser consciente de la desinformación y de que uno mismo puede ser el objetivo es el primer paso hacia la protección.</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La verificación de datos es el segundo paso adecuado y también puede ser divertido: se asemeja a actuar como un detective y a los alumnos podría resultarles entretenido. Es cierto que la mayoría de las veces requiere bastante tiempo, pero los alumnos no deberían desanimarse, porque a menudo las particularidades de un artículo ya dicen mucho de la calidad del mensaje transmitido. </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Debemos analizar la información en todo momento con actitud crítica.</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¿Cómo promover la confianza en las instituciones y los medios de comunicación?</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¿Qué ocurriría si, en tiempos de crisis, no creyéramos lo que las autoridades nos dicen que hagamos?</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Lo importante es la </a:t>
            </a:r>
            <a:r>
              <a:rPr lang="es-ES" sz="1200" b="1" i="1" kern="1200" dirty="0">
                <a:solidFill>
                  <a:schemeClr val="tx1"/>
                </a:solidFill>
                <a:effectLst/>
                <a:latin typeface="+mn-lt"/>
                <a:ea typeface="+mn-ea"/>
                <a:cs typeface="+mn-cs"/>
              </a:rPr>
              <a:t>fuente</a:t>
            </a:r>
            <a:r>
              <a:rPr lang="es-ES" sz="1200" kern="1200" dirty="0">
                <a:solidFill>
                  <a:schemeClr val="tx1"/>
                </a:solidFill>
                <a:effectLst/>
                <a:latin typeface="+mn-lt"/>
                <a:ea typeface="+mn-ea"/>
                <a:cs typeface="+mn-cs"/>
              </a:rPr>
              <a:t>: es positivo mantener cierto nivel de escepticismo, pero es especialmente importante hacerlo si la fuente no es fiable.</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es-ES" sz="1200" kern="1200" dirty="0">
                <a:solidFill>
                  <a:schemeClr val="tx1"/>
                </a:solidFill>
                <a:effectLst/>
                <a:latin typeface="+mn-lt"/>
                <a:ea typeface="+mn-ea"/>
                <a:cs typeface="+mn-cs"/>
              </a:rPr>
              <a:t>A modo de ejercicio, retroceda a uno de los ejemplos anteriores (p. ej., el vídeo en el que unos niños supuestamente reciben unas pistolas y se unen al ejército en Letonia, o la imagen falsa sobre la invención de la vacuna contra la COVID-19).</a:t>
            </a:r>
          </a:p>
          <a:p>
            <a:pPr algn="just">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Deje que los alumnos reflexionen sobre sus </a:t>
            </a:r>
            <a:r>
              <a:rPr lang="es-ES" sz="1200" b="1" kern="1200" dirty="0">
                <a:solidFill>
                  <a:schemeClr val="tx1"/>
                </a:solidFill>
                <a:effectLst/>
                <a:latin typeface="+mn-lt"/>
                <a:ea typeface="+mn-ea"/>
                <a:cs typeface="+mn-cs"/>
              </a:rPr>
              <a:t>propios prejuicios</a:t>
            </a:r>
            <a:r>
              <a:rPr lang="es-ES" sz="1200" kern="1200" dirty="0">
                <a:solidFill>
                  <a:schemeClr val="tx1"/>
                </a:solidFill>
                <a:effectLst/>
                <a:latin typeface="+mn-lt"/>
                <a:ea typeface="+mn-ea"/>
                <a:cs typeface="+mn-cs"/>
              </a:rPr>
              <a:t>. ¿Sienten que estas noticias confirman lo que ya creían? ¿Habría supuesto una diferencia que estas noticias las hubiera compartido un amigo o alguna persona famosa a la que siguen? Debata con ellos acerca de </a:t>
            </a:r>
            <a:r>
              <a:rPr lang="es-ES" sz="1200" b="1" kern="1200" dirty="0">
                <a:solidFill>
                  <a:schemeClr val="tx1"/>
                </a:solidFill>
                <a:effectLst/>
                <a:latin typeface="+mn-lt"/>
                <a:ea typeface="+mn-ea"/>
                <a:cs typeface="+mn-cs"/>
              </a:rPr>
              <a:t>cómo pueden verificar</a:t>
            </a:r>
            <a:r>
              <a:rPr lang="es-ES" sz="1200" kern="1200" dirty="0">
                <a:solidFill>
                  <a:schemeClr val="tx1"/>
                </a:solidFill>
                <a:effectLst/>
                <a:latin typeface="+mn-lt"/>
                <a:ea typeface="+mn-ea"/>
                <a:cs typeface="+mn-cs"/>
              </a:rPr>
              <a:t> si es cierto (los pasos de la brújula): verificar el contenido / el medio de comunicación / el autor / las fuentes / las imágenes / quienes se dedican a desmontar mitos. Deje que reflexionen acerca de qué es una fuente fiable y qué no. ¡PIENSA ANTES DE COMPARTIR! Reproduzca el vídeo de </a:t>
            </a:r>
            <a:r>
              <a:rPr lang="es-ES" sz="1200" kern="1200" dirty="0" err="1">
                <a:solidFill>
                  <a:schemeClr val="tx1"/>
                </a:solidFill>
                <a:effectLst/>
                <a:latin typeface="+mn-lt"/>
                <a:ea typeface="+mn-ea"/>
                <a:cs typeface="+mn-cs"/>
              </a:rPr>
              <a:t>EUvsDisinfo</a:t>
            </a:r>
            <a:r>
              <a:rPr lang="es-ES" sz="1200" kern="1200" dirty="0">
                <a:solidFill>
                  <a:schemeClr val="tx1"/>
                </a:solidFill>
                <a:effectLst/>
                <a:latin typeface="+mn-lt"/>
                <a:ea typeface="+mn-ea"/>
                <a:cs typeface="+mn-cs"/>
              </a:rPr>
              <a:t> a modo de inspiración: </a:t>
            </a:r>
            <a:r>
              <a:rPr lang="es-ES" sz="1200" u="sng" kern="1200" dirty="0">
                <a:solidFill>
                  <a:schemeClr val="tx1"/>
                </a:solidFill>
                <a:effectLst/>
                <a:latin typeface="+mn-lt"/>
                <a:ea typeface="+mn-ea"/>
                <a:cs typeface="+mn-cs"/>
                <a:hlinkClick r:id="rId3"/>
              </a:rPr>
              <a:t>https://www.facebook.com/watch/?v=3192621760756370</a:t>
            </a:r>
            <a:r>
              <a:rPr lang="es-ES" sz="1200" u="sng"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 </a:t>
            </a:r>
            <a:r>
              <a:rPr lang="es-ES" sz="1200" u="sng" kern="1200" dirty="0">
                <a:solidFill>
                  <a:schemeClr val="tx1"/>
                </a:solidFill>
                <a:effectLst/>
                <a:latin typeface="+mn-lt"/>
                <a:ea typeface="+mn-ea"/>
                <a:cs typeface="+mn-cs"/>
                <a:hlinkClick r:id="rId4"/>
              </a:rPr>
              <a:t>https://www.facebook.com/watch/?v=2584252091848910</a:t>
            </a:r>
            <a:endParaRPr lang="el-GR" sz="1200" kern="1200" dirty="0">
              <a:solidFill>
                <a:schemeClr val="tx1"/>
              </a:solidFill>
              <a:effectLst/>
              <a:latin typeface="+mn-lt"/>
              <a:ea typeface="+mn-ea"/>
              <a:cs typeface="+mn-cs"/>
            </a:endParaRPr>
          </a:p>
          <a:p>
            <a:pPr algn="just">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Para profundizar más: </a:t>
            </a:r>
            <a:endParaRPr lang="el-GR" sz="1200" kern="1200" dirty="0">
              <a:solidFill>
                <a:schemeClr val="tx1"/>
              </a:solidFill>
              <a:effectLst/>
              <a:latin typeface="+mn-lt"/>
              <a:ea typeface="+mn-ea"/>
              <a:cs typeface="+mn-cs"/>
            </a:endParaRPr>
          </a:p>
          <a:p>
            <a:pPr algn="just">
              <a:lnSpc>
                <a:spcPct val="100000"/>
              </a:lnSpc>
              <a:tabLst>
                <a:tab pos="0" algn="l"/>
              </a:tabLst>
            </a:pPr>
            <a:r>
              <a:rPr lang="en-GB" sz="1200" b="0" strike="noStrike" spc="-1" dirty="0">
                <a:solidFill>
                  <a:srgbClr val="000000"/>
                </a:solidFill>
                <a:latin typeface="Arial"/>
                <a:ea typeface="Calibri"/>
              </a:rPr>
              <a:t> </a:t>
            </a:r>
            <a:endParaRPr lang="fr-BE" sz="1200" b="0" strike="noStrike" spc="-1" dirty="0">
              <a:latin typeface="Arial"/>
            </a:endParaRPr>
          </a:p>
          <a:p>
            <a:pPr lvl="0"/>
            <a:r>
              <a:rPr lang="es-ES" sz="1200" kern="1200" dirty="0">
                <a:solidFill>
                  <a:schemeClr val="tx1"/>
                </a:solidFill>
                <a:effectLst/>
                <a:latin typeface="+mn-lt"/>
                <a:ea typeface="+mn-ea"/>
                <a:cs typeface="+mn-cs"/>
              </a:rPr>
              <a:t>-Leer todo el artículo: ¿</a:t>
            </a:r>
            <a:r>
              <a:rPr lang="es-ES" sz="1200" b="1" kern="1200" dirty="0">
                <a:solidFill>
                  <a:schemeClr val="tx1"/>
                </a:solidFill>
                <a:effectLst/>
                <a:latin typeface="+mn-lt"/>
                <a:ea typeface="+mn-ea"/>
                <a:cs typeface="+mn-cs"/>
              </a:rPr>
              <a:t>coinciden</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el contenido y el titular</a:t>
            </a:r>
            <a:r>
              <a:rPr lang="es-E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¿Cómo puedo </a:t>
            </a:r>
            <a:r>
              <a:rPr lang="es-ES" sz="1200" b="1" kern="1200" dirty="0">
                <a:solidFill>
                  <a:schemeClr val="tx1"/>
                </a:solidFill>
                <a:effectLst/>
                <a:latin typeface="+mn-lt"/>
                <a:ea typeface="+mn-ea"/>
                <a:cs typeface="+mn-cs"/>
              </a:rPr>
              <a:t>verificar la fiabilidad de un sitio web</a:t>
            </a:r>
            <a:r>
              <a:rPr lang="es-ES" sz="1200" kern="1200" dirty="0">
                <a:solidFill>
                  <a:schemeClr val="tx1"/>
                </a:solidFill>
                <a:effectLst/>
                <a:latin typeface="+mn-lt"/>
                <a:ea typeface="+mn-ea"/>
                <a:cs typeface="+mn-cs"/>
              </a:rPr>
              <a:t>? Análisis de la URL: es preciso comprobar siempre si se trata del sitio web original o si la URL se ha creado incluyendo una pequeña modificación del nombre o la extensión, con idea de que un lector distraído o apresurado no lo note. Las webs que publican desinformación toman su nombre de fuentes de noticias conocidas modificando pequeños detalles. Por ejemplo (tras la barra del principio), dailypresser.com o nevvyorktimes.com.</a:t>
            </a:r>
            <a:endParaRPr lang="el-GR"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 Comprobar la fecha y el autor</a:t>
            </a:r>
            <a:r>
              <a:rPr lang="es-ES" sz="1200" kern="1200" dirty="0">
                <a:solidFill>
                  <a:schemeClr val="tx1"/>
                </a:solidFill>
                <a:effectLst/>
                <a:latin typeface="+mn-lt"/>
                <a:ea typeface="+mn-ea"/>
                <a:cs typeface="+mn-cs"/>
              </a:rPr>
              <a:t>: las figuras públicas suelen tener cuentas «verificadas» en las redes sociales (aunque no siempre), al igual que los medios de comunicación y los periodistas. Las personas que trabajan en la industria de la información suelen tener sitios web u otros perfiles públicos que pueden ser de ayuda para localizarlas tanto a ellas como a su trabajo.</a:t>
            </a:r>
            <a:endParaRPr lang="el-GR"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 Buscar la historia en internet</a:t>
            </a:r>
            <a:r>
              <a:rPr lang="es-ES" sz="1200" kern="1200" dirty="0">
                <a:solidFill>
                  <a:schemeClr val="tx1"/>
                </a:solidFill>
                <a:effectLst/>
                <a:latin typeface="+mn-lt"/>
                <a:ea typeface="+mn-ea"/>
                <a:cs typeface="+mn-cs"/>
              </a:rPr>
              <a:t>: ¿respaldan otras fuentes lo que se afirma? ¿Sabes qué tipo de fuentes son?</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Analizar si </a:t>
            </a:r>
            <a:r>
              <a:rPr lang="es-ES" sz="1200" b="1" kern="1200" dirty="0">
                <a:solidFill>
                  <a:schemeClr val="tx1"/>
                </a:solidFill>
                <a:effectLst/>
                <a:latin typeface="+mn-lt"/>
                <a:ea typeface="+mn-ea"/>
                <a:cs typeface="+mn-cs"/>
              </a:rPr>
              <a:t>hay algo extraño en las imágenes o están manipuladas</a:t>
            </a:r>
            <a:r>
              <a:rPr lang="es-ES" sz="1200" kern="1200" dirty="0">
                <a:solidFill>
                  <a:schemeClr val="tx1"/>
                </a:solidFill>
                <a:effectLst/>
                <a:latin typeface="+mn-lt"/>
                <a:ea typeface="+mn-ea"/>
                <a:cs typeface="+mn-cs"/>
              </a:rPr>
              <a:t>. En caso afirmativo, es posible realizar una búsqueda inversa de imágenes en Google: </a:t>
            </a:r>
            <a:r>
              <a:rPr lang="es-ES" sz="1200" u="sng" kern="1200" dirty="0">
                <a:solidFill>
                  <a:schemeClr val="tx1"/>
                </a:solidFill>
                <a:effectLst/>
                <a:latin typeface="+mn-lt"/>
                <a:ea typeface="+mn-ea"/>
                <a:cs typeface="+mn-cs"/>
                <a:hlinkClick r:id="rId5"/>
              </a:rPr>
              <a:t>https://support.google.com/websearch/answer/1325808?co=GENIE.Platform%3DAndroid&amp;hl=es</a:t>
            </a:r>
            <a:r>
              <a:rPr lang="es-ES" sz="1200" kern="1200" dirty="0">
                <a:solidFill>
                  <a:schemeClr val="tx1"/>
                </a:solidFill>
                <a:effectLst/>
                <a:latin typeface="+mn-lt"/>
                <a:ea typeface="+mn-ea"/>
                <a:cs typeface="+mn-cs"/>
              </a:rPr>
              <a:t>. Se puede descubrir que corresponde a un suceso distinto o tiene una fecha anterior.</a:t>
            </a:r>
            <a:endParaRPr lang="el-GR"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 Reflexionar sobre el contexto</a:t>
            </a:r>
            <a:r>
              <a:rPr lang="es-ES" sz="1200" kern="1200" dirty="0">
                <a:solidFill>
                  <a:schemeClr val="tx1"/>
                </a:solidFill>
                <a:effectLst/>
                <a:latin typeface="+mn-lt"/>
                <a:ea typeface="+mn-ea"/>
                <a:cs typeface="+mn-cs"/>
              </a:rPr>
              <a:t> en el que se enmarca la información: imagina que un fabricante de teléfonos te dice que las ventas se han duplicado. Ahora añade el contexto: era diciembre, la temporada festiva, cuando se hacen numerosos descuentos en las tiendas y comprar un teléfono simplemente es un poco más barato. Algo así era de esperar, ¿verdad? Lo mismo ocurre a menudo en debates públicos sobre cuestiones políticas.</a:t>
            </a:r>
            <a:endParaRPr lang="el-GR" sz="1200" kern="1200" dirty="0">
              <a:solidFill>
                <a:schemeClr val="tx1"/>
              </a:solidFill>
              <a:effectLst/>
              <a:latin typeface="+mn-lt"/>
              <a:ea typeface="+mn-ea"/>
              <a:cs typeface="+mn-cs"/>
            </a:endParaRP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Cada plataforma tiene una política distinta para tratar la desinformación, la información errónea y el contenido potencialmente perjudicial. Pero es posible ayudar </a:t>
            </a:r>
            <a:r>
              <a:rPr lang="es-ES" sz="1200" b="1" kern="1200" dirty="0">
                <a:solidFill>
                  <a:schemeClr val="tx1"/>
                </a:solidFill>
                <a:effectLst/>
                <a:latin typeface="+mn-lt"/>
                <a:ea typeface="+mn-ea"/>
                <a:cs typeface="+mn-cs"/>
              </a:rPr>
              <a:t>denunciando proactivamente</a:t>
            </a:r>
            <a:r>
              <a:rPr lang="es-ES" sz="1200" kern="1200" dirty="0">
                <a:solidFill>
                  <a:schemeClr val="tx1"/>
                </a:solidFill>
                <a:effectLst/>
                <a:latin typeface="+mn-lt"/>
                <a:ea typeface="+mn-ea"/>
                <a:cs typeface="+mn-cs"/>
              </a:rPr>
              <a:t> historias y publicaciones que resulten sospechosas (bien por su contenido, bien porque crees que la cuenta que las ha publicado podría no pertenecer a una persona real o porque las publicaciones o los comentarios están apareciendo de forma coordinada y artificial). Las plataformas suelen incluir una función para poder denunciarlo fácilmente.</a:t>
            </a:r>
          </a:p>
          <a:p>
            <a:pPr>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Más información: https://www.who.int/es/campaigns/connecting-the-world-to-combat-coronavirus/how-to-report-misinformation-online?gclid=EAIaIQobChMIntj3z8O17wIVEO7tCh0RzQutEAAYASAAEgJ7efD_BwE</a:t>
            </a:r>
            <a:endParaRPr lang="el-GR" sz="1200" kern="1200" dirty="0">
              <a:solidFill>
                <a:schemeClr val="tx1"/>
              </a:solidFill>
              <a:effectLst/>
              <a:latin typeface="+mn-lt"/>
              <a:ea typeface="+mn-ea"/>
              <a:cs typeface="+mn-cs"/>
            </a:endParaRP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s-ES" sz="1200" b="1" kern="1200" dirty="0">
                <a:solidFill>
                  <a:schemeClr val="tx1"/>
                </a:solidFill>
                <a:effectLst/>
                <a:latin typeface="+mn-lt"/>
                <a:ea typeface="+mn-ea"/>
                <a:cs typeface="+mn-cs"/>
              </a:rPr>
              <a:t>Cómo verificas los datos de tus amigos y familiares es importante. A menudo determinará si te escuchan o cambian de opinión. A continuación se ofrecen varias ideas sobre cómo abordar estas difíciles conversaciones.</a:t>
            </a:r>
            <a:endParaRPr lang="el-GR" sz="1200" b="1" kern="1200" dirty="0">
              <a:solidFill>
                <a:schemeClr val="tx1"/>
              </a:solidFill>
              <a:effectLst/>
              <a:latin typeface="+mn-lt"/>
              <a:ea typeface="+mn-ea"/>
              <a:cs typeface="+mn-cs"/>
            </a:endParaRPr>
          </a:p>
          <a:p>
            <a:pPr marL="216000" indent="-216000">
              <a:lnSpc>
                <a:spcPct val="100000"/>
              </a:lnSpc>
            </a:pPr>
            <a:endParaRPr lang="fr-BE" sz="2000" b="0" strike="noStrike" spc="-1" dirty="0">
              <a:latin typeface="Arial"/>
            </a:endParaRPr>
          </a:p>
          <a:p>
            <a:r>
              <a:rPr lang="es-ES" sz="1200" i="1" kern="1200" dirty="0">
                <a:solidFill>
                  <a:schemeClr val="tx1"/>
                </a:solidFill>
                <a:effectLst/>
                <a:latin typeface="+mn-lt"/>
                <a:ea typeface="+mn-ea"/>
                <a:cs typeface="+mn-cs"/>
              </a:rPr>
              <a:t>— El mayor error que puedes cometer:</a:t>
            </a:r>
            <a:r>
              <a:rPr lang="es-ES" sz="1200" kern="1200" dirty="0">
                <a:solidFill>
                  <a:schemeClr val="tx1"/>
                </a:solidFill>
                <a:effectLst/>
                <a:latin typeface="+mn-lt"/>
                <a:ea typeface="+mn-ea"/>
                <a:cs typeface="+mn-cs"/>
              </a:rPr>
              <a:t> Aunque insultar a quienes crean información errónea sea tentador, es extremadamente contraproducente. Muchas de esas personas pueden tener preocupaciones comprensibles, aunque desacertadas, que se ajusten a su situación específica, pero no a la población en general. Por ejemplo, su hijo podría haber sufrido una reacción a una vacuna porque los médicos no estaban al tanto de una alergia, y puede que por ello desconfíen de las vacunas. En ese caso, atacarlas solo reforzará sus creencias.</a:t>
            </a:r>
            <a:endParaRPr lang="el-GR" sz="1200" kern="1200" dirty="0">
              <a:solidFill>
                <a:schemeClr val="tx1"/>
              </a:solidFill>
              <a:effectLst/>
              <a:latin typeface="+mn-lt"/>
              <a:ea typeface="+mn-ea"/>
              <a:cs typeface="+mn-cs"/>
            </a:endParaRPr>
          </a:p>
          <a:p>
            <a:r>
              <a:rPr lang="el-GR"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 Llegar a los más intransigentes compartiendo sus preocupaciones:</a:t>
            </a:r>
            <a:r>
              <a:rPr lang="es-ES" sz="1200" kern="1200" dirty="0">
                <a:solidFill>
                  <a:schemeClr val="tx1"/>
                </a:solidFill>
                <a:effectLst/>
                <a:latin typeface="+mn-lt"/>
                <a:ea typeface="+mn-ea"/>
                <a:cs typeface="+mn-cs"/>
              </a:rPr>
              <a:t> Después de todo, las personas que creen la información errónea (como los negacionistas de las vacunas) </a:t>
            </a:r>
            <a:r>
              <a:rPr lang="el-GR"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también son personas que simplemente quieren asegurarse de que sus hijos estén a salvo. No obstante, las pruebas indican que las vacunas (como mínimo) son más seguras que </a:t>
            </a:r>
            <a:r>
              <a:rPr lang="el-GR"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no vacunarse. </a:t>
            </a:r>
            <a:r>
              <a:rPr lang="es-ES" sz="1200" i="1" kern="1200" dirty="0">
                <a:solidFill>
                  <a:schemeClr val="tx1"/>
                </a:solidFill>
                <a:effectLst/>
                <a:latin typeface="+mn-lt"/>
                <a:ea typeface="+mn-ea"/>
                <a:cs typeface="+mn-cs"/>
              </a:rPr>
              <a:t>Explicar esto mostrando compañerismo y empatía es la forma más probable de conseguir que las personas cambien de opinión; en otras palabras, sé paciente y amable </a:t>
            </a:r>
            <a:r>
              <a:rPr lang="el-GR"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con ellas. </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a:p>
            <a:r>
              <a:rPr lang="es-ES" sz="1200" i="1" kern="1200" dirty="0">
                <a:solidFill>
                  <a:schemeClr val="tx1"/>
                </a:solidFill>
                <a:effectLst/>
                <a:latin typeface="+mn-lt"/>
                <a:ea typeface="+mn-ea"/>
                <a:cs typeface="+mn-cs"/>
              </a:rPr>
              <a:t>— El proceso científico está repleto de incertidumbre y esto es algo que no suele comunicarse muy bien.</a:t>
            </a:r>
            <a:r>
              <a:rPr lang="es-ES" sz="1200" kern="1200" dirty="0">
                <a:solidFill>
                  <a:schemeClr val="tx1"/>
                </a:solidFill>
                <a:effectLst/>
                <a:latin typeface="+mn-lt"/>
                <a:ea typeface="+mn-ea"/>
                <a:cs typeface="+mn-cs"/>
              </a:rPr>
              <a:t> Toda la información que facilites debe ir acompañada de una explicación sincera del grado de consenso o certeza científica que exista. Aunque este no debería ser el mensaje principal al hablar con tus amigos y familiares, debe incluirse y reflejar con exactitud el grado de incertidumbre entre los expertos. Las personas necesitan entender que la ciencia es un proceso de ensayo y error y que las decisiones se toman sobre la base de la mejor información disponible en ese momento, la cual está sujeta a cambios a medida que se llevan a cabo nuevos estudios.</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Si quieres aprender más al respecto, lee las siguientes páginas:</a:t>
            </a:r>
            <a:endParaRPr lang="el-GR" sz="1200" kern="1200" dirty="0">
              <a:solidFill>
                <a:schemeClr val="tx1"/>
              </a:solidFill>
              <a:effectLst/>
              <a:latin typeface="+mn-lt"/>
              <a:ea typeface="+mn-ea"/>
              <a:cs typeface="+mn-cs"/>
            </a:endParaRPr>
          </a:p>
          <a:p>
            <a:r>
              <a:rPr lang="es-ES" sz="1200" u="sng" kern="1200" dirty="0">
                <a:solidFill>
                  <a:schemeClr val="tx1"/>
                </a:solidFill>
                <a:effectLst/>
                <a:latin typeface="+mn-lt"/>
                <a:ea typeface="+mn-ea"/>
                <a:cs typeface="+mn-cs"/>
                <a:hlinkClick r:id="rId3"/>
              </a:rPr>
              <a:t>https://firstdraftnews.org/latest/how-to-talk-to-family-and-friends-about-that-misleading-whatsapp-message/</a:t>
            </a:r>
            <a:endParaRPr lang="el-GR" sz="1200" kern="1200" dirty="0">
              <a:solidFill>
                <a:schemeClr val="tx1"/>
              </a:solidFill>
              <a:effectLst/>
              <a:latin typeface="+mn-lt"/>
              <a:ea typeface="+mn-ea"/>
              <a:cs typeface="+mn-cs"/>
            </a:endParaRPr>
          </a:p>
          <a:p>
            <a:r>
              <a:rPr lang="es-ES" sz="1200" u="sng" kern="1200" dirty="0">
                <a:solidFill>
                  <a:schemeClr val="tx1"/>
                </a:solidFill>
                <a:effectLst/>
                <a:latin typeface="+mn-lt"/>
                <a:ea typeface="+mn-ea"/>
                <a:cs typeface="+mn-cs"/>
                <a:hlinkClick r:id="rId4"/>
              </a:rPr>
              <a:t>https://www.poynter.org/fact-checking/2020/have-you-become-a-personal-fact-checker-to-your-family-and-friends/</a:t>
            </a:r>
            <a:endParaRPr lang="el-GR" sz="1200" kern="1200" dirty="0">
              <a:solidFill>
                <a:schemeClr val="tx1"/>
              </a:solidFill>
              <a:effectLst/>
              <a:latin typeface="+mn-lt"/>
              <a:ea typeface="+mn-ea"/>
              <a:cs typeface="+mn-cs"/>
            </a:endParaRP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A veces es difícil distinguir lo verdadero de lo falso.</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Solución: ambos son falsos </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a:p>
            <a:pPr marL="228600" marR="0" lvl="0" indent="-228240" algn="l" defTabSz="914400" rtl="0" eaLnBrk="1" fontAlgn="auto" latinLnBrk="0" hangingPunct="1">
              <a:lnSpc>
                <a:spcPct val="100000"/>
              </a:lnSpc>
              <a:spcBef>
                <a:spcPts val="0"/>
              </a:spcBef>
              <a:spcAft>
                <a:spcPts val="0"/>
              </a:spcAft>
              <a:buClr>
                <a:srgbClr val="000000"/>
              </a:buClr>
              <a:buSzTx/>
              <a:buFont typeface="StarSymbol"/>
              <a:buAutoNum type="arabicParenR"/>
              <a:tabLst>
                <a:tab pos="0" algn="l"/>
              </a:tabLst>
              <a:defRPr/>
            </a:pPr>
            <a:r>
              <a:rPr lang="es-ES" sz="1200" kern="1200" dirty="0">
                <a:solidFill>
                  <a:schemeClr val="tx1"/>
                </a:solidFill>
                <a:effectLst/>
                <a:latin typeface="+mn-lt"/>
                <a:ea typeface="+mn-ea"/>
                <a:cs typeface="+mn-cs"/>
              </a:rPr>
              <a:t>Historia engañosa: ¿una activista climática con una metralleta? La imagen pertenece a otra persona que, vista desde ese ángulo, parece ser Greta Thunberg (fuente: www.snopes.com y https://factual.afp.com/el-video-de-una-mujer-disparando-no-muestra-greta-thunberg-sino-una-ingeniera-sueca).</a:t>
            </a:r>
            <a:endParaRPr lang="el-GR" sz="1200" kern="1200" dirty="0">
              <a:solidFill>
                <a:schemeClr val="tx1"/>
              </a:solidFill>
              <a:effectLst/>
              <a:latin typeface="+mn-lt"/>
              <a:ea typeface="+mn-ea"/>
              <a:cs typeface="+mn-cs"/>
            </a:endParaRPr>
          </a:p>
          <a:p>
            <a:pPr marL="228600" indent="-228240">
              <a:lnSpc>
                <a:spcPct val="100000"/>
              </a:lnSpc>
              <a:buClr>
                <a:srgbClr val="000000"/>
              </a:buClr>
              <a:buFont typeface="StarSymbol"/>
              <a:buAutoNum type="arabicParenR"/>
              <a:tabLst>
                <a:tab pos="0" algn="l"/>
              </a:tabLst>
            </a:pPr>
            <a:endParaRPr lang="fr-BE" sz="2000" b="0" strike="noStrike" spc="-1" dirty="0">
              <a:latin typeface="Arial"/>
            </a:endParaRPr>
          </a:p>
          <a:p>
            <a:pPr marL="228600" marR="0" lvl="0" indent="-228240" algn="l" defTabSz="914400" rtl="0" eaLnBrk="1" fontAlgn="auto" latinLnBrk="0" hangingPunct="1">
              <a:lnSpc>
                <a:spcPct val="100000"/>
              </a:lnSpc>
              <a:spcBef>
                <a:spcPts val="0"/>
              </a:spcBef>
              <a:spcAft>
                <a:spcPts val="0"/>
              </a:spcAft>
              <a:buClr>
                <a:srgbClr val="000000"/>
              </a:buClr>
              <a:buSzTx/>
              <a:buFont typeface="StarSymbol"/>
              <a:buAutoNum type="arabicParenR"/>
              <a:tabLst>
                <a:tab pos="0" algn="l"/>
              </a:tabLst>
              <a:defRPr/>
            </a:pPr>
            <a:r>
              <a:rPr lang="es-ES" sz="1200" kern="1200" dirty="0">
                <a:solidFill>
                  <a:schemeClr val="tx1"/>
                </a:solidFill>
                <a:effectLst/>
                <a:latin typeface="+mn-lt"/>
                <a:ea typeface="+mn-ea"/>
                <a:cs typeface="+mn-cs"/>
              </a:rPr>
              <a:t>Noticia inventada: la historia no es cierta y la fuente de la noticia (dailypresser.com) sencillamente no existe.</a:t>
            </a:r>
            <a:endParaRPr lang="el-GR" sz="1200" kern="1200" dirty="0">
              <a:solidFill>
                <a:schemeClr val="tx1"/>
              </a:solidFill>
              <a:effectLst/>
              <a:latin typeface="+mn-lt"/>
              <a:ea typeface="+mn-ea"/>
              <a:cs typeface="+mn-cs"/>
            </a:endParaRPr>
          </a:p>
          <a:p>
            <a:pPr marL="228600" indent="-228240">
              <a:lnSpc>
                <a:spcPct val="100000"/>
              </a:lnSpc>
              <a:buClr>
                <a:srgbClr val="000000"/>
              </a:buClr>
              <a:buFont typeface="StarSymbol"/>
              <a:buAutoNum type="arabicParenR"/>
              <a:tabLst>
                <a:tab pos="0" algn="l"/>
              </a:tabLst>
            </a:pPr>
            <a:endParaRPr lang="fr-BE" sz="2000" b="0" strike="noStrike" spc="-1" dirty="0">
              <a:latin typeface="Arial"/>
            </a:endParaRP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lvl="0"/>
            <a:r>
              <a:rPr lang="es-ES" sz="1200" kern="1200" dirty="0">
                <a:solidFill>
                  <a:schemeClr val="tx1"/>
                </a:solidFill>
                <a:effectLst/>
                <a:latin typeface="+mn-lt"/>
                <a:ea typeface="+mn-ea"/>
                <a:cs typeface="+mn-cs"/>
              </a:rPr>
              <a:t>- Entender la desinformación: diapositivas 4 a 24</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Trabajo en grupos: diapositiva 25</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Presentaciones y debate: diapositiva 25</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Resumen y consejos para averiguar más sobre el tema: diapositivas 26 a 34</a:t>
            </a:r>
            <a:endParaRPr lang="el-GR" sz="1200" kern="1200" dirty="0">
              <a:solidFill>
                <a:schemeClr val="tx1"/>
              </a:solidFill>
              <a:effectLst/>
              <a:latin typeface="+mn-lt"/>
              <a:ea typeface="+mn-ea"/>
              <a:cs typeface="+mn-cs"/>
            </a:endParaRP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s-ES" sz="1200" kern="1200" dirty="0">
                <a:solidFill>
                  <a:schemeClr val="tx1"/>
                </a:solidFill>
                <a:effectLst/>
                <a:latin typeface="+mn-lt"/>
                <a:ea typeface="+mn-ea"/>
                <a:cs typeface="+mn-cs"/>
              </a:rPr>
              <a:t>Vamos a hablar de definiciones y técnicas y a ofrecer algunos consejos acerca de cómo detectar fácilmente la desinformación, protegeros de ella y ayudar a los demás a que estén más alerta también.</a:t>
            </a:r>
            <a:endParaRPr lang="fr-BE" sz="2000" b="0" strike="noStrike" spc="-1" dirty="0">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es-ES" sz="1200" kern="1200" dirty="0">
                <a:solidFill>
                  <a:schemeClr val="tx1"/>
                </a:solidFill>
                <a:effectLst/>
                <a:latin typeface="+mn-lt"/>
                <a:ea typeface="+mn-ea"/>
                <a:cs typeface="+mn-cs"/>
              </a:rPr>
              <a:t>QUÉ ES LA DESINFORMACIÓN </a:t>
            </a:r>
            <a:endParaRPr lang="fr-BE" sz="1200" b="0" strike="noStrike" spc="-1" dirty="0">
              <a:latin typeface="Arial"/>
            </a:endParaRPr>
          </a:p>
          <a:p>
            <a:pPr marL="171360" marR="0" lvl="0" indent="-171000" algn="just"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s-ES" sz="1200" kern="1200" dirty="0">
                <a:solidFill>
                  <a:schemeClr val="tx1"/>
                </a:solidFill>
                <a:effectLst/>
                <a:latin typeface="+mn-lt"/>
                <a:ea typeface="+mn-ea"/>
                <a:cs typeface="+mn-cs"/>
              </a:rPr>
              <a:t>Objetivos didácticos: </a:t>
            </a:r>
            <a:endParaRPr lang="fr-BE" sz="1200" b="0" strike="noStrike" spc="-1" dirty="0">
              <a:latin typeface="Arial"/>
            </a:endParaRPr>
          </a:p>
          <a:p>
            <a:pPr marL="171360" marR="0" lvl="0" indent="-171000" algn="just"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s-ES" sz="1200" kern="1200" dirty="0">
                <a:solidFill>
                  <a:schemeClr val="tx1"/>
                </a:solidFill>
                <a:effectLst/>
                <a:latin typeface="+mn-lt"/>
                <a:ea typeface="+mn-ea"/>
                <a:cs typeface="+mn-cs"/>
              </a:rPr>
              <a:t>comenzar con definiciones y poder diferenciar los conceptos,</a:t>
            </a:r>
            <a:endParaRPr lang="fr-BE" sz="1200" b="0" strike="noStrike" spc="-1" dirty="0">
              <a:latin typeface="Arial"/>
            </a:endParaRPr>
          </a:p>
          <a:p>
            <a:pPr marL="171360" marR="0" lvl="0" indent="-171000" algn="just"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s-ES" sz="1200" kern="1200" dirty="0">
                <a:solidFill>
                  <a:schemeClr val="tx1"/>
                </a:solidFill>
                <a:effectLst/>
                <a:latin typeface="+mn-lt"/>
                <a:ea typeface="+mn-ea"/>
                <a:cs typeface="+mn-cs"/>
              </a:rPr>
              <a:t>valorar los riesgos de cada estudio de caso y el modo en que podrían utilizarse como discurso basado en la desinformación,</a:t>
            </a:r>
            <a:endParaRPr lang="fr-BE" sz="1200" b="0" strike="noStrike" spc="-1" dirty="0">
              <a:latin typeface="Arial"/>
            </a:endParaRPr>
          </a:p>
          <a:p>
            <a:pPr marL="171360" marR="0" lvl="0" indent="-171000" algn="just"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s-ES" sz="1200" kern="1200" dirty="0">
                <a:solidFill>
                  <a:schemeClr val="tx1"/>
                </a:solidFill>
                <a:effectLst/>
                <a:latin typeface="+mn-lt"/>
                <a:ea typeface="+mn-ea"/>
                <a:cs typeface="+mn-cs"/>
              </a:rPr>
              <a:t>recalcar la importancia de los valores: fomento de la libertad y la pluralidad de los medios, respeto a los derechos fundamentales como la libertad de expresión, inexistencia de un «Ministerio de la Verdad».</a:t>
            </a:r>
            <a:endParaRPr lang="el-GR" sz="1200" kern="1200" dirty="0">
              <a:solidFill>
                <a:schemeClr val="tx1"/>
              </a:solidFill>
              <a:effectLst/>
              <a:latin typeface="+mn-lt"/>
              <a:ea typeface="+mn-ea"/>
              <a:cs typeface="+mn-cs"/>
            </a:endParaRPr>
          </a:p>
          <a:p>
            <a:pPr marL="171360" indent="-171000" algn="just">
              <a:lnSpc>
                <a:spcPct val="100000"/>
              </a:lnSpc>
              <a:buClr>
                <a:srgbClr val="000000"/>
              </a:buClr>
              <a:buFont typeface="Wingdings" charset="2"/>
              <a:buChar char="-"/>
            </a:pPr>
            <a:endParaRPr lang="fr-BE" sz="1200" b="0" strike="noStrike" spc="-1" dirty="0">
              <a:latin typeface="Arial"/>
            </a:endParaRPr>
          </a:p>
          <a:p>
            <a:pPr algn="just">
              <a:lnSpc>
                <a:spcPct val="100000"/>
              </a:lnSpc>
            </a:pPr>
            <a:endParaRPr lang="fr-BE" sz="1200" b="0" strike="noStrike" spc="-1" dirty="0">
              <a:latin typeface="Arial"/>
            </a:endParaRPr>
          </a:p>
          <a:p>
            <a:r>
              <a:rPr lang="es-ES" sz="1200" kern="1200" dirty="0">
                <a:solidFill>
                  <a:schemeClr val="tx1"/>
                </a:solidFill>
                <a:effectLst/>
                <a:latin typeface="+mn-lt"/>
                <a:ea typeface="+mn-ea"/>
                <a:cs typeface="+mn-cs"/>
              </a:rPr>
              <a:t>Pregunte a los alumnos si saben qué es la desinformación. Contraste los ejemplos de los alumnos con la definición. ¿Podrían haber sido casos de desinformación algunos de ellos?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caso negativo, ¿qué son? (Por ejemplo, noticias u opiniones desagradables, publicidad, errores o malentendidos).</a:t>
            </a:r>
            <a:endParaRPr lang="el-GR" sz="1200" kern="1200" dirty="0">
              <a:solidFill>
                <a:schemeClr val="tx1"/>
              </a:solidFill>
              <a:effectLst/>
              <a:latin typeface="+mn-lt"/>
              <a:ea typeface="+mn-ea"/>
              <a:cs typeface="+mn-cs"/>
            </a:endParaRPr>
          </a:p>
          <a:p>
            <a:pPr algn="just">
              <a:lnSpc>
                <a:spcPct val="100000"/>
              </a:lnSpc>
            </a:pPr>
            <a:endParaRPr lang="fr-BE" sz="1200" b="0" strike="noStrike" spc="-1" dirty="0">
              <a:latin typeface="Arial"/>
            </a:endParaRPr>
          </a:p>
          <a:p>
            <a:pPr>
              <a:lnSpc>
                <a:spcPct val="100000"/>
              </a:lnSpc>
            </a:pPr>
            <a:r>
              <a:rPr lang="es-ES" sz="1200" b="1" kern="1200" dirty="0">
                <a:solidFill>
                  <a:schemeClr val="tx1"/>
                </a:solidFill>
                <a:effectLst/>
                <a:latin typeface="+mn-lt"/>
                <a:ea typeface="+mn-ea"/>
                <a:cs typeface="+mn-cs"/>
              </a:rPr>
              <a:t>¿Opinión o hecho?</a:t>
            </a:r>
            <a:r>
              <a:rPr lang="es-ES" sz="1200" kern="1200" dirty="0">
                <a:solidFill>
                  <a:schemeClr val="tx1"/>
                </a:solidFill>
                <a:effectLst/>
                <a:latin typeface="+mn-lt"/>
                <a:ea typeface="+mn-ea"/>
                <a:cs typeface="+mn-cs"/>
              </a:rPr>
              <a:t> Trace una distinción entre opinión y hecho.</a:t>
            </a:r>
            <a:endParaRPr lang="fr-BE" sz="1200" b="0" strike="noStrike" spc="-1" dirty="0">
              <a:latin typeface="Arial"/>
            </a:endParaRPr>
          </a:p>
          <a:p>
            <a:r>
              <a:rPr lang="es-ES" sz="1200" kern="1200" dirty="0">
                <a:solidFill>
                  <a:schemeClr val="tx1"/>
                </a:solidFill>
                <a:effectLst/>
                <a:latin typeface="+mn-lt"/>
                <a:ea typeface="+mn-ea"/>
                <a:cs typeface="+mn-cs"/>
              </a:rPr>
              <a:t>¿Qué es un hecho? Los hechos pueden comprobarse y respaldarse con pruebas.</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¿Qué es una opinión? Las opiniones se basan en una creencia o un punto de vista, no en pruebas verificables. Hay quienes piensan que es lo contrario. </a:t>
            </a:r>
            <a:endParaRPr lang="el-GR" sz="1200" kern="1200" dirty="0">
              <a:solidFill>
                <a:schemeClr val="tx1"/>
              </a:solidFill>
              <a:effectLst/>
              <a:latin typeface="+mn-lt"/>
              <a:ea typeface="+mn-ea"/>
              <a:cs typeface="+mn-cs"/>
            </a:endParaRPr>
          </a:p>
          <a:p>
            <a:pPr>
              <a:lnSpc>
                <a:spcPct val="100000"/>
              </a:lnSpc>
            </a:pPr>
            <a:endParaRPr lang="fr-BE" sz="1200" b="0" strike="noStrike" spc="-1" dirty="0">
              <a:latin typeface="Arial"/>
            </a:endParaRPr>
          </a:p>
          <a:p>
            <a:r>
              <a:rPr lang="es-ES" sz="1200" i="1" kern="1200" dirty="0">
                <a:solidFill>
                  <a:schemeClr val="tx1"/>
                </a:solidFill>
                <a:effectLst/>
                <a:latin typeface="+mn-lt"/>
                <a:ea typeface="+mn-ea"/>
                <a:cs typeface="+mn-cs"/>
              </a:rPr>
              <a:t>Actividad sugerida (opcional): </a:t>
            </a:r>
            <a:r>
              <a:rPr lang="es-ES" sz="1200" kern="1200" dirty="0">
                <a:solidFill>
                  <a:schemeClr val="tx1"/>
                </a:solidFill>
                <a:effectLst/>
                <a:latin typeface="+mn-lt"/>
                <a:ea typeface="+mn-ea"/>
                <a:cs typeface="+mn-cs"/>
              </a:rPr>
              <a:t>Pida a los alumnos que lean un artículo periodístico, subrayen las partes que sean opiniones y verifiquen aquellas que sean hechos con una fuente fiable, así como aquellas que parezcan hechos, pero no citen la fuente. Pida a la clase que comparta sus resultados.</a:t>
            </a:r>
            <a:endParaRPr lang="el-GR" sz="1200" kern="1200" dirty="0">
              <a:solidFill>
                <a:schemeClr val="tx1"/>
              </a:solidFill>
              <a:effectLst/>
              <a:latin typeface="+mn-lt"/>
              <a:ea typeface="+mn-ea"/>
              <a:cs typeface="+mn-cs"/>
            </a:endParaRPr>
          </a:p>
          <a:p>
            <a:pPr>
              <a:lnSpc>
                <a:spcPct val="100000"/>
              </a:lnSpc>
            </a:pPr>
            <a:endParaRPr lang="fr-BE" sz="1200" b="0" strike="noStrike" spc="-1" dirty="0">
              <a:latin typeface="Arial"/>
            </a:endParaRPr>
          </a:p>
          <a:p>
            <a:r>
              <a:rPr lang="es-ES" sz="1200" kern="1200" dirty="0">
                <a:solidFill>
                  <a:schemeClr val="tx1"/>
                </a:solidFill>
                <a:effectLst/>
                <a:latin typeface="+mn-lt"/>
                <a:ea typeface="+mn-ea"/>
                <a:cs typeface="+mn-cs"/>
              </a:rPr>
              <a:t>La información falsa está por doquier, pero es importante distinguir la desinformación de otros tipos de información falsa, como la información errónea, en función de la INTENCIÓN:</a:t>
            </a:r>
            <a:endParaRPr lang="el-GR" sz="1200" kern="1200" dirty="0">
              <a:solidFill>
                <a:schemeClr val="tx1"/>
              </a:solidFill>
              <a:effectLst/>
              <a:latin typeface="+mn-lt"/>
              <a:ea typeface="+mn-ea"/>
              <a:cs typeface="+mn-cs"/>
            </a:endParaRPr>
          </a:p>
          <a:p>
            <a:pPr>
              <a:lnSpc>
                <a:spcPct val="100000"/>
              </a:lnSpc>
            </a:pPr>
            <a:endParaRPr lang="fr-BE" sz="2000" b="0" strike="noStrike" spc="-1" dirty="0">
              <a:latin typeface="Arial"/>
            </a:endParaRPr>
          </a:p>
          <a:p>
            <a:pPr marL="171360" marR="0" lvl="0" indent="-171000" algn="l" defTabSz="914400" rtl="0" eaLnBrk="1" fontAlgn="auto" latinLnBrk="0" hangingPunct="1">
              <a:lnSpc>
                <a:spcPct val="100000"/>
              </a:lnSpc>
              <a:spcBef>
                <a:spcPts val="0"/>
              </a:spcBef>
              <a:spcAft>
                <a:spcPts val="601"/>
              </a:spcAft>
              <a:buClr>
                <a:srgbClr val="000000"/>
              </a:buClr>
              <a:buSzTx/>
              <a:buFont typeface="Wingdings" charset="2"/>
              <a:buChar char="-"/>
              <a:tabLst/>
              <a:defRPr/>
            </a:pPr>
            <a:r>
              <a:rPr lang="es-ES" sz="1200" kern="1200" dirty="0">
                <a:solidFill>
                  <a:schemeClr val="tx1"/>
                </a:solidFill>
                <a:effectLst/>
                <a:latin typeface="+mn-lt"/>
                <a:ea typeface="+mn-ea"/>
                <a:cs typeface="+mn-cs"/>
              </a:rPr>
              <a:t>La desinformación es información falsa creada y compartida </a:t>
            </a:r>
            <a:r>
              <a:rPr lang="es-ES" sz="1200" b="1" kern="1200" dirty="0">
                <a:solidFill>
                  <a:schemeClr val="tx1"/>
                </a:solidFill>
                <a:effectLst/>
                <a:latin typeface="+mn-lt"/>
                <a:ea typeface="+mn-ea"/>
                <a:cs typeface="+mn-cs"/>
              </a:rPr>
              <a:t>para ocasionar deliberadamente un perjuicio</a:t>
            </a:r>
            <a:r>
              <a:rPr lang="es-ES" sz="1200" kern="1200" dirty="0">
                <a:solidFill>
                  <a:schemeClr val="tx1"/>
                </a:solidFill>
                <a:effectLst/>
                <a:latin typeface="+mn-lt"/>
                <a:ea typeface="+mn-ea"/>
                <a:cs typeface="+mn-cs"/>
              </a:rPr>
              <a:t>. Ejemplo: un tuit sobre inmigrantes que cometen delitos en Europa ideado para dividir a la sociedad</a:t>
            </a:r>
            <a:r>
              <a:rPr lang="en-IE" sz="2000" b="0" strike="noStrike" spc="-1" dirty="0">
                <a:solidFill>
                  <a:srgbClr val="000000"/>
                </a:solidFill>
                <a:latin typeface="Arial"/>
                <a:ea typeface="Calibri"/>
              </a:rPr>
              <a:t>.</a:t>
            </a:r>
            <a:endParaRPr lang="fr-BE" sz="2000" b="0" strike="noStrike" spc="-1" dirty="0">
              <a:latin typeface="Arial"/>
            </a:endParaRPr>
          </a:p>
          <a:p>
            <a:pPr marL="171360" marR="0" lvl="0" indent="-171000" algn="l" defTabSz="914400" rtl="0" eaLnBrk="1" fontAlgn="auto" latinLnBrk="0" hangingPunct="1">
              <a:lnSpc>
                <a:spcPct val="100000"/>
              </a:lnSpc>
              <a:spcBef>
                <a:spcPts val="0"/>
              </a:spcBef>
              <a:spcAft>
                <a:spcPts val="601"/>
              </a:spcAft>
              <a:buClr>
                <a:srgbClr val="000000"/>
              </a:buClr>
              <a:buSzTx/>
              <a:buFont typeface="Wingdings" charset="2"/>
              <a:buChar char="-"/>
              <a:tabLst/>
              <a:defRPr/>
            </a:pPr>
            <a:r>
              <a:rPr lang="es-ES" sz="1200" kern="1200" dirty="0">
                <a:solidFill>
                  <a:schemeClr val="tx1"/>
                </a:solidFill>
                <a:effectLst/>
                <a:latin typeface="+mn-lt"/>
                <a:ea typeface="+mn-ea"/>
                <a:cs typeface="+mn-cs"/>
              </a:rPr>
              <a:t>La información errónea es información falsa </a:t>
            </a:r>
            <a:r>
              <a:rPr lang="es-ES" sz="1200" b="1" kern="1200" dirty="0">
                <a:solidFill>
                  <a:schemeClr val="tx1"/>
                </a:solidFill>
                <a:effectLst/>
                <a:latin typeface="+mn-lt"/>
                <a:ea typeface="+mn-ea"/>
                <a:cs typeface="+mn-cs"/>
              </a:rPr>
              <a:t>compartida por personas que no son conscientes de que es falsa y no tienen intención de causar ningún daño</a:t>
            </a:r>
            <a:r>
              <a:rPr lang="es-ES" sz="1200" kern="1200" dirty="0">
                <a:solidFill>
                  <a:schemeClr val="tx1"/>
                </a:solidFill>
                <a:effectLst/>
                <a:latin typeface="+mn-lt"/>
                <a:ea typeface="+mn-ea"/>
                <a:cs typeface="+mn-cs"/>
              </a:rPr>
              <a:t>. Muchas veces solo están tratando de ayudar. Ejemplo: cuando tu tía comparte un artículo o un meme en Facebook en el que se afirma que el ajo protege de la COVID-19 porque cree que es información útil sin darse cuenta de que es falsa.</a:t>
            </a:r>
            <a:endParaRPr lang="el-GR" sz="1200" kern="1200" dirty="0">
              <a:solidFill>
                <a:schemeClr val="tx1"/>
              </a:solidFill>
              <a:effectLst/>
              <a:latin typeface="+mn-lt"/>
              <a:ea typeface="+mn-ea"/>
              <a:cs typeface="+mn-cs"/>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s-ES" sz="1200" kern="1200" dirty="0">
                <a:solidFill>
                  <a:schemeClr val="tx1"/>
                </a:solidFill>
                <a:effectLst/>
                <a:latin typeface="+mn-lt"/>
                <a:ea typeface="+mn-ea"/>
                <a:cs typeface="+mn-cs"/>
              </a:rPr>
              <a:t>Operaciones de influencia: esfuerzos coordinados para influir en un público destinatario utilizando una serie de medios ilegítimos y engañosos, en apoyo de los objetivos de un adversario.</a:t>
            </a:r>
            <a:endParaRPr lang="fr-BE" sz="20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lang="es-ES" sz="1200" kern="1200" dirty="0">
                <a:solidFill>
                  <a:schemeClr val="tx1"/>
                </a:solidFill>
                <a:effectLst/>
                <a:latin typeface="+mn-lt"/>
                <a:ea typeface="+mn-ea"/>
                <a:cs typeface="+mn-cs"/>
              </a:rPr>
              <a:t>Injerencia extranjera: esfuerzos coercitivos, engañosos o clandestinos por parte de un agente estatal extranjero o sus agentes para perturbar la libertad de formación y expresión de la voluntad política, durante unas elecciones, por ejemplo.</a:t>
            </a:r>
            <a:endParaRPr lang="el-GR" sz="1200" kern="1200" dirty="0">
              <a:solidFill>
                <a:schemeClr val="tx1"/>
              </a:solidFill>
              <a:effectLst/>
              <a:latin typeface="+mn-lt"/>
              <a:ea typeface="+mn-ea"/>
              <a:cs typeface="+mn-cs"/>
            </a:endParaRPr>
          </a:p>
          <a:p>
            <a:pPr marL="171360" indent="-171000">
              <a:lnSpc>
                <a:spcPct val="100000"/>
              </a:lnSpc>
              <a:buClr>
                <a:srgbClr val="000000"/>
              </a:buClr>
              <a:buFont typeface="Wingdings" charset="2"/>
              <a:buChar char="-"/>
            </a:pPr>
            <a:endParaRPr lang="fr-BE" sz="2000" b="0" strike="noStrike" spc="-1" dirty="0">
              <a:latin typeface="Arial"/>
            </a:endParaRPr>
          </a:p>
          <a:p>
            <a:pPr>
              <a:lnSpc>
                <a:spcPct val="100000"/>
              </a:lnSpc>
              <a:tabLst>
                <a:tab pos="0" algn="l"/>
              </a:tabLst>
            </a:pPr>
            <a:r>
              <a:rPr lang="fr-BE" sz="2000" b="0" strike="noStrike" spc="-1" dirty="0">
                <a:latin typeface="Arial"/>
              </a:rPr>
              <a:t> </a:t>
            </a:r>
          </a:p>
          <a:p>
            <a:r>
              <a:rPr lang="es-ES" sz="1200" kern="1200" dirty="0">
                <a:solidFill>
                  <a:schemeClr val="tx1"/>
                </a:solidFill>
                <a:effectLst/>
                <a:latin typeface="+mn-lt"/>
                <a:ea typeface="+mn-ea"/>
                <a:cs typeface="+mn-cs"/>
              </a:rPr>
              <a:t>Es posible que los alumnos también estén familiarizados con la expresión «noticias falsas» o </a:t>
            </a:r>
            <a:r>
              <a:rPr lang="es-ES" sz="1200" i="1" kern="1200" dirty="0" err="1">
                <a:solidFill>
                  <a:schemeClr val="tx1"/>
                </a:solidFill>
                <a:effectLst/>
                <a:latin typeface="+mn-lt"/>
                <a:ea typeface="+mn-ea"/>
                <a:cs typeface="+mn-cs"/>
              </a:rPr>
              <a:t>fake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news</a:t>
            </a:r>
            <a:r>
              <a:rPr lang="es-ES" sz="1200" kern="1200" dirty="0">
                <a:solidFill>
                  <a:schemeClr val="tx1"/>
                </a:solidFill>
                <a:effectLst/>
                <a:latin typeface="+mn-lt"/>
                <a:ea typeface="+mn-ea"/>
                <a:cs typeface="+mn-cs"/>
              </a:rPr>
              <a:t>, pero no aconsejamos utilizarla. Cuando los políticos culpan a periodistas independientes de publicar «noticias falsas» que simplemente son críticas, algo no va bien. No queremos que la expresión «noticias falsas» termine deslegitimando a los medios de comunicación.</a:t>
            </a:r>
            <a:endParaRPr lang="el-GR" sz="1200" kern="1200" dirty="0">
              <a:solidFill>
                <a:schemeClr val="tx1"/>
              </a:solidFill>
              <a:effectLst/>
              <a:latin typeface="+mn-lt"/>
              <a:ea typeface="+mn-ea"/>
              <a:cs typeface="+mn-cs"/>
            </a:endParaRP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Comience reproduciendo el vídeo de la diapositiva (https://www.youtube.com/watch?v=d8uRYqsu2W4)</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Duración total: 1 minuto 40 segundos</a:t>
            </a:r>
            <a:endParaRPr lang="el-GR" sz="1200" kern="1200" dirty="0">
              <a:solidFill>
                <a:schemeClr val="tx1"/>
              </a:solidFill>
              <a:effectLst/>
              <a:latin typeface="+mn-lt"/>
              <a:ea typeface="+mn-ea"/>
              <a:cs typeface="+mn-cs"/>
            </a:endParaRPr>
          </a:p>
          <a:p>
            <a:pPr marL="216000" indent="-216000">
              <a:lnSpc>
                <a:spcPct val="100000"/>
              </a:lnSpc>
            </a:pPr>
            <a:endParaRPr lang="fr-BE" sz="2000" b="0" strike="noStrike" spc="-1" dirty="0">
              <a:latin typeface="Arial"/>
            </a:endParaRPr>
          </a:p>
          <a:p>
            <a:r>
              <a:rPr lang="es-ES" sz="1200" kern="1200" dirty="0">
                <a:solidFill>
                  <a:schemeClr val="tx1"/>
                </a:solidFill>
                <a:effectLst/>
                <a:latin typeface="+mn-lt"/>
                <a:ea typeface="+mn-ea"/>
                <a:cs typeface="+mn-cs"/>
              </a:rPr>
              <a:t>Transcripción:</a:t>
            </a:r>
            <a:endParaRPr lang="el-GR" sz="1200" kern="1200" dirty="0">
              <a:solidFill>
                <a:schemeClr val="tx1"/>
              </a:solidFill>
              <a:effectLst/>
              <a:latin typeface="+mn-lt"/>
              <a:ea typeface="+mn-ea"/>
              <a:cs typeface="+mn-cs"/>
            </a:endParaRPr>
          </a:p>
          <a:p>
            <a:pPr marL="139680">
              <a:lnSpc>
                <a:spcPct val="100000"/>
              </a:lnSpc>
              <a:tabLst>
                <a:tab pos="0" algn="l"/>
              </a:tabLst>
            </a:pPr>
            <a:r>
              <a:rPr lang="lt-LT" sz="1200" b="0" strike="noStrike" spc="-1" dirty="0">
                <a:solidFill>
                  <a:srgbClr val="000000"/>
                </a:solidFill>
                <a:latin typeface="Arial"/>
              </a:rPr>
              <a:t>---------------------------</a:t>
            </a:r>
            <a:br>
              <a:rPr dirty="0"/>
            </a:br>
            <a:r>
              <a:rPr lang="es-ES" sz="1200" kern="1200" dirty="0">
                <a:solidFill>
                  <a:schemeClr val="tx1"/>
                </a:solidFill>
                <a:effectLst/>
                <a:latin typeface="+mn-lt"/>
                <a:ea typeface="+mn-ea"/>
                <a:cs typeface="+mn-cs"/>
              </a:rPr>
              <a:t>Voz en </a:t>
            </a:r>
            <a:r>
              <a:rPr lang="es-ES" sz="1200" i="1" kern="1200" dirty="0">
                <a:solidFill>
                  <a:schemeClr val="tx1"/>
                </a:solidFill>
                <a:effectLst/>
                <a:latin typeface="+mn-lt"/>
                <a:ea typeface="+mn-ea"/>
                <a:cs typeface="+mn-cs"/>
              </a:rPr>
              <a:t>off</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«Para millones de familias que lidian con el autismo, fue una posible respuesta a sus dificultades: un estudio médico que marcaba un hito al vincular la vacunación de menores con dicho      trastorno. Pero ahora el estudio se tacha de erróneo y hay quien afirma incluso que se trata de un elaborado fraude».</a:t>
            </a:r>
            <a:endParaRPr lang="el-GR" sz="1200" kern="1200" dirty="0">
              <a:solidFill>
                <a:schemeClr val="tx1"/>
              </a:solidFill>
              <a:effectLst/>
              <a:latin typeface="+mn-lt"/>
              <a:ea typeface="+mn-ea"/>
              <a:cs typeface="+mn-cs"/>
            </a:endParaRPr>
          </a:p>
          <a:p>
            <a:pPr marL="139680">
              <a:lnSpc>
                <a:spcPct val="100000"/>
              </a:lnSpc>
              <a:tabLst>
                <a:tab pos="0" algn="l"/>
              </a:tabLst>
            </a:pPr>
            <a:r>
              <a:rPr lang="es-ES" sz="1200" kern="1200" dirty="0">
                <a:solidFill>
                  <a:schemeClr val="tx1"/>
                </a:solidFill>
                <a:effectLst/>
                <a:latin typeface="+mn-lt"/>
                <a:ea typeface="+mn-ea"/>
                <a:cs typeface="+mn-cs"/>
              </a:rPr>
              <a:t>Fiona </a:t>
            </a:r>
            <a:r>
              <a:rPr lang="es-ES" sz="1200" kern="1200" dirty="0" err="1">
                <a:solidFill>
                  <a:schemeClr val="tx1"/>
                </a:solidFill>
                <a:effectLst/>
                <a:latin typeface="+mn-lt"/>
                <a:ea typeface="+mn-ea"/>
                <a:cs typeface="+mn-cs"/>
              </a:rPr>
              <a:t>Godlee</a:t>
            </a:r>
            <a:r>
              <a:rPr lang="es-ES" sz="1200" kern="1200" dirty="0">
                <a:solidFill>
                  <a:schemeClr val="tx1"/>
                </a:solidFill>
                <a:effectLst/>
                <a:latin typeface="+mn-lt"/>
                <a:ea typeface="+mn-ea"/>
                <a:cs typeface="+mn-cs"/>
              </a:rPr>
              <a:t>, editora, </a:t>
            </a:r>
            <a:r>
              <a:rPr lang="es-ES" sz="1200" i="1" kern="1200" dirty="0">
                <a:solidFill>
                  <a:schemeClr val="tx1"/>
                </a:solidFill>
                <a:effectLst/>
                <a:latin typeface="+mn-lt"/>
                <a:ea typeface="+mn-ea"/>
                <a:cs typeface="+mn-cs"/>
              </a:rPr>
              <a:t>British Medical </a:t>
            </a:r>
            <a:r>
              <a:rPr lang="es-ES" sz="1200" i="1" kern="1200" dirty="0" err="1">
                <a:solidFill>
                  <a:schemeClr val="tx1"/>
                </a:solidFill>
                <a:effectLst/>
                <a:latin typeface="+mn-lt"/>
                <a:ea typeface="+mn-ea"/>
                <a:cs typeface="+mn-cs"/>
              </a:rPr>
              <a:t>Journal</a:t>
            </a:r>
            <a:r>
              <a:rPr lang="es-ES" sz="1200" kern="1200" dirty="0">
                <a:solidFill>
                  <a:schemeClr val="tx1"/>
                </a:solidFill>
                <a:effectLst/>
                <a:latin typeface="+mn-lt"/>
                <a:ea typeface="+mn-ea"/>
                <a:cs typeface="+mn-cs"/>
              </a:rPr>
              <a:t>:</a:t>
            </a:r>
            <a:r>
              <a:rPr lang="en-US" sz="2000" b="0" strike="noStrike" spc="-1" dirty="0">
                <a:solidFill>
                  <a:srgbClr val="000000"/>
                </a:solidFill>
                <a:latin typeface="Arial"/>
              </a:rPr>
              <a:t>	</a:t>
            </a:r>
            <a:endParaRPr lang="fr-BE" sz="2000" b="0" strike="noStrike" spc="-1" dirty="0">
              <a:latin typeface="Arial"/>
            </a:endParaRPr>
          </a:p>
          <a:p>
            <a:r>
              <a:rPr lang="es-ES" sz="1200" kern="1200" dirty="0">
                <a:solidFill>
                  <a:schemeClr val="tx1"/>
                </a:solidFill>
                <a:effectLst/>
                <a:latin typeface="+mn-lt"/>
                <a:ea typeface="+mn-ea"/>
                <a:cs typeface="+mn-cs"/>
              </a:rPr>
              <a:t>«Desde el principio sabíamos que el estudio era deficiente. Atrajo una enorme atención de los medios. Todas las pruebas, todos los estudios epidemiológicos, los que examinaban las poblaciones en sangre de menores lo han contradicho y han afirmado que no hay pruebas de dicha relación».</a:t>
            </a:r>
            <a:endParaRPr lang="el-GR" sz="1200" kern="1200" dirty="0">
              <a:solidFill>
                <a:schemeClr val="tx1"/>
              </a:solidFill>
              <a:effectLst/>
              <a:latin typeface="+mn-lt"/>
              <a:ea typeface="+mn-ea"/>
              <a:cs typeface="+mn-cs"/>
            </a:endParaRPr>
          </a:p>
          <a:p>
            <a:pPr marL="139680">
              <a:lnSpc>
                <a:spcPct val="100000"/>
              </a:lnSpc>
              <a:tabLst>
                <a:tab pos="0" algn="l"/>
              </a:tabLst>
            </a:pPr>
            <a:r>
              <a:rPr lang="es-ES" sz="1200" kern="1200" dirty="0">
                <a:solidFill>
                  <a:schemeClr val="tx1"/>
                </a:solidFill>
                <a:effectLst/>
                <a:latin typeface="+mn-lt"/>
                <a:ea typeface="+mn-ea"/>
                <a:cs typeface="+mn-cs"/>
              </a:rPr>
              <a:t>Voz en </a:t>
            </a:r>
            <a:r>
              <a:rPr lang="es-ES" sz="1200" i="1" kern="1200" dirty="0">
                <a:solidFill>
                  <a:schemeClr val="tx1"/>
                </a:solidFill>
                <a:effectLst/>
                <a:latin typeface="+mn-lt"/>
                <a:ea typeface="+mn-ea"/>
                <a:cs typeface="+mn-cs"/>
              </a:rPr>
              <a:t>off</a:t>
            </a:r>
            <a:r>
              <a:rPr lang="es-ES" sz="1200" kern="1200" dirty="0">
                <a:solidFill>
                  <a:schemeClr val="tx1"/>
                </a:solidFill>
                <a:effectLst/>
                <a:latin typeface="+mn-lt"/>
                <a:ea typeface="+mn-ea"/>
                <a:cs typeface="+mn-cs"/>
              </a:rPr>
              <a:t>:</a:t>
            </a:r>
            <a:r>
              <a:rPr lang="en-US" sz="2000" b="0" strike="noStrike" spc="-1" dirty="0">
                <a:solidFill>
                  <a:srgbClr val="000000"/>
                </a:solidFill>
                <a:latin typeface="Arial"/>
              </a:rPr>
              <a:t>	</a:t>
            </a:r>
            <a:endParaRPr lang="fr-BE" sz="2000" b="0" strike="noStrike" spc="-1" dirty="0">
              <a:latin typeface="Arial"/>
            </a:endParaRPr>
          </a:p>
          <a:p>
            <a:r>
              <a:rPr lang="es-ES" sz="1200" kern="1200" dirty="0">
                <a:solidFill>
                  <a:schemeClr val="tx1"/>
                </a:solidFill>
                <a:effectLst/>
                <a:latin typeface="+mn-lt"/>
                <a:ea typeface="+mn-ea"/>
                <a:cs typeface="+mn-cs"/>
              </a:rPr>
              <a:t>«Un artículo de Andrew Wakefield y sus compañeros publicado en 1998 fue lo que asustó a los pacientes y provocó un descenso de las tasas de inmunización a nivel mundial. Wakefield afirmó que doce niños estaban en condiciones normales hasta que se les administró la vacuna convencional contra el sarampión, las paperas y la rubéola.</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Sin embargo, este artículo fue retirado posteriormente y una nueva investigación reveló que Wakefield y sus compañeros habían alterado datos sobre los pacientes en sus estudios. Pero Wakefield aún tiene sus defensores. Jamie Handley es uno de ellos; es padre de un niño autista».</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J. B. Handley, fundador de </a:t>
            </a:r>
            <a:r>
              <a:rPr lang="es-ES" sz="1200" kern="1200" dirty="0" err="1">
                <a:solidFill>
                  <a:schemeClr val="tx1"/>
                </a:solidFill>
                <a:effectLst/>
                <a:latin typeface="+mn-lt"/>
                <a:ea typeface="+mn-ea"/>
                <a:cs typeface="+mn-cs"/>
              </a:rPr>
              <a:t>Generation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Rescue</a:t>
            </a:r>
            <a:r>
              <a:rPr lang="es-E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sabe que las vacunas ocasionan daños cerebrales, por lo que no hace falta ser un genio para pensar: se llevaron al niño a una cita médica, estaba normal, salió y de pronto sufría terriblemente. Y estas cosas provocan daños cerebrales a algunos niños. Por ese motivo todos nosotros seguimos aquí y nunca se ha hecho ciencia de verdad».</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Voz en </a:t>
            </a:r>
            <a:r>
              <a:rPr lang="es-ES" sz="1200" i="1" kern="1200" dirty="0">
                <a:solidFill>
                  <a:schemeClr val="tx1"/>
                </a:solidFill>
                <a:effectLst/>
                <a:latin typeface="+mn-lt"/>
                <a:ea typeface="+mn-ea"/>
                <a:cs typeface="+mn-cs"/>
              </a:rPr>
              <a:t>off</a:t>
            </a:r>
            <a:r>
              <a:rPr lang="es-E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pasado mes de mayo, a Wakefield se le retiró la licencia para ejercer la medicina en Gran Bretaña. Desde entonces, otros estudios han demostrado que no existe una conexión entre la vacuna triple vírica y el autismo.</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 se ha logrado contactar con Wakefield para obtener una declaración suya al respecto». </a:t>
            </a:r>
            <a:r>
              <a:rPr lang="es-ES" sz="1200" kern="1200" dirty="0" err="1">
                <a:solidFill>
                  <a:schemeClr val="tx1"/>
                </a:solidFill>
                <a:effectLst/>
                <a:latin typeface="+mn-lt"/>
                <a:ea typeface="+mn-ea"/>
                <a:cs typeface="+mn-cs"/>
              </a:rPr>
              <a:t>Rosenson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Press</a:t>
            </a:r>
            <a:r>
              <a:rPr lang="es-E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en-US" sz="2000" b="0" strike="noStrike" spc="-1" dirty="0">
                <a:solidFill>
                  <a:srgbClr val="000000"/>
                </a:solidFill>
                <a:latin typeface="Arial"/>
              </a:rPr>
              <a:t>---------------------</a:t>
            </a:r>
            <a:endParaRPr lang="fr-BE" sz="2000" b="0" strike="noStrike" spc="-1" dirty="0">
              <a:latin typeface="Arial"/>
            </a:endParaRPr>
          </a:p>
          <a:p>
            <a:pPr marL="139680">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Aspectos que comentar oralmente:</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La sociedad exige que las personas que trabajan en instituciones académicas cumplan estrictos requisitos académicos, por lo que es importante entender por qué son necesarios. Este simple artículo académico, refutado y desmentido en numerosas ocasiones, es uno de los principales motivos por los que se creó el movimiento antivacunas y aún persiste hoy en día. A pesar de que el artículo era erróneo, recibió suficiente atención de los medios como para dañar la percepción pública de las vacunas, aunque se ha demostrado repetidas veces que son seguras y eficaces. </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Todo el mundo tiene derecho a la libertad de expresión, pero no es lo mismo que tener derecho a difundir mentiras deliberadamente, especialmente cuando pueden suponer un perjuicio para la salud pública. </a:t>
            </a:r>
            <a:endParaRPr lang="el-GR" sz="1200" kern="1200" dirty="0">
              <a:solidFill>
                <a:schemeClr val="tx1"/>
              </a:solidFill>
              <a:effectLst/>
              <a:latin typeface="+mn-lt"/>
              <a:ea typeface="+mn-ea"/>
              <a:cs typeface="+mn-cs"/>
            </a:endParaRPr>
          </a:p>
          <a:p>
            <a:pPr marL="139680">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Por qué es perjudicial:</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La gente está deseosa de atar cabos con rapidez, a pesar incluso de que las conexiones que hagan contradigan datos científicos.</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Transferir la culpa ayuda a oscurecer posibles factores como la responsabilidad individual o causas probadas del desarrollo del autismo. Por ejemplo, el autismo suele diagnosticarse más o menos al mismo tiempo que se administra la vacuna triple vírica (es decir, contra el sarampión) a los niños. La gente que prefiere creer que a su hijo se le ha provocado el autismo suele hacer caso omiso a este hecho antes que aceptar que el diagnóstico no estaba bajo su control.</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Una vez difundida ampliamente, esta historia falsa amenaza con alterar el sistema de vacunación. Numerosas personas podrían perder innecesariamente su inmunidad ante graves enfermedades.</a:t>
            </a:r>
            <a:endParaRPr lang="el-GR" sz="1200" kern="1200" dirty="0">
              <a:solidFill>
                <a:schemeClr val="tx1"/>
              </a:solidFill>
              <a:effectLst/>
              <a:latin typeface="+mn-lt"/>
              <a:ea typeface="+mn-ea"/>
              <a:cs typeface="+mn-cs"/>
            </a:endParaRP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s-ES" sz="1200" kern="1200" dirty="0">
                <a:solidFill>
                  <a:schemeClr val="tx1"/>
                </a:solidFill>
                <a:effectLst/>
                <a:latin typeface="+mn-lt"/>
                <a:ea typeface="+mn-ea"/>
                <a:cs typeface="+mn-cs"/>
              </a:rPr>
              <a:t>Desde que comenzó la pandemia de COVID-19, se ha difundido gran cantidad de información confusa en las redes sociales y muchas personas comenzaron a afirmar que existe una relación entre las tecnologías 5G y la propagación del coronavirus. Por un lado, todo el mundo tiene derecho a expresarse libremente y no está mal ser cauteloso o incluso escéptico con las nuevas tecnologías y el efecto que pueden tener en nuestra vida y nuestra salud.</a:t>
            </a:r>
          </a:p>
          <a:p>
            <a:pPr marL="216000" indent="-216000">
              <a:lnSpc>
                <a:spcPct val="100000"/>
              </a:lnSpc>
            </a:pPr>
            <a:endParaRPr lang="fr-BE" sz="1200" b="0" strike="noStrike" spc="-1" dirty="0">
              <a:latin typeface="Arial"/>
            </a:endParaRPr>
          </a:p>
          <a:p>
            <a:r>
              <a:rPr lang="es-ES" sz="1200" kern="1200" dirty="0">
                <a:solidFill>
                  <a:schemeClr val="tx1"/>
                </a:solidFill>
                <a:effectLst/>
                <a:latin typeface="+mn-lt"/>
                <a:ea typeface="+mn-ea"/>
                <a:cs typeface="+mn-cs"/>
              </a:rPr>
              <a:t>SIN EMBARGO, esta teoría ha acarreado consecuencias perjudiciales en el mundo real, como la quema de infraestructuras de telecomunicaciones y agresiones físicas a trabajadores que estaban instalando las infraestructuras.</a:t>
            </a:r>
            <a:endParaRPr lang="el-GR" sz="1200" kern="1200" dirty="0">
              <a:solidFill>
                <a:schemeClr val="tx1"/>
              </a:solidFill>
              <a:effectLst/>
              <a:latin typeface="+mn-lt"/>
              <a:ea typeface="+mn-ea"/>
              <a:cs typeface="+mn-cs"/>
            </a:endParaRPr>
          </a:p>
          <a:p>
            <a:pPr>
              <a:lnSpc>
                <a:spcPct val="100000"/>
              </a:lnSpc>
              <a:tabLst>
                <a:tab pos="0" algn="l"/>
              </a:tabLst>
            </a:pPr>
            <a:endParaRPr lang="en-IE" sz="2000" b="0" strike="noStrike" spc="-1" dirty="0">
              <a:latin typeface="+mn-lt"/>
              <a:ea typeface="+mn-ea"/>
            </a:endParaRPr>
          </a:p>
          <a:p>
            <a:r>
              <a:rPr lang="es-ES" sz="1200" kern="1200" dirty="0">
                <a:solidFill>
                  <a:schemeClr val="tx1"/>
                </a:solidFill>
                <a:effectLst/>
                <a:latin typeface="+mn-lt"/>
                <a:ea typeface="+mn-ea"/>
                <a:cs typeface="+mn-cs"/>
              </a:rPr>
              <a:t>Por qué es perjudicial:</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Destrucción en la vida real: pirómanos que han prendido fuego a torres de telefonía móvil por toda Europa.</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Fallo de las redes de telecomunicación, pues muchas de las torres destruidas y objeto de vandalismo se empleaban para los servicios 3G y 4G, de los cuales depende la ciudadanía.</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Empleados del sector de las telecomunicaciones acosados en la calle por instalar cables de fibra óptica 5G o cualquier otro tipo de infraestructura de telecomunicaciones.</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a:p>
            <a:r>
              <a:rPr lang="es-ES" sz="1200" kern="1200" dirty="0">
                <a:solidFill>
                  <a:schemeClr val="tx1"/>
                </a:solidFill>
                <a:effectLst/>
                <a:latin typeface="+mn-lt"/>
                <a:ea typeface="+mn-ea"/>
                <a:cs typeface="+mn-cs"/>
              </a:rPr>
              <a:t>«Cuando la gente se siente amenazada o fuera de control o intenta explicar un acontecimiento importante de grandes dimensiones, es más vulnerable y propensa a recurrir a teorías de la conspiración para explicarlo. Aunque en cierto modo carezca de lógica, la gente tiene más sensación de control al imaginar que, en lugar de que las cosas ocurran aleatoriamente, existen oscuros grupos y agencias que las controlan. La aleatoriedad provoca un gran desasosiego a las personas», John Cook, experto en información errónea del Centro para la Comunicación sobre el Cambio Climático de la Universidad George Mason.</a:t>
            </a:r>
            <a:endParaRPr lang="el-GR" sz="1200" kern="1200" dirty="0">
              <a:solidFill>
                <a:schemeClr val="tx1"/>
              </a:solidFill>
              <a:effectLst/>
              <a:latin typeface="+mn-lt"/>
              <a:ea typeface="+mn-ea"/>
              <a:cs typeface="+mn-cs"/>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r>
              <a:rPr lang="es-ES" sz="1200" kern="1200" dirty="0">
                <a:solidFill>
                  <a:schemeClr val="tx1"/>
                </a:solidFill>
                <a:effectLst/>
                <a:latin typeface="+mn-lt"/>
                <a:ea typeface="+mn-ea"/>
                <a:cs typeface="+mn-cs"/>
              </a:rPr>
              <a:t>Aspectos que comentar:</a:t>
            </a:r>
            <a:endParaRPr lang="el-GR"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Seguir consejos sanitarios inadecuados puede inducir a las personas a no curarse o a subestimar o sobrestimar determinadas enfermedades. Esta imagen en el contexto de la COVID-19 es un buen ejemplo de ello. Esta es la imagen original que puede que algunos de vosotros hayáis visto en las redes sociales o incluso en vuestras conversaciones de WhatsApp: https://factcheck.afp.com/gargling-warm-salt-water-or-vinegar-does-not-prevent-coronavirus-infection-health-experts-say</a:t>
            </a:r>
            <a:endParaRPr lang="el-GR" sz="1200" kern="1200" dirty="0">
              <a:solidFill>
                <a:schemeClr val="tx1"/>
              </a:solidFill>
              <a:effectLst/>
              <a:latin typeface="+mn-lt"/>
              <a:ea typeface="+mn-ea"/>
              <a:cs typeface="+mn-cs"/>
            </a:endParaRPr>
          </a:p>
          <a:p>
            <a:pPr>
              <a:lnSpc>
                <a:spcPct val="100000"/>
              </a:lnSpc>
              <a:tabLst>
                <a:tab pos="0" algn="l"/>
              </a:tabLst>
            </a:pPr>
            <a:endParaRPr lang="fr-BE" sz="2000" b="0" strike="noStrike" spc="-1" dirty="0">
              <a:latin typeface="Arial"/>
            </a:endParaRPr>
          </a:p>
          <a:p>
            <a:r>
              <a:rPr lang="es-ES" sz="1200" kern="1200" dirty="0">
                <a:solidFill>
                  <a:schemeClr val="tx1"/>
                </a:solidFill>
                <a:effectLst/>
                <a:latin typeface="+mn-lt"/>
                <a:ea typeface="+mn-ea"/>
                <a:cs typeface="+mn-cs"/>
              </a:rPr>
              <a:t>Por qué es perjudicial:</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En este caso, aconsejarle a la gente que beba agua caliente no es muy peligroso, pero ¿qué ocurriría si la desinformación tratara acerca de beber algún líquido que sea realmente peligroso, como la lejía?</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De hecho, un estudio del </a:t>
            </a:r>
            <a:r>
              <a:rPr lang="es-ES" sz="1200" i="1" kern="1200" dirty="0">
                <a:solidFill>
                  <a:schemeClr val="tx1"/>
                </a:solidFill>
                <a:effectLst/>
                <a:latin typeface="+mn-lt"/>
                <a:ea typeface="+mn-ea"/>
                <a:cs typeface="+mn-cs"/>
              </a:rPr>
              <a:t>American </a:t>
            </a:r>
            <a:r>
              <a:rPr lang="es-ES" sz="1200" i="1" kern="1200" dirty="0" err="1">
                <a:solidFill>
                  <a:schemeClr val="tx1"/>
                </a:solidFill>
                <a:effectLst/>
                <a:latin typeface="+mn-lt"/>
                <a:ea typeface="+mn-ea"/>
                <a:cs typeface="+mn-cs"/>
              </a:rPr>
              <a:t>Journal</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of</a:t>
            </a:r>
            <a:r>
              <a:rPr lang="es-ES" sz="1200" i="1" kern="1200" dirty="0">
                <a:solidFill>
                  <a:schemeClr val="tx1"/>
                </a:solidFill>
                <a:effectLst/>
                <a:latin typeface="+mn-lt"/>
                <a:ea typeface="+mn-ea"/>
                <a:cs typeface="+mn-cs"/>
              </a:rPr>
              <a:t> Tropical Medicine and </a:t>
            </a:r>
            <a:r>
              <a:rPr lang="es-ES" sz="1200" i="1" kern="1200" dirty="0" err="1">
                <a:solidFill>
                  <a:schemeClr val="tx1"/>
                </a:solidFill>
                <a:effectLst/>
                <a:latin typeface="+mn-lt"/>
                <a:ea typeface="+mn-ea"/>
                <a:cs typeface="+mn-cs"/>
              </a:rPr>
              <a:t>Hygiene</a:t>
            </a:r>
            <a:r>
              <a:rPr lang="es-ES" sz="1200" kern="1200" dirty="0">
                <a:solidFill>
                  <a:schemeClr val="tx1"/>
                </a:solidFill>
                <a:effectLst/>
                <a:latin typeface="+mn-lt"/>
                <a:ea typeface="+mn-ea"/>
                <a:cs typeface="+mn-cs"/>
              </a:rPr>
              <a:t> reveló que la desinformación y la información errónea sobre el coronavirus han provocado la muerte de al menos ochocientas personas y posiblemente más (a fecha de agosto de 2020), así como la hospitalización de unas seis mil. El estudio analizaba rumores, estigmas y discursos conspirativos relacionados con la COVID-19 que circulaban por internet y su repercusión en la salud pública.</a:t>
            </a:r>
            <a:endParaRPr lang="el-GR"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 A menudo, esta información falsa se difunde involuntariamente, pero en muchos otros casos la propagan fuentes que tratan de generar clics a partir de titulares e historias cuidadosamente diseñados para captar la atención (periodismo de «</a:t>
            </a:r>
            <a:r>
              <a:rPr lang="es-ES" sz="1200" kern="1200" dirty="0" err="1">
                <a:solidFill>
                  <a:schemeClr val="tx1"/>
                </a:solidFill>
                <a:effectLst/>
                <a:latin typeface="+mn-lt"/>
                <a:ea typeface="+mn-ea"/>
                <a:cs typeface="+mn-cs"/>
              </a:rPr>
              <a:t>ciberanzuelos</a:t>
            </a:r>
            <a:r>
              <a:rPr lang="es-ES" sz="1200" kern="1200" dirty="0">
                <a:solidFill>
                  <a:schemeClr val="tx1"/>
                </a:solidFill>
                <a:effectLst/>
                <a:latin typeface="+mn-lt"/>
                <a:ea typeface="+mn-ea"/>
                <a:cs typeface="+mn-cs"/>
              </a:rPr>
              <a:t>», como por ejemplo «Los científicos dicen que este antiguo remedio podría ser la respuesta a la cura del cáncer. ¡Haga clic aquí para leer más!») o incluso agentes malintencionados que tratan de sembrar el caos y la confusión y contaminar el entorno informativo con múltiples discursos, a menudo contradictorios.</a:t>
            </a:r>
            <a:endParaRPr lang="el-GR" sz="1200" kern="1200" dirty="0">
              <a:solidFill>
                <a:schemeClr val="tx1"/>
              </a:solidFill>
              <a:effectLst/>
              <a:latin typeface="+mn-lt"/>
              <a:ea typeface="+mn-ea"/>
              <a:cs typeface="+mn-cs"/>
            </a:endParaRP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es/piense-antes-de-compartir/"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es/"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3"/>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8000" b="1" strike="noStrike" dirty="0">
                <a:solidFill>
                  <a:srgbClr val="FF5D00"/>
                </a:solidFill>
                <a:latin typeface="Arial"/>
              </a:rPr>
              <a:t>des</a:t>
            </a:r>
            <a:r>
              <a:rPr lang="es-ES" sz="8000" b="1" strike="noStrike" dirty="0">
                <a:solidFill>
                  <a:srgbClr val="164193"/>
                </a:solidFill>
                <a:latin typeface="Arial"/>
              </a:rPr>
              <a:t>información</a:t>
            </a:r>
          </a:p>
        </p:txBody>
      </p:sp>
      <p:sp>
        <p:nvSpPr>
          <p:cNvPr id="283" name="CustomShape 2"/>
          <p:cNvSpPr/>
          <p:nvPr/>
        </p:nvSpPr>
        <p:spPr>
          <a:xfrm>
            <a:off x="2962079" y="2966244"/>
            <a:ext cx="4569937" cy="5169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2800" b="0" strike="noStrike" dirty="0">
                <a:solidFill>
                  <a:srgbClr val="164193"/>
                </a:solidFill>
                <a:latin typeface="Arial"/>
              </a:rPr>
              <a:t>DETECTAR Y COMBATIR</a:t>
            </a:r>
          </a:p>
        </p:txBody>
      </p:sp>
      <p:pic>
        <p:nvPicPr>
          <p:cNvPr id="284" name="Immagine 6"/>
          <p:cNvPicPr/>
          <p:nvPr/>
        </p:nvPicPr>
        <p:blipFill>
          <a:blip r:embed="rId4"/>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5"/>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6"/>
          <a:stretch/>
        </p:blipFill>
        <p:spPr>
          <a:xfrm>
            <a:off x="5556600" y="1492920"/>
            <a:ext cx="1078560" cy="7225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646200"/>
          </a:xfrm>
          <a:prstGeom prst="rect">
            <a:avLst/>
          </a:prstGeom>
          <a:solidFill>
            <a:srgbClr val="0B1741"/>
          </a:solidFill>
          <a:ln w="0">
            <a:noFill/>
          </a:ln>
        </p:spPr>
        <p:txBody>
          <a:bodyPr lIns="720000" tIns="72000" anchor="ctr">
            <a:noAutofit/>
          </a:bodyPr>
          <a:lstStyle/>
          <a:p>
            <a:pPr>
              <a:lnSpc>
                <a:spcPct val="90000"/>
              </a:lnSpc>
            </a:pPr>
            <a:r>
              <a:rPr lang="es-ES" sz="1800" b="0" strike="noStrike" dirty="0">
                <a:solidFill>
                  <a:srgbClr val="FFFFFF"/>
                </a:solidFill>
                <a:latin typeface="Arial"/>
              </a:rPr>
              <a:t>QUÉ ES LA DESINFORMACIÓN - </a:t>
            </a:r>
            <a:r>
              <a:rPr lang="es-ES" sz="1800" b="1" strike="noStrike" dirty="0">
                <a:solidFill>
                  <a:srgbClr val="FFFFFF"/>
                </a:solidFill>
                <a:latin typeface="Arial"/>
              </a:rPr>
              <a:t>LA MISMA PERSONA ACTÚA COMO DISTINTOS CIUDADANOS ANTIUCRANIANOS</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es-ES" sz="1400" b="1" strike="noStrike">
                <a:solidFill>
                  <a:srgbClr val="FFFFFF"/>
                </a:solidFill>
                <a:latin typeface="Arial"/>
              </a:rPr>
              <a:t>Soy María, una madre que reside en Crimea.</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s-ES" sz="1400" b="1" strike="noStrike">
                <a:solidFill>
                  <a:srgbClr val="FFFFFF"/>
                </a:solidFill>
                <a:latin typeface="Arial"/>
              </a:rPr>
              <a:t>Ahora soy vicepresidenta </a:t>
            </a:r>
          </a:p>
          <a:p>
            <a:pPr algn="ctr">
              <a:lnSpc>
                <a:spcPts val="1380"/>
              </a:lnSpc>
            </a:pPr>
            <a:r>
              <a:rPr lang="es-ES" sz="1400" b="1" strike="noStrike">
                <a:solidFill>
                  <a:srgbClr val="FFFFFF"/>
                </a:solidFill>
                <a:latin typeface="Arial"/>
              </a:rPr>
              <a:t>de una fundación cultural </a:t>
            </a:r>
          </a:p>
          <a:p>
            <a:pPr algn="ctr">
              <a:lnSpc>
                <a:spcPts val="1380"/>
              </a:lnSpc>
            </a:pPr>
            <a:r>
              <a:rPr lang="es-ES" sz="1400" b="1" strike="noStrike">
                <a:solidFill>
                  <a:srgbClr val="FFFFFF"/>
                </a:solidFill>
                <a:latin typeface="Arial"/>
              </a:rPr>
              <a:t>en Lugansk.</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s-ES" sz="1400" b="1" strike="noStrike">
                <a:solidFill>
                  <a:srgbClr val="FFFFFF"/>
                </a:solidFill>
                <a:latin typeface="Arial"/>
              </a:rPr>
              <a:t>Ahora soy una rusohablante que vive en Riga (Letonia).</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s-ES" sz="1400" b="1" strike="noStrike" dirty="0">
                <a:solidFill>
                  <a:srgbClr val="FFFFFF"/>
                </a:solidFill>
                <a:latin typeface="Arial"/>
              </a:rPr>
              <a:t>Ahora vivo </a:t>
            </a:r>
          </a:p>
          <a:p>
            <a:pPr algn="ctr">
              <a:lnSpc>
                <a:spcPts val="1380"/>
              </a:lnSpc>
            </a:pPr>
            <a:r>
              <a:rPr lang="es-ES" sz="1400" b="1" strike="noStrike" dirty="0">
                <a:solidFill>
                  <a:srgbClr val="FFFFFF"/>
                </a:solidFill>
                <a:latin typeface="Arial"/>
              </a:rPr>
              <a:t>en Járkov (Ucrania).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1</a:t>
            </a:r>
          </a:p>
        </p:txBody>
      </p:sp>
      <p:sp>
        <p:nvSpPr>
          <p:cNvPr id="391" name="CustomShape 7"/>
          <p:cNvSpPr/>
          <p:nvPr/>
        </p:nvSpPr>
        <p:spPr>
          <a:xfrm>
            <a:off x="2338277" y="4644891"/>
            <a:ext cx="8705544" cy="45449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s-ES" sz="2000" b="1" strike="noStrike" dirty="0">
                <a:solidFill>
                  <a:srgbClr val="FFFFFF"/>
                </a:solidFill>
                <a:latin typeface="Arial"/>
              </a:rPr>
              <a:t>PERSONA REAL UTILIZADA COMO ACTRIZ EN UNA HISTORIA FALSA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es-ES" sz="1800" b="0" strike="noStrike" dirty="0">
                <a:solidFill>
                  <a:srgbClr val="FFFFFF"/>
                </a:solidFill>
                <a:latin typeface="Arial"/>
              </a:rPr>
              <a:t>CÓMO FUNCIONA LA DESINFORMACIÓN - </a:t>
            </a:r>
            <a:r>
              <a:rPr lang="es-ES" sz="1800" b="1" strike="noStrike" dirty="0">
                <a:solidFill>
                  <a:srgbClr val="FFFFFF"/>
                </a:solidFill>
                <a:latin typeface="Arial"/>
              </a:rPr>
              <a:t>PROCESO DE DESINFORMACIÓN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es-ES" sz="4800" b="1" strike="noStrike">
                <a:solidFill>
                  <a:srgbClr val="FFFFFF"/>
                </a:solidFill>
                <a:latin typeface="Arial"/>
              </a:rPr>
              <a:t>APOYAR</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es-ES" sz="4800" b="1" strike="noStrike">
                <a:solidFill>
                  <a:srgbClr val="FFFFFF"/>
                </a:solidFill>
                <a:latin typeface="Arial"/>
              </a:rPr>
              <a:t>CREER</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827753" y="4252544"/>
            <a:ext cx="3118680"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es-ES" sz="4800" b="1" strike="noStrike" dirty="0">
                <a:solidFill>
                  <a:srgbClr val="FFFFFF"/>
                </a:solidFill>
                <a:latin typeface="Arial"/>
              </a:rPr>
              <a:t>ACTUAR</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PROCESO DE DESINFORMACIÓN II: VALORES EUROPEOS</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2366640" cy="21463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s-ES" sz="1700" b="1" strike="noStrike">
                  <a:solidFill>
                    <a:srgbClr val="FF5D00"/>
                  </a:solidFill>
                  <a:latin typeface="Arial"/>
                </a:rPr>
                <a:t>UNIDAD EN</a:t>
              </a:r>
            </a:p>
            <a:p>
              <a:pPr algn="ctr">
                <a:lnSpc>
                  <a:spcPts val="1760"/>
                </a:lnSpc>
              </a:pPr>
              <a:r>
                <a:rPr lang="es-ES" sz="1700" b="1" strike="noStrike">
                  <a:solidFill>
                    <a:srgbClr val="FF5D00"/>
                  </a:solidFill>
                  <a:latin typeface="Arial"/>
                </a:rPr>
                <a:t>LA DIVERSIDAD</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ES" sz="1400" b="1" strike="noStrike" dirty="0">
                  <a:solidFill>
                    <a:srgbClr val="FFFFFF"/>
                  </a:solidFill>
                  <a:latin typeface="Arial"/>
                </a:rPr>
                <a:t>VALORES EUROPEOS</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PROCESO DE DESINFORMACIÓN II: VALORES EUROPEOS</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2217600" cy="208548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s-ES" sz="1700" b="1" strike="noStrike">
                  <a:solidFill>
                    <a:srgbClr val="FF5D00"/>
                  </a:solidFill>
                  <a:latin typeface="Arial"/>
                </a:rPr>
                <a:t>UNIDAD EN</a:t>
              </a:r>
            </a:p>
            <a:p>
              <a:pPr algn="ctr">
                <a:lnSpc>
                  <a:spcPts val="1760"/>
                </a:lnSpc>
              </a:pPr>
              <a:r>
                <a:rPr lang="es-ES" sz="1700" b="1" strike="noStrike">
                  <a:solidFill>
                    <a:srgbClr val="FF5D00"/>
                  </a:solidFill>
                  <a:latin typeface="Arial"/>
                </a:rPr>
                <a:t>LA DIVERSIDAD</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ES" sz="1400" b="1" strike="noStrike" dirty="0">
                  <a:solidFill>
                    <a:srgbClr val="FFFFFF"/>
                  </a:solidFill>
                  <a:latin typeface="Arial"/>
                </a:rPr>
                <a:t>VALORES EUROPEOS</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934640"/>
            <a:ext cx="2412984" cy="11059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es-ES" sz="2000" b="1" strike="noStrike" dirty="0">
                <a:solidFill>
                  <a:srgbClr val="FFFFFF"/>
                </a:solidFill>
                <a:latin typeface="Arial"/>
              </a:rPr>
              <a:t>La desconfianza</a:t>
            </a:r>
          </a:p>
          <a:p>
            <a:pPr>
              <a:lnSpc>
                <a:spcPts val="2001"/>
              </a:lnSpc>
            </a:pPr>
            <a:r>
              <a:rPr lang="es-ES" sz="2000" b="1" strike="noStrike" dirty="0">
                <a:solidFill>
                  <a:srgbClr val="FFFFFF"/>
                </a:solidFill>
                <a:latin typeface="Arial"/>
              </a:rPr>
              <a:t>y la sospecha aumentan</a:t>
            </a:r>
          </a:p>
        </p:txBody>
      </p:sp>
      <p:sp>
        <p:nvSpPr>
          <p:cNvPr id="497" name="CustomShape 41"/>
          <p:cNvSpPr/>
          <p:nvPr/>
        </p:nvSpPr>
        <p:spPr>
          <a:xfrm>
            <a:off x="549000" y="2927160"/>
            <a:ext cx="4241880" cy="8226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es-ES" sz="2000" b="1" strike="noStrike" dirty="0">
                <a:solidFill>
                  <a:srgbClr val="FFFFFF"/>
                </a:solidFill>
                <a:latin typeface="Arial"/>
              </a:rPr>
              <a:t>La confianza en valores como la democracia y la igualdad se debilita lentamente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PROCESO DE DESINFORMACIÓN II: VALORES EUROPEOS</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es-ES" sz="1400" b="1" strike="noStrike" dirty="0">
                <a:solidFill>
                  <a:srgbClr val="FFFFFF"/>
                </a:solidFill>
                <a:latin typeface="Arial"/>
              </a:rPr>
              <a:t>CRECEN LOS VALORES ANTIEUROPEOS</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s-ES" sz="1700" b="1" strike="noStrike">
                  <a:solidFill>
                    <a:srgbClr val="FF5D00"/>
                  </a:solidFill>
                  <a:latin typeface="Arial"/>
                </a:rPr>
                <a:t>UNIDAD EN</a:t>
              </a:r>
            </a:p>
            <a:p>
              <a:pPr algn="ctr">
                <a:lnSpc>
                  <a:spcPts val="1760"/>
                </a:lnSpc>
              </a:pPr>
              <a:r>
                <a:rPr lang="es-ES" sz="1700" b="1" strike="noStrike">
                  <a:solidFill>
                    <a:srgbClr val="FF5D00"/>
                  </a:solidFill>
                  <a:latin typeface="Arial"/>
                </a:rPr>
                <a:t>LA DIVERSIDAD</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ES" sz="1400" b="1" strike="noStrike">
                  <a:solidFill>
                    <a:srgbClr val="FFFFFF"/>
                  </a:solidFill>
                  <a:latin typeface="Arial"/>
                </a:rPr>
                <a:t>VALORES EUROPEOS</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es-ES" sz="1400" b="1" strike="noStrike">
                <a:solidFill>
                  <a:srgbClr val="FFFFFF"/>
                </a:solidFill>
                <a:latin typeface="Arial"/>
              </a:rPr>
              <a:t>IMPERAN LA CONFUSIÓN Y LA INDECISIÓN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577800"/>
          </a:xfrm>
          <a:prstGeom prst="rect">
            <a:avLst/>
          </a:prstGeom>
          <a:solidFill>
            <a:srgbClr val="0B1741"/>
          </a:solidFill>
          <a:ln w="0">
            <a:noFill/>
          </a:ln>
        </p:spPr>
        <p:txBody>
          <a:bodyPr lIns="720000" tIns="72000" anchor="ctr">
            <a:noAutofit/>
          </a:bodyPr>
          <a:lstStyle/>
          <a:p>
            <a:pPr>
              <a:lnSpc>
                <a:spcPct val="90000"/>
              </a:lnSpc>
            </a:pPr>
            <a:r>
              <a:rPr lang="es-ES" sz="1800" b="0" strike="noStrike" dirty="0">
                <a:solidFill>
                  <a:srgbClr val="FFFFFF"/>
                </a:solidFill>
                <a:latin typeface="Arial"/>
              </a:rPr>
              <a:t>CÓMO FUNCIONA LA DESINFORMACIÓN - </a:t>
            </a:r>
            <a:r>
              <a:rPr lang="es-ES" sz="1800" b="1" strike="noStrike" dirty="0">
                <a:solidFill>
                  <a:srgbClr val="FFFFFF"/>
                </a:solidFill>
                <a:latin typeface="Arial"/>
              </a:rPr>
              <a:t>PROCESO DE DESINFORMACIÓN II: EN CONTRA DE LA UE, DE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PROCESO DE DESINFORMACIÓN II: VALORES EUROPEOS</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EL PAPEL DE LAS REDES SOCIALES</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sp>
        <p:nvSpPr>
          <p:cNvPr id="521" name="CustomShape 3"/>
          <p:cNvSpPr/>
          <p:nvPr/>
        </p:nvSpPr>
        <p:spPr>
          <a:xfrm>
            <a:off x="4063320" y="1473480"/>
            <a:ext cx="4897800" cy="74546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s-ES" sz="2000" b="1" strike="noStrike">
                <a:solidFill>
                  <a:srgbClr val="FFFFFF"/>
                </a:solidFill>
                <a:latin typeface="Arial"/>
              </a:rPr>
              <a:t>EL PAPEL DE LAS REDES SOCIALES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¿CÓMO PUEDE MANIPULARSE EL CONTENIDO?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57780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FUNCIONA LA DESINFORMACIÓN - </a:t>
            </a:r>
            <a:r>
              <a:rPr lang="es-ES" sz="1800" b="1" strike="noStrike">
                <a:solidFill>
                  <a:srgbClr val="FFFFFF"/>
                </a:solidFill>
                <a:latin typeface="Arial"/>
              </a:rPr>
              <a:t>¿CÓMO PUEDE MANIPULARSE EL CONTENIDO? </a:t>
            </a:r>
          </a:p>
        </p:txBody>
      </p:sp>
      <p:pic>
        <p:nvPicPr>
          <p:cNvPr id="526" name="Elementi multimediali online 3" descr="How to make a propaganda video?"/>
          <p:cNvPicPr/>
          <p:nvPr/>
        </p:nvPicPr>
        <p:blipFill>
          <a:blip r:embed="rId3"/>
          <a:stretch/>
        </p:blipFill>
        <p:spPr>
          <a:xfrm>
            <a:off x="2735100" y="9084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EJEMPLOS</a:t>
            </a:r>
          </a:p>
        </p:txBody>
      </p:sp>
      <p:pic>
        <p:nvPicPr>
          <p:cNvPr id="288" name="Immagine 3"/>
          <p:cNvPicPr/>
          <p:nvPr/>
        </p:nvPicPr>
        <p:blipFill>
          <a:blip r:embed="rId3"/>
          <a:stretch/>
        </p:blipFill>
        <p:spPr>
          <a:xfrm>
            <a:off x="631980" y="1023228"/>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5240" y="1763364"/>
            <a:ext cx="3213360" cy="3038760"/>
          </a:xfrm>
          <a:prstGeom prst="rect">
            <a:avLst/>
          </a:prstGeom>
          <a:ln w="92075">
            <a:noFill/>
          </a:ln>
        </p:spPr>
      </p:pic>
      <p:pic>
        <p:nvPicPr>
          <p:cNvPr id="290" name="Immagine 5"/>
          <p:cNvPicPr/>
          <p:nvPr/>
        </p:nvPicPr>
        <p:blipFill>
          <a:blip r:embed="rId5"/>
          <a:stretch/>
        </p:blipFill>
        <p:spPr>
          <a:xfrm>
            <a:off x="2876040" y="1758600"/>
            <a:ext cx="3219840" cy="2950920"/>
          </a:xfrm>
          <a:prstGeom prst="rect">
            <a:avLst/>
          </a:prstGeom>
          <a:ln w="92075">
            <a:noFill/>
          </a:ln>
        </p:spPr>
      </p:pic>
      <p:sp>
        <p:nvSpPr>
          <p:cNvPr id="291" name="CustomShape 2"/>
          <p:cNvSpPr/>
          <p:nvPr/>
        </p:nvSpPr>
        <p:spPr>
          <a:xfrm>
            <a:off x="1905120" y="4216320"/>
            <a:ext cx="4891606" cy="634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2400" b="1" strike="noStrike" dirty="0">
                <a:solidFill>
                  <a:srgbClr val="FFFFFF"/>
                </a:solidFill>
                <a:latin typeface="Arial"/>
              </a:rPr>
              <a:t>¡Greta sosteniendo una metralleta!</a:t>
            </a:r>
          </a:p>
        </p:txBody>
      </p:sp>
      <p:sp>
        <p:nvSpPr>
          <p:cNvPr id="292" name="CustomShape 3"/>
          <p:cNvSpPr/>
          <p:nvPr/>
        </p:nvSpPr>
        <p:spPr>
          <a:xfrm>
            <a:off x="5815799" y="4854960"/>
            <a:ext cx="5986559"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2400" b="1" strike="noStrike" dirty="0">
                <a:solidFill>
                  <a:srgbClr val="FFFFFF"/>
                </a:solidFill>
                <a:latin typeface="Arial"/>
              </a:rPr>
              <a:t>¡El papa apoya a un dirigente político!</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es-ES" sz="1400" b="1" strike="noStrike">
                <a:solidFill>
                  <a:srgbClr val="0B1741"/>
                </a:solidFill>
                <a:latin typeface="Arial"/>
              </a:rPr>
              <a:t>ALGUIEN AFIRMA EN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es-ES" sz="1400" b="1" strike="noStrike">
                <a:solidFill>
                  <a:srgbClr val="0B1741"/>
                </a:solidFill>
                <a:latin typeface="Arial"/>
              </a:rPr>
              <a:t>OTRA PERSONA PUBLICA EN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RESPONDER ANTE LA DESINFORMACIÓN</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4000" b="1" strike="noStrike" dirty="0">
                <a:solidFill>
                  <a:srgbClr val="FFFFFF"/>
                </a:solidFill>
                <a:latin typeface="Arial"/>
              </a:rPr>
              <a:t>Piensa</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a:solidFill>
                  <a:srgbClr val="FFFFFF"/>
                </a:solidFill>
                <a:latin typeface="Arial"/>
              </a:rPr>
              <a:t>antes de compartir</a:t>
            </a:r>
          </a:p>
        </p:txBody>
      </p:sp>
      <p:sp>
        <p:nvSpPr>
          <p:cNvPr id="536" name="CustomShape 4"/>
          <p:cNvSpPr/>
          <p:nvPr/>
        </p:nvSpPr>
        <p:spPr>
          <a:xfrm>
            <a:off x="9028800" y="1530000"/>
            <a:ext cx="316296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4000" b="1" strike="noStrike" dirty="0">
                <a:solidFill>
                  <a:srgbClr val="FFFFFF"/>
                </a:solidFill>
                <a:latin typeface="Arial"/>
              </a:rPr>
              <a:t>Denúncialo</a:t>
            </a:r>
          </a:p>
        </p:txBody>
      </p:sp>
      <p:sp>
        <p:nvSpPr>
          <p:cNvPr id="537" name="CustomShape 5"/>
          <p:cNvSpPr/>
          <p:nvPr/>
        </p:nvSpPr>
        <p:spPr>
          <a:xfrm>
            <a:off x="9028800" y="2172600"/>
            <a:ext cx="2133312" cy="59616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dirty="0">
                <a:solidFill>
                  <a:srgbClr val="FFFFFF"/>
                </a:solidFill>
                <a:latin typeface="Arial"/>
              </a:rPr>
              <a:t>a las plataformas</a:t>
            </a:r>
          </a:p>
        </p:txBody>
      </p:sp>
      <p:sp>
        <p:nvSpPr>
          <p:cNvPr id="538" name="CustomShape 6"/>
          <p:cNvSpPr/>
          <p:nvPr/>
        </p:nvSpPr>
        <p:spPr>
          <a:xfrm>
            <a:off x="6819480" y="4737960"/>
            <a:ext cx="4342632" cy="597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dirty="0">
                <a:solidFill>
                  <a:srgbClr val="FFFFFF"/>
                </a:solidFill>
                <a:latin typeface="Arial"/>
              </a:rPr>
              <a:t>Conviértete en un verificador de datos personal para tus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4000" b="1" strike="noStrike" dirty="0">
                <a:solidFill>
                  <a:srgbClr val="FFFFFF"/>
                </a:solidFill>
                <a:latin typeface="Arial"/>
              </a:rPr>
              <a:t>Verifica los datos</a:t>
            </a:r>
          </a:p>
        </p:txBody>
      </p:sp>
      <p:sp>
        <p:nvSpPr>
          <p:cNvPr id="540" name="CustomShape 8"/>
          <p:cNvSpPr/>
          <p:nvPr/>
        </p:nvSpPr>
        <p:spPr>
          <a:xfrm>
            <a:off x="6386760" y="5276880"/>
            <a:ext cx="4775352"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4000" b="1" strike="noStrike" dirty="0">
                <a:solidFill>
                  <a:srgbClr val="FFFFFF"/>
                </a:solidFill>
                <a:latin typeface="Arial"/>
              </a:rPr>
              <a:t>familiares y amigos</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796450"/>
          </a:xfrm>
          <a:prstGeom prst="rect">
            <a:avLst/>
          </a:prstGeom>
          <a:solidFill>
            <a:srgbClr val="0B1741"/>
          </a:solidFill>
          <a:ln w="0">
            <a:noFill/>
          </a:ln>
        </p:spPr>
        <p:txBody>
          <a:bodyPr lIns="720000" tIns="72000" anchor="ctr">
            <a:noAutofit/>
          </a:bodyPr>
          <a:lstStyle/>
          <a:p>
            <a:pPr>
              <a:lnSpc>
                <a:spcPct val="90000"/>
              </a:lnSpc>
            </a:pPr>
            <a:r>
              <a:rPr lang="es-ES" sz="1800" b="0" strike="noStrike" dirty="0">
                <a:solidFill>
                  <a:srgbClr val="FFFFFF"/>
                </a:solidFill>
                <a:latin typeface="Arial"/>
              </a:rPr>
              <a:t>CÓMO RESPONDER ANTE LA DESINFORMACIÓN - </a:t>
            </a:r>
            <a:r>
              <a:rPr lang="es-ES" sz="1800" b="1" strike="noStrike" dirty="0">
                <a:solidFill>
                  <a:srgbClr val="FFFFFF"/>
                </a:solidFill>
                <a:latin typeface="Arial"/>
              </a:rPr>
              <a:t>PIENSA ANTES DE COMPARTIR Y VERIFICA LOS DATOS DE LO QUE COMPARTES</a:t>
            </a:r>
          </a:p>
        </p:txBody>
      </p:sp>
      <p:sp>
        <p:nvSpPr>
          <p:cNvPr id="546" name="CustomShape 3"/>
          <p:cNvSpPr/>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6500" b="1" strike="noStrike" dirty="0">
                <a:solidFill>
                  <a:srgbClr val="FFFFFF"/>
                </a:solidFill>
                <a:latin typeface="Arial"/>
              </a:rPr>
              <a:t>Duda</a:t>
            </a: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6500" b="1" strike="noStrike" dirty="0">
                <a:solidFill>
                  <a:srgbClr val="FFFFFF"/>
                </a:solidFill>
                <a:latin typeface="Arial"/>
              </a:rPr>
              <a:t>Verifica los datos</a:t>
            </a:r>
          </a:p>
        </p:txBody>
      </p:sp>
      <p:sp>
        <p:nvSpPr>
          <p:cNvPr id="548" name="CustomShape 5"/>
          <p:cNvSpPr/>
          <p:nvPr/>
        </p:nvSpPr>
        <p:spPr>
          <a:xfrm>
            <a:off x="8822880" y="2877120"/>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6500" b="1" strike="noStrike" dirty="0">
                <a:solidFill>
                  <a:srgbClr val="FFFFFF"/>
                </a:solidFill>
                <a:latin typeface="Arial"/>
              </a:rPr>
              <a:t>Decide</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RESPONDER ANTE LA DESINFORMACIÓN - </a:t>
            </a:r>
            <a:r>
              <a:rPr lang="es-ES" sz="1800" b="1" strike="noStrike">
                <a:solidFill>
                  <a:srgbClr val="FFFFFF"/>
                </a:solidFill>
                <a:latin typeface="Arial"/>
              </a:rPr>
              <a:t>VERIFICA LOS DATOS</a:t>
            </a:r>
          </a:p>
        </p:txBody>
      </p:sp>
      <p:sp>
        <p:nvSpPr>
          <p:cNvPr id="551" name="CustomShape 2"/>
          <p:cNvSpPr/>
          <p:nvPr/>
        </p:nvSpPr>
        <p:spPr>
          <a:xfrm>
            <a:off x="5038200" y="1880460"/>
            <a:ext cx="2152440" cy="4689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a:solidFill>
                  <a:srgbClr val="FFFFFF"/>
                </a:solidFill>
                <a:latin typeface="Arial"/>
              </a:rPr>
              <a:t>Verifica el contenido</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408400"/>
            <a:ext cx="2055744" cy="69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dirty="0">
                <a:solidFill>
                  <a:srgbClr val="FFFFFF"/>
                </a:solidFill>
                <a:latin typeface="Arial"/>
              </a:rPr>
              <a:t>Examina el medio de comunicación</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dirty="0">
                <a:solidFill>
                  <a:srgbClr val="FFFFFF"/>
                </a:solidFill>
                <a:latin typeface="Arial"/>
              </a:rPr>
              <a:t>Analiza al autor</a:t>
            </a:r>
          </a:p>
        </p:txBody>
      </p:sp>
      <p:sp>
        <p:nvSpPr>
          <p:cNvPr id="556" name="CustomShape 6"/>
          <p:cNvSpPr/>
          <p:nvPr/>
        </p:nvSpPr>
        <p:spPr>
          <a:xfrm>
            <a:off x="7417080" y="4881240"/>
            <a:ext cx="21536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a:solidFill>
                  <a:srgbClr val="FFFFFF"/>
                </a:solidFill>
                <a:latin typeface="Arial"/>
              </a:rPr>
              <a:t>Comprueba las fuentes</a:t>
            </a:r>
          </a:p>
        </p:txBody>
      </p:sp>
      <p:sp>
        <p:nvSpPr>
          <p:cNvPr id="557" name="CustomShape 7"/>
          <p:cNvSpPr/>
          <p:nvPr/>
        </p:nvSpPr>
        <p:spPr>
          <a:xfrm>
            <a:off x="5019840" y="5604660"/>
            <a:ext cx="2170800" cy="4689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dirty="0">
                <a:solidFill>
                  <a:srgbClr val="FFFFFF"/>
                </a:solidFill>
                <a:latin typeface="Arial"/>
              </a:rPr>
              <a:t>Examina las fotografías</a:t>
            </a:r>
          </a:p>
        </p:txBody>
      </p:sp>
      <p:sp>
        <p:nvSpPr>
          <p:cNvPr id="558" name="CustomShape 8"/>
          <p:cNvSpPr/>
          <p:nvPr/>
        </p:nvSpPr>
        <p:spPr>
          <a:xfrm>
            <a:off x="2157984" y="4881240"/>
            <a:ext cx="2609136"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a:solidFill>
                  <a:srgbClr val="FFFFFF"/>
                </a:solidFill>
                <a:latin typeface="Arial"/>
              </a:rPr>
              <a:t>Piensa antes de compartir</a:t>
            </a:r>
          </a:p>
        </p:txBody>
      </p:sp>
      <p:sp>
        <p:nvSpPr>
          <p:cNvPr id="559" name="CustomShape 9"/>
          <p:cNvSpPr/>
          <p:nvPr/>
        </p:nvSpPr>
        <p:spPr>
          <a:xfrm>
            <a:off x="1548384" y="3749761"/>
            <a:ext cx="2862696" cy="43631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dirty="0">
                <a:solidFill>
                  <a:srgbClr val="FFFFFF"/>
                </a:solidFill>
                <a:latin typeface="Arial"/>
              </a:rPr>
              <a:t>Cuestiona tus propios prejuicios</a:t>
            </a:r>
          </a:p>
        </p:txBody>
      </p:sp>
      <p:sp>
        <p:nvSpPr>
          <p:cNvPr id="560" name="CustomShape 10"/>
          <p:cNvSpPr/>
          <p:nvPr/>
        </p:nvSpPr>
        <p:spPr>
          <a:xfrm>
            <a:off x="2267712" y="2671921"/>
            <a:ext cx="2464488" cy="43631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1600" b="1" strike="noStrike" dirty="0">
                <a:solidFill>
                  <a:srgbClr val="FFFFFF"/>
                </a:solidFill>
                <a:latin typeface="Arial"/>
              </a:rPr>
              <a:t>Desmonta mitos tú también</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ES" sz="4000" b="1" strike="noStrike">
                <a:solidFill>
                  <a:srgbClr val="FFFFFF"/>
                </a:solidFill>
                <a:latin typeface="Arial"/>
              </a:rPr>
              <a:t>Verificar los datos en caso de duda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RESPONDER ANTE LA DESINFORMACIÓN</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784520" y="2884752"/>
            <a:ext cx="316476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4000" b="1" strike="noStrike" dirty="0">
                <a:solidFill>
                  <a:srgbClr val="FFFFFF"/>
                </a:solidFill>
                <a:latin typeface="Arial"/>
              </a:rPr>
              <a:t>Denúncialo</a:t>
            </a:r>
          </a:p>
        </p:txBody>
      </p:sp>
      <p:sp>
        <p:nvSpPr>
          <p:cNvPr id="566" name="CustomShape 4"/>
          <p:cNvSpPr/>
          <p:nvPr/>
        </p:nvSpPr>
        <p:spPr>
          <a:xfrm>
            <a:off x="1520280" y="3475800"/>
            <a:ext cx="2231640" cy="5544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dirty="0">
                <a:solidFill>
                  <a:srgbClr val="FFFFFF"/>
                </a:solidFill>
                <a:latin typeface="Arial"/>
              </a:rPr>
              <a:t>a las plataformas</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CÓMO RESPONDER ANTE LA DESINFORMACIÓN</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es-ES" sz="2800" b="1" strike="noStrike">
                <a:solidFill>
                  <a:srgbClr val="FFFFFF"/>
                </a:solidFill>
                <a:latin typeface="Arial"/>
              </a:rPr>
              <a:t>NO HUMILLES</a:t>
            </a:r>
          </a:p>
          <a:p>
            <a:pPr>
              <a:lnSpc>
                <a:spcPts val="2761"/>
              </a:lnSpc>
            </a:pPr>
            <a:r>
              <a:rPr lang="es-ES" sz="2800" b="1" strike="noStrike">
                <a:solidFill>
                  <a:srgbClr val="FFFFFF"/>
                </a:solidFill>
                <a:latin typeface="Arial"/>
              </a:rPr>
              <a:t>MUESTRA EMPATÍA</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es-ES" sz="1800" b="0" strike="noStrike" dirty="0">
                <a:solidFill>
                  <a:srgbClr val="FFFFFF"/>
                </a:solidFill>
                <a:latin typeface="Arial"/>
              </a:rPr>
              <a:t>Adoptar un tono de </a:t>
            </a:r>
          </a:p>
          <a:p>
            <a:pPr>
              <a:lnSpc>
                <a:spcPts val="1760"/>
              </a:lnSpc>
            </a:pPr>
            <a:r>
              <a:rPr lang="es-ES" sz="1800" b="0" strike="noStrike" dirty="0">
                <a:solidFill>
                  <a:srgbClr val="FFFFFF"/>
                </a:solidFill>
                <a:latin typeface="Arial"/>
              </a:rPr>
              <a:t>«</a:t>
            </a:r>
            <a:r>
              <a:rPr lang="es-ES" sz="1800" b="1" strike="noStrike" dirty="0">
                <a:solidFill>
                  <a:srgbClr val="FFFFFF"/>
                </a:solidFill>
                <a:latin typeface="Arial"/>
              </a:rPr>
              <a:t>te equivocas, yo tengo razón</a:t>
            </a:r>
            <a:r>
              <a:rPr lang="es-ES" sz="1800" b="0" strike="noStrike" dirty="0">
                <a:solidFill>
                  <a:srgbClr val="FFFFFF"/>
                </a:solidFill>
                <a:latin typeface="Arial"/>
              </a:rPr>
              <a:t>»</a:t>
            </a:r>
          </a:p>
          <a:p>
            <a:pPr>
              <a:lnSpc>
                <a:spcPts val="1760"/>
              </a:lnSpc>
            </a:pPr>
            <a:r>
              <a:rPr lang="es-ES" sz="1800" b="0" strike="noStrike" dirty="0">
                <a:solidFill>
                  <a:srgbClr val="FFFFFF"/>
                </a:solidFill>
                <a:latin typeface="Arial"/>
              </a:rPr>
              <a:t>no sirve de nada</a:t>
            </a:r>
          </a:p>
        </p:txBody>
      </p:sp>
      <p:sp>
        <p:nvSpPr>
          <p:cNvPr id="582" name="CustomShape 5"/>
          <p:cNvSpPr/>
          <p:nvPr/>
        </p:nvSpPr>
        <p:spPr>
          <a:xfrm>
            <a:off x="2673360" y="4087440"/>
            <a:ext cx="7181640" cy="7509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dirty="0">
                <a:solidFill>
                  <a:srgbClr val="FFFFFF"/>
                </a:solidFill>
                <a:latin typeface="Arial"/>
              </a:rPr>
              <a:t>Cómo hablar de la desinformación con amigos y familiares</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s-ES" sz="2800" b="1" strike="noStrike" dirty="0">
                <a:solidFill>
                  <a:srgbClr val="FFFFFF"/>
                </a:solidFill>
                <a:latin typeface="Arial"/>
              </a:rPr>
              <a:t>NO ESPERES UN CAMBIO INMEDIATO</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s-ES" sz="1800" b="0" strike="noStrike" dirty="0">
                <a:solidFill>
                  <a:srgbClr val="FFFFFF"/>
                </a:solidFill>
                <a:latin typeface="Arial"/>
              </a:rPr>
              <a:t>Hace falta amabilidad y paciencia para que la gente deje de propagar la desinformación</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es-ES" sz="2800" b="1" strike="noStrike" dirty="0">
                <a:solidFill>
                  <a:srgbClr val="FFFFFF"/>
                </a:solidFill>
                <a:latin typeface="Arial"/>
              </a:rPr>
              <a:t>SÉ ACTIVO</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es-ES" sz="1800" b="0" strike="noStrike" dirty="0">
                <a:solidFill>
                  <a:srgbClr val="FFFFFF"/>
                </a:solidFill>
                <a:latin typeface="Arial"/>
              </a:rPr>
              <a:t>TODOS tenemos la responsabilidad de impedir la difusión de información engañosa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TRABAJO EN GRUPOS - </a:t>
            </a:r>
            <a:r>
              <a:rPr lang="es-ES" sz="1800" b="1" strike="noStrike">
                <a:solidFill>
                  <a:srgbClr val="FFFFFF"/>
                </a:solidFill>
                <a:latin typeface="Arial"/>
              </a:rPr>
              <a:t>ACTIVIDADES PARA TRES O CUATRO GRUPOS</a:t>
            </a:r>
          </a:p>
        </p:txBody>
      </p:sp>
      <p:sp>
        <p:nvSpPr>
          <p:cNvPr id="588" name="CustomShape 2"/>
          <p:cNvSpPr/>
          <p:nvPr/>
        </p:nvSpPr>
        <p:spPr>
          <a:xfrm>
            <a:off x="4696560" y="1078920"/>
            <a:ext cx="3155088" cy="66453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2000" b="1" strike="noStrike" dirty="0">
                <a:solidFill>
                  <a:srgbClr val="FFFFFF"/>
                </a:solidFill>
                <a:latin typeface="Arial"/>
              </a:rPr>
              <a:t>Actividades para tres o cuatro grupos</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s-ES" sz="1800" b="1" strike="noStrike">
                <a:solidFill>
                  <a:srgbClr val="FFFFFF"/>
                </a:solidFill>
                <a:latin typeface="Arial"/>
              </a:rPr>
              <a:t>DIVIDÍOS EN GRUPOS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s-ES" sz="1800" b="1" strike="noStrike">
                <a:solidFill>
                  <a:srgbClr val="FFFFFF"/>
                </a:solidFill>
                <a:latin typeface="Arial"/>
              </a:rPr>
              <a:t>COGED VUESTRO ESTUDIO DE CASO Y LAS ACTIVIDADES</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s-ES" sz="1800" b="1" strike="noStrike">
                <a:solidFill>
                  <a:srgbClr val="FFFFFF"/>
                </a:solidFill>
                <a:latin typeface="Arial"/>
              </a:rPr>
              <a:t>PREPARAD UNA PRESENTACIÓN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RESUMEN - </a:t>
            </a:r>
            <a:r>
              <a:rPr lang="es-ES" sz="1800" b="1" strike="noStrike">
                <a:solidFill>
                  <a:srgbClr val="FFFFFF"/>
                </a:solidFill>
                <a:latin typeface="Arial"/>
              </a:rPr>
              <a:t>CONSEJOS Y QUÉ HEMOS APRENDIDO</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8000" b="1" strike="noStrike">
                <a:solidFill>
                  <a:srgbClr val="FF5D00"/>
                </a:solidFill>
                <a:latin typeface="Arial"/>
              </a:rPr>
              <a:t>¿Qué</a:t>
            </a:r>
          </a:p>
        </p:txBody>
      </p:sp>
      <p:sp>
        <p:nvSpPr>
          <p:cNvPr id="624" name="CustomShape 4"/>
          <p:cNvSpPr/>
          <p:nvPr/>
        </p:nvSpPr>
        <p:spPr>
          <a:xfrm>
            <a:off x="3225240" y="2541960"/>
            <a:ext cx="3681264"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8000" b="1" strike="noStrike" dirty="0">
                <a:solidFill>
                  <a:srgbClr val="164193"/>
                </a:solidFill>
                <a:latin typeface="Arial"/>
              </a:rPr>
              <a:t>¿Cómo</a:t>
            </a:r>
          </a:p>
        </p:txBody>
      </p:sp>
      <p:sp>
        <p:nvSpPr>
          <p:cNvPr id="625" name="CustomShape 5"/>
          <p:cNvSpPr/>
          <p:nvPr/>
        </p:nvSpPr>
        <p:spPr>
          <a:xfrm>
            <a:off x="3225240" y="3495600"/>
            <a:ext cx="3681264"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8000" b="1" strike="noStrike" dirty="0">
                <a:solidFill>
                  <a:srgbClr val="164193"/>
                </a:solidFill>
                <a:latin typeface="Arial"/>
              </a:rPr>
              <a:t>¿Cómo</a:t>
            </a:r>
          </a:p>
        </p:txBody>
      </p:sp>
      <p:sp>
        <p:nvSpPr>
          <p:cNvPr id="626" name="CustomShape 6"/>
          <p:cNvSpPr/>
          <p:nvPr/>
        </p:nvSpPr>
        <p:spPr>
          <a:xfrm>
            <a:off x="6095880" y="2093400"/>
            <a:ext cx="2540520" cy="448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dirty="0">
                <a:solidFill>
                  <a:srgbClr val="FFFFFF"/>
                </a:solidFill>
                <a:latin typeface="Arial"/>
              </a:rPr>
              <a:t>es la desinformación? </a:t>
            </a:r>
          </a:p>
        </p:txBody>
      </p:sp>
      <p:sp>
        <p:nvSpPr>
          <p:cNvPr id="627" name="CustomShape 7"/>
          <p:cNvSpPr/>
          <p:nvPr/>
        </p:nvSpPr>
        <p:spPr>
          <a:xfrm>
            <a:off x="6906504" y="3077604"/>
            <a:ext cx="3206616" cy="630216"/>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a:solidFill>
                  <a:srgbClr val="FFFFFF"/>
                </a:solidFill>
                <a:latin typeface="Arial"/>
              </a:rPr>
              <a:t>funciona la desinformación?</a:t>
            </a:r>
          </a:p>
        </p:txBody>
      </p:sp>
      <p:sp>
        <p:nvSpPr>
          <p:cNvPr id="628" name="CustomShape 8"/>
          <p:cNvSpPr/>
          <p:nvPr/>
        </p:nvSpPr>
        <p:spPr>
          <a:xfrm>
            <a:off x="6906504" y="4001922"/>
            <a:ext cx="4267320" cy="630216"/>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s-ES" sz="1600" b="1" strike="noStrike" dirty="0">
                <a:solidFill>
                  <a:srgbClr val="FFFFFF"/>
                </a:solidFill>
                <a:latin typeface="Arial"/>
              </a:rPr>
              <a:t>debemos responder ante la desinformación? </a:t>
            </a:r>
          </a:p>
        </p:txBody>
      </p:sp>
      <p:sp>
        <p:nvSpPr>
          <p:cNvPr id="629" name="CustomShape 9"/>
          <p:cNvSpPr/>
          <p:nvPr/>
        </p:nvSpPr>
        <p:spPr>
          <a:xfrm>
            <a:off x="3225240" y="4431600"/>
            <a:ext cx="5411160"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8000" b="1" strike="noStrike" dirty="0">
                <a:solidFill>
                  <a:srgbClr val="F49900"/>
                </a:solidFill>
                <a:latin typeface="Arial"/>
              </a:rPr>
              <a:t>Consejos</a:t>
            </a:r>
          </a:p>
        </p:txBody>
      </p:sp>
      <p:sp>
        <p:nvSpPr>
          <p:cNvPr id="630" name="CustomShape 10"/>
          <p:cNvSpPr/>
          <p:nvPr/>
        </p:nvSpPr>
        <p:spPr>
          <a:xfrm>
            <a:off x="8070984" y="5014840"/>
            <a:ext cx="2755512" cy="5203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s-ES" sz="1600" b="1" strike="noStrike" dirty="0">
                <a:solidFill>
                  <a:srgbClr val="FFFFFF"/>
                </a:solidFill>
                <a:latin typeface="Arial"/>
              </a:rPr>
              <a:t>para averiguar más sobre el tema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625680"/>
          </a:xfrm>
          <a:prstGeom prst="rect">
            <a:avLst/>
          </a:prstGeom>
          <a:solidFill>
            <a:srgbClr val="0B1741"/>
          </a:solidFill>
          <a:ln w="0">
            <a:noFill/>
          </a:ln>
        </p:spPr>
        <p:txBody>
          <a:bodyPr lIns="720000" tIns="72000" anchor="ctr">
            <a:noAutofit/>
          </a:bodyPr>
          <a:lstStyle/>
          <a:p>
            <a:pPr>
              <a:lnSpc>
                <a:spcPct val="90000"/>
              </a:lnSpc>
            </a:pPr>
            <a:r>
              <a:rPr lang="es-ES" sz="1800" b="0" strike="noStrike" dirty="0">
                <a:solidFill>
                  <a:srgbClr val="FFFFFF"/>
                </a:solidFill>
                <a:latin typeface="Arial"/>
              </a:rPr>
              <a:t>CONSEJOS PARA AVERIGUAR MÁS SOBRE EL TEMA - </a:t>
            </a:r>
            <a:r>
              <a:rPr lang="es-ES" sz="1800" b="1" strike="noStrike" dirty="0">
                <a:solidFill>
                  <a:srgbClr val="FFFFFF"/>
                </a:solidFill>
                <a:latin typeface="Arial"/>
              </a:rPr>
              <a:t>JUEGOS EN LÍNEA SOBRE LA DESINFORMACIÓN (RECURSOS EXTERNOS)</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es-ES" sz="1400" b="1" u="sng" strike="noStrike" dirty="0">
                <a:solidFill>
                  <a:srgbClr val="964277"/>
                </a:solidFill>
                <a:uFillTx/>
                <a:latin typeface="Arial"/>
                <a:hlinkClick r:id="rId3"/>
              </a:rPr>
              <a:t>El juego de las malas noticias</a:t>
            </a:r>
            <a:r>
              <a:rPr lang="es-ES" sz="1400" b="0" strike="noStrike" dirty="0">
                <a:solidFill>
                  <a:srgbClr val="808080"/>
                </a:solidFill>
                <a:latin typeface="Arial"/>
              </a:rPr>
              <a:t> (varias lenguas) y </a:t>
            </a:r>
            <a:r>
              <a:rPr lang="es-ES" sz="1400" b="1" u="sng" strike="noStrike" dirty="0">
                <a:solidFill>
                  <a:srgbClr val="964277"/>
                </a:solidFill>
                <a:uFillTx/>
                <a:latin typeface="Arial"/>
                <a:hlinkClick r:id="rId4"/>
              </a:rPr>
              <a:t>El juego de las malas noticias para niños</a:t>
            </a:r>
            <a:r>
              <a:rPr lang="es-ES" sz="1400" b="0" strike="noStrike" dirty="0">
                <a:solidFill>
                  <a:srgbClr val="808080"/>
                </a:solidFill>
                <a:latin typeface="Arial"/>
              </a:rPr>
              <a:t> (varias lenguas).  </a:t>
            </a:r>
            <a:br>
              <a:rPr lang="es-ES" dirty="0"/>
            </a:br>
            <a:r>
              <a:rPr lang="es-ES" sz="1400" b="0" strike="noStrike" dirty="0">
                <a:solidFill>
                  <a:srgbClr val="808080"/>
                </a:solidFill>
                <a:latin typeface="Arial"/>
              </a:rPr>
              <a:t>Crea tus propias noticias falsas. Versión estándar: a partir de quince años. Versión infantil: a partir de ocho años.</a:t>
            </a:r>
          </a:p>
          <a:p>
            <a:pPr marL="1035000">
              <a:lnSpc>
                <a:spcPct val="90000"/>
              </a:lnSpc>
              <a:spcBef>
                <a:spcPts val="1199"/>
              </a:spcBef>
              <a:tabLst>
                <a:tab pos="1060560" algn="l"/>
              </a:tabLst>
            </a:pPr>
            <a:r>
              <a:rPr lang="es-ES" sz="1200" b="0" i="1" strike="noStrike" dirty="0">
                <a:solidFill>
                  <a:srgbClr val="808080"/>
                </a:solidFill>
                <a:latin typeface="Arial"/>
              </a:rPr>
              <a:t>Disponible en varias lenguas.</a:t>
            </a:r>
          </a:p>
          <a:p>
            <a:pPr marL="863640" indent="-285480">
              <a:lnSpc>
                <a:spcPct val="90000"/>
              </a:lnSpc>
              <a:spcBef>
                <a:spcPts val="1199"/>
              </a:spcBef>
              <a:buClr>
                <a:srgbClr val="4365E2"/>
              </a:buClr>
              <a:buFont typeface="Arial"/>
              <a:buChar char="•"/>
              <a:tabLst>
                <a:tab pos="1060560" algn="l"/>
              </a:tabLst>
            </a:pPr>
            <a:r>
              <a:rPr lang="es-ES" sz="1400" b="1" u="sng" strike="noStrike" dirty="0">
                <a:solidFill>
                  <a:srgbClr val="964277"/>
                </a:solidFill>
                <a:uFillTx/>
                <a:latin typeface="Arial"/>
                <a:hlinkClick r:id="rId5"/>
              </a:rPr>
              <a:t>¿Real o Photoshop?</a:t>
            </a:r>
            <a:r>
              <a:rPr lang="es-ES" sz="1400" b="1" strike="noStrike" dirty="0">
                <a:solidFill>
                  <a:srgbClr val="1D848A"/>
                </a:solidFill>
                <a:latin typeface="Arial"/>
              </a:rPr>
              <a:t> </a:t>
            </a:r>
            <a:r>
              <a:rPr lang="es-ES" sz="1400" b="0" strike="noStrike" dirty="0">
                <a:solidFill>
                  <a:srgbClr val="808080"/>
                </a:solidFill>
                <a:latin typeface="Arial"/>
              </a:rPr>
              <a:t>(en inglés) Pon a prueba tu capacidad de observación para captar mejor la manipulación de imágenes.</a:t>
            </a:r>
          </a:p>
          <a:p>
            <a:pPr marL="577800">
              <a:lnSpc>
                <a:spcPct val="90000"/>
              </a:lnSpc>
              <a:spcBef>
                <a:spcPts val="1199"/>
              </a:spcBef>
              <a:tabLst>
                <a:tab pos="1060560" algn="l"/>
              </a:tabLst>
            </a:pPr>
            <a:r>
              <a:rPr lang="es-ES" sz="1200" b="0" i="1" strike="noStrike" dirty="0">
                <a:solidFill>
                  <a:srgbClr val="808080"/>
                </a:solidFill>
                <a:latin typeface="Arial"/>
              </a:rPr>
              <a:t>	Solamente disponible en inglés.</a:t>
            </a:r>
          </a:p>
          <a:p>
            <a:pPr marL="863640" indent="-285480">
              <a:lnSpc>
                <a:spcPct val="90000"/>
              </a:lnSpc>
              <a:spcBef>
                <a:spcPts val="1199"/>
              </a:spcBef>
              <a:buClr>
                <a:srgbClr val="4365E2"/>
              </a:buClr>
              <a:buFont typeface="Arial"/>
              <a:buChar char="•"/>
              <a:tabLst>
                <a:tab pos="1060560" algn="l"/>
              </a:tabLst>
            </a:pPr>
            <a:r>
              <a:rPr lang="es-ES" sz="1400" b="1" u="sng" strike="noStrike" dirty="0" err="1">
                <a:solidFill>
                  <a:srgbClr val="964277"/>
                </a:solidFill>
                <a:uFillTx/>
                <a:latin typeface="Arial"/>
                <a:hlinkClick r:id="rId6"/>
              </a:rPr>
              <a:t>Fakescape</a:t>
            </a:r>
            <a:r>
              <a:rPr lang="es-ES" sz="1400" b="0" strike="noStrike" dirty="0">
                <a:solidFill>
                  <a:srgbClr val="1D848A"/>
                </a:solidFill>
                <a:latin typeface="Arial"/>
              </a:rPr>
              <a:t> </a:t>
            </a:r>
            <a:r>
              <a:rPr lang="es-ES" sz="1400" b="0" strike="noStrike" dirty="0">
                <a:solidFill>
                  <a:srgbClr val="808080"/>
                </a:solidFill>
                <a:latin typeface="Arial"/>
              </a:rPr>
              <a:t>(en inglés y checo). Juegos para enseñar a los estudiantes a «escapar» de las noticias falsas. A petición y gratuito para docentes. A partir de trece años.</a:t>
            </a:r>
          </a:p>
          <a:p>
            <a:pPr marL="577800">
              <a:lnSpc>
                <a:spcPct val="90000"/>
              </a:lnSpc>
              <a:spcBef>
                <a:spcPts val="1199"/>
              </a:spcBef>
              <a:tabLst>
                <a:tab pos="1060560" algn="l"/>
              </a:tabLst>
            </a:pPr>
            <a:r>
              <a:rPr lang="es-ES" sz="1200" b="0" i="1" strike="noStrike" dirty="0">
                <a:solidFill>
                  <a:srgbClr val="808080"/>
                </a:solidFill>
                <a:latin typeface="Arial"/>
              </a:rPr>
              <a:t>	Disponible en inglés y checo.</a:t>
            </a:r>
          </a:p>
          <a:p>
            <a:pPr marL="863640" indent="-285480">
              <a:lnSpc>
                <a:spcPct val="90000"/>
              </a:lnSpc>
              <a:spcBef>
                <a:spcPts val="1199"/>
              </a:spcBef>
              <a:buClr>
                <a:srgbClr val="4365E2"/>
              </a:buClr>
              <a:buFont typeface="Arial"/>
              <a:buChar char="•"/>
              <a:tabLst>
                <a:tab pos="1060560" algn="l"/>
              </a:tabLst>
            </a:pPr>
            <a:r>
              <a:rPr lang="es-ES" sz="1400" b="1" u="sng" strike="noStrike" dirty="0" err="1">
                <a:solidFill>
                  <a:srgbClr val="964277"/>
                </a:solidFill>
                <a:uFillTx/>
                <a:latin typeface="Arial"/>
                <a:hlinkClick r:id="rId7"/>
              </a:rPr>
              <a:t>Fakey</a:t>
            </a:r>
            <a:r>
              <a:rPr lang="es-ES" sz="1400" b="0" strike="noStrike" dirty="0">
                <a:solidFill>
                  <a:srgbClr val="1D848A"/>
                </a:solidFill>
                <a:latin typeface="Arial"/>
              </a:rPr>
              <a:t> </a:t>
            </a:r>
            <a:r>
              <a:rPr lang="es-ES" sz="1400" b="0" strike="noStrike" dirty="0">
                <a:solidFill>
                  <a:srgbClr val="808080"/>
                </a:solidFill>
                <a:latin typeface="Arial"/>
              </a:rPr>
              <a:t>(en inglés). Juego que enseña a comprender los medios de comunicación y cómo interactúan las personas con la información errónea. A partir de dieciséis años.</a:t>
            </a:r>
          </a:p>
          <a:p>
            <a:pPr marL="577800">
              <a:lnSpc>
                <a:spcPct val="90000"/>
              </a:lnSpc>
              <a:spcBef>
                <a:spcPts val="1199"/>
              </a:spcBef>
              <a:tabLst>
                <a:tab pos="1060560" algn="l"/>
              </a:tabLst>
            </a:pPr>
            <a:r>
              <a:rPr lang="es-ES" sz="1200" b="0" i="1" strike="noStrike" dirty="0">
                <a:solidFill>
                  <a:srgbClr val="808080"/>
                </a:solidFill>
                <a:latin typeface="Arial"/>
              </a:rPr>
              <a:t>	Solamente disponible en inglés.</a:t>
            </a:r>
          </a:p>
          <a:p>
            <a:pPr marL="863640" indent="-285480">
              <a:lnSpc>
                <a:spcPct val="90000"/>
              </a:lnSpc>
              <a:spcBef>
                <a:spcPts val="1199"/>
              </a:spcBef>
              <a:buClr>
                <a:srgbClr val="4365E2"/>
              </a:buClr>
              <a:buFont typeface="Arial"/>
              <a:buChar char="•"/>
              <a:tabLst>
                <a:tab pos="1060560" algn="l"/>
              </a:tabLst>
            </a:pPr>
            <a:r>
              <a:rPr lang="es-ES" sz="1400" b="1" u="sng" strike="noStrike" dirty="0">
                <a:solidFill>
                  <a:srgbClr val="964277"/>
                </a:solidFill>
                <a:uFillTx/>
                <a:latin typeface="Arial"/>
                <a:hlinkClick r:id="rId8"/>
              </a:rPr>
              <a:t>Escape </a:t>
            </a:r>
            <a:r>
              <a:rPr lang="es-ES" sz="1400" b="1" u="sng" strike="noStrike" dirty="0" err="1">
                <a:solidFill>
                  <a:srgbClr val="964277"/>
                </a:solidFill>
                <a:uFillTx/>
                <a:latin typeface="Arial"/>
                <a:hlinkClick r:id="rId8"/>
              </a:rPr>
              <a:t>Fake</a:t>
            </a:r>
            <a:r>
              <a:rPr lang="es-ES" sz="1400" b="1" strike="noStrike" dirty="0">
                <a:solidFill>
                  <a:srgbClr val="1D848A"/>
                </a:solidFill>
                <a:latin typeface="Arial"/>
              </a:rPr>
              <a:t> </a:t>
            </a:r>
            <a:r>
              <a:rPr lang="es-ES" sz="1400" b="0" strike="noStrike" dirty="0">
                <a:solidFill>
                  <a:srgbClr val="808080"/>
                </a:solidFill>
                <a:latin typeface="Arial"/>
              </a:rPr>
              <a:t>(en inglés y alemán). Aplicación lúdica descargable que enseña a través de un juego a comprender los medios de comunicación. A partir de quince años.</a:t>
            </a:r>
          </a:p>
          <a:p>
            <a:pPr marL="577800">
              <a:lnSpc>
                <a:spcPct val="90000"/>
              </a:lnSpc>
              <a:spcBef>
                <a:spcPts val="1199"/>
              </a:spcBef>
              <a:tabLst>
                <a:tab pos="1060560" algn="l"/>
              </a:tabLst>
            </a:pPr>
            <a:r>
              <a:rPr lang="es-ES" sz="1200" b="0" i="1" strike="noStrike" dirty="0">
                <a:solidFill>
                  <a:srgbClr val="808080"/>
                </a:solidFill>
                <a:latin typeface="Arial"/>
              </a:rPr>
              <a:t>	Disponible en inglés y alemán.</a:t>
            </a:r>
          </a:p>
          <a:p>
            <a:pPr marL="863640" indent="-285480">
              <a:lnSpc>
                <a:spcPct val="90000"/>
              </a:lnSpc>
              <a:spcBef>
                <a:spcPts val="1199"/>
              </a:spcBef>
              <a:buClr>
                <a:srgbClr val="4365E2"/>
              </a:buClr>
              <a:buFont typeface="Arial"/>
              <a:buChar char="•"/>
              <a:tabLst>
                <a:tab pos="1060560" algn="l"/>
              </a:tabLst>
            </a:pPr>
            <a:r>
              <a:rPr lang="es-ES" sz="1400" b="1" u="sng" strike="noStrike" dirty="0">
                <a:solidFill>
                  <a:srgbClr val="964277"/>
                </a:solidFill>
                <a:uFillTx/>
                <a:latin typeface="Arial"/>
                <a:hlinkClick r:id="rId9"/>
              </a:rPr>
              <a:t>Troll Factory</a:t>
            </a:r>
            <a:r>
              <a:rPr lang="es-ES" sz="1400" b="1" strike="noStrike" dirty="0">
                <a:solidFill>
                  <a:srgbClr val="1D848A"/>
                </a:solidFill>
                <a:latin typeface="Arial"/>
              </a:rPr>
              <a:t> </a:t>
            </a:r>
            <a:r>
              <a:rPr lang="es-ES" sz="1400" b="0" strike="noStrike" dirty="0">
                <a:solidFill>
                  <a:srgbClr val="808080"/>
                </a:solidFill>
                <a:latin typeface="Arial"/>
              </a:rPr>
              <a:t>(en inglés). El jugador es un trol que crea noticias falsas. A partir de dieciséis años.</a:t>
            </a:r>
          </a:p>
          <a:p>
            <a:pPr marL="577800">
              <a:lnSpc>
                <a:spcPct val="90000"/>
              </a:lnSpc>
              <a:spcBef>
                <a:spcPts val="1199"/>
              </a:spcBef>
              <a:tabLst>
                <a:tab pos="1060560" algn="l"/>
              </a:tabLst>
            </a:pPr>
            <a:r>
              <a:rPr lang="es-ES" sz="1200" b="0" i="1" strike="noStrike" dirty="0">
                <a:solidFill>
                  <a:srgbClr val="808080"/>
                </a:solidFill>
                <a:latin typeface="Arial"/>
              </a:rPr>
              <a:t>	Solamente disponible en inglés.</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CONSEJOS PARA AVERIGUAR MÁS SOBRE EL TEMA - </a:t>
            </a:r>
            <a:r>
              <a:rPr lang="es-ES" sz="1800" b="1" strike="noStrike">
                <a:solidFill>
                  <a:srgbClr val="FFFFFF"/>
                </a:solidFill>
                <a:latin typeface="Arial"/>
              </a:rPr>
              <a:t>VERIFICADORES DE DATOS</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es-ES" sz="1400" b="0" strike="noStrike">
                <a:solidFill>
                  <a:srgbClr val="808080"/>
                </a:solidFill>
                <a:latin typeface="Arial"/>
              </a:rPr>
              <a:t>Las listas de organizaciones verificadoras de datos de tu país se actualizan a través del </a:t>
            </a:r>
            <a:r>
              <a:rPr lang="es-ES" sz="1400" b="1" u="sng" strike="noStrike">
                <a:solidFill>
                  <a:srgbClr val="964277"/>
                </a:solidFill>
                <a:uFillTx/>
                <a:latin typeface="Arial"/>
                <a:hlinkClick r:id="rId3"/>
              </a:rPr>
              <a:t>Instituto Poynter</a:t>
            </a:r>
            <a:r>
              <a:rPr lang="es-ES" sz="1400" strike="noStrike">
                <a:solidFill>
                  <a:srgbClr val="808080"/>
                </a:solidFill>
                <a:latin typeface="Arial"/>
              </a:rPr>
              <a:t> y </a:t>
            </a:r>
            <a:r>
              <a:rPr lang="es-ES" sz="1400" b="1" u="sng" strike="noStrike">
                <a:solidFill>
                  <a:srgbClr val="964277"/>
                </a:solidFill>
                <a:uFillTx/>
                <a:latin typeface="Arial"/>
                <a:hlinkClick r:id="rId4"/>
              </a:rPr>
              <a:t>Facebook</a:t>
            </a:r>
            <a:r>
              <a:rPr lang="es-ES" sz="1400" strike="noStrike">
                <a:latin typeface="Arial"/>
              </a:rPr>
              <a:t>.</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s-ES" sz="1400" b="0" strike="noStrike">
                <a:solidFill>
                  <a:srgbClr val="808080"/>
                </a:solidFill>
                <a:latin typeface="Arial"/>
              </a:rPr>
              <a:t>Busca resultados de verificaciones de datos en la web acerca de un tema o una persona con </a:t>
            </a:r>
            <a:br>
              <a:rPr lang="es-ES"/>
            </a:br>
            <a:r>
              <a:rPr lang="es-ES" sz="1400" b="1" u="sng" strike="noStrike">
                <a:solidFill>
                  <a:srgbClr val="964277"/>
                </a:solidFill>
                <a:uFillTx/>
                <a:latin typeface="Arial"/>
                <a:hlinkClick r:id="rId5"/>
              </a:rPr>
              <a:t>el explorador de verificación de datos de Google.</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s-ES" sz="1400" b="1" u="sng" strike="noStrike">
                <a:solidFill>
                  <a:srgbClr val="964277"/>
                </a:solidFill>
                <a:uFillTx/>
                <a:latin typeface="Arial"/>
                <a:hlinkClick r:id="rId6"/>
              </a:rPr>
              <a:t>«Aprende a discernir»</a:t>
            </a:r>
            <a:r>
              <a:rPr lang="es-ES" sz="1400" b="0" strike="noStrike">
                <a:solidFill>
                  <a:srgbClr val="808080"/>
                </a:solidFill>
                <a:latin typeface="Arial"/>
              </a:rPr>
              <a:t>: manual para el docente en el ámbito de la alfabetización mediática de la organización mundial sin ánimo de lucro en pro del desarrollo y la educación </a:t>
            </a:r>
            <a:br>
              <a:rPr lang="es-ES"/>
            </a:br>
            <a:r>
              <a:rPr lang="es-ES" sz="1400" b="0" strike="noStrike">
                <a:solidFill>
                  <a:srgbClr val="808080"/>
                </a:solidFill>
                <a:latin typeface="Arial"/>
              </a:rPr>
              <a:t>IREX.</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s-ES" sz="1400" b="1" u="sng" strike="noStrike">
                <a:solidFill>
                  <a:srgbClr val="964277"/>
                </a:solidFill>
                <a:uFillTx/>
                <a:latin typeface="Arial"/>
                <a:hlinkClick r:id="rId7"/>
              </a:rPr>
              <a:t>Grupo antidesinformación</a:t>
            </a:r>
            <a:r>
              <a:rPr lang="es-ES" sz="1400" b="0" strike="noStrike">
                <a:solidFill>
                  <a:srgbClr val="808080"/>
                </a:solidFill>
                <a:latin typeface="Arial"/>
              </a:rPr>
              <a:t> y campaña </a:t>
            </a:r>
            <a:r>
              <a:rPr lang="es-ES" sz="1400" b="1" u="sng" strike="noStrike">
                <a:solidFill>
                  <a:srgbClr val="964277"/>
                </a:solidFill>
                <a:uFillTx/>
                <a:latin typeface="Arial"/>
                <a:hlinkClick r:id="rId8"/>
              </a:rPr>
              <a:t>«Piense antes de compartir»</a:t>
            </a:r>
            <a:r>
              <a:rPr lang="es-ES" sz="1400" b="0" strike="noStrike">
                <a:solidFill>
                  <a:srgbClr val="808080"/>
                </a:solidFill>
                <a:latin typeface="Arial"/>
              </a:rPr>
              <a:t> de la propia UE.</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CONSEJOS PARA AVERIGUAR MÁS SOBRE EL TEMA - </a:t>
            </a:r>
            <a:r>
              <a:rPr lang="es-ES" sz="1800" b="1" strike="noStrike">
                <a:solidFill>
                  <a:srgbClr val="FFFFFF"/>
                </a:solidFill>
                <a:latin typeface="Arial"/>
              </a:rPr>
              <a:t>RECURSOS NACIONALES</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AUSTRIA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6"/>
              </a:rPr>
              <a:t>Click &amp; Check</a:t>
            </a:r>
            <a:r>
              <a:rPr lang="es-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BÉLGICA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BULGARIA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8"/>
              </a:rPr>
              <a:t>Gramoten</a:t>
            </a:r>
            <a:r>
              <a:rPr lang="es-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CROACIA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9"/>
              </a:rPr>
              <a:t>Asociación para la comunicación y la cultura mediática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0"/>
              </a:rPr>
              <a:t>Niños de los medios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1"/>
              </a:rPr>
              <a:t>Jornadas de alfabetización mediática</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CHIPRE</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2"/>
              </a:rPr>
              <a:t>Combatir la desinformación a través de la alfabetización mediática </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CHEQUIA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3"/>
              </a:rPr>
              <a:t>Clovekvtisni</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5"/>
              </a:rPr>
              <a:t>Elpida</a:t>
            </a:r>
            <a:r>
              <a:rPr lang="es-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DINAMARCA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6"/>
              </a:rPr>
              <a:t>Apoyo mediático internacional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7"/>
              </a:rPr>
              <a:t>TjekDet</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8"/>
              </a:rPr>
              <a:t>DR Detektor</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0"/>
              </a:rPr>
              <a:t>Børneavisen</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EJEMPLOS</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es-ES" sz="1400" b="1" strike="noStrike">
                <a:solidFill>
                  <a:srgbClr val="0B1741"/>
                </a:solidFill>
                <a:latin typeface="Arial"/>
              </a:rPr>
              <a:t>TITULAR ERRÓNEO</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es-ES" sz="1400" b="1" strike="noStrike">
                <a:solidFill>
                  <a:srgbClr val="0B1741"/>
                </a:solidFill>
                <a:latin typeface="Arial"/>
              </a:rPr>
              <a:t>LA FUENTE NO EXISTE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2800" b="1" strike="noStrike">
                <a:solidFill>
                  <a:srgbClr val="FFFFFF"/>
                </a:solidFill>
                <a:latin typeface="Arial"/>
              </a:rPr>
              <a:t>FALSO</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es-ES" sz="1400" b="1" strike="noStrike" dirty="0">
                <a:solidFill>
                  <a:srgbClr val="0A1641"/>
                </a:solidFill>
                <a:latin typeface="Arial"/>
              </a:rPr>
              <a:t>La foto pertenece a la cuenta de otra chica que, desde ese ángulo en concreto, se parece a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es-ES" sz="1400" b="1" strike="noStrike" dirty="0">
                <a:solidFill>
                  <a:srgbClr val="0A1641"/>
                </a:solidFill>
                <a:latin typeface="Arial"/>
              </a:rPr>
              <a:t>Dailypresser.com no es un sitio web de noticias real; la publicación es totalmente inventada.</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ES" sz="2800" b="1" strike="noStrike" dirty="0">
                <a:solidFill>
                  <a:srgbClr val="FFFFFF"/>
                </a:solidFill>
                <a:latin typeface="Arial"/>
              </a:rPr>
              <a:t>FALSO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RECOMENDACIONES EN CASO DE MAYOR INTERÉS - </a:t>
            </a:r>
            <a:r>
              <a:rPr lang="es-ES" sz="1800" b="1" strike="noStrike">
                <a:solidFill>
                  <a:srgbClr val="FFFFFF"/>
                </a:solidFill>
                <a:latin typeface="Arial"/>
              </a:rPr>
              <a:t>RECURSOS NACIONALES</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ESTONIA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4"/>
              </a:rPr>
              <a:t>SALTO Participation &amp; Informa</a:t>
            </a:r>
            <a:r>
              <a:rPr lang="es-ES" sz="1400" b="1" u="sng" strike="noStrike">
                <a:solidFill>
                  <a:srgbClr val="964277"/>
                </a:solidFill>
                <a:uFillTx/>
                <a:latin typeface="Arial"/>
                <a:hlinkClick r:id="rId4"/>
              </a:rPr>
              <a:t>tion</a:t>
            </a:r>
          </a:p>
          <a:p>
            <a:pPr>
              <a:lnSpc>
                <a:spcPct val="90000"/>
              </a:lnSpc>
              <a:spcBef>
                <a:spcPts val="1199"/>
              </a:spcBef>
            </a:pPr>
            <a:endParaRPr lang="fr-BE" sz="1400" b="0" strike="noStrike" spc="-1">
              <a:latin typeface="Arial"/>
            </a:endParaRPr>
          </a:p>
          <a:p>
            <a:pPr>
              <a:lnSpc>
                <a:spcPct val="90000"/>
              </a:lnSpc>
              <a:spcBef>
                <a:spcPts val="1199"/>
              </a:spcBef>
            </a:pPr>
            <a:r>
              <a:rPr lang="es-ES" sz="1400" b="1" strike="noStrike">
                <a:solidFill>
                  <a:srgbClr val="0A1641"/>
                </a:solidFill>
                <a:latin typeface="Arial"/>
              </a:rPr>
              <a:t>FINLANDIA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5"/>
              </a:rPr>
              <a:t>Alfabetización mediática en Finlandia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7"/>
              </a:rPr>
              <a:t>Escuela de alfabetización mediática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1"/>
              </a:rPr>
              <a:t>YLE</a:t>
            </a:r>
            <a:r>
              <a:rPr lang="es-ES" sz="1200" b="0" u="sng" strike="noStrike">
                <a:solidFill>
                  <a:srgbClr val="964277"/>
                </a:solidFill>
                <a:uFillTx/>
                <a:latin typeface="Arial"/>
                <a:hlinkClick r:id="rId11"/>
              </a:rPr>
              <a:t> </a:t>
            </a:r>
            <a:r>
              <a:rPr lang="es-ES"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FRANCIA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2"/>
              </a:rPr>
              <a:t>IREX Europa</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ALEMANIA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GRECIA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1"/>
              </a:rPr>
              <a:t>Instituto de alfabetización mediática</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RECOMENDACIONES EN CASO DE MAYOR INTERÉS - </a:t>
            </a:r>
            <a:r>
              <a:rPr lang="es-ES" sz="1800" b="1" strike="noStrike">
                <a:solidFill>
                  <a:srgbClr val="FFFFFF"/>
                </a:solidFill>
                <a:latin typeface="Arial"/>
              </a:rPr>
              <a:t>RECURSOS NACIONALES</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HUNGRÍA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IRLANDA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ITALIA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LETONIA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9"/>
              </a:rPr>
              <a:t>Pilna doma (Pensamiento pleno)</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3"/>
              </a:rPr>
              <a:t>Superhéroes en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LITUANIA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4"/>
              </a:rPr>
              <a:t>Draugiškas internetas (Internet seguro)</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6"/>
              </a:rPr>
              <a:t>Plataforma de alfabetización mediática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LUXEMBURGO</a:t>
            </a:r>
          </a:p>
          <a:p>
            <a:pPr marL="171360" indent="-171000">
              <a:lnSpc>
                <a:spcPct val="90000"/>
              </a:lnSpc>
              <a:spcBef>
                <a:spcPts val="1199"/>
              </a:spcBef>
              <a:buClr>
                <a:srgbClr val="40BAD2"/>
              </a:buClr>
              <a:buFont typeface="Arial"/>
              <a:buChar char="•"/>
            </a:pPr>
            <a:r>
              <a:rPr lang="es-ES"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9"/>
              </a:rPr>
              <a:t>BeSmartOnline!</a:t>
            </a:r>
            <a:r>
              <a:rPr lang="es-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PAÍSES BAJOS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1"/>
              </a:rPr>
              <a:t>Centro Europeo de Periodismo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2"/>
              </a:rPr>
              <a:t>Hoezomediawijs</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RECOMENDACIONES EN CASO DE MAYOR INTERÉS - </a:t>
            </a:r>
            <a:r>
              <a:rPr lang="es-ES" sz="1800" b="1" strike="noStrike">
                <a:solidFill>
                  <a:srgbClr val="FFFFFF"/>
                </a:solidFill>
                <a:latin typeface="Arial"/>
              </a:rPr>
              <a:t>RECURSOS NACIONALES</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1" strike="noStrike">
                <a:solidFill>
                  <a:srgbClr val="0A1641"/>
                </a:solidFill>
                <a:latin typeface="Arial"/>
              </a:rPr>
              <a:t>POLONIA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3"/>
              </a:rPr>
              <a:t>Fundación Stefan Batory</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6"/>
              </a:rPr>
              <a:t>Centro para la Educación de la Ciudadanía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8"/>
              </a:rPr>
              <a:t>Un niño en la red</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9"/>
              </a:rPr>
              <a:t>Fundación Panoptykon</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0"/>
              </a:rPr>
              <a:t>Asociación polaca de alfabetización mediática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1"/>
              </a:rPr>
              <a:t>Fundación School with Class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s-ES"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6"/>
              </a:rPr>
              <a:t>Iniciativa nacional de competencias digitales e.2030</a:t>
            </a:r>
          </a:p>
          <a:p>
            <a:pPr>
              <a:lnSpc>
                <a:spcPct val="90000"/>
              </a:lnSpc>
              <a:spcBef>
                <a:spcPts val="1199"/>
              </a:spcBef>
            </a:pPr>
            <a:endParaRPr lang="fr-BE" sz="1200" b="0" strike="noStrike" spc="-1">
              <a:latin typeface="Arial"/>
            </a:endParaRPr>
          </a:p>
          <a:p>
            <a:pPr>
              <a:lnSpc>
                <a:spcPct val="90000"/>
              </a:lnSpc>
              <a:spcBef>
                <a:spcPts val="1199"/>
              </a:spcBef>
            </a:pPr>
            <a:r>
              <a:rPr lang="es-ES" sz="1400" b="1" strike="noStrike">
                <a:solidFill>
                  <a:srgbClr val="0A1641"/>
                </a:solidFill>
                <a:latin typeface="Arial"/>
              </a:rPr>
              <a:t>RUMANÍA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7"/>
              </a:rPr>
              <a:t>ActiveWatch</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es-ES" sz="1400" b="1" strike="noStrike">
                <a:solidFill>
                  <a:srgbClr val="0A1641"/>
                </a:solidFill>
                <a:latin typeface="Arial"/>
              </a:rPr>
              <a:t>ESLOVAQUIA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21"/>
              </a:rPr>
              <a:t>Consejo de difusión y retransmisión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RECOMENDACIONES EN CASO DE MAYOR INTERÉS - </a:t>
            </a:r>
            <a:r>
              <a:rPr lang="es-ES" sz="1800" b="1" strike="noStrike">
                <a:solidFill>
                  <a:srgbClr val="FFFFFF"/>
                </a:solidFill>
                <a:latin typeface="Arial"/>
              </a:rPr>
              <a:t>RECURSOS NACIONALES</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1" strike="noStrike">
                <a:solidFill>
                  <a:srgbClr val="0A1641"/>
                </a:solidFill>
                <a:latin typeface="Arial"/>
              </a:rPr>
              <a:t>ESPAÑA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3"/>
              </a:rPr>
              <a:t>Instituto RTVE</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1" strike="noStrike">
                <a:solidFill>
                  <a:srgbClr val="0A1641"/>
                </a:solidFill>
                <a:latin typeface="Arial"/>
              </a:rPr>
              <a:t>ESLOVENIA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7"/>
              </a:rPr>
              <a:t>MIPI – medijska in informacijska pismenost</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9"/>
              </a:rPr>
              <a:t>Otroci in mediji: iskanje resnice v svetu novic</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0"/>
              </a:rPr>
              <a:t>Medijska pismenost</a:t>
            </a:r>
            <a:r>
              <a:rPr lang="es-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1"/>
              </a:rPr>
              <a:t>Safe</a:t>
            </a:r>
            <a:br>
              <a:rPr lang="es-ES"/>
            </a:br>
            <a:r>
              <a:rPr lang="es-ES" sz="1200" b="1" strike="noStrike">
                <a:solidFill>
                  <a:srgbClr val="0A1641"/>
                </a:solidFill>
                <a:latin typeface="Arial"/>
              </a:rPr>
              <a:t> </a:t>
            </a:r>
          </a:p>
          <a:p>
            <a:pPr>
              <a:lnSpc>
                <a:spcPct val="90000"/>
              </a:lnSpc>
              <a:spcBef>
                <a:spcPts val="1199"/>
              </a:spcBef>
            </a:pPr>
            <a:r>
              <a:rPr lang="es-ES" sz="1400" b="1" strike="noStrike">
                <a:solidFill>
                  <a:srgbClr val="0A1641"/>
                </a:solidFill>
                <a:latin typeface="Arial"/>
              </a:rPr>
              <a:t>SUECIA</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3"/>
              </a:rPr>
              <a:t>Agencia sueca de desarrollo internacional</a:t>
            </a:r>
          </a:p>
          <a:p>
            <a:pPr marL="182880" indent="-182520">
              <a:lnSpc>
                <a:spcPct val="90000"/>
              </a:lnSpc>
              <a:spcBef>
                <a:spcPts val="1199"/>
              </a:spcBef>
              <a:buClr>
                <a:srgbClr val="40BAD2"/>
              </a:buClr>
              <a:buFont typeface="Wingdings 2" charset="2"/>
              <a:buChar char=""/>
            </a:pPr>
            <a:r>
              <a:rPr lang="es-ES" sz="1200" b="1" u="sng" strike="noStrike">
                <a:solidFill>
                  <a:srgbClr val="964277"/>
                </a:solidFill>
                <a:uFillTx/>
                <a:latin typeface="Arial"/>
                <a:hlinkClick r:id="rId14"/>
              </a:rPr>
              <a:t>FOJO</a:t>
            </a:r>
            <a:r>
              <a:rPr lang="es-ES"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PLAN LECTIVO</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333437" y="832457"/>
            <a:ext cx="4651297" cy="1325808"/>
            <a:chOff x="7592400" y="832920"/>
            <a:chExt cx="2868619" cy="1165245"/>
          </a:xfrm>
        </p:grpSpPr>
        <p:sp>
          <p:nvSpPr>
            <p:cNvPr id="317" name="CustomShape 3"/>
            <p:cNvSpPr/>
            <p:nvPr/>
          </p:nvSpPr>
          <p:spPr>
            <a:xfrm>
              <a:off x="7644651" y="832920"/>
              <a:ext cx="2816368" cy="69983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es-ES" sz="2400" b="1" strike="noStrike" dirty="0">
                  <a:solidFill>
                    <a:srgbClr val="FFFFFF"/>
                  </a:solidFill>
                  <a:latin typeface="Arial"/>
                </a:rPr>
                <a:t>TRABAJO EN GRUPOS</a:t>
              </a:r>
            </a:p>
            <a:p>
              <a:pPr marL="457200">
                <a:lnSpc>
                  <a:spcPts val="1559"/>
                </a:lnSpc>
              </a:pPr>
              <a:r>
                <a:rPr lang="es-ES" sz="1400" b="1" strike="noStrike" dirty="0">
                  <a:solidFill>
                    <a:srgbClr val="FFFFFF"/>
                  </a:solidFill>
                  <a:latin typeface="Arial"/>
                </a:rPr>
                <a:t>ESTUDIOS DE CASOS</a:t>
              </a:r>
            </a:p>
          </p:txBody>
        </p:sp>
        <p:sp>
          <p:nvSpPr>
            <p:cNvPr id="318" name="CustomShape 4"/>
            <p:cNvSpPr/>
            <p:nvPr/>
          </p:nvSpPr>
          <p:spPr>
            <a:xfrm>
              <a:off x="7592400" y="836280"/>
              <a:ext cx="550800" cy="11618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4000" b="1" strike="noStrike" dirty="0">
                  <a:solidFill>
                    <a:srgbClr val="FFFFFF"/>
                  </a:solidFill>
                  <a:latin typeface="Arial"/>
                </a:rPr>
                <a:t>2</a:t>
              </a:r>
              <a:r>
                <a:rPr lang="el-GR" sz="4000" b="1" strike="noStrike" dirty="0">
                  <a:solidFill>
                    <a:srgbClr val="FFFFFF"/>
                  </a:solidFill>
                  <a:latin typeface="Arial"/>
                </a:rPr>
                <a:t>	</a:t>
              </a:r>
              <a:endParaRPr lang="es-ES" sz="4000" b="1" strike="noStrike" dirty="0">
                <a:solidFill>
                  <a:srgbClr val="FFFFFF"/>
                </a:solidFill>
                <a:latin typeface="Arial"/>
              </a:endParaRPr>
            </a:p>
          </p:txBody>
        </p:sp>
      </p:grpSp>
      <p:grpSp>
        <p:nvGrpSpPr>
          <p:cNvPr id="319" name="Group 5"/>
          <p:cNvGrpSpPr/>
          <p:nvPr/>
        </p:nvGrpSpPr>
        <p:grpSpPr>
          <a:xfrm>
            <a:off x="1319039" y="829800"/>
            <a:ext cx="3941117" cy="714600"/>
            <a:chOff x="1319040" y="829800"/>
            <a:chExt cx="3645720" cy="714600"/>
          </a:xfrm>
        </p:grpSpPr>
        <p:sp>
          <p:nvSpPr>
            <p:cNvPr id="320" name="CustomShape 6"/>
            <p:cNvSpPr/>
            <p:nvPr/>
          </p:nvSpPr>
          <p:spPr>
            <a:xfrm>
              <a:off x="1319040" y="829800"/>
              <a:ext cx="3645720" cy="651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es-ES" sz="2400" b="1" strike="noStrike" dirty="0">
                  <a:solidFill>
                    <a:srgbClr val="FFFFFF"/>
                  </a:solidFill>
                  <a:latin typeface="Arial"/>
                </a:rPr>
                <a:t>ENTENDER LA DESINFORMACIÓN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4000" b="1" strike="noStrike">
                  <a:solidFill>
                    <a:srgbClr val="FFFFFF"/>
                  </a:solidFill>
                  <a:latin typeface="Arial"/>
                </a:rPr>
                <a:t>1</a:t>
              </a:r>
            </a:p>
          </p:txBody>
        </p:sp>
      </p:grpSp>
      <p:grpSp>
        <p:nvGrpSpPr>
          <p:cNvPr id="322" name="Group 8"/>
          <p:cNvGrpSpPr/>
          <p:nvPr/>
        </p:nvGrpSpPr>
        <p:grpSpPr>
          <a:xfrm>
            <a:off x="879877" y="4756252"/>
            <a:ext cx="3733727" cy="1082656"/>
            <a:chOff x="1319039" y="4677120"/>
            <a:chExt cx="3733727" cy="1082656"/>
          </a:xfrm>
        </p:grpSpPr>
        <p:sp>
          <p:nvSpPr>
            <p:cNvPr id="323" name="CustomShape 9"/>
            <p:cNvSpPr/>
            <p:nvPr/>
          </p:nvSpPr>
          <p:spPr>
            <a:xfrm>
              <a:off x="1319039" y="4699799"/>
              <a:ext cx="3733727" cy="105997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es-ES" sz="2400" b="1" strike="noStrike" dirty="0">
                  <a:solidFill>
                    <a:srgbClr val="FFFFFF"/>
                  </a:solidFill>
                  <a:latin typeface="Arial"/>
                </a:rPr>
                <a:t>PRESENTACIONES</a:t>
              </a:r>
            </a:p>
            <a:p>
              <a:pPr marL="457200">
                <a:lnSpc>
                  <a:spcPts val="2259"/>
                </a:lnSpc>
              </a:pPr>
              <a:r>
                <a:rPr lang="es-ES" sz="2400" b="1" strike="noStrike" dirty="0">
                  <a:solidFill>
                    <a:srgbClr val="FFFFFF"/>
                  </a:solidFill>
                  <a:latin typeface="Arial"/>
                </a:rPr>
                <a:t>Y DEBATES</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4000" b="1" strike="noStrike">
                  <a:solidFill>
                    <a:srgbClr val="FFFFFF"/>
                  </a:solidFill>
                  <a:latin typeface="Arial"/>
                </a:rPr>
                <a:t>3</a:t>
              </a:r>
            </a:p>
          </p:txBody>
        </p:sp>
      </p:grpSp>
      <p:grpSp>
        <p:nvGrpSpPr>
          <p:cNvPr id="325" name="Group 11"/>
          <p:cNvGrpSpPr/>
          <p:nvPr/>
        </p:nvGrpSpPr>
        <p:grpSpPr>
          <a:xfrm>
            <a:off x="6688606" y="4557240"/>
            <a:ext cx="4237200" cy="1312200"/>
            <a:chOff x="6910920" y="4641480"/>
            <a:chExt cx="4237200" cy="1312200"/>
          </a:xfrm>
        </p:grpSpPr>
        <p:sp>
          <p:nvSpPr>
            <p:cNvPr id="326" name="CustomShape 12"/>
            <p:cNvSpPr/>
            <p:nvPr/>
          </p:nvSpPr>
          <p:spPr>
            <a:xfrm>
              <a:off x="6910920" y="4641480"/>
              <a:ext cx="4237200" cy="13122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es-ES" sz="2400" b="1" strike="noStrike" dirty="0">
                  <a:solidFill>
                    <a:srgbClr val="FFFFFF"/>
                  </a:solidFill>
                  <a:latin typeface="Arial"/>
                </a:rPr>
                <a:t>RESUMEN Y CONSEJOS PARA AVERIGUAR MÁS SOBRE EL TEMA</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4000" b="1" strike="noStrike">
                  <a:solidFill>
                    <a:srgbClr val="FFFFFF"/>
                  </a:solidFill>
                  <a:latin typeface="Arial"/>
                </a:rPr>
                <a:t>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ENTENDER LA DESINFORMACIÓN</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8000" b="1" strike="noStrike" dirty="0">
                <a:solidFill>
                  <a:srgbClr val="FF5D00"/>
                </a:solidFill>
                <a:latin typeface="Arial"/>
              </a:rPr>
              <a:t>¿Qué</a:t>
            </a:r>
          </a:p>
        </p:txBody>
      </p:sp>
      <p:sp>
        <p:nvSpPr>
          <p:cNvPr id="330" name="CustomShape 3"/>
          <p:cNvSpPr/>
          <p:nvPr/>
        </p:nvSpPr>
        <p:spPr>
          <a:xfrm>
            <a:off x="3884400" y="2686320"/>
            <a:ext cx="402948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8000" b="1" strike="noStrike" dirty="0">
                <a:solidFill>
                  <a:srgbClr val="164193"/>
                </a:solidFill>
                <a:latin typeface="Arial"/>
              </a:rPr>
              <a:t>¿Cómo</a:t>
            </a:r>
          </a:p>
        </p:txBody>
      </p:sp>
      <p:sp>
        <p:nvSpPr>
          <p:cNvPr id="331" name="CustomShape 4"/>
          <p:cNvSpPr/>
          <p:nvPr/>
        </p:nvSpPr>
        <p:spPr>
          <a:xfrm>
            <a:off x="3884400" y="3924720"/>
            <a:ext cx="387900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8000" b="1" strike="noStrike" dirty="0">
                <a:solidFill>
                  <a:srgbClr val="164193"/>
                </a:solidFill>
                <a:latin typeface="Arial"/>
              </a:rPr>
              <a:t>¿Cómo</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79" y="2173680"/>
            <a:ext cx="2768702" cy="720360"/>
            <a:chOff x="6630479" y="2173680"/>
            <a:chExt cx="2460357" cy="720360"/>
          </a:xfrm>
        </p:grpSpPr>
        <p:sp>
          <p:nvSpPr>
            <p:cNvPr id="334" name="CustomShape 6"/>
            <p:cNvSpPr/>
            <p:nvPr/>
          </p:nvSpPr>
          <p:spPr>
            <a:xfrm>
              <a:off x="6630479" y="2173680"/>
              <a:ext cx="2460357" cy="4723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dirty="0">
                  <a:solidFill>
                    <a:srgbClr val="FFFFFF"/>
                  </a:solidFill>
                  <a:latin typeface="Arial"/>
                </a:rPr>
                <a:t>es la desinformación?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1" strike="noStrike">
                  <a:solidFill>
                    <a:srgbClr val="FE5D00"/>
                  </a:solidFill>
                  <a:latin typeface="Arial"/>
                </a:rPr>
                <a:t>Ejemplos</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7633376" y="4303440"/>
            <a:ext cx="4017240" cy="1331816"/>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1" strike="noStrike">
                  <a:solidFill>
                    <a:srgbClr val="164193"/>
                  </a:solidFill>
                  <a:latin typeface="Arial"/>
                </a:rPr>
                <a:t>Respuestas recomendadas</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s-ES" sz="1600" b="1" strike="noStrike" dirty="0">
                  <a:solidFill>
                    <a:srgbClr val="FFFFFF"/>
                  </a:solidFill>
                  <a:latin typeface="Arial"/>
                </a:rPr>
                <a:t>debemos responder ante la desinformación? </a:t>
              </a:r>
            </a:p>
          </p:txBody>
        </p:sp>
        <p:sp>
          <p:nvSpPr>
            <p:cNvPr id="340" name="CustomShape 12"/>
            <p:cNvSpPr/>
            <p:nvPr/>
          </p:nvSpPr>
          <p:spPr>
            <a:xfrm rot="5400000">
              <a:off x="9469989" y="5001530"/>
              <a:ext cx="150822" cy="21060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7633376" y="3144600"/>
            <a:ext cx="2914920" cy="891360"/>
            <a:chOff x="6630480" y="3182040"/>
            <a:chExt cx="2914920" cy="891360"/>
          </a:xfrm>
        </p:grpSpPr>
        <p:sp>
          <p:nvSpPr>
            <p:cNvPr id="342" name="CustomShape 14"/>
            <p:cNvSpPr/>
            <p:nvPr/>
          </p:nvSpPr>
          <p:spPr>
            <a:xfrm>
              <a:off x="6630480" y="3182040"/>
              <a:ext cx="2914920" cy="601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1600" b="1" strike="noStrike" dirty="0">
                  <a:solidFill>
                    <a:srgbClr val="FFFFFF"/>
                  </a:solidFill>
                  <a:latin typeface="Arial"/>
                </a:rPr>
                <a:t>funciona la desinformación?</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1" strike="noStrike">
                  <a:solidFill>
                    <a:srgbClr val="164193"/>
                  </a:solidFill>
                  <a:latin typeface="Arial"/>
                </a:rPr>
                <a:t>Ejemplos</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QUÉ ES LA DESINFORMACIÓN</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1</a:t>
            </a:r>
          </a:p>
        </p:txBody>
      </p:sp>
      <p:sp>
        <p:nvSpPr>
          <p:cNvPr id="347" name="CustomShape 3"/>
          <p:cNvSpPr/>
          <p:nvPr/>
        </p:nvSpPr>
        <p:spPr>
          <a:xfrm>
            <a:off x="4127400" y="3139560"/>
            <a:ext cx="19686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a:solidFill>
                  <a:srgbClr val="FFFFFF"/>
                </a:solidFill>
                <a:latin typeface="Arial"/>
              </a:rPr>
              <a:t>HECHOS</a:t>
            </a:r>
          </a:p>
        </p:txBody>
      </p:sp>
      <p:sp>
        <p:nvSpPr>
          <p:cNvPr id="348" name="CustomShape 4"/>
          <p:cNvSpPr/>
          <p:nvPr/>
        </p:nvSpPr>
        <p:spPr>
          <a:xfrm>
            <a:off x="4127400" y="881293"/>
            <a:ext cx="40626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s-ES" sz="2000" b="1" strike="noStrike" dirty="0">
                <a:solidFill>
                  <a:srgbClr val="FFFFFF"/>
                </a:solidFill>
                <a:latin typeface="Arial"/>
              </a:rPr>
              <a:t>INJERENCIAS EXTRANJERAS</a:t>
            </a:r>
          </a:p>
        </p:txBody>
      </p:sp>
      <p:sp>
        <p:nvSpPr>
          <p:cNvPr id="349" name="CustomShape 5"/>
          <p:cNvSpPr/>
          <p:nvPr/>
        </p:nvSpPr>
        <p:spPr>
          <a:xfrm>
            <a:off x="4127399" y="1392865"/>
            <a:ext cx="3921447" cy="61521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a:solidFill>
                  <a:srgbClr val="FFFFFF"/>
                </a:solidFill>
                <a:latin typeface="Arial"/>
              </a:rPr>
              <a:t>OPERACIONES DE INFLUENCIA</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dirty="0">
                <a:solidFill>
                  <a:srgbClr val="FFFFFF"/>
                </a:solidFill>
                <a:latin typeface="Arial"/>
              </a:rPr>
              <a:t>DESINFORMACIÓN</a:t>
            </a:r>
          </a:p>
        </p:txBody>
      </p:sp>
      <p:sp>
        <p:nvSpPr>
          <p:cNvPr id="351" name="CustomShape 7"/>
          <p:cNvSpPr/>
          <p:nvPr/>
        </p:nvSpPr>
        <p:spPr>
          <a:xfrm>
            <a:off x="4127400" y="3670200"/>
            <a:ext cx="221028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dirty="0">
                <a:solidFill>
                  <a:srgbClr val="FFFFFF"/>
                </a:solidFill>
                <a:latin typeface="Arial"/>
              </a:rPr>
              <a:t>OPINIONES</a:t>
            </a:r>
          </a:p>
        </p:txBody>
      </p:sp>
      <p:sp>
        <p:nvSpPr>
          <p:cNvPr id="352" name="CustomShape 8"/>
          <p:cNvSpPr/>
          <p:nvPr/>
        </p:nvSpPr>
        <p:spPr>
          <a:xfrm>
            <a:off x="4127400" y="2608560"/>
            <a:ext cx="3687530" cy="44298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dirty="0">
                <a:solidFill>
                  <a:srgbClr val="FFFFFF"/>
                </a:solidFill>
                <a:latin typeface="Arial"/>
              </a:rPr>
              <a:t>INFORMACIÓN ERRÓNEA</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ES" sz="2000" b="1" strike="noStrike">
                <a:solidFill>
                  <a:srgbClr val="FFFFFF"/>
                </a:solidFill>
                <a:latin typeface="Arial"/>
              </a:rPr>
              <a:t>SÁTIRA Y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es-ES" sz="4000" b="1" strike="noStrike" dirty="0">
                <a:solidFill>
                  <a:srgbClr val="FFFFFF"/>
                </a:solidFill>
                <a:latin typeface="Arial"/>
              </a:rPr>
              <a:t>¿QUÉ ES UN HECHO </a:t>
            </a:r>
          </a:p>
          <a:p>
            <a:pPr>
              <a:lnSpc>
                <a:spcPts val="3781"/>
              </a:lnSpc>
            </a:pPr>
            <a:r>
              <a:rPr lang="es-ES" sz="4000" b="1" strike="noStrike" dirty="0">
                <a:solidFill>
                  <a:srgbClr val="FFFFFF"/>
                </a:solidFill>
                <a:latin typeface="Arial"/>
              </a:rPr>
              <a:t>¿QUÉ ES FICCIÓN</a:t>
            </a:r>
          </a:p>
        </p:txBody>
      </p:sp>
      <p:pic>
        <p:nvPicPr>
          <p:cNvPr id="355" name="Immagine 12"/>
          <p:cNvPicPr/>
          <p:nvPr/>
        </p:nvPicPr>
        <p:blipFill>
          <a:blip r:embed="rId4"/>
          <a:stretch/>
        </p:blipFill>
        <p:spPr>
          <a:xfrm>
            <a:off x="8275445" y="194534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690480"/>
          </a:xfrm>
          <a:prstGeom prst="rect">
            <a:avLst/>
          </a:prstGeom>
          <a:solidFill>
            <a:srgbClr val="0B1741"/>
          </a:solidFill>
          <a:ln w="0">
            <a:noFill/>
          </a:ln>
        </p:spPr>
        <p:txBody>
          <a:bodyPr lIns="720000" tIns="72000" anchor="ctr">
            <a:noAutofit/>
          </a:bodyPr>
          <a:lstStyle/>
          <a:p>
            <a:pPr>
              <a:lnSpc>
                <a:spcPct val="90000"/>
              </a:lnSpc>
            </a:pPr>
            <a:r>
              <a:rPr lang="es-ES" sz="1800" b="0" strike="noStrike" dirty="0">
                <a:solidFill>
                  <a:srgbClr val="FFFFFF"/>
                </a:solidFill>
                <a:latin typeface="Arial"/>
              </a:rPr>
              <a:t>QUÉ ES LA DESINFORMACIÓN - </a:t>
            </a:r>
            <a:r>
              <a:rPr lang="es-ES" sz="1800" b="1" strike="noStrike" dirty="0">
                <a:solidFill>
                  <a:srgbClr val="FFFFFF"/>
                </a:solidFill>
                <a:latin typeface="Arial"/>
              </a:rPr>
              <a:t>EL MOVIMIENTO «ANTIVACUNAS»</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373271"/>
            <a:ext cx="4250662"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es-ES" sz="1800" b="1" strike="noStrike">
                <a:solidFill>
                  <a:srgbClr val="FFFFFF"/>
                </a:solidFill>
                <a:latin typeface="Arial"/>
              </a:rPr>
              <a:t>Conclusiones falsas, ilusión social</a:t>
            </a:r>
          </a:p>
        </p:txBody>
      </p:sp>
      <p:sp>
        <p:nvSpPr>
          <p:cNvPr id="362" name="CustomShape 4"/>
          <p:cNvSpPr/>
          <p:nvPr/>
        </p:nvSpPr>
        <p:spPr>
          <a:xfrm>
            <a:off x="7078451" y="2915059"/>
            <a:ext cx="4388640"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es-ES" sz="1800" b="1" strike="noStrike" dirty="0">
                <a:solidFill>
                  <a:srgbClr val="FFFFFF"/>
                </a:solidFill>
                <a:latin typeface="Arial"/>
              </a:rPr>
              <a:t>Chivos expiatorios, las causas reales</a:t>
            </a:r>
            <a:br>
              <a:rPr lang="es-ES" dirty="0"/>
            </a:br>
            <a:r>
              <a:rPr lang="es-ES" sz="1800" b="1" strike="noStrike" dirty="0">
                <a:solidFill>
                  <a:srgbClr val="FFFFFF"/>
                </a:solidFill>
                <a:latin typeface="Arial"/>
              </a:rPr>
              <a:t>del autismo se olvidan o no se analizan</a:t>
            </a:r>
          </a:p>
        </p:txBody>
      </p:sp>
      <p:sp>
        <p:nvSpPr>
          <p:cNvPr id="363" name="CustomShape 5"/>
          <p:cNvSpPr/>
          <p:nvPr/>
        </p:nvSpPr>
        <p:spPr>
          <a:xfrm>
            <a:off x="7147440" y="3973808"/>
            <a:ext cx="4165602" cy="12262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es-ES" sz="1800" b="1" strike="noStrike" dirty="0">
                <a:solidFill>
                  <a:srgbClr val="FFFFFF"/>
                </a:solidFill>
                <a:latin typeface="Arial"/>
              </a:rPr>
              <a:t>Repercusión a largo plazo: un descenso</a:t>
            </a:r>
          </a:p>
          <a:p>
            <a:pPr algn="ctr">
              <a:lnSpc>
                <a:spcPts val="1661"/>
              </a:lnSpc>
            </a:pPr>
            <a:r>
              <a:rPr lang="es-ES" sz="1800" b="1" strike="noStrike" dirty="0">
                <a:solidFill>
                  <a:srgbClr val="FFFFFF"/>
                </a:solidFill>
                <a:latin typeface="Arial"/>
              </a:rPr>
              <a:t>de la tasa de vacunación implica una epidemia masiva más adelante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QUÉ ES LA DESINFORMACIÓN - </a:t>
            </a:r>
            <a:r>
              <a:rPr lang="es-ES" sz="1800" b="1" strike="noStrike">
                <a:solidFill>
                  <a:srgbClr val="FFFFFF"/>
                </a:solidFill>
                <a:latin typeface="Arial"/>
              </a:rPr>
              <a:t>LA HISTORIA DEL CORONAVIRUS ORIGINADO POR LA 5G</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s-ES" sz="2000" b="1" strike="noStrike" dirty="0">
                <a:solidFill>
                  <a:srgbClr val="FFFFFF"/>
                </a:solidFill>
                <a:latin typeface="Arial"/>
              </a:rPr>
              <a:t>LIBERTAD DE EXPRESIÓN</a:t>
            </a:r>
          </a:p>
        </p:txBody>
      </p:sp>
      <p:sp>
        <p:nvSpPr>
          <p:cNvPr id="369" name="CustomShape 4"/>
          <p:cNvSpPr/>
          <p:nvPr/>
        </p:nvSpPr>
        <p:spPr>
          <a:xfrm>
            <a:off x="560519" y="2444040"/>
            <a:ext cx="3915788" cy="829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es-ES" sz="2000" b="1" strike="noStrike" dirty="0">
                <a:solidFill>
                  <a:srgbClr val="FFFFFF"/>
                </a:solidFill>
                <a:latin typeface="Arial"/>
              </a:rPr>
              <a:t>CAUTELA CON</a:t>
            </a:r>
          </a:p>
          <a:p>
            <a:pPr>
              <a:lnSpc>
                <a:spcPts val="1899"/>
              </a:lnSpc>
            </a:pPr>
            <a:r>
              <a:rPr lang="es-ES" sz="2000" b="1" strike="noStrike" dirty="0">
                <a:solidFill>
                  <a:srgbClr val="FFFFFF"/>
                </a:solidFill>
                <a:latin typeface="Arial"/>
              </a:rPr>
              <a:t>LOS EFECTOS EN LA SALUD</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s-ES" sz="2000" b="1" strike="noStrike" dirty="0">
                <a:solidFill>
                  <a:srgbClr val="FFFFFF"/>
                </a:solidFill>
                <a:latin typeface="Arial"/>
              </a:rPr>
              <a:t>DAÑOS EN TORRES DE 5G</a:t>
            </a:r>
          </a:p>
        </p:txBody>
      </p:sp>
      <p:sp>
        <p:nvSpPr>
          <p:cNvPr id="371" name="CustomShape 6"/>
          <p:cNvSpPr/>
          <p:nvPr/>
        </p:nvSpPr>
        <p:spPr>
          <a:xfrm>
            <a:off x="8735760" y="2444040"/>
            <a:ext cx="3374724"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s-ES" sz="2000" b="1" strike="noStrike" dirty="0">
                <a:solidFill>
                  <a:srgbClr val="FFFFFF"/>
                </a:solidFill>
                <a:latin typeface="Arial"/>
              </a:rPr>
              <a:t>FALLOS EN LAS REDES</a:t>
            </a:r>
          </a:p>
          <a:p>
            <a:pPr>
              <a:lnSpc>
                <a:spcPts val="1899"/>
              </a:lnSpc>
            </a:pPr>
            <a:r>
              <a:rPr lang="es-ES" sz="2000" b="1" strike="noStrike" dirty="0">
                <a:solidFill>
                  <a:srgbClr val="FFFFFF"/>
                </a:solidFill>
                <a:latin typeface="Arial"/>
              </a:rPr>
              <a:t>DE COMUNICACIÓN</a:t>
            </a:r>
          </a:p>
        </p:txBody>
      </p:sp>
      <p:sp>
        <p:nvSpPr>
          <p:cNvPr id="372" name="CustomShape 7"/>
          <p:cNvSpPr/>
          <p:nvPr/>
        </p:nvSpPr>
        <p:spPr>
          <a:xfrm>
            <a:off x="6884280" y="3844439"/>
            <a:ext cx="4960390" cy="131235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s-ES" sz="2000" b="1" strike="noStrike" dirty="0">
                <a:solidFill>
                  <a:srgbClr val="FFFFFF"/>
                </a:solidFill>
                <a:latin typeface="Arial"/>
              </a:rPr>
              <a:t>ASOCIACIÓN ERRÓNEA </a:t>
            </a:r>
          </a:p>
          <a:p>
            <a:pPr>
              <a:lnSpc>
                <a:spcPts val="1899"/>
              </a:lnSpc>
            </a:pPr>
            <a:r>
              <a:rPr lang="es-ES" sz="2000" b="1" strike="noStrike" dirty="0">
                <a:solidFill>
                  <a:srgbClr val="FFFFFF"/>
                </a:solidFill>
                <a:latin typeface="Arial"/>
              </a:rPr>
              <a:t>DE LA COVID-19 </a:t>
            </a:r>
          </a:p>
          <a:p>
            <a:pPr>
              <a:lnSpc>
                <a:spcPts val="1899"/>
              </a:lnSpc>
            </a:pPr>
            <a:r>
              <a:rPr lang="es-ES" sz="2000" b="1" strike="noStrike" dirty="0">
                <a:solidFill>
                  <a:srgbClr val="FFFFFF"/>
                </a:solidFill>
                <a:latin typeface="Arial"/>
              </a:rPr>
              <a:t>CON LAS TECNOLOGÍAS DE REDES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s-ES" sz="1800" b="0" strike="noStrike">
                <a:solidFill>
                  <a:srgbClr val="FFFFFF"/>
                </a:solidFill>
                <a:latin typeface="Arial"/>
              </a:rPr>
              <a:t>QUÉ ES LA DESINFORMACIÓN - </a:t>
            </a:r>
            <a:r>
              <a:rPr lang="es-ES" sz="1800" b="1" strike="noStrike">
                <a:solidFill>
                  <a:srgbClr val="FFFFFF"/>
                </a:solidFill>
                <a:latin typeface="Arial"/>
              </a:rPr>
              <a:t>BEBER AGUA CALIENTE MATA EL CORONAVIRUS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es-ES" sz="2000" b="1" strike="noStrike">
                <a:solidFill>
                  <a:srgbClr val="FFFFFF"/>
                </a:solidFill>
                <a:latin typeface="Arial"/>
              </a:rPr>
              <a:t>BEBER AGUA CALIENTE </a:t>
            </a:r>
          </a:p>
          <a:p>
            <a:pPr>
              <a:lnSpc>
                <a:spcPts val="1899"/>
              </a:lnSpc>
            </a:pPr>
            <a:r>
              <a:rPr lang="es-ES" sz="2000" b="1" strike="noStrike">
                <a:solidFill>
                  <a:srgbClr val="FFFFFF"/>
                </a:solidFill>
                <a:latin typeface="Arial"/>
              </a:rPr>
              <a:t>NO OCASIONA</a:t>
            </a:r>
          </a:p>
          <a:p>
            <a:pPr>
              <a:lnSpc>
                <a:spcPts val="1899"/>
              </a:lnSpc>
            </a:pPr>
            <a:r>
              <a:rPr lang="es-ES" sz="2000" b="1" strike="noStrike">
                <a:solidFill>
                  <a:srgbClr val="FFFFFF"/>
                </a:solidFill>
                <a:latin typeface="Arial"/>
              </a:rPr>
              <a:t>DAÑOS FÍSICOS</a:t>
            </a:r>
          </a:p>
        </p:txBody>
      </p:sp>
      <p:sp>
        <p:nvSpPr>
          <p:cNvPr id="376" name="CustomShape 3"/>
          <p:cNvSpPr/>
          <p:nvPr/>
        </p:nvSpPr>
        <p:spPr>
          <a:xfrm>
            <a:off x="7040520" y="1059620"/>
            <a:ext cx="5001080" cy="1461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es-ES" sz="1600" b="1" strike="noStrike" dirty="0">
                <a:solidFill>
                  <a:srgbClr val="FFFFFF"/>
                </a:solidFill>
                <a:latin typeface="Arial"/>
              </a:rPr>
              <a:t>APARTA LA ATENCIÓN</a:t>
            </a:r>
          </a:p>
          <a:p>
            <a:pPr>
              <a:lnSpc>
                <a:spcPts val="1899"/>
              </a:lnSpc>
            </a:pPr>
            <a:r>
              <a:rPr lang="es-ES" sz="1600" b="1" strike="noStrike" dirty="0">
                <a:solidFill>
                  <a:srgbClr val="FFFFFF"/>
                </a:solidFill>
                <a:latin typeface="Arial"/>
              </a:rPr>
              <a:t>DE FORMAS REALES</a:t>
            </a:r>
          </a:p>
          <a:p>
            <a:pPr>
              <a:lnSpc>
                <a:spcPts val="1899"/>
              </a:lnSpc>
            </a:pPr>
            <a:r>
              <a:rPr lang="es-ES" sz="1600" b="1" strike="noStrike" dirty="0">
                <a:solidFill>
                  <a:srgbClr val="FFFFFF"/>
                </a:solidFill>
                <a:latin typeface="Arial"/>
              </a:rPr>
              <a:t>DE PROTEGERSE</a:t>
            </a:r>
          </a:p>
          <a:p>
            <a:pPr>
              <a:lnSpc>
                <a:spcPts val="1899"/>
              </a:lnSpc>
            </a:pPr>
            <a:r>
              <a:rPr lang="es-ES" sz="1400" b="0" strike="noStrike" dirty="0">
                <a:solidFill>
                  <a:srgbClr val="FFFFFF"/>
                </a:solidFill>
                <a:latin typeface="Arial"/>
              </a:rPr>
              <a:t>(lavarse las manos, distanciamiento social, mascarilla)</a:t>
            </a:r>
          </a:p>
        </p:txBody>
      </p:sp>
      <p:sp>
        <p:nvSpPr>
          <p:cNvPr id="377" name="CustomShape 4"/>
          <p:cNvSpPr/>
          <p:nvPr/>
        </p:nvSpPr>
        <p:spPr>
          <a:xfrm>
            <a:off x="7190680" y="2650320"/>
            <a:ext cx="489924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s-ES" sz="1600" b="1" strike="noStrike" dirty="0">
                <a:solidFill>
                  <a:srgbClr val="FFFFFF"/>
                </a:solidFill>
                <a:latin typeface="Arial"/>
              </a:rPr>
              <a:t>FALSA SENSACIÓN DE PROTECCIÓN</a:t>
            </a:r>
          </a:p>
          <a:p>
            <a:pPr>
              <a:lnSpc>
                <a:spcPts val="1899"/>
              </a:lnSpc>
            </a:pPr>
            <a:r>
              <a:rPr lang="es-ES" sz="1600" b="1" strike="noStrike" dirty="0">
                <a:solidFill>
                  <a:srgbClr val="FFFFFF"/>
                </a:solidFill>
                <a:latin typeface="Arial"/>
              </a:rPr>
              <a:t>FRENTE AL CORONAVIRUS</a:t>
            </a:r>
          </a:p>
        </p:txBody>
      </p:sp>
      <p:sp>
        <p:nvSpPr>
          <p:cNvPr id="378" name="CustomShape 5"/>
          <p:cNvSpPr/>
          <p:nvPr/>
        </p:nvSpPr>
        <p:spPr>
          <a:xfrm>
            <a:off x="6955750" y="3727740"/>
            <a:ext cx="5170620" cy="1116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s-ES" sz="1600" b="1" strike="noStrike" dirty="0">
                <a:solidFill>
                  <a:srgbClr val="FFFFFF"/>
                </a:solidFill>
                <a:latin typeface="Arial"/>
              </a:rPr>
              <a:t>APROVECHA EL MIEDO </a:t>
            </a:r>
          </a:p>
          <a:p>
            <a:pPr>
              <a:lnSpc>
                <a:spcPts val="1899"/>
              </a:lnSpc>
            </a:pPr>
            <a:r>
              <a:rPr lang="es-ES" sz="1600" b="1" strike="noStrike" dirty="0">
                <a:solidFill>
                  <a:srgbClr val="FFFFFF"/>
                </a:solidFill>
                <a:latin typeface="Arial"/>
              </a:rPr>
              <a:t>Y LA INCERTIDUMBRE DE LA POBLACIÓN </a:t>
            </a:r>
          </a:p>
          <a:p>
            <a:pPr>
              <a:lnSpc>
                <a:spcPts val="1899"/>
              </a:lnSpc>
            </a:pPr>
            <a:r>
              <a:rPr lang="es-ES" sz="1600" b="1" strike="noStrike" dirty="0">
                <a:solidFill>
                  <a:srgbClr val="FFFFFF"/>
                </a:solidFill>
                <a:latin typeface="Arial"/>
              </a:rPr>
              <a:t>PARA DIFUNDIR INFORMACIÓN NO CIENTÍFICA</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200" b="1" strike="noStrike">
                <a:solidFill>
                  <a:srgbClr val="FFFFFF"/>
                </a:solidFill>
                <a:latin typeface="Arial"/>
              </a:rPr>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2331</TotalTime>
  <Words>7172</Words>
  <Application>Microsoft Office PowerPoint</Application>
  <PresentationFormat>Widescreen</PresentationFormat>
  <Paragraphs>598</Paragraphs>
  <Slides>34</Slides>
  <Notes>24</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34</vt:i4>
      </vt:variant>
    </vt:vector>
  </HeadingPairs>
  <TitlesOfParts>
    <vt:vector size="47" baseType="lpstr">
      <vt:lpstr>Arial</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XXXXXXX</dc:creator>
  <dc:description/>
  <cp:lastModifiedBy>XXXXXXX</cp:lastModifiedBy>
  <cp:revision>110</cp:revision>
  <dcterms:created xsi:type="dcterms:W3CDTF">2021-01-13T11:40:04Z</dcterms:created>
  <dcterms:modified xsi:type="dcterms:W3CDTF">2021-03-18T12:00:41Z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