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v-LV" sz="2000" b="1" strike="noStrike">
                <a:latin typeface="Arial"/>
              </a:rPr>
              <a:t>Kurš no šiem ierakstiem ir viltus ziņa?</a:t>
            </a:r>
          </a:p>
          <a:p>
            <a:pPr marL="216000" indent="-216000">
              <a:lnSpc>
                <a:spcPct val="100000"/>
              </a:lnSpc>
            </a:pPr>
            <a:endParaRPr lang="fr-BE" sz="2000" b="0" strike="noStrike" spc="-1">
              <a:latin typeface="Arial"/>
            </a:endParaRPr>
          </a:p>
          <a:p>
            <a:pPr marL="216000" indent="-216000">
              <a:lnSpc>
                <a:spcPct val="100000"/>
              </a:lnSpc>
            </a:pPr>
            <a:r>
              <a:rPr lang="lv-LV" sz="2000" b="0" strike="noStrike">
                <a:latin typeface="Arial"/>
              </a:rPr>
              <a:t>Iesildīšanās: sāksim ar vienkāršu piemēru, kurš, visticamāk, nevienu neapmuļķos, taču varbūt liks pasmaidīt. </a:t>
            </a:r>
          </a:p>
          <a:p>
            <a:pPr marL="216000" indent="-216000">
              <a:lnSpc>
                <a:spcPct val="100000"/>
              </a:lnSpc>
            </a:pPr>
            <a:endParaRPr lang="fr-BE" sz="2000" b="0" strike="noStrike" spc="-1">
              <a:latin typeface="Arial"/>
            </a:endParaRPr>
          </a:p>
          <a:p>
            <a:pPr marL="216000" indent="-216000">
              <a:lnSpc>
                <a:spcPct val="100000"/>
              </a:lnSpc>
            </a:pPr>
            <a:r>
              <a:rPr lang="lv-LV" sz="2000" b="0" strike="noStrike">
                <a:latin typeface="Arial"/>
              </a:rPr>
              <a:t>Avots: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1200" b="0" strike="noStrike">
                <a:latin typeface="Arial"/>
                <a:ea typeface="Calibri"/>
              </a:rPr>
              <a:t>KĀ DARBOJAS DEZINFORMĀCIJA </a:t>
            </a:r>
          </a:p>
          <a:p>
            <a:pPr>
              <a:lnSpc>
                <a:spcPct val="100000"/>
              </a:lnSpc>
              <a:tabLst>
                <a:tab pos="0" algn="l"/>
              </a:tabLst>
            </a:pP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lv-LV" sz="1200" b="0" strike="noStrike">
                <a:latin typeface="Arial"/>
                <a:ea typeface="Calibri"/>
              </a:rPr>
              <a:t>Mācību mērķi</a:t>
            </a:r>
          </a:p>
          <a:p>
            <a:pPr marL="171360" indent="-171000">
              <a:lnSpc>
                <a:spcPct val="100000"/>
              </a:lnSpc>
              <a:buClr>
                <a:srgbClr val="000000"/>
              </a:buClr>
              <a:buFont typeface="Wingdings" charset="2"/>
              <a:buChar char="-"/>
              <a:tabLst>
                <a:tab pos="0" algn="l"/>
              </a:tabLst>
            </a:pPr>
            <a:r>
              <a:rPr lang="lv-LV" sz="1200" b="0" strike="noStrike">
                <a:latin typeface="Arial"/>
                <a:ea typeface="Calibri"/>
              </a:rPr>
              <a:t>Izprast galvenos dalībniekus, rīcību un saturu, kas ir dezinformācijas pamatā.</a:t>
            </a:r>
          </a:p>
          <a:p>
            <a:pPr marL="171360" indent="-171000">
              <a:lnSpc>
                <a:spcPct val="100000"/>
              </a:lnSpc>
              <a:buClr>
                <a:srgbClr val="000000"/>
              </a:buClr>
              <a:buFont typeface="Wingdings" charset="2"/>
              <a:buChar char="-"/>
              <a:tabLst>
                <a:tab pos="0" algn="l"/>
              </a:tabLst>
            </a:pPr>
            <a:r>
              <a:rPr lang="lv-LV" sz="1200" b="0" strike="noStrike">
                <a:latin typeface="Arial"/>
                <a:ea typeface="Calibri"/>
              </a:rPr>
              <a:t>Izprast, ka personas, kuras izplata dezinformāciju, bieži vien apzināti mēģina izraisīt lasītāju emocionālu reakciju.</a:t>
            </a:r>
          </a:p>
          <a:p>
            <a:pPr marL="171360" indent="-171000">
              <a:lnSpc>
                <a:spcPct val="100000"/>
              </a:lnSpc>
              <a:buClr>
                <a:srgbClr val="000000"/>
              </a:buClr>
              <a:buFont typeface="Wingdings" charset="2"/>
              <a:buChar char="-"/>
              <a:tabLst>
                <a:tab pos="0" algn="l"/>
              </a:tabLst>
            </a:pPr>
            <a:r>
              <a:rPr lang="lv-LV" sz="1200" b="0" strike="noStrike">
                <a:latin typeface="Arial"/>
                <a:ea typeface="Calibri"/>
              </a:rPr>
              <a:t>Izprast, ka mēs visi esam pakļauti dezinformācijas riskam; apspriest iemeslus, kāpēc tas ir bīstami.</a:t>
            </a:r>
          </a:p>
          <a:p>
            <a:pPr>
              <a:lnSpc>
                <a:spcPct val="100000"/>
              </a:lnSpc>
              <a:tabLst>
                <a:tab pos="0" algn="l"/>
              </a:tabLst>
            </a:pPr>
            <a:endParaRPr lang="fr-BE" sz="1200" b="0" strike="noStrike" spc="-1">
              <a:latin typeface="Arial"/>
            </a:endParaRPr>
          </a:p>
          <a:p>
            <a:pPr>
              <a:lnSpc>
                <a:spcPct val="100000"/>
              </a:lnSpc>
              <a:tabLst>
                <a:tab pos="0" algn="l"/>
              </a:tabLst>
            </a:pPr>
            <a:r>
              <a:rPr lang="lv-LV" sz="2000" b="0" strike="noStrike">
                <a:latin typeface="Arial"/>
                <a:ea typeface="Calibri"/>
              </a:rPr>
              <a:t>Apraksti.</a:t>
            </a:r>
            <a:r>
              <a:rPr lang="lv-LV"/>
              <a:t/>
            </a:r>
            <a:br>
              <a:rPr lang="lv-LV"/>
            </a:br>
            <a:r>
              <a:rPr lang="lv-LV" sz="2000" b="0" strike="noStrike">
                <a:latin typeface="Arial"/>
                <a:ea typeface="Calibri"/>
              </a:rPr>
              <a:t>- Kad mēs kaut kam noticam un kad mēs esam gatavi veikt papildu darbības, lai kaut ko atbalstītu?</a:t>
            </a:r>
          </a:p>
          <a:p>
            <a:pPr>
              <a:lnSpc>
                <a:spcPct val="100000"/>
              </a:lnSpc>
              <a:tabLst>
                <a:tab pos="0" algn="l"/>
              </a:tabLst>
            </a:pPr>
            <a:r>
              <a:rPr lang="lv-LV" sz="2000" b="0" strike="noStrike">
                <a:latin typeface="Arial"/>
                <a:ea typeface="Calibri"/>
              </a:rPr>
              <a:t>- Dezinformācija ir process — tās ietekme izpaužas laika gaitā.</a:t>
            </a:r>
          </a:p>
          <a:p>
            <a:pPr>
              <a:lnSpc>
                <a:spcPct val="100000"/>
              </a:lnSpc>
              <a:tabLst>
                <a:tab pos="0" algn="l"/>
              </a:tabLst>
            </a:pPr>
            <a:r>
              <a:rPr lang="lv-LV" b="0" strike="noStrike"/>
              <a:t>- </a:t>
            </a:r>
            <a:r>
              <a:rPr lang="lv-LV" sz="2000" b="0" strike="noStrike">
                <a:latin typeface="Arial"/>
                <a:ea typeface="Calibri"/>
              </a:rPr>
              <a:t>Viltus pētījuma ziņojums par masalu potes saistību ar autismu tika publicēts 1998. gadā </a:t>
            </a:r>
            <a:r>
              <a:rPr lang="lv-LV" sz="2000" b="0" strike="noStrike">
                <a:latin typeface="Wingdings"/>
                <a:ea typeface="Calibri"/>
              </a:rPr>
              <a:t></a:t>
            </a:r>
            <a:r>
              <a:rPr lang="lv-LV" sz="2000" b="0" strike="noStrike">
                <a:latin typeface="Arial"/>
                <a:ea typeface="Calibri"/>
              </a:rPr>
              <a:t> Viltus pētījums rada bailes pret vakcināciju, kas izraisa masalu gadījumu skaita pieaugumu.</a:t>
            </a:r>
          </a:p>
          <a:p>
            <a:pPr>
              <a:lnSpc>
                <a:spcPct val="100000"/>
              </a:lnSpc>
              <a:tabLst>
                <a:tab pos="0" algn="l"/>
              </a:tabLst>
            </a:pPr>
            <a:r>
              <a:rPr lang="lv-LV" sz="2000" b="0" strike="noStrike">
                <a:solidFill>
                  <a:srgbClr val="000000"/>
                </a:solidFill>
                <a:latin typeface="Times New Roman"/>
                <a:ea typeface="Arial"/>
              </a:rPr>
              <a:t>- Motivācija idejas/mērķa atbalstīšanai politiskam vai finansiālam ieguvumam.</a:t>
            </a:r>
          </a:p>
          <a:p>
            <a:pPr>
              <a:lnSpc>
                <a:spcPct val="100000"/>
              </a:lnSpc>
              <a:tabLst>
                <a:tab pos="0" algn="l"/>
              </a:tabLst>
            </a:pPr>
            <a:r>
              <a:rPr lang="lv-LV" sz="1200" b="0" strike="noStrike">
                <a:solidFill>
                  <a:srgbClr val="000000"/>
                </a:solidFill>
                <a:latin typeface="Times New Roman"/>
                <a:ea typeface="Arial"/>
              </a:rPr>
              <a:t>- Audzēkņi tiek aicināti analizēt, ka pilnvērtīgas debates nevar notikt, ja nav nodrošināta informētas izvēles iespēja, balstoties uz faktiem. Lai gan ir pieņemami visi viedokļi, melu izplatīšana nav pieļaujama.</a:t>
            </a:r>
          </a:p>
          <a:p>
            <a:pPr>
              <a:lnSpc>
                <a:spcPct val="100000"/>
              </a:lnSpc>
              <a:tabLst>
                <a:tab pos="0" algn="l"/>
              </a:tabLst>
            </a:pP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endParaRPr lang="fr-BE" sz="1200" b="0" strike="noStrike" spc="-1">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2000" b="0" strike="noStrike">
                <a:latin typeface="Arial"/>
              </a:rPr>
              <a:t>Pārrunājamie jautājumi.</a:t>
            </a:r>
            <a:r>
              <a:rPr lang="lv-LV"/>
              <a:t/>
            </a:r>
            <a:br>
              <a:rPr lang="lv-LV"/>
            </a:br>
            <a:endParaRPr lang="lv-LV"/>
          </a:p>
          <a:p>
            <a:pPr marL="171360" indent="-171000">
              <a:lnSpc>
                <a:spcPct val="100000"/>
              </a:lnSpc>
              <a:buClr>
                <a:srgbClr val="000000"/>
              </a:buClr>
              <a:buFont typeface="StarSymbol"/>
              <a:buChar char="-"/>
              <a:tabLst>
                <a:tab pos="0" algn="l"/>
              </a:tabLst>
            </a:pPr>
            <a:r>
              <a:rPr lang="lv-LV" sz="2000" b="0" strike="noStrike">
                <a:latin typeface="Arial"/>
              </a:rPr>
              <a:t>Pārmērīga atšķirību uzsvēršana ir veids, kā vājināt kopienu.</a:t>
            </a:r>
          </a:p>
          <a:p>
            <a:pPr marL="171360" indent="-171000">
              <a:lnSpc>
                <a:spcPct val="100000"/>
              </a:lnSpc>
              <a:buClr>
                <a:srgbClr val="000000"/>
              </a:buClr>
              <a:buFont typeface="StarSymbol"/>
              <a:buChar char="-"/>
              <a:tabLst>
                <a:tab pos="0" algn="l"/>
              </a:tabLst>
            </a:pPr>
            <a:r>
              <a:rPr lang="lv-LV" sz="2000" b="0" strike="noStrike">
                <a:latin typeface="Arial"/>
              </a:rPr>
              <a:t>Ir daudz grūtāk graut spēcīgu kopienu, kuru vieno kopīgas vērtības un identitāte.</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lv-LV" sz="2000" b="0" strike="noStrike">
                <a:latin typeface="Arial"/>
              </a:rPr>
              <a:t>Tādēļ dezinformācija tiek izmantota, lai sašķeltu cilvēkus un pārmērīgi uzsvērtu iekšējās atšķirības.</a:t>
            </a:r>
          </a:p>
          <a:p>
            <a:pPr marL="171360" indent="-171000">
              <a:lnSpc>
                <a:spcPct val="100000"/>
              </a:lnSpc>
              <a:buClr>
                <a:srgbClr val="000000"/>
              </a:buClr>
              <a:buFont typeface="StarSymbol"/>
              <a:buChar char="-"/>
            </a:pPr>
            <a:r>
              <a:rPr lang="lv-LV" sz="1200" b="0" strike="noStrike">
                <a:latin typeface="Arial"/>
                <a:ea typeface="Arial"/>
              </a:rPr>
              <a:t>Dezinformācijas autori vēlas polarizēt sabiedrību un stiprināt nostāju “savējie un pretinieki”.</a:t>
            </a:r>
          </a:p>
          <a:p>
            <a:pPr marL="171360" indent="-171000">
              <a:lnSpc>
                <a:spcPct val="100000"/>
              </a:lnSpc>
              <a:buClr>
                <a:srgbClr val="000000"/>
              </a:buClr>
              <a:buFont typeface="StarSymbol"/>
              <a:buChar char="-"/>
            </a:pPr>
            <a:r>
              <a:rPr lang="lv-LV" sz="2000" b="0" strike="noStrike">
                <a:latin typeface="Arial"/>
                <a:ea typeface="Arial"/>
              </a:rPr>
              <a:t>Kad agrākie draugi tiek sadalīti, ir daudz vienkāršāk cīnīties ar katru mazo grupu atsevišķi.</a:t>
            </a:r>
          </a:p>
          <a:p>
            <a:pPr marL="171360" indent="-171000">
              <a:lnSpc>
                <a:spcPct val="100000"/>
              </a:lnSpc>
              <a:buClr>
                <a:srgbClr val="000000"/>
              </a:buClr>
              <a:buFont typeface="StarSymbol"/>
              <a:buChar char="-"/>
            </a:pPr>
            <a:r>
              <a:rPr lang="lv-LV" sz="1200" b="0" strike="noStrike">
                <a:latin typeface="Arial"/>
                <a:ea typeface="Arial"/>
              </a:rPr>
              <a:t>Tomēr civilizācijas progresā liela nozīme ir kompromisa rašanai starp dažādu grupu interesēm.</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v-LV" sz="1200" b="0" strike="noStrike">
                <a:solidFill>
                  <a:srgbClr val="000000"/>
                </a:solidFill>
                <a:latin typeface="+mn-lt"/>
                <a:ea typeface="+mn-ea"/>
              </a:rPr>
              <a:t>Ikviens no mums var kļūt par dezinformācijas upuri. Tā ir bīstama parādība, kas var:</a:t>
            </a:r>
          </a:p>
          <a:p>
            <a:pPr marL="216000" indent="-216000">
              <a:lnSpc>
                <a:spcPct val="100000"/>
              </a:lnSpc>
            </a:pPr>
            <a:r>
              <a:rPr lang="lv-LV" sz="1200" strike="noStrike">
                <a:solidFill>
                  <a:srgbClr val="000000"/>
                </a:solidFill>
                <a:latin typeface="+mn-lt"/>
                <a:ea typeface="+mn-ea"/>
              </a:rPr>
              <a:t>- </a:t>
            </a:r>
            <a:r>
              <a:rPr lang="lv-LV" sz="1200" b="1" strike="noStrike">
                <a:solidFill>
                  <a:srgbClr val="000000"/>
                </a:solidFill>
                <a:latin typeface="+mn-lt"/>
                <a:ea typeface="+mn-ea"/>
              </a:rPr>
              <a:t>izraisīt neuzticēšanos valsts iestādēm</a:t>
            </a:r>
            <a:r>
              <a:rPr lang="lv-LV" sz="1200" strike="noStrike">
                <a:solidFill>
                  <a:srgbClr val="000000"/>
                </a:solidFill>
                <a:latin typeface="+mn-lt"/>
                <a:ea typeface="+mn-ea"/>
              </a:rPr>
              <a:t>, kas var radīt politisko apātiju un radikalizāciju.</a:t>
            </a:r>
          </a:p>
          <a:p>
            <a:pPr marL="216000" indent="-216000">
              <a:lnSpc>
                <a:spcPct val="100000"/>
              </a:lnSpc>
            </a:pPr>
            <a:r>
              <a:rPr lang="lv-LV" sz="1200" strike="noStrike">
                <a:latin typeface="+mn-lt"/>
                <a:ea typeface="+mn-ea"/>
              </a:rPr>
              <a:t>- </a:t>
            </a:r>
            <a:r>
              <a:rPr lang="lv-LV" sz="1200" b="1" strike="noStrike">
                <a:latin typeface="+mn-lt"/>
                <a:ea typeface="+mn-ea"/>
              </a:rPr>
              <a:t>izraisīt neuzticēšanos zinātniskai un medicīniskai informācijai</a:t>
            </a:r>
            <a:r>
              <a:rPr lang="lv-LV" sz="1200" strike="noStrike">
                <a:latin typeface="+mn-lt"/>
                <a:ea typeface="+mn-ea"/>
              </a:rPr>
              <a:t>, radot nopietnas sekas veselībai.</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2000" b="0" strike="noStrike">
                <a:latin typeface="Arial"/>
                <a:ea typeface="+mn-ea"/>
              </a:rPr>
              <a:t>Valsts kontrolēti plašsaziņas līdzekļi, piemēram, </a:t>
            </a:r>
            <a:r>
              <a:rPr lang="lv-LV" sz="2000" b="0" i="1" strike="noStrike">
                <a:latin typeface="Arial"/>
                <a:ea typeface="+mn-ea"/>
              </a:rPr>
              <a:t>Russia Today</a:t>
            </a:r>
            <a:r>
              <a:rPr lang="lv-LV" sz="2000" b="0" strike="noStrike">
                <a:latin typeface="Arial"/>
                <a:ea typeface="+mn-ea"/>
              </a:rPr>
              <a:t>, ir “parastie aizdomās turētie” dezinformācijas izplatītāju vidū, jo īpaši ar mērķi sēt neuzticēšanos un radīt šķelšanos ES un rietumos. Kopīga taktika, ko izmanto dezinformātori, jo īpaši tie, kas saistīti ar Kremli, ir vairot neuzticēšanos demokrātiskām iestādēm un censties graut Eiropas Savienības tēlu, apzināti pārsātinot informācijas telpu ar viltus vēstījumiem. </a:t>
            </a:r>
            <a:r>
              <a:rPr lang="lv-LV" b="0" strike="noStrike"/>
              <a:t>Piemēram, šeit sniegtajos piemēros </a:t>
            </a:r>
            <a:r>
              <a:rPr lang="lv-LV" b="0" i="1" strike="noStrike"/>
              <a:t>Russia Today</a:t>
            </a:r>
            <a:r>
              <a:rPr lang="lv-LV" b="0" strike="noStrike"/>
              <a:t> koncentrējas uz </a:t>
            </a:r>
            <a:r>
              <a:rPr lang="lv-LV" b="0" i="1" strike="noStrike"/>
              <a:t>Remdesivir</a:t>
            </a:r>
            <a:r>
              <a:rPr lang="lv-LV" b="0" strike="noStrike"/>
              <a:t>, kam 2020. gada jūlijā ES tika piešķirta atļauja izmantošanai, lai ārstētu no Covid-19 tādus pieaugušos un pusaudžus no 12 gadu vecuma ar pneimoniju, kuriem nepieciešams papildu skābeklis.</a:t>
            </a:r>
            <a:r>
              <a:rPr lang="lv-LV" sz="1200" b="0" strike="noStrike">
                <a:solidFill>
                  <a:srgbClr val="000000"/>
                </a:solidFill>
                <a:latin typeface="+mn-lt"/>
                <a:ea typeface="+mn-ea"/>
              </a:rPr>
              <a:t> Kremli atbalstoši plašsaziņas līdzekļi ir popularizējuši vairākus maldinošus stāstus par to, ka ES iepērk lielus krājumus </a:t>
            </a:r>
            <a:r>
              <a:rPr lang="lv-LV" sz="1200" b="0" i="1" strike="noStrike">
                <a:solidFill>
                  <a:srgbClr val="000000"/>
                </a:solidFill>
                <a:latin typeface="+mn-lt"/>
                <a:ea typeface="+mn-ea"/>
              </a:rPr>
              <a:t>Remdesivir,</a:t>
            </a:r>
            <a:r>
              <a:rPr lang="lv-LV" sz="1200" b="0" strike="noStrike">
                <a:solidFill>
                  <a:srgbClr val="000000"/>
                </a:solidFill>
                <a:latin typeface="+mn-lt"/>
                <a:ea typeface="+mn-ea"/>
              </a:rPr>
              <a:t> ko PVO, iespējams, atzinusi par neefektīvu ārstēšanas metodi. Stāsti raksturoja šo soli kā būtisku ES veselības politikas neveiksmi un kā  vienu “no lielākajiem veselības krīzes skandāliem”. Patiesībā saskaņā ar PVO sniegto informāciju rezultātu noteiktība ir zema un pierādījumi neliecina, ka </a:t>
            </a:r>
            <a:r>
              <a:rPr lang="lv-LV" sz="1200" b="0" i="1" strike="noStrike">
                <a:solidFill>
                  <a:srgbClr val="000000"/>
                </a:solidFill>
                <a:latin typeface="+mn-lt"/>
                <a:ea typeface="+mn-ea"/>
              </a:rPr>
              <a:t>Remdesivir</a:t>
            </a:r>
            <a:r>
              <a:rPr lang="lv-LV" sz="1200" b="0" strike="noStrike">
                <a:solidFill>
                  <a:srgbClr val="000000"/>
                </a:solidFill>
                <a:latin typeface="+mn-lt"/>
                <a:ea typeface="+mn-ea"/>
              </a:rPr>
              <a:t> </a:t>
            </a:r>
            <a:r>
              <a:rPr lang="lv-LV" sz="1200" b="0" i="1" strike="noStrike">
                <a:solidFill>
                  <a:srgbClr val="000000"/>
                </a:solidFill>
                <a:latin typeface="+mn-lt"/>
                <a:ea typeface="+mn-ea"/>
              </a:rPr>
              <a:t>nav</a:t>
            </a:r>
            <a:r>
              <a:rPr lang="lv-LV" sz="1200" b="0" strike="noStrike">
                <a:solidFill>
                  <a:srgbClr val="000000"/>
                </a:solidFill>
                <a:latin typeface="+mn-lt"/>
                <a:ea typeface="+mn-ea"/>
              </a:rPr>
              <a:t> labvēlīgas ietekmes. Ieteikums ir </a:t>
            </a:r>
            <a:r>
              <a:rPr lang="lv-LV" sz="1200" b="0" i="1" strike="noStrike">
                <a:solidFill>
                  <a:srgbClr val="000000"/>
                </a:solidFill>
                <a:latin typeface="+mn-lt"/>
                <a:ea typeface="+mn-ea"/>
              </a:rPr>
              <a:t>ar nosacījumiem</a:t>
            </a:r>
            <a:r>
              <a:rPr lang="lv-LV" sz="1200" b="0" strike="noStrike">
                <a:solidFill>
                  <a:srgbClr val="000000"/>
                </a:solidFill>
                <a:latin typeface="+mn-lt"/>
                <a:ea typeface="+mn-ea"/>
              </a:rPr>
              <a:t>, ko izdod, ja pierādījumi par intervences ieguvumiem un riskiem ir mazāk konkrēti. </a:t>
            </a:r>
          </a:p>
          <a:p>
            <a:pPr>
              <a:lnSpc>
                <a:spcPct val="100000"/>
              </a:lnSpc>
              <a:tabLst>
                <a:tab pos="0" algn="l"/>
              </a:tabLst>
            </a:pPr>
            <a:endParaRPr lang="fr-BE" sz="1200" b="0" strike="noStrike" spc="-1">
              <a:latin typeface="Arial"/>
            </a:endParaRPr>
          </a:p>
          <a:p>
            <a:pPr>
              <a:lnSpc>
                <a:spcPct val="100000"/>
              </a:lnSpc>
              <a:tabLst>
                <a:tab pos="0" algn="l"/>
              </a:tabLst>
            </a:pPr>
            <a:r>
              <a:rPr lang="lv-LV" sz="1200" b="0" strike="noStrike">
                <a:solidFill>
                  <a:srgbClr val="000000"/>
                </a:solidFill>
                <a:latin typeface="+mn-lt"/>
                <a:ea typeface="+mn-ea"/>
              </a:rPr>
              <a:t>To plaši izmanto ļaunprātīgi rīcībspēki, kas izplata dezinformāciju politiska un finansiāla labuma gūšanai: mērķis bieži vien ir apšaubīt ES/rietumus, pasniedzot to politiku un vērtības nelabvēlīgā gaismā, proti, kā neveiksmīgas, tādējādi graujot sabiedrības uzticēšanos iestādēm un institūcijām, kas iesaistītas šajos lēmumos. Uzpūšot tādu informāciju kā iepriekš minētais stāsts, dezinformātori rada lielāku apjukumu jau tā neskaidrajā situācijā, liekot sabiedrībai bieži ignorēt valsts iestāžu un zinātnisko ekspertu norādījumus. </a:t>
            </a:r>
          </a:p>
          <a:p>
            <a:pPr>
              <a:lnSpc>
                <a:spcPct val="100000"/>
              </a:lnSpc>
              <a:tabLst>
                <a:tab pos="0" algn="l"/>
              </a:tabLst>
            </a:pPr>
            <a:endParaRPr lang="fr-BE" sz="1200" b="0" strike="noStrike" spc="-1">
              <a:latin typeface="Arial"/>
            </a:endParaRPr>
          </a:p>
          <a:p>
            <a:pPr>
              <a:lnSpc>
                <a:spcPct val="100000"/>
              </a:lnSpc>
              <a:tabLst>
                <a:tab pos="0" algn="l"/>
              </a:tabLst>
            </a:pPr>
            <a:r>
              <a:rPr lang="lv-LV" sz="2000" b="0" strike="noStrike">
                <a:solidFill>
                  <a:srgbClr val="000000"/>
                </a:solidFill>
                <a:latin typeface="+mn-lt"/>
                <a:ea typeface="+mn-ea"/>
              </a:rPr>
              <a:t>Avots: https://www.youtube.com/watch?v=e7jiPDxxx3o&amp;ab_channel=RTFrance</a:t>
            </a:r>
          </a:p>
          <a:p>
            <a:pPr>
              <a:lnSpc>
                <a:spcPct val="100000"/>
              </a:lnSpc>
              <a:tabLst>
                <a:tab pos="0" algn="l"/>
              </a:tabLst>
            </a:pPr>
            <a:r>
              <a:rPr lang="lv-LV" sz="2000" b="0" strike="noStrike">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lv-LV" sz="2000" b="0" strike="noStrike">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v-LV" sz="2000" b="0" strike="noStrike">
                <a:latin typeface="Arial"/>
              </a:rPr>
              <a:t>Neatkarīgi no tā, vai konkrēta dezinformācijas naratīva izplatītāju mērķis ir politisks vai finansiāls ieguvums, sociālajiem plašsaziņas līdzekļiem ir ārkārtīgi svarīga loma dezinformācijas ietekmes palielināšanā vai tās izplatības apturēšanā. Pārrunājiet šādus aspektus:</a:t>
            </a:r>
            <a:r>
              <a:rPr lang="lv-LV"/>
              <a:t/>
            </a:r>
            <a:br>
              <a:rPr lang="lv-LV"/>
            </a:br>
            <a:endParaRPr lang="lv-LV"/>
          </a:p>
          <a:p>
            <a:pPr marL="171360" indent="-171000">
              <a:lnSpc>
                <a:spcPct val="100000"/>
              </a:lnSpc>
              <a:buClr>
                <a:srgbClr val="000000"/>
              </a:buClr>
              <a:buFont typeface="StarSymbol"/>
              <a:buChar char="-"/>
            </a:pPr>
            <a:r>
              <a:rPr lang="lv-LV" sz="2000" b="0" strike="noStrike">
                <a:latin typeface="Arial"/>
              </a:rPr>
              <a:t>Ikviens, tostarp mēs un visi, kam mēs uzticamies, piemēram, mūsu draugi un ģimenes locekļi, izmanto sociālos plašsaziņas līdzekļus. Tādēļ mums jābūt īpaši piesardzīgiem attiecībā uz informāciju, kuru redzam/saņemam. Skatiet attēlā redzamo piemēru — </a:t>
            </a:r>
            <a:r>
              <a:rPr lang="lv-LV" sz="2000" b="0" i="1" strike="noStrike">
                <a:latin typeface="Arial"/>
              </a:rPr>
              <a:t>WhatsApp</a:t>
            </a:r>
            <a:r>
              <a:rPr lang="lv-LV" sz="2000" b="0" strike="noStrike">
                <a:latin typeface="Arial"/>
              </a:rPr>
              <a:t> ziņojumu, kurā ietverta nepatiesa informācija par viltus zālēm pret koronavīrusu. (pa kreisi)</a:t>
            </a:r>
          </a:p>
          <a:p>
            <a:pPr marL="171360" indent="-171000">
              <a:lnSpc>
                <a:spcPct val="100000"/>
              </a:lnSpc>
              <a:buClr>
                <a:srgbClr val="000000"/>
              </a:buClr>
              <a:buFont typeface="StarSymbol"/>
              <a:buChar char="-"/>
            </a:pPr>
            <a:r>
              <a:rPr lang="lv-LV" sz="2000" b="0" strike="noStrike">
                <a:latin typeface="Arial"/>
              </a:rPr>
              <a:t>Klikšķēsma (peļņas gūšana no klikšķiem) &gt; apzināti tiek veidoti interesi izraisoši un noslēpumaini virsraksti vai attēli/video, lai palielinātu apmeklējumu skaitu. Vai atceraties iepriekš minēto ierakstu “Pāvests atbalsta Trampu”? Skatiet arī attēlā redzamo piemēru, ka ES vēlas apvienot Apvienoto Karalisti ar Franciju. (augšā pa vidu)</a:t>
            </a:r>
          </a:p>
          <a:p>
            <a:pPr marL="171360" indent="-171000">
              <a:lnSpc>
                <a:spcPct val="100000"/>
              </a:lnSpc>
              <a:buClr>
                <a:srgbClr val="000000"/>
              </a:buClr>
              <a:buFont typeface="StarSymbol"/>
              <a:buChar char="-"/>
            </a:pPr>
            <a:r>
              <a:rPr lang="lv-LV" sz="2000" b="0" strike="noStrike">
                <a:latin typeface="Arial"/>
              </a:rPr>
              <a:t>Pilnīgi izdomāti jaunumi, piemēram, attēlā redzamais 2020. gada aprīļa Instagram ieraksts, kurā apgalvots, ka ir izstrādāta vakcīna pret koronavīrusu, lai gan tajā laikā vakcīnas nebija un padziļināti pētījumi vēl nebija sākti. (apakšā pa vidu)</a:t>
            </a:r>
          </a:p>
          <a:p>
            <a:pPr marL="171360" indent="-171000">
              <a:lnSpc>
                <a:spcPct val="100000"/>
              </a:lnSpc>
              <a:buClr>
                <a:srgbClr val="000000"/>
              </a:buClr>
              <a:buFont typeface="StarSymbol"/>
              <a:buChar char="-"/>
            </a:pPr>
            <a:r>
              <a:rPr lang="lv-LV" sz="2000" b="0" strike="noStrike">
                <a:latin typeface="Arial"/>
              </a:rPr>
              <a:t>Mākslīga ietekmes palielināšana &gt; mēģinājumi mākslīgi nodrošināt, lai jaunumi vai naratīvs sasniegtu plašu auditoriju, piemēram,  izmantojot viltus profilus un botus, kuri masveidā publicē komentārus un kopīgo attiecīgo ierakstu, lai palielinātu tā ticamību. Profili apzināti tiek izveidoti, lai līdzinātos “parastu” cilvēku profiliem ar darba un hobiju aprakstiem, taču to darbību pilnībā veic programmatūra vai “troļļu fermas”. Attēlā redzamajā piemērā redzamas atbildes uz dažādiem Twitter lietotāju ierakstiem, izmantojot līdzīgu naratīvu vai identisku tekstu, kas norāda uz koordinētu ziņojumapmaiņu. Avots: Institute for Strategic Dialogue [Stratēģiskā dialoga institūta] un Alliance for Securing Democracy [Demokrātijas nodrošināšanas alianses] ziņojums — https://www.isdglobal.org/wp-content/uploads/2020/08/ISDG-proCCP.pdf</a:t>
            </a:r>
          </a:p>
          <a:p>
            <a:pPr marL="171360" indent="-171000">
              <a:lnSpc>
                <a:spcPct val="100000"/>
              </a:lnSpc>
              <a:buClr>
                <a:srgbClr val="000000"/>
              </a:buClr>
              <a:buFont typeface="StarSymbol"/>
              <a:buChar char="-"/>
            </a:pPr>
            <a:r>
              <a:rPr lang="lv-LV" sz="2000" b="0" strike="noStrike">
                <a:latin typeface="Arial"/>
              </a:rPr>
              <a:t>Attēlu izmantošana ārpus konteksta: piemērs būs redzams nākamajos slaidos. Ļoti izplatīts dezinformācijas paņēmiens ir atkārtoti izmantot vecus materiālus (bieži vien atklātus un šokējošus) saistībā ar aktuāliem notikumiem vai pilnīgi citā kontekstā.</a:t>
            </a:r>
          </a:p>
          <a:p>
            <a:pPr>
              <a:lnSpc>
                <a:spcPct val="100000"/>
              </a:lnSpc>
            </a:pPr>
            <a:endParaRPr lang="fr-BE" sz="2000" b="0" strike="noStrike" spc="-1">
              <a:latin typeface="Arial"/>
            </a:endParaRPr>
          </a:p>
          <a:p>
            <a:pPr>
              <a:lnSpc>
                <a:spcPct val="100000"/>
              </a:lnSpc>
              <a:tabLst>
                <a:tab pos="0" algn="l"/>
              </a:tabLst>
            </a:pPr>
            <a:r>
              <a:rPr lang="lv-LV" sz="2000" b="0" strike="noStrike">
                <a:latin typeface="Arial"/>
              </a:rPr>
              <a:t>Plašāka informācija: </a:t>
            </a:r>
            <a:r>
              <a:rPr lang="lv-LV" sz="2000" b="0" u="sng" strike="noStrike">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lv-LV" sz="2000" b="0" strike="noStrike">
                <a:latin typeface="Arial"/>
                <a:ea typeface="+mn-ea"/>
              </a:rPr>
              <a:t>Īsu videoklipu lietotne </a:t>
            </a:r>
            <a:r>
              <a:rPr lang="lv-LV" sz="2000" b="0" i="1" strike="noStrike">
                <a:latin typeface="Arial"/>
                <a:ea typeface="+mn-ea"/>
              </a:rPr>
              <a:t>TikTok</a:t>
            </a:r>
            <a:r>
              <a:rPr lang="lv-LV" sz="2000" b="0" strike="noStrike">
                <a:latin typeface="Arial"/>
                <a:ea typeface="+mn-ea"/>
              </a:rPr>
              <a:t> ir piedzīvojusi neticami strauju pieaugumu lietotāju bāzē, jo īpaši attiecībā uz pusaudžu auditoriju.  </a:t>
            </a:r>
            <a:r>
              <a:rPr lang="lv-LV" b="0" strike="noStrike"/>
              <a:t>Taču, pieaugot tās popularitātei Eiropā un Amerikas Savienotajās Valstīs, </a:t>
            </a:r>
            <a:r>
              <a:rPr lang="lv-LV" b="0" i="1" strike="noStrike"/>
              <a:t>TikTok</a:t>
            </a:r>
            <a:r>
              <a:rPr lang="lv-LV" b="0" strike="noStrike"/>
              <a:t> kļuva arī par vietu, kurā ir plašs viltus saturs, lielākoties politisks, kā arī pretvakcinācijas vēstījumi un maldinoša informācija par klimata pārmaiņām, piemēram, uzbrukumiem Zviedrijas vides aktīvistei Grētai Tūnbergai.</a:t>
            </a:r>
            <a:r>
              <a:rPr lang="lv-LV" sz="1200" b="0" strike="noStrike">
                <a:solidFill>
                  <a:srgbClr val="000000"/>
                </a:solidFill>
                <a:latin typeface="+mn-lt"/>
                <a:ea typeface="+mn-ea"/>
              </a:rPr>
              <a:t> </a:t>
            </a:r>
          </a:p>
          <a:p>
            <a:pPr marL="171360" indent="-171000">
              <a:lnSpc>
                <a:spcPct val="100000"/>
              </a:lnSpc>
              <a:buClr>
                <a:srgbClr val="000000"/>
              </a:buClr>
              <a:buFont typeface="StarSymbol"/>
              <a:buChar char="-"/>
            </a:pPr>
            <a:r>
              <a:rPr lang="lv-LV" sz="1200" b="0" strike="noStrike">
                <a:solidFill>
                  <a:srgbClr val="000000"/>
                </a:solidFill>
                <a:latin typeface="+mn-lt"/>
                <a:ea typeface="+mn-ea"/>
              </a:rPr>
              <a:t>Šā gada sākumā </a:t>
            </a:r>
            <a:r>
              <a:rPr lang="lv-LV" sz="1200" b="0" i="1" strike="noStrike">
                <a:solidFill>
                  <a:srgbClr val="000000"/>
                </a:solidFill>
                <a:latin typeface="+mn-lt"/>
                <a:ea typeface="+mn-ea"/>
              </a:rPr>
              <a:t>TikTok</a:t>
            </a:r>
            <a:r>
              <a:rPr lang="lv-LV" sz="1200" b="0" strike="noStrike">
                <a:solidFill>
                  <a:srgbClr val="000000"/>
                </a:solidFill>
                <a:latin typeface="+mn-lt"/>
                <a:ea typeface="+mn-ea"/>
              </a:rPr>
              <a:t> lietotnē parādījās daudz videoklipu, kuros pausti nepamatoti apgalvojumi un atmaskotas sazvērestības teorijas par koronavīrusa uzliesmojumu.</a:t>
            </a:r>
          </a:p>
          <a:p>
            <a:pPr marL="171360" indent="-171000">
              <a:lnSpc>
                <a:spcPct val="100000"/>
              </a:lnSpc>
              <a:buClr>
                <a:srgbClr val="000000"/>
              </a:buClr>
              <a:buFont typeface="StarSymbol"/>
              <a:buChar char="-"/>
            </a:pPr>
            <a:r>
              <a:rPr lang="lv-LV" sz="1200" b="0" strike="noStrike">
                <a:solidFill>
                  <a:srgbClr val="000000"/>
                </a:solidFill>
                <a:latin typeface="+mn-lt"/>
                <a:ea typeface="+mn-ea"/>
              </a:rPr>
              <a:t>Tādi, kā šeit redzamie, videoklipi ar tūkstošiem apvienotu viedokļu apgalvoja, ka Ķīnas valdība ir iniciējusi vīrusu kā iedzīvotāju skaita kontrolēšanas līdzekli” vai apgalvoja, ka vīrusa uzliesmojums “patiesībā bijis valdības bioķīmiskais uzbrukums", lai novērstu cilvēku uzmanību. Citā videoklipā teikts, ka “cilvēki ir pārliecināti, ka Ķīna nolēma “netīšām” nopludināt vīrusu...lai kontrolētu iedzīvotāju skaitu.”</a:t>
            </a:r>
          </a:p>
          <a:p>
            <a:pPr marL="171360" indent="-171000">
              <a:lnSpc>
                <a:spcPct val="100000"/>
              </a:lnSpc>
              <a:buClr>
                <a:srgbClr val="000000"/>
              </a:buClr>
              <a:buFont typeface="StarSymbol"/>
              <a:buChar char="-"/>
            </a:pPr>
            <a:r>
              <a:rPr lang="lv-LV" sz="1200" b="0" strike="noStrike">
                <a:solidFill>
                  <a:srgbClr val="000000"/>
                </a:solidFill>
                <a:latin typeface="+mn-lt"/>
                <a:ea typeface="+mn-ea"/>
              </a:rPr>
              <a:t>Kopš tā laika </a:t>
            </a:r>
            <a:r>
              <a:rPr lang="lv-LV" sz="1200" b="0" i="1" strike="noStrike">
                <a:solidFill>
                  <a:srgbClr val="000000"/>
                </a:solidFill>
                <a:latin typeface="+mn-lt"/>
                <a:ea typeface="+mn-ea"/>
              </a:rPr>
              <a:t>TikTok</a:t>
            </a:r>
            <a:r>
              <a:rPr lang="lv-LV" sz="1200" b="0" strike="noStrike">
                <a:solidFill>
                  <a:srgbClr val="000000"/>
                </a:solidFill>
                <a:latin typeface="+mn-lt"/>
                <a:ea typeface="+mn-ea"/>
              </a:rPr>
              <a:t> ir izstrādājusi skaidras vadlīnijas pret maldinošu informāciju savā platformā, tostarp maldinošu medicīnisku informāciju, taču ikviens, kas izmanto lietotni, zina, cik ātri jaunas tendences, tēmturi, problēmas var sākties un izplatīties, tāpēc ir svarīgi būt modriem, skatoties un kopīgojot šo saturu.</a:t>
            </a:r>
          </a:p>
          <a:p>
            <a:pPr>
              <a:lnSpc>
                <a:spcPct val="100000"/>
              </a:lnSpc>
            </a:pPr>
            <a:endParaRPr lang="fr-BE" sz="1200" b="0" strike="noStrike" spc="-1">
              <a:latin typeface="Arial"/>
            </a:endParaRPr>
          </a:p>
          <a:p>
            <a:pPr>
              <a:lnSpc>
                <a:spcPct val="100000"/>
              </a:lnSpc>
            </a:pPr>
            <a:r>
              <a:rPr lang="lv-LV" sz="1200" b="0" strike="noStrike">
                <a:solidFill>
                  <a:srgbClr val="000000"/>
                </a:solidFill>
                <a:latin typeface="+mn-lt"/>
                <a:ea typeface="+mn-ea"/>
              </a:rPr>
              <a:t>Avoti: https://www.poynter.org/fact-checking/2019/misinformation-makes-its-way-to-tiktok/</a:t>
            </a:r>
          </a:p>
          <a:p>
            <a:pPr>
              <a:lnSpc>
                <a:spcPct val="100000"/>
              </a:lnSpc>
            </a:pPr>
            <a:r>
              <a:rPr lang="lv-LV" sz="2000" b="0" strike="noStrike">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2000" b="0" strike="noStrike">
                <a:latin typeface="Arial"/>
              </a:rPr>
              <a:t>Uzmanīgi skatieties šo videoklipu — tas šķiet īsts, vai ne? Nav nekāds pārsteigums, ka pāvests ASV apmeklējuma laikā neveica triku ar galdautu un ka šis klips ir pilnīgs safabricējums —  šādus viltojumus sauc par “deep fake”. Šajā videoklipā ir sniegts salīdzinājums ar oriģinālu: https://www.youtube.com/watch?v=ABy_1sL-R3s&amp;feature=emb_title</a:t>
            </a:r>
          </a:p>
          <a:p>
            <a:pPr>
              <a:lnSpc>
                <a:spcPct val="100000"/>
              </a:lnSpc>
              <a:tabLst>
                <a:tab pos="0" algn="l"/>
              </a:tabLst>
            </a:pPr>
            <a:endParaRPr lang="fr-BE" sz="2000" b="0" strike="noStrike" spc="-1">
              <a:latin typeface="Arial"/>
            </a:endParaRPr>
          </a:p>
          <a:p>
            <a:pPr>
              <a:lnSpc>
                <a:spcPct val="100000"/>
              </a:lnSpc>
              <a:tabLst>
                <a:tab pos="0" algn="l"/>
              </a:tabLst>
            </a:pPr>
            <a:r>
              <a:rPr lang="lv-LV" sz="2000" b="0" i="1" strike="noStrike">
                <a:latin typeface="Arial"/>
                <a:ea typeface="+mn-ea"/>
              </a:rPr>
              <a:t>Deep fake</a:t>
            </a:r>
            <a:r>
              <a:rPr lang="lv-LV" sz="2000" b="0" strike="noStrike">
                <a:latin typeface="Arial"/>
                <a:ea typeface="+mn-ea"/>
              </a:rPr>
              <a:t> viltojumus varētu uztvert kā modernu </a:t>
            </a:r>
            <a:r>
              <a:rPr lang="lv-LV" sz="2000" b="0" i="1" strike="noStrike">
                <a:latin typeface="Arial"/>
                <a:ea typeface="+mn-ea"/>
              </a:rPr>
              <a:t>Photoshop</a:t>
            </a:r>
            <a:r>
              <a:rPr lang="lv-LV" sz="2000" b="0" strike="noStrike">
                <a:latin typeface="Arial"/>
                <a:ea typeface="+mn-ea"/>
              </a:rPr>
              <a:t> rediģēšanu: tiek izmantots mākslīgais intelekts,</a:t>
            </a:r>
            <a:r>
              <a:rPr lang="lv-LV" b="0" strike="noStrike"/>
              <a:t> lai izveidotu jaunus materiālus (attēlus, videoklipus, audio ierakstus), kurā atainoti notikumi, izteikumi vai darbības, kas nekad nav notikušas.</a:t>
            </a:r>
            <a:r>
              <a:rPr lang="lv-LV" sz="1200" b="0" strike="noStrike">
                <a:solidFill>
                  <a:srgbClr val="000000"/>
                </a:solidFill>
                <a:latin typeface="+mn-lt"/>
                <a:ea typeface="+mn-ea"/>
              </a:rPr>
              <a:t> Rezultāti var būt visnotaļ pārliecinoši. Atšķirībā no citiem nepatiesas informācijas veidiem deep fake viltojumus ir ļoti grūti atpazīt. Tie ir viltus video, kas izveidoti, izmantojot programmatūru, mašīnmācīšanos un sejas aizstāšanas tehnoloģiju.</a:t>
            </a:r>
          </a:p>
          <a:p>
            <a:pPr>
              <a:lnSpc>
                <a:spcPct val="100000"/>
              </a:lnSpc>
              <a:tabLst>
                <a:tab pos="0" algn="l"/>
              </a:tabLst>
            </a:pPr>
            <a:endParaRPr lang="fr-BE" sz="1200" b="0" strike="noStrike" spc="-1">
              <a:latin typeface="Arial"/>
            </a:endParaRPr>
          </a:p>
          <a:p>
            <a:pPr>
              <a:lnSpc>
                <a:spcPct val="100000"/>
              </a:lnSpc>
              <a:tabLst>
                <a:tab pos="0" algn="l"/>
              </a:tabLst>
            </a:pPr>
            <a:r>
              <a:rPr lang="lv-LV" sz="2000" b="0" strike="noStrike">
                <a:solidFill>
                  <a:srgbClr val="000000"/>
                </a:solidFill>
                <a:latin typeface="+mn-lt"/>
                <a:ea typeface="+mn-ea"/>
              </a:rPr>
              <a:t>Plašāku informāciju skatiet šādā vietnē: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2000" b="0" strike="noStrike">
                <a:latin typeface="Arial"/>
              </a:rPr>
              <a:t>Vēl viens piemērs, kad attēli tiek izmantoti ārpus konteksta, lai veidotu nepatiesu naratīvu, ir </a:t>
            </a:r>
            <a:r>
              <a:rPr lang="lv-LV" sz="2000" b="0" i="1" strike="noStrike">
                <a:latin typeface="Arial"/>
              </a:rPr>
              <a:t>Sputnik</a:t>
            </a:r>
            <a:r>
              <a:rPr lang="lv-LV" sz="2000" b="0" strike="noStrike">
                <a:latin typeface="Arial"/>
              </a:rPr>
              <a:t> sižets par to, kā NATO ideoloģiski apstrādā bērnus “militarizētajā” Latvijā: </a:t>
            </a:r>
            <a:r>
              <a:rPr lang="lv-LV" sz="2000" b="0" u="sng" strike="noStrike">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a:latin typeface="Arial"/>
            </a:endParaRPr>
          </a:p>
          <a:p>
            <a:pPr algn="just">
              <a:lnSpc>
                <a:spcPct val="100000"/>
              </a:lnSpc>
              <a:tabLst>
                <a:tab pos="0" algn="l"/>
              </a:tabLst>
            </a:pPr>
            <a:r>
              <a:rPr lang="lv-LV" sz="1200" strike="noStrike">
                <a:solidFill>
                  <a:srgbClr val="000000"/>
                </a:solidFill>
                <a:latin typeface="+mn-lt"/>
                <a:ea typeface="+mn-ea"/>
              </a:rPr>
              <a:t>Kādas ir audzēkņu </a:t>
            </a:r>
            <a:r>
              <a:rPr lang="lv-LV" sz="1200" b="1" strike="noStrike">
                <a:solidFill>
                  <a:srgbClr val="000000"/>
                </a:solidFill>
                <a:latin typeface="+mn-lt"/>
                <a:ea typeface="+mn-ea"/>
              </a:rPr>
              <a:t>emocijas</a:t>
            </a:r>
            <a:r>
              <a:rPr lang="lv-LV" sz="1200" strike="noStrike">
                <a:solidFill>
                  <a:srgbClr val="000000"/>
                </a:solidFill>
                <a:latin typeface="+mn-lt"/>
                <a:ea typeface="+mn-ea"/>
              </a:rPr>
              <a:t>?</a:t>
            </a:r>
            <a:r>
              <a:rPr lang="lv-LV" sz="1200" b="0" strike="noStrike">
                <a:solidFill>
                  <a:srgbClr val="000000"/>
                </a:solidFill>
                <a:latin typeface="+mn-lt"/>
                <a:ea typeface="+mn-ea"/>
              </a:rPr>
              <a:t> Kā viņi jūtas, skatoties šo videoklipu? Kā viņi reaģētu, ja tas parādītos viņu </a:t>
            </a:r>
            <a:r>
              <a:rPr lang="lv-LV" sz="1200" b="0" i="1" strike="noStrike">
                <a:solidFill>
                  <a:srgbClr val="000000"/>
                </a:solidFill>
                <a:latin typeface="+mn-lt"/>
                <a:ea typeface="+mn-ea"/>
              </a:rPr>
              <a:t>Instagram/Tiktok</a:t>
            </a:r>
            <a:r>
              <a:rPr lang="lv-LV" sz="1200" b="0" strike="noStrike">
                <a:solidFill>
                  <a:srgbClr val="000000"/>
                </a:solidFill>
                <a:latin typeface="+mn-lt"/>
                <a:ea typeface="+mn-ea"/>
              </a:rPr>
              <a:t> jaunumu plūsmā? Kas tieši viņus ietekmē emocionāli? Vai tā ir pati ziņa, formulējums, attēls vai kas cits?</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lv-LV" sz="1200" b="0" strike="noStrike">
                <a:solidFill>
                  <a:srgbClr val="000000"/>
                </a:solidFill>
                <a:latin typeface="+mn-lt"/>
                <a:ea typeface="+mn-ea"/>
              </a:rPr>
              <a:t>Pārejiet pie nākamās nodaļas: reaģēšana uz dezinformāciju</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1200" b="0" strike="noStrike">
                <a:solidFill>
                  <a:srgbClr val="000000"/>
                </a:solidFill>
                <a:latin typeface="Arial"/>
              </a:rPr>
              <a:t>KĀ REAĢĒT UZ DEZINFORMĀCIJU</a:t>
            </a:r>
          </a:p>
          <a:p>
            <a:pPr>
              <a:lnSpc>
                <a:spcPct val="100000"/>
              </a:lnSpc>
              <a:tabLst>
                <a:tab pos="0" algn="l"/>
              </a:tabLst>
            </a:pP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lv-LV" sz="1200" b="0" strike="noStrike">
                <a:solidFill>
                  <a:srgbClr val="000000"/>
                </a:solidFill>
                <a:latin typeface="Arial"/>
                <a:ea typeface="Calibri"/>
              </a:rPr>
              <a:t>Mācību mērķi:</a:t>
            </a:r>
            <a:r>
              <a:rPr lang="lv-LV"/>
              <a:t/>
            </a:r>
            <a:br>
              <a:rPr lang="lv-LV"/>
            </a:br>
            <a:r>
              <a:rPr lang="lv-LV" sz="1200" b="0" strike="noStrike">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lv-LV" sz="1200" b="0" strike="noStrike">
                <a:solidFill>
                  <a:srgbClr val="000000"/>
                </a:solidFill>
                <a:latin typeface="Arial"/>
                <a:ea typeface="Calibri"/>
              </a:rPr>
              <a:t>Izprast, ka mums visiem ir loma dezinformācijas izplatības apturēšanā, jo tā apdraud demokrātiju (un, iespējams, arī mūsu dzīvību).</a:t>
            </a:r>
          </a:p>
          <a:p>
            <a:pPr marL="171360" indent="-171000">
              <a:lnSpc>
                <a:spcPct val="100000"/>
              </a:lnSpc>
              <a:buClr>
                <a:srgbClr val="000000"/>
              </a:buClr>
              <a:buFont typeface="Wingdings" charset="2"/>
              <a:buChar char="-"/>
              <a:tabLst>
                <a:tab pos="0" algn="l"/>
              </a:tabLst>
            </a:pPr>
            <a:r>
              <a:rPr lang="lv-LV" sz="1200" b="0" strike="noStrike">
                <a:solidFill>
                  <a:srgbClr val="000000"/>
                </a:solidFill>
                <a:latin typeface="Arial"/>
                <a:ea typeface="Calibri"/>
              </a:rPr>
              <a:t>Apspriest dažādus soļus, lai pārbaudītu satura patiesumu, tostarp nepieciešamo piesardzību pirms ierakstu kopīgošanas, kā arī faktu pārbaudes procesa galvenos elementus.</a:t>
            </a:r>
          </a:p>
          <a:p>
            <a:pPr marL="171360" indent="-171000">
              <a:lnSpc>
                <a:spcPct val="100000"/>
              </a:lnSpc>
              <a:buClr>
                <a:srgbClr val="000000"/>
              </a:buClr>
              <a:buFont typeface="Wingdings" charset="2"/>
              <a:buChar char="-"/>
              <a:tabLst>
                <a:tab pos="0" algn="l"/>
              </a:tabLst>
            </a:pPr>
            <a:r>
              <a:rPr lang="lv-LV" sz="1200" b="0" strike="noStrike">
                <a:solidFill>
                  <a:srgbClr val="000000"/>
                </a:solidFill>
                <a:latin typeface="Arial"/>
                <a:ea typeface="Calibri"/>
              </a:rPr>
              <a:t>Uzzināt, kā runāt ar apkārtējiem par dezinformāciju un tās radītajiem draudiem un kā nepieļaut, ka viņi turpina kaitīgas un nepatiesas informācijas izplatīšanu.</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2000" b="0" strike="noStrike">
                <a:latin typeface="Arial"/>
              </a:rPr>
              <a:t>Dažreiz ir grūti atšķirt patiesību no meliem.</a:t>
            </a:r>
          </a:p>
          <a:p>
            <a:pPr>
              <a:lnSpc>
                <a:spcPct val="100000"/>
              </a:lnSpc>
              <a:tabLst>
                <a:tab pos="0" algn="l"/>
              </a:tabLst>
            </a:pPr>
            <a:endParaRPr lang="fr-BE" sz="2000" b="0" strike="noStrike" spc="-1">
              <a:latin typeface="Arial"/>
            </a:endParaRPr>
          </a:p>
          <a:p>
            <a:pPr>
              <a:lnSpc>
                <a:spcPct val="100000"/>
              </a:lnSpc>
              <a:tabLst>
                <a:tab pos="0" algn="l"/>
              </a:tabLst>
            </a:pPr>
            <a:r>
              <a:rPr lang="lv-LV" sz="2000" b="0" strike="noStrike">
                <a:latin typeface="Arial"/>
              </a:rPr>
              <a:t>Risinājumi: abi gadījumi ir viltus ziņas. </a:t>
            </a:r>
          </a:p>
          <a:p>
            <a:pPr>
              <a:lnSpc>
                <a:spcPct val="100000"/>
              </a:lnSpc>
              <a:tabLst>
                <a:tab pos="0" algn="l"/>
              </a:tabLst>
            </a:pPr>
            <a:endParaRPr lang="fr-BE" sz="2000" b="0" strike="noStrike" spc="-1">
              <a:latin typeface="Arial"/>
            </a:endParaRPr>
          </a:p>
          <a:p>
            <a:pPr marL="228600" indent="-228240">
              <a:lnSpc>
                <a:spcPct val="100000"/>
              </a:lnSpc>
              <a:buClr>
                <a:srgbClr val="000000"/>
              </a:buClr>
              <a:buFont typeface="StarSymbol"/>
              <a:buAutoNum type="arabicParenR"/>
              <a:tabLst>
                <a:tab pos="0" algn="l"/>
              </a:tabLst>
            </a:pPr>
            <a:r>
              <a:rPr lang="lv-LV" sz="2000" b="0" strike="noStrike">
                <a:latin typeface="Arial"/>
              </a:rPr>
              <a:t>Maldinošs ieraksts. Klimata aktīviste ar šauteni? Attēlā ir redzama cita persona, kura no konkrētā skata punkta izskatās līdzīga Grētai Tūnbergai (</a:t>
            </a:r>
            <a:r>
              <a:rPr lang="lv-LV" sz="2000" b="0" i="1" strike="noStrike">
                <a:latin typeface="Arial"/>
              </a:rPr>
              <a:t>Greta Thunberg</a:t>
            </a:r>
            <a:r>
              <a:rPr lang="lv-LV" sz="2000" b="0" strike="noStrike">
                <a:latin typeface="Arial"/>
              </a:rPr>
              <a:t>) (avots: www.snopes.com un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lv-LV" sz="2000" b="0" strike="noStrike">
                <a:latin typeface="Arial"/>
              </a:rPr>
              <a:t>Izdomāti jaunumi. Raksts nav taisnība, un ziņu avots (dailypresser.com) vienkārši nepastāv.</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1200" b="0" strike="noStrike">
                <a:solidFill>
                  <a:srgbClr val="000000"/>
                </a:solidFill>
                <a:latin typeface="+mn-lt"/>
                <a:ea typeface="+mn-ea"/>
              </a:rPr>
              <a:t>Apraksti:</a:t>
            </a:r>
          </a:p>
          <a:p>
            <a:pPr marL="171360" indent="-171000">
              <a:lnSpc>
                <a:spcPct val="100000"/>
              </a:lnSpc>
              <a:buClr>
                <a:srgbClr val="000000"/>
              </a:buClr>
              <a:buFont typeface="StarSymbol"/>
              <a:buChar char="-"/>
              <a:tabLst>
                <a:tab pos="0" algn="l"/>
              </a:tabLst>
            </a:pPr>
            <a:r>
              <a:rPr lang="lv-LV" sz="1200" b="0" strike="noStrike">
                <a:solidFill>
                  <a:srgbClr val="000000"/>
                </a:solidFill>
                <a:latin typeface="+mn-lt"/>
                <a:ea typeface="+mn-ea"/>
              </a:rPr>
              <a:t>Informētība par dezinformāciju un tas, ka varat kļūt par tās upuri, ir pirmais solis aizsardzībai pret to.</a:t>
            </a:r>
          </a:p>
          <a:p>
            <a:pPr marL="171360" indent="-171000">
              <a:lnSpc>
                <a:spcPct val="100000"/>
              </a:lnSpc>
              <a:buClr>
                <a:srgbClr val="000000"/>
              </a:buClr>
              <a:buFont typeface="StarSymbol"/>
              <a:buChar char="-"/>
              <a:tabLst>
                <a:tab pos="0" algn="l"/>
              </a:tabLst>
            </a:pPr>
            <a:r>
              <a:rPr lang="lv-LV" sz="1200" b="0" strike="noStrike">
                <a:solidFill>
                  <a:srgbClr val="000000"/>
                </a:solidFill>
                <a:latin typeface="+mn-lt"/>
                <a:ea typeface="+mn-ea"/>
              </a:rPr>
              <a:t>Faktu pārbaude ir labs otrais solis, turklāt tā arī var būt ļoti aizraujoša: to var salīdzināt ar detektīva darbu, un skolēniem tas varētu sagādāt prieku. Protams, lielākoties tā ir diezgan laikietilpīga, taču audzēkņiem nav pamata zaudēt drosmi, jo bieži vien noteiktas informācijas iezīmes jau daudz ko atklāj par vēstījuma kvalitāti. </a:t>
            </a:r>
          </a:p>
          <a:p>
            <a:pPr marL="171360" indent="-171000">
              <a:lnSpc>
                <a:spcPct val="100000"/>
              </a:lnSpc>
              <a:buClr>
                <a:srgbClr val="000000"/>
              </a:buClr>
              <a:buFont typeface="StarSymbol"/>
              <a:buChar char="-"/>
              <a:tabLst>
                <a:tab pos="0" algn="l"/>
              </a:tabLst>
            </a:pPr>
            <a:r>
              <a:rPr lang="lv-LV" b="0" strike="noStrike">
                <a:solidFill>
                  <a:srgbClr val="000000"/>
                </a:solidFill>
              </a:rPr>
              <a:t>Pārrunājamie jautājumi. Informācija </a:t>
            </a:r>
            <a:r>
              <a:rPr lang="lv-LV" sz="2000" b="0" strike="noStrike">
                <a:solidFill>
                  <a:srgbClr val="000000"/>
                </a:solidFill>
                <a:latin typeface="+mn-lt"/>
                <a:ea typeface="+mn-ea"/>
              </a:rPr>
              <a:t>vienmēr</a:t>
            </a:r>
            <a:r>
              <a:rPr lang="lv-LV" b="0" strike="noStrike">
                <a:solidFill>
                  <a:srgbClr val="000000"/>
                </a:solidFill>
              </a:rPr>
              <a:t> jāvērtē kritiski.</a:t>
            </a:r>
          </a:p>
          <a:p>
            <a:pPr marL="171360" indent="-171000">
              <a:lnSpc>
                <a:spcPct val="100000"/>
              </a:lnSpc>
              <a:buClr>
                <a:srgbClr val="000000"/>
              </a:buClr>
              <a:buFont typeface="StarSymbol"/>
              <a:buChar char="-"/>
              <a:tabLst>
                <a:tab pos="0" algn="l"/>
              </a:tabLst>
            </a:pPr>
            <a:r>
              <a:rPr lang="lv-LV" sz="2000" b="0" strike="noStrike">
                <a:solidFill>
                  <a:srgbClr val="000000"/>
                </a:solidFill>
                <a:latin typeface="+mn-lt"/>
                <a:ea typeface="Arial"/>
              </a:rPr>
              <a:t>Kā veicināt uzticēšanos iestādēm un plašsaziņas līdzekļiem?</a:t>
            </a:r>
          </a:p>
          <a:p>
            <a:pPr marL="171360" indent="-171000">
              <a:lnSpc>
                <a:spcPct val="100000"/>
              </a:lnSpc>
              <a:buClr>
                <a:srgbClr val="000000"/>
              </a:buClr>
              <a:buFont typeface="StarSymbol"/>
              <a:buChar char="-"/>
              <a:tabLst>
                <a:tab pos="0" algn="l"/>
              </a:tabLst>
            </a:pPr>
            <a:r>
              <a:rPr lang="lv-LV" sz="2000" b="0" strike="noStrike">
                <a:solidFill>
                  <a:srgbClr val="000000"/>
                </a:solidFill>
                <a:latin typeface="+mn-lt"/>
                <a:ea typeface="Arial"/>
              </a:rPr>
              <a:t>Kas notiktu, ja krīzes apstākļos iedzīvotāji neticētu tam, ko saka pārvaldies iestādes?</a:t>
            </a:r>
          </a:p>
          <a:p>
            <a:pPr marL="171360" indent="-171000">
              <a:lnSpc>
                <a:spcPct val="100000"/>
              </a:lnSpc>
              <a:buClr>
                <a:srgbClr val="000000"/>
              </a:buClr>
              <a:buFont typeface="StarSymbol"/>
              <a:buChar char="-"/>
              <a:tabLst>
                <a:tab pos="0" algn="l"/>
              </a:tabLst>
            </a:pPr>
            <a:r>
              <a:rPr lang="lv-LV" sz="2000" b="1" i="1" strike="noStrike">
                <a:solidFill>
                  <a:srgbClr val="000000"/>
                </a:solidFill>
                <a:latin typeface="+mn-lt"/>
                <a:ea typeface="Arial"/>
              </a:rPr>
              <a:t>Avotam</a:t>
            </a:r>
            <a:r>
              <a:rPr lang="lv-LV" sz="2000" strike="noStrike">
                <a:solidFill>
                  <a:srgbClr val="000000"/>
                </a:solidFill>
                <a:latin typeface="+mn-lt"/>
                <a:ea typeface="Arial"/>
              </a:rPr>
              <a:t> ir ļoti svarīga nozīme — ir ieteicams saglabāt noteiktu skepses pakāpi, taču tas ir jo īpaši nozīmīgi, ja avots nav uzticams.</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lv-LV" sz="1200" b="0" strike="noStrike">
                <a:latin typeface="Arial"/>
                <a:ea typeface="Calibri"/>
              </a:rPr>
              <a:t>Atgriezieties pie kāda no iepriekš minētajiem piemēriem (piemēram, videoklipu par bērniem Latvijā, kuri it kā saņem ieročus un iestājas armijā, vai viltus attēlu par Covid-19 vakcīnas izgudrošanu).</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lv-LV" sz="1200" strike="noStrike">
                <a:latin typeface="Arial"/>
                <a:ea typeface="Calibri"/>
              </a:rPr>
              <a:t>Aiciniet skolēnus analizēt </a:t>
            </a:r>
            <a:r>
              <a:rPr lang="lv-LV" sz="1200" b="1" strike="noStrike">
                <a:latin typeface="Arial"/>
                <a:ea typeface="Calibri"/>
              </a:rPr>
              <a:t>savus aizspriedumus</a:t>
            </a:r>
            <a:r>
              <a:rPr lang="lv-LV" sz="1200" strike="noStrike">
                <a:latin typeface="Arial"/>
                <a:ea typeface="Calibri"/>
              </a:rPr>
              <a:t>.</a:t>
            </a:r>
            <a:r>
              <a:rPr lang="lv-LV" sz="1200" b="0" strike="noStrike">
                <a:latin typeface="Arial"/>
                <a:ea typeface="Calibri"/>
              </a:rPr>
              <a:t> Vai, viņuprāt, šīs ziņas apstiprina jau esošus viņu uzskatus? Vai skolēnu uztveri mainītu tas, ja viņi uzzinātu jaunumus no tuva drauga, slavenības, kurai seko, u. tml? </a:t>
            </a:r>
            <a:r>
              <a:rPr lang="lv-LV" sz="1200" strike="noStrike">
                <a:latin typeface="Arial"/>
                <a:ea typeface="Calibri"/>
              </a:rPr>
              <a:t>Apspriediet, </a:t>
            </a:r>
            <a:r>
              <a:rPr lang="lv-LV" sz="1200" b="1" strike="noStrike">
                <a:latin typeface="Arial"/>
                <a:ea typeface="Calibri"/>
              </a:rPr>
              <a:t>kā viņi var pārbaudīt</a:t>
            </a:r>
            <a:r>
              <a:rPr lang="lv-LV" sz="1200" strike="noStrike">
                <a:latin typeface="Arial"/>
                <a:ea typeface="Calibri"/>
              </a:rPr>
              <a:t>, vai ziņas ir patiesas (kompasa iedaļas):</a:t>
            </a:r>
            <a:r>
              <a:rPr lang="lv-LV" sz="1200" b="0" strike="noStrike">
                <a:latin typeface="Arial"/>
                <a:ea typeface="Calibri"/>
              </a:rPr>
              <a:t> pārbaudiet saturu / plašsaziņas līdzekli / autoru / avotus / attēlus / mītu grāvēji.</a:t>
            </a:r>
            <a:r>
              <a:rPr lang="lv-LV" sz="1200" b="0" strike="noStrike">
                <a:solidFill>
                  <a:srgbClr val="000000"/>
                </a:solidFill>
                <a:latin typeface="Arial"/>
                <a:ea typeface="Calibri"/>
              </a:rPr>
              <a:t> Ļaujiet skolēniem izvērtēt, kas ir un kas nav uzticams avots. PADOMĀJIET, PIRMS KOPĪGOJAT KĀDU IERAKSTU! Iedvesmai parādiet </a:t>
            </a:r>
            <a:r>
              <a:rPr lang="lv-LV" sz="1200" b="0" i="1" strike="noStrike">
                <a:solidFill>
                  <a:srgbClr val="000000"/>
                </a:solidFill>
                <a:latin typeface="Arial"/>
                <a:ea typeface="Calibri"/>
              </a:rPr>
              <a:t>EUvsDisinfo</a:t>
            </a:r>
            <a:r>
              <a:rPr lang="lv-LV" sz="1200" b="0" strike="noStrike">
                <a:solidFill>
                  <a:srgbClr val="000000"/>
                </a:solidFill>
                <a:latin typeface="Arial"/>
                <a:ea typeface="Calibri"/>
              </a:rPr>
              <a:t> videoklipu: </a:t>
            </a:r>
            <a:r>
              <a:rPr lang="lv-LV" sz="1200" b="0" u="sng" strike="noStrike">
                <a:solidFill>
                  <a:srgbClr val="000000"/>
                </a:solidFill>
                <a:uFillTx/>
                <a:latin typeface="Arial"/>
                <a:ea typeface="Calibri"/>
                <a:hlinkClick r:id="rId3"/>
              </a:rPr>
              <a:t>https://www.facebook.com/watch/?v=3192621760756370</a:t>
            </a:r>
            <a:r>
              <a:rPr lang="lv-LV" sz="1200" b="0" u="sng" strike="noStrike">
                <a:solidFill>
                  <a:srgbClr val="000000"/>
                </a:solidFill>
                <a:uFillTx/>
                <a:latin typeface="Arial"/>
                <a:ea typeface="Calibri"/>
              </a:rPr>
              <a:t>; </a:t>
            </a:r>
            <a:r>
              <a:rPr lang="lv-LV" sz="1200" b="0" strike="noStrike">
                <a:solidFill>
                  <a:srgbClr val="000000"/>
                </a:solidFill>
                <a:latin typeface="Arial"/>
                <a:ea typeface="Calibri"/>
              </a:rPr>
              <a:t> </a:t>
            </a:r>
            <a:r>
              <a:rPr lang="lv-LV" sz="1200" b="0" u="sng" strike="noStrike">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lv-LV" sz="1200" b="0" strike="noStrike">
                <a:solidFill>
                  <a:srgbClr val="000000"/>
                </a:solidFill>
                <a:latin typeface="Arial"/>
                <a:ea typeface="Calibri"/>
              </a:rPr>
              <a:t>Sīkāk: </a:t>
            </a:r>
          </a:p>
          <a:p>
            <a:pPr algn="just">
              <a:lnSpc>
                <a:spcPct val="100000"/>
              </a:lnSpc>
              <a:tabLst>
                <a:tab pos="0" algn="l"/>
              </a:tabLst>
            </a:pPr>
            <a:r>
              <a:rPr lang="lv-LV" sz="1200" b="0" strike="noStrike">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lv-LV" sz="1200" strike="noStrike">
                <a:solidFill>
                  <a:srgbClr val="000000"/>
                </a:solidFill>
                <a:latin typeface="Arial"/>
                <a:ea typeface="Calibri"/>
              </a:rPr>
              <a:t>Izlasiet visu rakstu — vai </a:t>
            </a:r>
            <a:r>
              <a:rPr lang="lv-LV" sz="1200" b="1" strike="noStrike">
                <a:solidFill>
                  <a:srgbClr val="000000"/>
                </a:solidFill>
                <a:latin typeface="Arial"/>
                <a:ea typeface="Calibri"/>
              </a:rPr>
              <a:t>saturs atbilst virsrakstam</a:t>
            </a:r>
            <a:r>
              <a:rPr lang="lv-LV" sz="1200" strike="noStrike">
                <a:solidFill>
                  <a:srgbClr val="000000"/>
                </a:solidFill>
                <a:latin typeface="Arial"/>
                <a:ea typeface="Calibri"/>
              </a:rPr>
              <a:t>?</a:t>
            </a:r>
          </a:p>
          <a:p>
            <a:pPr marL="171360" indent="-171000">
              <a:lnSpc>
                <a:spcPct val="100000"/>
              </a:lnSpc>
              <a:buClr>
                <a:srgbClr val="000000"/>
              </a:buClr>
              <a:buFont typeface="Arial"/>
              <a:buChar char="-"/>
              <a:tabLst>
                <a:tab pos="457200" algn="l"/>
              </a:tabLst>
            </a:pPr>
            <a:r>
              <a:rPr lang="lv-LV" sz="1200" strike="noStrike">
                <a:solidFill>
                  <a:srgbClr val="000000"/>
                </a:solidFill>
                <a:latin typeface="Arial"/>
                <a:ea typeface="Calibri"/>
              </a:rPr>
              <a:t>Kā var </a:t>
            </a:r>
            <a:r>
              <a:rPr lang="lv-LV" sz="1200" b="1" strike="noStrike">
                <a:solidFill>
                  <a:srgbClr val="000000"/>
                </a:solidFill>
                <a:latin typeface="Arial"/>
                <a:ea typeface="Calibri"/>
              </a:rPr>
              <a:t>pārbaudīt tīmekļa vietnes uzticamību</a:t>
            </a:r>
            <a:r>
              <a:rPr lang="lv-LV" sz="1200" strike="noStrike">
                <a:solidFill>
                  <a:srgbClr val="000000"/>
                </a:solidFill>
                <a:latin typeface="Arial"/>
                <a:ea typeface="Calibri"/>
              </a:rPr>
              <a:t>?</a:t>
            </a:r>
            <a:r>
              <a:rPr lang="lv-LV" sz="1200" b="0" strike="noStrike">
                <a:solidFill>
                  <a:srgbClr val="000000"/>
                </a:solidFill>
                <a:latin typeface="Arial"/>
                <a:ea typeface="Calibri"/>
              </a:rPr>
              <a:t> URL analīze: vienmēr pārbaudiet, vai tā ir oriģinālā tīmekļa vietne vai arī URL ir veidots ar nelielām nosaukuma vai paplašinājuma izmaiņām ar mērķi, lai neuzmanīgi vai steidzīgi lasītāji to nepamanītu. Dezinformācijas vietnes izvēlas pazīstamu ziņu avotu nosaukumus, tos mazliet mainot. Piemēram, (no slaida prezentācijas sākumā) dailypresser.com vai nevvyorktimes.com.</a:t>
            </a:r>
          </a:p>
          <a:p>
            <a:pPr marL="171360" indent="-171000">
              <a:lnSpc>
                <a:spcPct val="100000"/>
              </a:lnSpc>
              <a:buClr>
                <a:srgbClr val="000000"/>
              </a:buClr>
              <a:buFont typeface="Arial"/>
              <a:buChar char="-"/>
              <a:tabLst>
                <a:tab pos="457200" algn="l"/>
              </a:tabLst>
            </a:pPr>
            <a:r>
              <a:rPr lang="lv-LV" sz="1200" strike="noStrike">
                <a:solidFill>
                  <a:srgbClr val="000000"/>
                </a:solidFill>
                <a:latin typeface="Arial"/>
                <a:ea typeface="Calibri"/>
              </a:rPr>
              <a:t>Pārbaudiet</a:t>
            </a:r>
            <a:r>
              <a:rPr lang="lv-LV" sz="1200" strike="noStrike">
                <a:latin typeface="Arial"/>
                <a:ea typeface="Calibri"/>
              </a:rPr>
              <a:t> </a:t>
            </a:r>
            <a:r>
              <a:rPr lang="lv-LV" sz="1200" strike="noStrike">
                <a:solidFill>
                  <a:srgbClr val="FF0000"/>
                </a:solidFill>
                <a:latin typeface="Arial"/>
                <a:ea typeface="Calibri"/>
              </a:rPr>
              <a:t>datumu un autoru</a:t>
            </a:r>
            <a:r>
              <a:rPr lang="lv-LV" sz="1200" strike="noStrike">
                <a:latin typeface="Arial"/>
                <a:ea typeface="Calibri"/>
              </a:rPr>
              <a:t>:</a:t>
            </a:r>
            <a:r>
              <a:rPr lang="lv-LV" sz="1200" b="0" strike="noStrike">
                <a:solidFill>
                  <a:srgbClr val="FF0000"/>
                </a:solidFill>
                <a:latin typeface="Arial"/>
                <a:ea typeface="Calibri"/>
              </a:rPr>
              <a:t> sabiedriski darbinieki, kā arī plašsaziņas līdzekļi un žurnālisti bieži vien (taču ne vienmēr) “verificē” savus sociālo plašsaziņas līdzekļu kontus. Bieži vien cilvēkiem, kuri strādā informācijas nozarē, ir tīmekļa vietnes vai citi publiski profili, kas var palīdzēt jums atrast gan viņus, gan viņu darbus.</a:t>
            </a:r>
          </a:p>
          <a:p>
            <a:pPr marL="171360" indent="-171000">
              <a:lnSpc>
                <a:spcPct val="100000"/>
              </a:lnSpc>
              <a:buClr>
                <a:srgbClr val="000000"/>
              </a:buClr>
              <a:buFont typeface="Arial"/>
              <a:buChar char="-"/>
              <a:tabLst>
                <a:tab pos="457200" algn="l"/>
              </a:tabLst>
            </a:pPr>
            <a:r>
              <a:rPr lang="lv-LV" sz="1200" b="1" strike="noStrike">
                <a:solidFill>
                  <a:srgbClr val="FF0000"/>
                </a:solidFill>
                <a:latin typeface="Arial"/>
                <a:ea typeface="Calibri"/>
              </a:rPr>
              <a:t>Meklējiet konkrēto jaunumu internetā </a:t>
            </a:r>
            <a:r>
              <a:rPr lang="lv-LV" sz="1200" strike="noStrike">
                <a:solidFill>
                  <a:srgbClr val="FF0000"/>
                </a:solidFill>
                <a:latin typeface="Arial"/>
                <a:ea typeface="Calibri"/>
              </a:rPr>
              <a:t>— vai citi avoti apstiprina attiecīgos apgalvojumus?</a:t>
            </a:r>
            <a:r>
              <a:rPr lang="lv-LV" sz="1200" b="0" strike="noStrike">
                <a:solidFill>
                  <a:srgbClr val="FF0000"/>
                </a:solidFill>
                <a:latin typeface="Arial"/>
                <a:ea typeface="Calibri"/>
              </a:rPr>
              <a:t> Vai jūs zināt šos avotus?</a:t>
            </a:r>
          </a:p>
          <a:p>
            <a:pPr marL="171360" indent="-171000">
              <a:lnSpc>
                <a:spcPct val="100000"/>
              </a:lnSpc>
              <a:buClr>
                <a:srgbClr val="000000"/>
              </a:buClr>
              <a:buFont typeface="Arial"/>
              <a:buChar char="-"/>
              <a:tabLst>
                <a:tab pos="457200" algn="l"/>
              </a:tabLst>
            </a:pPr>
            <a:r>
              <a:rPr lang="lv-LV" sz="1200" strike="noStrike">
                <a:solidFill>
                  <a:srgbClr val="FF0000"/>
                </a:solidFill>
                <a:latin typeface="Arial"/>
                <a:ea typeface="Calibri"/>
              </a:rPr>
              <a:t>Pārbaudiet, vai </a:t>
            </a:r>
            <a:r>
              <a:rPr lang="lv-LV" sz="1200" b="1" strike="noStrike">
                <a:solidFill>
                  <a:srgbClr val="FF0000"/>
                </a:solidFill>
                <a:latin typeface="Arial"/>
                <a:ea typeface="Calibri"/>
              </a:rPr>
              <a:t>attēli neizskatās dīvaini vai viltoti.</a:t>
            </a:r>
            <a:r>
              <a:rPr lang="lv-LV" sz="1200" b="0" strike="noStrike">
                <a:solidFill>
                  <a:srgbClr val="FF0000"/>
                </a:solidFill>
                <a:latin typeface="Arial"/>
                <a:ea typeface="Calibri"/>
              </a:rPr>
              <a:t> Šādā gadījumā varat veikt apgriezto meklēšanu pakalpojumā “Google attēli”: </a:t>
            </a:r>
            <a:r>
              <a:rPr lang="lv-LV" sz="2000" b="0" u="sng" strike="noStrike">
                <a:solidFill>
                  <a:srgbClr val="000000"/>
                </a:solidFill>
                <a:uFillTx/>
                <a:latin typeface="Arial"/>
                <a:ea typeface="Calibri"/>
                <a:hlinkClick r:id="rId5"/>
              </a:rPr>
              <a:t>https://support.google.com/websearch/answer/1325808?co=GENIE.Platform%3DAndroid&amp;hl=en</a:t>
            </a:r>
            <a:r>
              <a:rPr lang="lv-LV" sz="1200" b="0" strike="noStrike">
                <a:solidFill>
                  <a:srgbClr val="000000"/>
                </a:solidFill>
                <a:latin typeface="Arial"/>
                <a:ea typeface="Calibri"/>
              </a:rPr>
              <a:t>. Iespējams, uzzināsiet, ka attēlā redzams cits notikums vai tas uzņemts citā datumā.</a:t>
            </a:r>
          </a:p>
          <a:p>
            <a:pPr marL="171360" indent="-171000">
              <a:lnSpc>
                <a:spcPct val="100000"/>
              </a:lnSpc>
              <a:buClr>
                <a:srgbClr val="000000"/>
              </a:buClr>
              <a:buFont typeface="Arial"/>
              <a:buChar char="-"/>
              <a:tabLst>
                <a:tab pos="457200" algn="l"/>
              </a:tabLst>
            </a:pPr>
            <a:r>
              <a:rPr lang="lv-LV" sz="1200" strike="noStrike">
                <a:solidFill>
                  <a:srgbClr val="000000"/>
                </a:solidFill>
                <a:latin typeface="Arial"/>
                <a:ea typeface="Calibri"/>
              </a:rPr>
              <a:t>Pievērsiet uzmanību informācija </a:t>
            </a:r>
            <a:r>
              <a:rPr lang="lv-LV" sz="1200" b="1" strike="noStrike">
                <a:solidFill>
                  <a:srgbClr val="000000"/>
                </a:solidFill>
                <a:latin typeface="Arial"/>
                <a:ea typeface="Calibri"/>
              </a:rPr>
              <a:t>kontekstam</a:t>
            </a:r>
            <a:r>
              <a:rPr lang="lv-LV" sz="1200" strike="noStrike">
                <a:solidFill>
                  <a:srgbClr val="000000"/>
                </a:solidFill>
                <a:latin typeface="Arial"/>
                <a:ea typeface="Calibri"/>
              </a:rPr>
              <a:t>:</a:t>
            </a:r>
            <a:r>
              <a:rPr lang="lv-LV" sz="1200" b="0" strike="noStrike">
                <a:solidFill>
                  <a:srgbClr val="000000"/>
                </a:solidFill>
                <a:latin typeface="Arial"/>
                <a:ea typeface="Calibri"/>
              </a:rPr>
              <a:t> piemēram, tālruņu ražotājs paziņo, ka pārdošanas apjoms ir divkāršojies. Tagad pievienojiet kontekstu: tas notika decembrī svētku laikā, daudzi veikali piedāvāja atlaides, un iegādāties tālruni bija nedaudz izdevīgāk. Tas ir pašsaprotami, vai ne? Līdzīga situācija bieži vien ir vērojama arī sabiedriskās apspriešanās par politiskiem jautājumiem.</a:t>
            </a:r>
          </a:p>
          <a:p>
            <a:pPr>
              <a:lnSpc>
                <a:spcPct val="100000"/>
              </a:lnSpc>
              <a:tabLst>
                <a:tab pos="457200" algn="l"/>
              </a:tabLst>
            </a:pPr>
            <a:endParaRPr lang="fr-BE" sz="1200" b="0" strike="noStrike" spc="-1">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2000" b="0" strike="noStrike">
                <a:latin typeface="Arial"/>
              </a:rPr>
              <a:t>Dažādām platformām ir dažāda politika attiecībā uz dezinformāciju, maldinošu informāciju un potenciāli kaitīgu saturu. </a:t>
            </a:r>
            <a:r>
              <a:rPr lang="lv-LV" sz="2000" strike="noStrike">
                <a:latin typeface="Arial"/>
              </a:rPr>
              <a:t>Taču jūs varat palīdzēt, </a:t>
            </a:r>
            <a:r>
              <a:rPr lang="lv-LV" sz="2000" b="1" strike="noStrike">
                <a:latin typeface="Arial"/>
              </a:rPr>
              <a:t>ziņojot</a:t>
            </a:r>
            <a:r>
              <a:rPr lang="lv-LV" sz="2000" strike="noStrike">
                <a:latin typeface="Arial"/>
              </a:rPr>
              <a:t> par jaunumiem un ierakstiem, kuri jums šķiet aizdomīgi (to satura dēļ vai ja uzskatāt, ka konts, no kura tie publicēti, nepieder īstam cilvēkam, vai ja ir aizdomas, ka ziņu publicēšana/ komentēšana veikta koordinēti un mākslīgi).</a:t>
            </a:r>
            <a:r>
              <a:rPr lang="lv-LV" sz="2000" b="0" strike="noStrike">
                <a:latin typeface="Arial"/>
              </a:rPr>
              <a:t> Platformās parasti ir funkcija, kas ļauj to viegli izdarīt.</a:t>
            </a:r>
          </a:p>
          <a:p>
            <a:pPr>
              <a:lnSpc>
                <a:spcPct val="100000"/>
              </a:lnSpc>
              <a:tabLst>
                <a:tab pos="0" algn="l"/>
              </a:tabLst>
            </a:pPr>
            <a:endParaRPr lang="fr-BE" sz="2000" b="0" strike="noStrike" spc="-1">
              <a:latin typeface="Arial"/>
            </a:endParaRPr>
          </a:p>
          <a:p>
            <a:pPr>
              <a:lnSpc>
                <a:spcPct val="100000"/>
              </a:lnSpc>
              <a:tabLst>
                <a:tab pos="0" algn="l"/>
              </a:tabLst>
            </a:pPr>
            <a:r>
              <a:rPr lang="lv-LV" sz="2000" b="0" strike="noStrike">
                <a:latin typeface="Arial"/>
              </a:rPr>
              <a:t>Plašāka informācija: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v-LV" sz="2000" b="1" strike="noStrike">
                <a:latin typeface="Arial"/>
              </a:rPr>
              <a:t>Ir svarīgi, kā pārbaudāt savus draugus un ģimeni! Tas bieži vien noteiks, vai viņi ieklausīsies un pārdomās. Šeit dotas dažas idejas, kā risināt šīs sarežģītās sarunas.</a:t>
            </a:r>
          </a:p>
          <a:p>
            <a:pPr marL="457200">
              <a:lnSpc>
                <a:spcPct val="100000"/>
              </a:lnSpc>
              <a:tabLst>
                <a:tab pos="0" algn="l"/>
              </a:tabLst>
            </a:pPr>
            <a:endParaRPr lang="fr-BE" sz="2000" b="0" strike="noStrike" spc="-1">
              <a:latin typeface="Arial"/>
            </a:endParaRPr>
          </a:p>
          <a:p>
            <a:pPr>
              <a:lnSpc>
                <a:spcPct val="100000"/>
              </a:lnSpc>
              <a:tabLst>
                <a:tab pos="0" algn="l"/>
              </a:tabLst>
            </a:pPr>
            <a:r>
              <a:rPr lang="lv-LV" sz="1200" b="0" i="1" strike="noStrike">
                <a:solidFill>
                  <a:srgbClr val="000000"/>
                </a:solidFill>
                <a:latin typeface="+mn-lt"/>
                <a:ea typeface="+mn-ea"/>
              </a:rPr>
              <a:t>— Lielākā kļūda, ko varat pieļaut.</a:t>
            </a:r>
            <a:r>
              <a:rPr lang="lv-LV" sz="1200" b="0" strike="noStrike">
                <a:solidFill>
                  <a:srgbClr val="000000"/>
                </a:solidFill>
                <a:latin typeface="+mn-lt"/>
                <a:ea typeface="+mn-ea"/>
              </a:rPr>
              <a:t> Lai gan pastāv vilinājums apvainot cilvēkus, kuri tic maldinošai informācijai, tas ir ārkārtīgi neproduktīvi.  Daudziem no šiem cilvēkiem varētu būt saprotamas, kaut arī maldīgas, bažas, kas attiecas uz viņu konkrēto situāciju, bet ne uz sabiedrību kopumā. Piemēram, viņu bērnam varētu būt bijusi reakcija uz vakcīnu, jo ārsti nezināja par alerģiju, un tāpēc viņi varētu neuzticēties vakcīnām. Uzbrukums viņiem šādā gadījumā tikai stiprinās viņu pārliecību.</a:t>
            </a:r>
          </a:p>
          <a:p>
            <a:pPr marL="457200">
              <a:lnSpc>
                <a:spcPct val="100000"/>
              </a:lnSpc>
              <a:tabLst>
                <a:tab pos="0" algn="l"/>
              </a:tabLst>
            </a:pPr>
            <a:r>
              <a:rPr lang="lv-LV" sz="1200" b="0" i="1" strike="noStrike">
                <a:solidFill>
                  <a:srgbClr val="000000"/>
                </a:solidFill>
                <a:latin typeface="+mn-lt"/>
                <a:ea typeface="+mn-ea"/>
              </a:rPr>
              <a:t>— Vērsieties pie paštaisnajiem sludinātājiem, daloties savās bažās.</a:t>
            </a:r>
            <a:r>
              <a:rPr lang="lv-LV" sz="1200" b="0" strike="noStrike">
                <a:solidFill>
                  <a:srgbClr val="000000"/>
                </a:solidFill>
                <a:latin typeface="+mn-lt"/>
                <a:ea typeface="+mn-ea"/>
              </a:rPr>
              <a:t> Galu galā cilvēki, kas tic maldinošai informācijai (piemēram, vakcīnu noliedzēji), arī ir cilvēki, kuri tikai vēlas pārliecināties, ka viņu bērni ir drošībā. Tomēr pierādījumi liecina, ka vakcinēties ir (vismaz) drošāk nekā nevakcinētas. </a:t>
            </a:r>
            <a:r>
              <a:rPr lang="lv-LV" sz="1200" b="0" i="1" strike="noStrike">
                <a:solidFill>
                  <a:srgbClr val="000000"/>
                </a:solidFill>
                <a:latin typeface="+mn-lt"/>
                <a:ea typeface="+mn-ea"/>
              </a:rPr>
              <a:t>Līdzvērtīga un empātiska skaidrošana ir  visiespējamākais veids, kā panākt, lai cilvēki mainītu savu viedokli;</a:t>
            </a:r>
            <a:r>
              <a:rPr lang="lv-LV" sz="1200" b="0" strike="noStrike">
                <a:solidFill>
                  <a:srgbClr val="000000"/>
                </a:solidFill>
                <a:latin typeface="+mn-lt"/>
                <a:ea typeface="+mn-ea"/>
              </a:rPr>
              <a:t> </a:t>
            </a:r>
            <a:r>
              <a:rPr lang="lv-LV" sz="1200" b="0" i="1" strike="noStrike">
                <a:solidFill>
                  <a:srgbClr val="000000"/>
                </a:solidFill>
                <a:latin typeface="+mn-lt"/>
                <a:ea typeface="+mn-ea"/>
              </a:rPr>
              <a:t>citiem vārdiem sakot, esiet pret viņiem pacietīgi un jauki. </a:t>
            </a:r>
          </a:p>
          <a:p>
            <a:pPr>
              <a:lnSpc>
                <a:spcPct val="100000"/>
              </a:lnSpc>
              <a:tabLst>
                <a:tab pos="0" algn="l"/>
              </a:tabLst>
            </a:pPr>
            <a:endParaRPr lang="fr-BE" sz="1200" b="0" strike="noStrike" spc="-1">
              <a:latin typeface="Arial"/>
            </a:endParaRPr>
          </a:p>
          <a:p>
            <a:pPr>
              <a:lnSpc>
                <a:spcPct val="100000"/>
              </a:lnSpc>
              <a:tabLst>
                <a:tab pos="0" algn="l"/>
              </a:tabLst>
            </a:pPr>
            <a:r>
              <a:rPr lang="lv-LV" sz="1200" b="0" i="1" strike="noStrike">
                <a:solidFill>
                  <a:srgbClr val="000000"/>
                </a:solidFill>
                <a:latin typeface="+mn-lt"/>
                <a:ea typeface="+mn-ea"/>
              </a:rPr>
              <a:t>— Zinātniskais process ir neskaidrību pilns, un tas netiek pietiekami labi paskaidrots.</a:t>
            </a:r>
            <a:r>
              <a:rPr lang="lv-LV" sz="1200" b="0" strike="noStrike">
                <a:solidFill>
                  <a:srgbClr val="000000"/>
                </a:solidFill>
                <a:latin typeface="+mn-lt"/>
                <a:ea typeface="+mn-ea"/>
              </a:rPr>
              <a:t> Jebkādai jūsu sniegtai informācijai jāpievieno godīgs paskaidrojums par to, cik lielā mērā šajā jautājumā pastāv zinātniska vienprātība vai pārliecība. Lai gan tam nevajadzētu būt galvenajam vēstījumam, runājot ar draugiem un ģimeni, tas būtu jāiekļauj, kā arī precīzi jāatspoguļo ekspertu nenoteiktības pakāpe. Cilvēkiem jāsaprot, ka zinātne ir uz izmēģinājumiem un kļūdām balstīts process un ka lēmumi tiek pieņemti, pamatojoties uz labāko tobrīd pieejamo informāciju, kas var mainīties, veicot jaunus pētījumus.</a:t>
            </a:r>
          </a:p>
          <a:p>
            <a:pPr>
              <a:lnSpc>
                <a:spcPct val="100000"/>
              </a:lnSpc>
              <a:tabLst>
                <a:tab pos="0" algn="l"/>
              </a:tabLst>
            </a:pPr>
            <a:endParaRPr lang="fr-BE" sz="1200" b="0" strike="noStrike" spc="-1">
              <a:latin typeface="Arial"/>
            </a:endParaRPr>
          </a:p>
          <a:p>
            <a:pPr>
              <a:lnSpc>
                <a:spcPct val="100000"/>
              </a:lnSpc>
              <a:tabLst>
                <a:tab pos="0" algn="l"/>
              </a:tabLst>
            </a:pPr>
            <a:r>
              <a:rPr lang="lv-LV" sz="1200" b="0" strike="noStrike">
                <a:solidFill>
                  <a:srgbClr val="000000"/>
                </a:solidFill>
                <a:latin typeface="+mn-lt"/>
                <a:ea typeface="+mn-ea"/>
              </a:rPr>
              <a:t>Ja vēlaties uzzināt vairāk, lasiet šeit:</a:t>
            </a:r>
          </a:p>
          <a:p>
            <a:pPr>
              <a:lnSpc>
                <a:spcPct val="100000"/>
              </a:lnSpc>
              <a:tabLst>
                <a:tab pos="0" algn="l"/>
              </a:tabLst>
            </a:pPr>
            <a:r>
              <a:rPr lang="lv-LV" sz="1200" b="0" strike="noStrike">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lv-LV" sz="2000" b="0" u="sng" strike="noStrike">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lv-LV" sz="2000" b="0" strike="noStrike">
                <a:latin typeface="Arial"/>
              </a:rPr>
              <a:t>Izpratnes gūšana par dezinformācijas tēmu – 4.-24. slaids   </a:t>
            </a:r>
          </a:p>
          <a:p>
            <a:pPr marL="171360" indent="-171000">
              <a:lnSpc>
                <a:spcPct val="100000"/>
              </a:lnSpc>
              <a:buClr>
                <a:srgbClr val="000000"/>
              </a:buClr>
              <a:buFont typeface="StarSymbol"/>
              <a:buChar char="-"/>
            </a:pPr>
            <a:r>
              <a:rPr lang="lv-LV" sz="2000" b="0" strike="noStrike">
                <a:latin typeface="Arial"/>
              </a:rPr>
              <a:t>Darbs grupās – 25. slaids</a:t>
            </a:r>
          </a:p>
          <a:p>
            <a:pPr marL="171360" indent="-171000">
              <a:lnSpc>
                <a:spcPct val="100000"/>
              </a:lnSpc>
              <a:buClr>
                <a:srgbClr val="000000"/>
              </a:buClr>
              <a:buFont typeface="StarSymbol"/>
              <a:buChar char="-"/>
            </a:pPr>
            <a:r>
              <a:rPr lang="lv-LV" sz="2000" b="0" strike="noStrike">
                <a:latin typeface="Arial"/>
              </a:rPr>
              <a:t>Prezentācijas un diskusijas – 25. slaids</a:t>
            </a:r>
          </a:p>
          <a:p>
            <a:pPr marL="171360" indent="-171000">
              <a:lnSpc>
                <a:spcPct val="100000"/>
              </a:lnSpc>
              <a:buClr>
                <a:srgbClr val="000000"/>
              </a:buClr>
              <a:buFont typeface="StarSymbol"/>
              <a:buChar char="-"/>
            </a:pPr>
            <a:r>
              <a:rPr lang="lv-LV" sz="2000" b="0" strike="noStrike">
                <a:latin typeface="Arial"/>
              </a:rPr>
              <a:t>Kopsavilkums, ieteikumi papildinformācijas iegūšanai – 26.–34. slaids</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2000" b="0" strike="noStrike">
                <a:latin typeface="Arial"/>
              </a:rPr>
              <a:t>Apspriedīsim definīcijas, paņēmienus un piedāvāsim dažus ieteikumus par to, kā viegli pamanīt dezinformāciju, pasargāt sevi no tās un palīdzēt arī citiem kļūt piesardzīgākiem!</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lv-LV" sz="1200" b="0" strike="noStrike">
                <a:latin typeface="Arial"/>
                <a:ea typeface="Calibri"/>
              </a:rPr>
              <a:t>KAS IR DEZINFORMĀCIJA </a:t>
            </a:r>
          </a:p>
          <a:p>
            <a:pPr marL="216000" indent="-216000" algn="just">
              <a:lnSpc>
                <a:spcPct val="100000"/>
              </a:lnSpc>
            </a:pPr>
            <a:endParaRPr lang="fr-BE" sz="1200" b="0" strike="noStrike" spc="-1">
              <a:latin typeface="Arial"/>
            </a:endParaRPr>
          </a:p>
          <a:p>
            <a:pPr marL="171360" indent="-171000" algn="just">
              <a:lnSpc>
                <a:spcPct val="100000"/>
              </a:lnSpc>
              <a:buClr>
                <a:srgbClr val="000000"/>
              </a:buClr>
              <a:buFont typeface="Wingdings" charset="2"/>
              <a:buChar char=""/>
            </a:pPr>
            <a:r>
              <a:rPr lang="lv-LV" sz="1200" b="0" strike="noStrike">
                <a:latin typeface="Arial"/>
                <a:ea typeface="Calibri"/>
              </a:rPr>
              <a:t>Mācību mērķi: </a:t>
            </a:r>
          </a:p>
          <a:p>
            <a:pPr marL="171360" indent="-171000" algn="just">
              <a:lnSpc>
                <a:spcPct val="100000"/>
              </a:lnSpc>
              <a:buClr>
                <a:srgbClr val="000000"/>
              </a:buClr>
              <a:buFont typeface="Wingdings" charset="2"/>
              <a:buChar char="-"/>
            </a:pPr>
            <a:r>
              <a:rPr lang="lv-LV" sz="1200" b="0" strike="noStrike">
                <a:latin typeface="Arial"/>
                <a:ea typeface="Calibri"/>
              </a:rPr>
              <a:t>sākt ar definīcijām un spēt atšķirt jēdzienus,</a:t>
            </a:r>
          </a:p>
          <a:p>
            <a:pPr marL="171360" indent="-171000" algn="just">
              <a:lnSpc>
                <a:spcPct val="100000"/>
              </a:lnSpc>
              <a:buClr>
                <a:srgbClr val="000000"/>
              </a:buClr>
              <a:buFont typeface="Wingdings" charset="2"/>
              <a:buChar char="-"/>
            </a:pPr>
            <a:r>
              <a:rPr lang="lv-LV" sz="1200" b="0" strike="noStrike">
                <a:solidFill>
                  <a:srgbClr val="000000"/>
                </a:solidFill>
                <a:latin typeface="Arial"/>
                <a:ea typeface="Calibri"/>
              </a:rPr>
              <a:t>novērtēt apdraudējumu katrā gadījumu izpētes piemērā un to, kādā veidā tos varētu izmantot kā dezinformācijas naratīvu,</a:t>
            </a:r>
          </a:p>
          <a:p>
            <a:pPr marL="171360" indent="-171000" algn="just">
              <a:lnSpc>
                <a:spcPct val="100000"/>
              </a:lnSpc>
              <a:buClr>
                <a:srgbClr val="000000"/>
              </a:buClr>
              <a:buFont typeface="Wingdings" charset="2"/>
              <a:buChar char="-"/>
            </a:pPr>
            <a:r>
              <a:rPr lang="lv-LV" sz="1200" b="0" strike="noStrike">
                <a:solidFill>
                  <a:srgbClr val="000000"/>
                </a:solidFill>
                <a:latin typeface="Arial"/>
                <a:ea typeface="Calibri"/>
              </a:rPr>
              <a:t>uzsvērt vērtību nozīmīgumu: plašsaziņas līdzekļu neatkarības un plurālisma veicināšana, pamattiesību, piemēram, vārda brīvības, ievērošana, nekādas “Patiesības ministrijas”</a:t>
            </a:r>
          </a:p>
          <a:p>
            <a:pPr algn="just">
              <a:lnSpc>
                <a:spcPct val="100000"/>
              </a:lnSpc>
            </a:pPr>
            <a:endParaRPr lang="fr-BE" sz="1200" b="0" strike="noStrike" spc="-1">
              <a:latin typeface="Arial"/>
            </a:endParaRPr>
          </a:p>
          <a:p>
            <a:pPr algn="just">
              <a:lnSpc>
                <a:spcPct val="100000"/>
              </a:lnSpc>
            </a:pPr>
            <a:r>
              <a:rPr lang="lv-LV" sz="1200" b="0" strike="noStrike">
                <a:solidFill>
                  <a:srgbClr val="000000"/>
                </a:solidFill>
                <a:latin typeface="Arial"/>
                <a:ea typeface="Calibri"/>
              </a:rPr>
              <a:t>Pajautājiet skolēniem, vai viņi zina, kas ir dezinformācija. Salīdziniet skolēnu piemērus ar definīciju. Vai kādu no tiem varētu uzskatīt par dezinformāciju?</a:t>
            </a:r>
          </a:p>
          <a:p>
            <a:pPr algn="just">
              <a:lnSpc>
                <a:spcPct val="100000"/>
              </a:lnSpc>
            </a:pPr>
            <a:r>
              <a:rPr lang="lv-LV" sz="1200" b="0" strike="noStrike">
                <a:solidFill>
                  <a:srgbClr val="000000"/>
                </a:solidFill>
                <a:latin typeface="Arial"/>
                <a:ea typeface="Calibri"/>
              </a:rPr>
              <a:t>Ja nē, kā tos varētu klasificēt? (Piemēram, nepatīkami jaunumi vai viedokļi, reklāma, kļūdas vai pārpratumi.)</a:t>
            </a:r>
          </a:p>
          <a:p>
            <a:pPr algn="just">
              <a:lnSpc>
                <a:spcPct val="100000"/>
              </a:lnSpc>
            </a:pPr>
            <a:endParaRPr lang="fr-BE" sz="1200" b="0" strike="noStrike" spc="-1">
              <a:latin typeface="Arial"/>
            </a:endParaRPr>
          </a:p>
          <a:p>
            <a:pPr>
              <a:lnSpc>
                <a:spcPct val="100000"/>
              </a:lnSpc>
            </a:pPr>
            <a:r>
              <a:rPr lang="lv-LV" sz="1200" b="1" strike="noStrike">
                <a:solidFill>
                  <a:srgbClr val="000000"/>
                </a:solidFill>
                <a:latin typeface="Arial"/>
                <a:ea typeface="Calibri"/>
              </a:rPr>
              <a:t>Viedoklis vai fakts?</a:t>
            </a:r>
            <a:r>
              <a:rPr lang="lv-LV" sz="1200" b="0" strike="noStrike">
                <a:solidFill>
                  <a:srgbClr val="000000"/>
                </a:solidFill>
                <a:latin typeface="Arial"/>
                <a:ea typeface="Calibri"/>
              </a:rPr>
              <a:t> Nošķiriet viedokli no faktiem.</a:t>
            </a:r>
          </a:p>
          <a:p>
            <a:pPr>
              <a:lnSpc>
                <a:spcPct val="100000"/>
              </a:lnSpc>
            </a:pPr>
            <a:r>
              <a:rPr lang="lv-LV" sz="1200" b="0" strike="noStrike">
                <a:solidFill>
                  <a:srgbClr val="000000"/>
                </a:solidFill>
                <a:latin typeface="Arial"/>
                <a:ea typeface="Calibri"/>
              </a:rPr>
              <a:t>Kas ir fakts? Faktus var pārbaudīt un pamatot ar pierādījumi.</a:t>
            </a:r>
          </a:p>
          <a:p>
            <a:pPr>
              <a:lnSpc>
                <a:spcPct val="100000"/>
              </a:lnSpc>
            </a:pPr>
            <a:r>
              <a:rPr lang="lv-LV" sz="1200" b="0" strike="noStrike">
                <a:solidFill>
                  <a:srgbClr val="000000"/>
                </a:solidFill>
                <a:latin typeface="Arial"/>
                <a:ea typeface="Calibri"/>
              </a:rPr>
              <a:t>Kas ir viedoklis? Viedokļi balstās uz uzskatu vai nostāju, nevis pārbaudāmiem pierādījumiem. Dažiem cilvēkiem var šķist tieši otrādi. </a:t>
            </a:r>
          </a:p>
          <a:p>
            <a:pPr>
              <a:lnSpc>
                <a:spcPct val="100000"/>
              </a:lnSpc>
            </a:pPr>
            <a:endParaRPr lang="fr-BE" sz="1200" b="0" strike="noStrike" spc="-1">
              <a:latin typeface="Arial"/>
            </a:endParaRPr>
          </a:p>
          <a:p>
            <a:pPr>
              <a:lnSpc>
                <a:spcPct val="100000"/>
              </a:lnSpc>
            </a:pPr>
            <a:r>
              <a:rPr lang="lv-LV" sz="1200" b="0" i="1" strike="noStrike">
                <a:solidFill>
                  <a:srgbClr val="000000"/>
                </a:solidFill>
                <a:latin typeface="Arial"/>
                <a:ea typeface="Calibri"/>
              </a:rPr>
              <a:t>Ierosinātā (pēc izvēles) darbība. </a:t>
            </a:r>
            <a:r>
              <a:rPr lang="lv-LV" sz="1200" b="0" strike="noStrike">
                <a:solidFill>
                  <a:srgbClr val="000000"/>
                </a:solidFill>
                <a:latin typeface="Arial"/>
                <a:ea typeface="Calibri"/>
              </a:rPr>
              <a:t>Lūdziet skolēniem izlasīt avīzes rakstu un pasvītrot daļas, kuras ir viedokļi, pārbaudīt daļas, kuras ir fakti ar uzticamu avotu, kā arī daļas, kuras izskatās pēc faktiem, bet kurām nav minēti avoti. Palūdziet audzēkņiem izklāstīt secinājumus.</a:t>
            </a:r>
          </a:p>
          <a:p>
            <a:pPr>
              <a:lnSpc>
                <a:spcPct val="100000"/>
              </a:lnSpc>
            </a:pPr>
            <a:endParaRPr lang="fr-BE" sz="1200" b="0" strike="noStrike" spc="-1">
              <a:latin typeface="Arial"/>
            </a:endParaRPr>
          </a:p>
          <a:p>
            <a:pPr>
              <a:lnSpc>
                <a:spcPct val="100000"/>
              </a:lnSpc>
            </a:pPr>
            <a:r>
              <a:rPr lang="lv-LV" sz="2000" b="0" strike="noStrike">
                <a:solidFill>
                  <a:srgbClr val="000000"/>
                </a:solidFill>
                <a:latin typeface="Arial"/>
                <a:ea typeface="Calibri"/>
              </a:rPr>
              <a:t>Nepatiesa informācija ir it visur, taču ir svarīgi atšķirt dezinformāciju no citiem nepatiesas informācijas veidiem, proti, maldinošas informācijas, balstoties uz NODOMU.</a:t>
            </a:r>
          </a:p>
          <a:p>
            <a:pPr>
              <a:lnSpc>
                <a:spcPct val="100000"/>
              </a:lnSpc>
            </a:pPr>
            <a:endParaRPr lang="fr-BE" sz="2000" b="0" strike="noStrike" spc="-1">
              <a:latin typeface="Arial"/>
            </a:endParaRPr>
          </a:p>
          <a:p>
            <a:pPr marL="171360" indent="-171000">
              <a:lnSpc>
                <a:spcPct val="100000"/>
              </a:lnSpc>
              <a:spcAft>
                <a:spcPts val="601"/>
              </a:spcAft>
              <a:buClr>
                <a:srgbClr val="000000"/>
              </a:buClr>
              <a:buFont typeface="Wingdings" charset="2"/>
              <a:buChar char="-"/>
            </a:pPr>
            <a:r>
              <a:rPr lang="lv-LV" sz="2000" strike="noStrike">
                <a:solidFill>
                  <a:srgbClr val="000000"/>
                </a:solidFill>
                <a:latin typeface="Arial"/>
                <a:ea typeface="Calibri"/>
              </a:rPr>
              <a:t>Dezinformācija ir nepatiesa informācija, kas radīta un izplatīta, </a:t>
            </a:r>
            <a:r>
              <a:rPr lang="lv-LV" sz="2000" b="1" strike="noStrike">
                <a:solidFill>
                  <a:srgbClr val="000000"/>
                </a:solidFill>
                <a:latin typeface="Arial"/>
                <a:ea typeface="Calibri"/>
              </a:rPr>
              <a:t>lai apzināti radītu kaitējumu.</a:t>
            </a:r>
            <a:r>
              <a:rPr lang="lv-LV" sz="2000" b="0" strike="noStrike">
                <a:solidFill>
                  <a:srgbClr val="000000"/>
                </a:solidFill>
                <a:latin typeface="Arial"/>
                <a:ea typeface="Calibri"/>
              </a:rPr>
              <a:t> Piemēram, tvīts par migrantu izdarītiem noziegumiem Eiropā, kas paredzēts, lai sašķeltu sabiedrību.</a:t>
            </a:r>
          </a:p>
          <a:p>
            <a:pPr marL="171360" indent="-171000">
              <a:lnSpc>
                <a:spcPct val="100000"/>
              </a:lnSpc>
              <a:spcAft>
                <a:spcPts val="601"/>
              </a:spcAft>
              <a:buClr>
                <a:srgbClr val="000000"/>
              </a:buClr>
              <a:buFont typeface="Wingdings" charset="2"/>
              <a:buChar char="-"/>
            </a:pPr>
            <a:r>
              <a:rPr lang="lv-LV" sz="2000" b="0" strike="noStrike">
                <a:solidFill>
                  <a:srgbClr val="000000"/>
                </a:solidFill>
                <a:latin typeface="Arial"/>
                <a:ea typeface="Calibri"/>
              </a:rPr>
              <a:t>Maldinoša informācija ir nepatiesa informācija, ko</a:t>
            </a:r>
            <a:r>
              <a:rPr lang="lv-LV" sz="2000" strike="noStrike">
                <a:solidFill>
                  <a:srgbClr val="000000"/>
                </a:solidFill>
                <a:latin typeface="Arial"/>
                <a:ea typeface="Calibri"/>
              </a:rPr>
              <a:t> </a:t>
            </a:r>
            <a:r>
              <a:rPr lang="lv-LV" sz="2000" b="1" strike="noStrike">
                <a:solidFill>
                  <a:srgbClr val="000000"/>
                </a:solidFill>
                <a:latin typeface="Arial"/>
                <a:ea typeface="Calibri"/>
              </a:rPr>
              <a:t>izplata cilvēki, kuri neapzinās, ka tā ir nepatiesa un nevēlas nodarīt kaitējumu</a:t>
            </a:r>
            <a:r>
              <a:rPr lang="lv-LV" sz="2000" strike="noStrike">
                <a:solidFill>
                  <a:srgbClr val="000000"/>
                </a:solidFill>
                <a:latin typeface="Arial"/>
                <a:ea typeface="Calibri"/>
              </a:rPr>
              <a:t>.</a:t>
            </a:r>
            <a:r>
              <a:rPr lang="lv-LV" sz="2000" b="0" strike="noStrike">
                <a:solidFill>
                  <a:srgbClr val="000000"/>
                </a:solidFill>
                <a:latin typeface="Arial"/>
                <a:ea typeface="Calibri"/>
              </a:rPr>
              <a:t> Bieži vien viņi vienkārši vēlas palīdzēt. Piemēram, jūsu tante vietnē </a:t>
            </a:r>
            <a:r>
              <a:rPr lang="lv-LV" sz="2000" b="0" i="1" strike="noStrike">
                <a:solidFill>
                  <a:srgbClr val="000000"/>
                </a:solidFill>
                <a:latin typeface="Arial"/>
                <a:ea typeface="Calibri"/>
              </a:rPr>
              <a:t>Facebook</a:t>
            </a:r>
            <a:r>
              <a:rPr lang="lv-LV" sz="2000" b="0" strike="noStrike">
                <a:solidFill>
                  <a:srgbClr val="000000"/>
                </a:solidFill>
                <a:latin typeface="Arial"/>
                <a:ea typeface="Calibri"/>
              </a:rPr>
              <a:t> kopīgo rakstu vai mēmi, kurā apgalvots, ka ķiploki aizsargā pret Covid-19, jo viņa uzskata, ka tā ir noderīga informācija, nenojaušot, ka tā nav patiesa.</a:t>
            </a:r>
          </a:p>
          <a:p>
            <a:pPr marL="171360" indent="-171000">
              <a:lnSpc>
                <a:spcPct val="100000"/>
              </a:lnSpc>
              <a:buClr>
                <a:srgbClr val="000000"/>
              </a:buClr>
              <a:buFont typeface="Wingdings" charset="2"/>
              <a:buChar char="-"/>
            </a:pPr>
            <a:r>
              <a:rPr lang="lv-LV" sz="2000" b="0" strike="noStrike">
                <a:solidFill>
                  <a:srgbClr val="000000"/>
                </a:solidFill>
                <a:latin typeface="Arial"/>
                <a:ea typeface="Calibri"/>
              </a:rPr>
              <a:t>Ietekmēšanas operācijas — saskaņotas darbības mērķauditorijas ietekmēšanai, izmantojot dažādus nelikumīgus un maldinošus līdzekļus, lai atbalstītu pretinieku mērķu sasniegšanu.</a:t>
            </a:r>
          </a:p>
          <a:p>
            <a:pPr marL="171360" indent="-171000">
              <a:lnSpc>
                <a:spcPct val="100000"/>
              </a:lnSpc>
              <a:buClr>
                <a:srgbClr val="000000"/>
              </a:buClr>
              <a:buFont typeface="Wingdings" charset="2"/>
              <a:buChar char="-"/>
            </a:pPr>
            <a:r>
              <a:rPr lang="lv-LV" b="0" strike="noStrike">
                <a:solidFill>
                  <a:srgbClr val="000000"/>
                </a:solidFill>
                <a:latin typeface="Arial"/>
                <a:ea typeface="Calibri"/>
              </a:rPr>
              <a:t>Ārvalstu iejaukšanās darbības — </a:t>
            </a:r>
            <a:r>
              <a:rPr lang="lv-LV" sz="2000" b="0" strike="noStrike">
                <a:solidFill>
                  <a:srgbClr val="000000"/>
                </a:solidFill>
                <a:latin typeface="Arial"/>
                <a:ea typeface="Calibri"/>
              </a:rPr>
              <a:t>ārvalstu dalībnieka vai tā aģentu īstenoti piespiedu, maldinoši un/vai nelegāli centieni neļaut brīvi veidot un paust savu politisko gribu, piemēram, vēlēšanu laikā</a:t>
            </a:r>
            <a:r>
              <a:rPr lang="lv-LV" b="0" strike="noStrike">
                <a:solidFill>
                  <a:srgbClr val="000000"/>
                </a:solidFill>
                <a:latin typeface="Arial"/>
                <a:ea typeface="Calibri"/>
              </a:rPr>
              <a:t>.</a:t>
            </a:r>
          </a:p>
          <a:p>
            <a:pPr>
              <a:lnSpc>
                <a:spcPct val="100000"/>
              </a:lnSpc>
              <a:tabLst>
                <a:tab pos="0" algn="l"/>
              </a:tabLst>
            </a:pPr>
            <a:endParaRPr lang="fr-BE" sz="2000" b="0" strike="noStrike" spc="-1">
              <a:latin typeface="Arial"/>
            </a:endParaRPr>
          </a:p>
          <a:p>
            <a:pPr>
              <a:lnSpc>
                <a:spcPct val="100000"/>
              </a:lnSpc>
              <a:tabLst>
                <a:tab pos="0" algn="l"/>
              </a:tabLst>
            </a:pPr>
            <a:r>
              <a:rPr lang="lv-LV" sz="2000" b="0" strike="noStrike">
                <a:solidFill>
                  <a:srgbClr val="000000"/>
                </a:solidFill>
                <a:latin typeface="Arial"/>
                <a:ea typeface="Calibri"/>
              </a:rPr>
              <a:t>Skolēni varbūt ir dzirdējuši terminu “viltus ziņas”, bet mēs neiesakām to izmantot. Kad politiķi vaino neatkarīgos žurnālistus viltus ziņu publicēšanā, lai gan žurnālisti vienkārši kritiski domā, tas nozīmē, ka kaut kas nav kārtībā. Mēs nevēlamies, lai termins “viltus ziņas” deleģitimizētu plašsaziņas līdzekļus.</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v-LV" sz="2000" b="0" strike="noStrike">
                <a:latin typeface="Arial"/>
              </a:rPr>
              <a:t>Sāciet ar šā videoklipa noskatīšanos: (https://www.youtube.com/watch?v=d8uRYqsu2W4)</a:t>
            </a:r>
            <a:r>
              <a:rPr lang="lv-LV"/>
              <a:t/>
            </a:r>
            <a:br>
              <a:rPr lang="lv-LV"/>
            </a:br>
            <a:r>
              <a:rPr lang="lv-LV" sz="2000" b="0" strike="noStrike">
                <a:latin typeface="Arial"/>
              </a:rPr>
              <a:t>Kopējais laiks: 1 min 40 s</a:t>
            </a:r>
          </a:p>
          <a:p>
            <a:pPr marL="216000" indent="-216000">
              <a:lnSpc>
                <a:spcPct val="100000"/>
              </a:lnSpc>
            </a:pPr>
            <a:endParaRPr lang="fr-BE" sz="2000" b="0" strike="noStrike" spc="-1">
              <a:latin typeface="Arial"/>
            </a:endParaRPr>
          </a:p>
          <a:p>
            <a:pPr marL="216000" indent="-216000">
              <a:lnSpc>
                <a:spcPct val="100000"/>
              </a:lnSpc>
            </a:pPr>
            <a:r>
              <a:rPr lang="lv-LV" sz="2000" b="0" strike="noStrike">
                <a:latin typeface="Arial"/>
              </a:rPr>
              <a:t>Atšifrējums:</a:t>
            </a:r>
          </a:p>
          <a:p>
            <a:pPr marL="139680">
              <a:lnSpc>
                <a:spcPct val="100000"/>
              </a:lnSpc>
              <a:tabLst>
                <a:tab pos="0" algn="l"/>
              </a:tabLst>
            </a:pPr>
            <a:r>
              <a:rPr lang="lv-LV" sz="1200" b="0" strike="noStrike">
                <a:solidFill>
                  <a:srgbClr val="000000"/>
                </a:solidFill>
                <a:latin typeface="Arial"/>
              </a:rPr>
              <a:t>---------------------------</a:t>
            </a:r>
            <a:r>
              <a:rPr lang="lv-LV"/>
              <a:t/>
            </a:r>
            <a:br>
              <a:rPr lang="lv-LV"/>
            </a:br>
            <a:r>
              <a:rPr lang="lv-LV" sz="2000" b="0" strike="noStrike">
                <a:solidFill>
                  <a:srgbClr val="000000"/>
                </a:solidFill>
                <a:latin typeface="Arial"/>
              </a:rPr>
              <a:t>(balss aiz kadra)	</a:t>
            </a:r>
          </a:p>
          <a:p>
            <a:pPr marL="139680">
              <a:lnSpc>
                <a:spcPct val="100000"/>
              </a:lnSpc>
              <a:tabLst>
                <a:tab pos="0" algn="l"/>
              </a:tabLst>
            </a:pPr>
            <a:r>
              <a:rPr lang="lv-LV" sz="2000" b="0" strike="noStrike">
                <a:solidFill>
                  <a:srgbClr val="000000"/>
                </a:solidFill>
                <a:latin typeface="Arial"/>
              </a:rPr>
              <a:t>Tā bija iespējama atbilde miljoniem ģimeņu, kuras saskārušās ar autismu, —  nozīmīgs medicīnisks pētījums, kas liecināja par bērnu vakcinēšanas saistību ar minēto sindromu. Tomēr tagad šis pētījums tiek raksturots kā “maldinošs”, un daži pat apgalvo, ka tā ir sīki izstrādāta krāpšana.</a:t>
            </a:r>
          </a:p>
          <a:p>
            <a:pPr marL="139680">
              <a:lnSpc>
                <a:spcPct val="100000"/>
              </a:lnSpc>
              <a:tabLst>
                <a:tab pos="0" algn="l"/>
              </a:tabLst>
            </a:pPr>
            <a:r>
              <a:rPr lang="lv-LV" sz="2000" b="0" strike="noStrike">
                <a:solidFill>
                  <a:srgbClr val="000000"/>
                </a:solidFill>
                <a:latin typeface="Arial"/>
              </a:rPr>
              <a:t>(Fiona Godlija (</a:t>
            </a:r>
            <a:r>
              <a:rPr lang="lv-LV" sz="2000" b="0" i="1" strike="noStrike">
                <a:solidFill>
                  <a:srgbClr val="000000"/>
                </a:solidFill>
                <a:latin typeface="Arial"/>
              </a:rPr>
              <a:t>Fiona Godlee</a:t>
            </a:r>
            <a:r>
              <a:rPr lang="lv-LV" sz="2000" b="0" strike="noStrike">
                <a:solidFill>
                  <a:srgbClr val="000000"/>
                </a:solidFill>
                <a:latin typeface="Arial"/>
              </a:rPr>
              <a:t>), redaktore, </a:t>
            </a:r>
            <a:r>
              <a:rPr lang="lv-LV" sz="2000" b="0" i="1" strike="noStrike">
                <a:solidFill>
                  <a:srgbClr val="000000"/>
                </a:solidFill>
                <a:latin typeface="Arial"/>
              </a:rPr>
              <a:t>British Medical Journa</a:t>
            </a:r>
            <a:r>
              <a:rPr lang="lv-LV" sz="2000" b="0" strike="noStrike">
                <a:solidFill>
                  <a:srgbClr val="000000"/>
                </a:solidFill>
                <a:latin typeface="Arial"/>
              </a:rPr>
              <a:t>l)	</a:t>
            </a:r>
          </a:p>
          <a:p>
            <a:pPr marL="139680">
              <a:lnSpc>
                <a:spcPct val="100000"/>
              </a:lnSpc>
              <a:tabLst>
                <a:tab pos="0" algn="l"/>
              </a:tabLst>
            </a:pPr>
            <a:r>
              <a:rPr lang="lv-LV" sz="2000" b="0" strike="noStrike">
                <a:solidFill>
                  <a:srgbClr val="000000"/>
                </a:solidFill>
                <a:latin typeface="Arial"/>
              </a:rPr>
              <a:t>Mēs zinājām, ka šis pētījums nav kvalitatīvs, jau kopš paša sākuma. Tas pievērsa ārkārtīgi lielu plašsaziņas līdzekļu uzmanību. Visi pierādījumi, visi epidemioloģiskie pētījumi un pētījumi, kuros aplūkots liels bērnu skaits, to atspēko, un saskaņā ar tiem nekas neliecina par šādas saiknes esību.</a:t>
            </a:r>
          </a:p>
          <a:p>
            <a:pPr marL="139680">
              <a:lnSpc>
                <a:spcPct val="100000"/>
              </a:lnSpc>
              <a:tabLst>
                <a:tab pos="0" algn="l"/>
              </a:tabLst>
            </a:pPr>
            <a:r>
              <a:rPr lang="lv-LV" sz="2000" b="0" strike="noStrike">
                <a:solidFill>
                  <a:srgbClr val="000000"/>
                </a:solidFill>
                <a:latin typeface="Arial"/>
              </a:rPr>
              <a:t>(balss aiz kadra)	</a:t>
            </a:r>
          </a:p>
          <a:p>
            <a:pPr marL="139680">
              <a:lnSpc>
                <a:spcPct val="100000"/>
              </a:lnSpc>
              <a:tabLst>
                <a:tab pos="0" algn="l"/>
              </a:tabLst>
            </a:pPr>
            <a:r>
              <a:rPr lang="lv-LV" sz="2000" b="0" strike="noStrike">
                <a:solidFill>
                  <a:srgbClr val="000000"/>
                </a:solidFill>
                <a:latin typeface="Arial"/>
              </a:rPr>
              <a:t>Pacientu bažas izraisīja 1998. gadā publicētais Endrū Veikfīlda (</a:t>
            </a:r>
            <a:r>
              <a:rPr lang="lv-LV" sz="2000" b="0" i="1" strike="noStrike">
                <a:solidFill>
                  <a:srgbClr val="000000"/>
                </a:solidFill>
                <a:latin typeface="Arial"/>
              </a:rPr>
              <a:t>Andrew Wakefield</a:t>
            </a:r>
            <a:r>
              <a:rPr lang="lv-LV" sz="2000" b="0" strike="noStrike">
                <a:solidFill>
                  <a:srgbClr val="000000"/>
                </a:solidFill>
                <a:latin typeface="Arial"/>
              </a:rPr>
              <a:t>) un viņa kolēģu publicētais pētījums, tādējādi veicinot potēšanas īpatsvara samazinājumu visā pasaulē. Veikfīlds apgalvoja, ka 12 bērniem nebija nekādu traucējumu līdz masalu, cūciņu un masaliņu potes saņemšanai.</a:t>
            </a:r>
          </a:p>
          <a:p>
            <a:pPr marL="139680">
              <a:lnSpc>
                <a:spcPct val="100000"/>
              </a:lnSpc>
              <a:tabLst>
                <a:tab pos="0" algn="l"/>
              </a:tabLst>
            </a:pPr>
            <a:r>
              <a:rPr lang="lv-LV" sz="2000" b="0" strike="noStrike">
                <a:solidFill>
                  <a:srgbClr val="000000"/>
                </a:solidFill>
                <a:latin typeface="Arial"/>
              </a:rPr>
              <a:t>Vēlāk šis pētījums tika atsaukts, un jaunā pārbaudē tika konstatēts, ka Veikfīlds un viņa kolēģi pētījumos ir sagrozījuši faktus par pacientiem. Tomēr Veikfīldam joprojām ir atbalstītāji. Viens no tiem ir Džeimijs Hendlijs (J</a:t>
            </a:r>
            <a:r>
              <a:rPr lang="lv-LV" sz="2000" b="0" i="1" strike="noStrike">
                <a:solidFill>
                  <a:srgbClr val="000000"/>
                </a:solidFill>
                <a:latin typeface="Arial"/>
              </a:rPr>
              <a:t>amie Handley</a:t>
            </a:r>
            <a:r>
              <a:rPr lang="lv-LV" sz="2000" b="0" strike="noStrike">
                <a:solidFill>
                  <a:srgbClr val="000000"/>
                </a:solidFill>
                <a:latin typeface="Arial"/>
              </a:rPr>
              <a:t>), kuram ir ar autismu sirgstošs dēls.</a:t>
            </a:r>
          </a:p>
          <a:p>
            <a:pPr marL="139680">
              <a:lnSpc>
                <a:spcPct val="100000"/>
              </a:lnSpc>
              <a:tabLst>
                <a:tab pos="0" algn="l"/>
              </a:tabLst>
            </a:pPr>
            <a:r>
              <a:rPr lang="lv-LV" sz="2000" b="0" strike="noStrike">
                <a:solidFill>
                  <a:srgbClr val="000000"/>
                </a:solidFill>
                <a:latin typeface="Arial"/>
              </a:rPr>
              <a:t>(Dž. B. Hendlijs (</a:t>
            </a:r>
            <a:r>
              <a:rPr lang="lv-LV" sz="2000" b="0" i="1" strike="noStrike">
                <a:solidFill>
                  <a:srgbClr val="000000"/>
                </a:solidFill>
                <a:latin typeface="Arial"/>
              </a:rPr>
              <a:t>JB Handley</a:t>
            </a:r>
            <a:r>
              <a:rPr lang="lv-LV" sz="2000" b="0" strike="noStrike">
                <a:solidFill>
                  <a:srgbClr val="000000"/>
                </a:solidFill>
                <a:latin typeface="Arial"/>
              </a:rPr>
              <a:t>), dibinātājs, </a:t>
            </a:r>
            <a:r>
              <a:rPr lang="lv-LV" sz="2000" b="0" i="1" strike="noStrike">
                <a:solidFill>
                  <a:srgbClr val="000000"/>
                </a:solidFill>
                <a:latin typeface="Arial"/>
              </a:rPr>
              <a:t>Generation Rescue</a:t>
            </a:r>
            <a:r>
              <a:rPr lang="lv-LV" sz="2000" b="0" strike="noStrike">
                <a:solidFill>
                  <a:srgbClr val="000000"/>
                </a:solidFill>
                <a:latin typeface="Arial"/>
              </a:rPr>
              <a:t>)	</a:t>
            </a:r>
          </a:p>
          <a:p>
            <a:pPr marL="139680">
              <a:lnSpc>
                <a:spcPct val="100000"/>
              </a:lnSpc>
              <a:tabLst>
                <a:tab pos="0" algn="l"/>
              </a:tabLst>
            </a:pPr>
            <a:r>
              <a:rPr lang="lv-LV" sz="2000" b="0" strike="noStrike">
                <a:solidFill>
                  <a:srgbClr val="000000"/>
                </a:solidFill>
                <a:latin typeface="Arial"/>
              </a:rPr>
              <a:t>Ir zināmi gadījumi, kad vakcīnas izraisa smadzeņu bojājumus. Nav nepieciešama augstākā izglītība, lai to secinātu: pirms ārsta apmeklējuma bērnam viss ir kārtībā, un pēc tam viņam ir nopietnas veselības problēmas. Dažiem bērniem vakcīnas arī izraisa smadzeņu bojājumus. Tādēļ šī diskusija joprojām turpinās, un īsti zinātniski pētījumi vēl nav veikti.</a:t>
            </a:r>
          </a:p>
          <a:p>
            <a:pPr marL="139680">
              <a:lnSpc>
                <a:spcPct val="100000"/>
              </a:lnSpc>
              <a:tabLst>
                <a:tab pos="0" algn="l"/>
              </a:tabLst>
            </a:pPr>
            <a:r>
              <a:rPr lang="lv-LV" sz="2000" b="0" strike="noStrike">
                <a:solidFill>
                  <a:srgbClr val="000000"/>
                </a:solidFill>
                <a:latin typeface="Arial"/>
              </a:rPr>
              <a:t>(balss aiz kadra)	</a:t>
            </a:r>
          </a:p>
          <a:p>
            <a:pPr marL="139680">
              <a:lnSpc>
                <a:spcPct val="100000"/>
              </a:lnSpc>
              <a:tabLst>
                <a:tab pos="0" algn="l"/>
              </a:tabLst>
            </a:pPr>
            <a:r>
              <a:rPr lang="lv-LV" sz="2000" b="0" strike="noStrike">
                <a:solidFill>
                  <a:srgbClr val="000000"/>
                </a:solidFill>
                <a:latin typeface="Arial"/>
              </a:rPr>
              <a:t>Veikfīldam pagājušā gada maijā tika anulēta ārsta licence Lielbritānijā. Kopš attiecīgā brīža ir veikti citi pētījumi, kuri liecina, ka starp masalu, cūciņu un masaliņu vakcīnu un autismu nepastāv saikne.</a:t>
            </a:r>
          </a:p>
          <a:p>
            <a:pPr marL="139680">
              <a:lnSpc>
                <a:spcPct val="100000"/>
              </a:lnSpc>
              <a:tabLst>
                <a:tab pos="0" algn="l"/>
              </a:tabLst>
            </a:pPr>
            <a:r>
              <a:rPr lang="lv-LV" sz="2000" b="0" strike="noStrike">
                <a:solidFill>
                  <a:srgbClr val="000000"/>
                </a:solidFill>
                <a:latin typeface="Arial"/>
              </a:rPr>
              <a:t>Mums neizdevās sazināties ar Endrū Veikfīldu. Ross Simpsons (</a:t>
            </a:r>
            <a:r>
              <a:rPr lang="lv-LV" sz="2000" b="0" i="1" strike="noStrike">
                <a:solidFill>
                  <a:srgbClr val="000000"/>
                </a:solidFill>
                <a:latin typeface="Arial"/>
              </a:rPr>
              <a:t>Ross Simpson</a:t>
            </a:r>
            <a:r>
              <a:rPr lang="lv-LV" sz="2000" b="0" strike="noStrike">
                <a:solidFill>
                  <a:srgbClr val="000000"/>
                </a:solidFill>
                <a:latin typeface="Arial"/>
              </a:rPr>
              <a:t>), </a:t>
            </a:r>
            <a:r>
              <a:rPr lang="lv-LV" sz="2000" b="0" i="1" strike="noStrike">
                <a:solidFill>
                  <a:srgbClr val="000000"/>
                </a:solidFill>
                <a:latin typeface="Arial"/>
              </a:rPr>
              <a:t>Associated Press</a:t>
            </a:r>
            <a:r>
              <a:rPr lang="lv-LV" sz="2000" b="0" strike="noStrike">
                <a:solidFill>
                  <a:srgbClr val="000000"/>
                </a:solidFill>
                <a:latin typeface="Arial"/>
              </a:rPr>
              <a:t>.</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lv-LV" sz="2000" b="0" strike="noStrike">
                <a:solidFill>
                  <a:srgbClr val="000000"/>
                </a:solidFill>
                <a:latin typeface="Arial"/>
              </a:rPr>
              <a:t>---------------------</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lv-LV" sz="2000" b="0" strike="noStrike">
                <a:solidFill>
                  <a:srgbClr val="000000"/>
                </a:solidFill>
                <a:latin typeface="Arial"/>
              </a:rPr>
              <a:t>Pārrunājamie jautājumi.</a:t>
            </a:r>
          </a:p>
          <a:p>
            <a:pPr marL="311040" indent="-171000">
              <a:lnSpc>
                <a:spcPct val="100000"/>
              </a:lnSpc>
              <a:buClr>
                <a:srgbClr val="000000"/>
              </a:buClr>
              <a:buFont typeface="StarSymbol"/>
              <a:buChar char="-"/>
              <a:tabLst>
                <a:tab pos="0" algn="l"/>
              </a:tabLst>
            </a:pPr>
            <a:r>
              <a:rPr lang="lv-LV" sz="2000" b="0" strike="noStrike">
                <a:solidFill>
                  <a:srgbClr val="000000"/>
                </a:solidFill>
                <a:latin typeface="Arial"/>
              </a:rPr>
              <a:t>Sabiedrībai ir nepieciešams, lai akadēmisko iestāžu darbinieki ievērotu augstus akadēmiskos standartus, līdz ar to ir svarīgi izprast, kāpēc tie ir vajadzīgi. </a:t>
            </a:r>
            <a:r>
              <a:rPr lang="lv-LV" sz="2000" b="0" strike="noStrike">
                <a:latin typeface="Arial"/>
              </a:rPr>
              <a:t>Šis konkrētais zinātniskais darbs, kas vairākkārt ticis atspēkots un atmaskots, ir viens no galvenajiem iemesliem, kāpēc tika radīta pretvakcinācijas kustība un joprojām ir tik izplatīta.</a:t>
            </a:r>
            <a:r>
              <a:rPr lang="lv-LV" sz="2000" b="0" strike="noStrike">
                <a:solidFill>
                  <a:srgbClr val="FF0000"/>
                </a:solidFill>
                <a:latin typeface="Arial"/>
              </a:rPr>
              <a:t> Lai gan pētījums bija kļūdains, tam tika pievērsta pietiekami liela plašsaziņas līdzekļu uzmanība, lai kaitētu sabiedrības uztverei par vakcīnām, kuru drošība un efektivitāte ir pierādīta daudzas reizes. </a:t>
            </a:r>
          </a:p>
          <a:p>
            <a:pPr marL="311040" indent="-171000">
              <a:lnSpc>
                <a:spcPct val="100000"/>
              </a:lnSpc>
              <a:buClr>
                <a:srgbClr val="000000"/>
              </a:buClr>
              <a:buFont typeface="StarSymbol"/>
              <a:buChar char="-"/>
              <a:tabLst>
                <a:tab pos="0" algn="l"/>
              </a:tabLst>
            </a:pPr>
            <a:r>
              <a:rPr lang="lv-LV" sz="2000" b="0" strike="noStrike">
                <a:solidFill>
                  <a:srgbClr val="FF0000"/>
                </a:solidFill>
                <a:latin typeface="Arial"/>
              </a:rPr>
              <a:t>Ikvienam ir tiesības uz vārda brīvību, taču tās neparedz tiesības apzināti izplatīt melus, jo īpaši, ja tas var kaitēt sabiedrības veselībai: </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lv-LV" sz="2000" b="0" strike="noStrike">
                <a:solidFill>
                  <a:srgbClr val="FF0000"/>
                </a:solidFill>
                <a:latin typeface="Arial"/>
              </a:rPr>
              <a:t>Kāpēc tas ir slikti:</a:t>
            </a:r>
          </a:p>
          <a:p>
            <a:pPr marL="311040" indent="-171000">
              <a:lnSpc>
                <a:spcPct val="100000"/>
              </a:lnSpc>
              <a:buClr>
                <a:srgbClr val="000000"/>
              </a:buClr>
              <a:buFont typeface="StarSymbol"/>
              <a:buChar char="-"/>
              <a:tabLst>
                <a:tab pos="0" algn="l"/>
              </a:tabLst>
            </a:pPr>
            <a:r>
              <a:rPr lang="lv-LV" sz="2000" b="0" strike="noStrike">
                <a:solidFill>
                  <a:srgbClr val="FF0000"/>
                </a:solidFill>
                <a:latin typeface="Arial"/>
              </a:rPr>
              <a:t>Cilvēki ir gatavi saskatīt saikni pat gadījumos, ja tas ir pretrunā zinātniskiem secinājumiem.</a:t>
            </a:r>
          </a:p>
          <a:p>
            <a:pPr marL="311040" indent="-171000">
              <a:lnSpc>
                <a:spcPct val="100000"/>
              </a:lnSpc>
              <a:buClr>
                <a:srgbClr val="000000"/>
              </a:buClr>
              <a:buFont typeface="StarSymbol"/>
              <a:buChar char="-"/>
              <a:tabLst>
                <a:tab pos="0" algn="l"/>
              </a:tabLst>
            </a:pPr>
            <a:r>
              <a:rPr lang="lv-LV" sz="2000" b="0" strike="noStrike">
                <a:solidFill>
                  <a:srgbClr val="FF0000"/>
                </a:solidFill>
                <a:latin typeface="Arial"/>
              </a:rPr>
              <a:t>Vainas novelšana palīdz slēpt citus iespējamos faktorus, piemēram, individuālu atbildību vai pierādītus autisma rašanās iemeslus. Piemēram, autismu parasti diagnosticē aptuveni tajā pašā laikā, kad bērni saņem masalu, cūciņu un masaliņu poti. Cilvēki, kuri ir gatavi uzskatīt, ka viņu bērnam autisms tika izraisīts, nevis pieņemt, ka šī sindroma diagnoze bija ārpus viņu kontroles, parasti ignorē minētos apstākļus.</a:t>
            </a:r>
          </a:p>
          <a:p>
            <a:pPr marL="311040" indent="-171000">
              <a:lnSpc>
                <a:spcPct val="100000"/>
              </a:lnSpc>
              <a:buClr>
                <a:srgbClr val="000000"/>
              </a:buClr>
              <a:buFont typeface="StarSymbol"/>
              <a:buChar char="-"/>
              <a:tabLst>
                <a:tab pos="0" algn="l"/>
              </a:tabLst>
            </a:pPr>
            <a:r>
              <a:rPr lang="lv-LV" sz="2000" b="0" strike="noStrike">
                <a:solidFill>
                  <a:srgbClr val="FF0000"/>
                </a:solidFill>
                <a:latin typeface="Arial"/>
              </a:rPr>
              <a:t>Gūstot plašu izplatību, šī viltus informācija var radīt būtisku apdraudējumu vakcinācijas sistēmai. Daudzi cilvēki var zaudēt imunitāti pret nopietnām slimībām.</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v-LV" sz="1200" b="0" strike="noStrike">
                <a:latin typeface="+mn-lt"/>
                <a:ea typeface="+mn-ea"/>
              </a:rPr>
              <a:t>Kopš Covid-19 pandēmijas sākuma plašsaziņas līdzekļos ir izplatīts daudz mulsinošas informācijas, turklāt bieži vien ir izteikti apgalvojumi par saikni starp 5G tehnoloģijām un koronavīrusa izplatību. No otras puses, ikvienam ir tiesības brīvi paust savu viedokli, un var būt lietderīgi saglabāt piesardzīgu vai pat skeptisku nostāju attiecībā uz jaunajām tehnoloģijām un to ietekmi uz mūsu dzīvi un veselību.</a:t>
            </a:r>
          </a:p>
          <a:p>
            <a:pPr marL="216000" indent="-216000">
              <a:lnSpc>
                <a:spcPct val="100000"/>
              </a:lnSpc>
            </a:pPr>
            <a:endParaRPr lang="fr-BE" sz="1200" b="0" strike="noStrike" spc="-1">
              <a:latin typeface="Arial"/>
            </a:endParaRPr>
          </a:p>
          <a:p>
            <a:pPr marL="216000" indent="-216000">
              <a:lnSpc>
                <a:spcPct val="100000"/>
              </a:lnSpc>
            </a:pPr>
            <a:r>
              <a:rPr lang="lv-LV" sz="1200" b="0" strike="noStrike">
                <a:latin typeface="+mn-lt"/>
                <a:ea typeface="+mn-ea"/>
              </a:rPr>
              <a:t>TAČU šī teorija ir izraisījusi reālas kaitīgas sekas, piemēram, ir nodedzināta telekomunikāciju infrastruktūra un notikuši fiziski uzbrukumi strādniekiem, kuri veica infrastruktūras ierīkošanu.</a:t>
            </a:r>
          </a:p>
          <a:p>
            <a:pPr>
              <a:lnSpc>
                <a:spcPct val="100000"/>
              </a:lnSpc>
              <a:tabLst>
                <a:tab pos="0" algn="l"/>
              </a:tabLst>
            </a:pPr>
            <a:endParaRPr lang="fr-BE" sz="1200" b="0" strike="noStrike" spc="-1">
              <a:latin typeface="Arial"/>
            </a:endParaRPr>
          </a:p>
          <a:p>
            <a:pPr>
              <a:lnSpc>
                <a:spcPct val="100000"/>
              </a:lnSpc>
              <a:tabLst>
                <a:tab pos="0" algn="l"/>
              </a:tabLst>
            </a:pPr>
            <a:r>
              <a:rPr lang="lv-LV" sz="2000" b="0" strike="noStrike">
                <a:latin typeface="+mn-lt"/>
                <a:ea typeface="+mn-ea"/>
              </a:rPr>
              <a:t>Kāpēc tas ir slikti:</a:t>
            </a:r>
          </a:p>
          <a:p>
            <a:pPr marL="171360" indent="-171000">
              <a:lnSpc>
                <a:spcPct val="100000"/>
              </a:lnSpc>
              <a:buClr>
                <a:srgbClr val="000000"/>
              </a:buClr>
              <a:buFont typeface="StarSymbol"/>
              <a:buChar char="-"/>
              <a:tabLst>
                <a:tab pos="0" algn="l"/>
              </a:tabLst>
            </a:pPr>
            <a:r>
              <a:rPr lang="lv-LV" sz="2000" b="0" strike="noStrike">
                <a:latin typeface="+mn-lt"/>
                <a:ea typeface="+mn-ea"/>
              </a:rPr>
              <a:t>Reāla bojājumu nodarīšana: mobilo sakaru torņu ļaunprātīga dedzināšana visā Eiropā.</a:t>
            </a:r>
          </a:p>
          <a:p>
            <a:pPr marL="171360" indent="-171000">
              <a:lnSpc>
                <a:spcPct val="100000"/>
              </a:lnSpc>
              <a:buClr>
                <a:srgbClr val="000000"/>
              </a:buClr>
              <a:buFont typeface="StarSymbol"/>
              <a:buChar char="-"/>
              <a:tabLst>
                <a:tab pos="0" algn="l"/>
              </a:tabLst>
            </a:pPr>
            <a:r>
              <a:rPr lang="lv-LV" sz="2000" b="0" strike="noStrike">
                <a:latin typeface="+mn-lt"/>
                <a:ea typeface="+mn-ea"/>
              </a:rPr>
              <a:t>Telekomunikāciju tīklu darbības traucējumi, jo daudzi no iznīcinātajiem vai sabojātajiem torņiem nodrošināja 3G un 4G pakalpojumus, kurus sabiedrība izmanto ikdienā.</a:t>
            </a:r>
          </a:p>
          <a:p>
            <a:pPr marL="171360" indent="-171000">
              <a:lnSpc>
                <a:spcPct val="100000"/>
              </a:lnSpc>
              <a:buClr>
                <a:srgbClr val="000000"/>
              </a:buClr>
              <a:buFont typeface="StarSymbol"/>
              <a:buChar char="-"/>
              <a:tabLst>
                <a:tab pos="0" algn="l"/>
              </a:tabLst>
            </a:pPr>
            <a:r>
              <a:rPr lang="lv-LV" sz="1200" b="0" strike="noStrike">
                <a:solidFill>
                  <a:srgbClr val="000000"/>
                </a:solidFill>
                <a:latin typeface="+mn-lt"/>
                <a:ea typeface="+mn-ea"/>
              </a:rPr>
              <a:t>Uzbrukumi telekomunikāciju nozares darbiniekiem saistībā ar 5G optiskā kabeļa vai jebkura cita veida telekomunikāciju infrastruktūras ierīkošanu.</a:t>
            </a:r>
          </a:p>
          <a:p>
            <a:pPr>
              <a:lnSpc>
                <a:spcPct val="100000"/>
              </a:lnSpc>
              <a:tabLst>
                <a:tab pos="0" algn="l"/>
              </a:tabLst>
            </a:pPr>
            <a:endParaRPr lang="fr-BE" sz="1200" b="0" strike="noStrike" spc="-1">
              <a:latin typeface="Arial"/>
            </a:endParaRPr>
          </a:p>
          <a:p>
            <a:pPr>
              <a:lnSpc>
                <a:spcPct val="100000"/>
              </a:lnSpc>
              <a:tabLst>
                <a:tab pos="0" algn="l"/>
              </a:tabLst>
            </a:pPr>
            <a:r>
              <a:rPr lang="lv-LV" sz="1200" b="0" strike="noStrike">
                <a:solidFill>
                  <a:srgbClr val="000000"/>
                </a:solidFill>
                <a:latin typeface="+mn-lt"/>
                <a:ea typeface="+mn-ea"/>
              </a:rPr>
              <a:t>“Kad cilvēki jūt, ka ir apdraudēti vai nekontrolē situāciju, vai arī mēģina izskaidrot būtiskus notikumus, viņi ir vieglāk pakļauti sazvērestības teoriju ietekmei šāda skaidrojuma rašanā.  Lai gan tas skan paradoksāli, cilvēkiem ir lielāka kontroles sajūta, iedomājoties, ka šos procesus īsteno slepenas grupas un aģentūras, nevis pieņemot, ka lietas notiek nejauši.  Nejaušība cilvēkiem ir ļoti nepatīkama.” Džons Kuks (</a:t>
            </a:r>
            <a:r>
              <a:rPr lang="lv-LV" sz="1200" b="0" i="1" strike="noStrike">
                <a:solidFill>
                  <a:srgbClr val="000000"/>
                </a:solidFill>
                <a:latin typeface="+mn-lt"/>
                <a:ea typeface="+mn-ea"/>
              </a:rPr>
              <a:t>John Cook</a:t>
            </a:r>
            <a:r>
              <a:rPr lang="lv-LV" sz="1200" b="0" strike="noStrike">
                <a:solidFill>
                  <a:srgbClr val="000000"/>
                </a:solidFill>
                <a:latin typeface="+mn-lt"/>
                <a:ea typeface="+mn-ea"/>
              </a:rPr>
              <a:t>), eksperts maldinošas informācijas jomā, Džordža Meisona universitātes Sakaru centrs klimata pārmaiņu jautājumos.</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v-LV" sz="2000" b="0" strike="noStrike">
                <a:latin typeface="Arial"/>
              </a:rPr>
              <a:t>Pārrunājamie jautājumi.</a:t>
            </a:r>
          </a:p>
          <a:p>
            <a:pPr>
              <a:lnSpc>
                <a:spcPct val="100000"/>
              </a:lnSpc>
              <a:tabLst>
                <a:tab pos="0" algn="l"/>
              </a:tabLst>
            </a:pPr>
            <a:r>
              <a:rPr lang="lv-LV" sz="2000" b="0" strike="noStrike">
                <a:latin typeface="Arial"/>
              </a:rPr>
              <a:t>- Neatbilstoši veselības aizsardzības ieteikumi var apdraudēt cilvēku atveseļošanos vai arī likt viņiem nepietiekami vai pārmērīgi novērtēt kādu slimību.</a:t>
            </a:r>
            <a:r>
              <a:rPr lang="lv-LV" sz="2000" b="0" strike="noStrike">
                <a:solidFill>
                  <a:srgbClr val="FF0000"/>
                </a:solidFill>
                <a:latin typeface="Arial"/>
              </a:rPr>
              <a:t> To labi ilustrē šis attēls Covid-19 kontekstā. Tālāk redzamajā saitē ir pieejams oriģināls, kuru daudzi no jums varbūt ir redzējuši sociālajos plašsaziņas līdzekļos vai pat </a:t>
            </a:r>
            <a:r>
              <a:rPr lang="lv-LV" sz="2000" b="0" i="1" strike="noStrike">
                <a:solidFill>
                  <a:srgbClr val="FF0000"/>
                </a:solidFill>
                <a:latin typeface="Arial"/>
              </a:rPr>
              <a:t>WhatsApp</a:t>
            </a:r>
            <a:r>
              <a:rPr lang="lv-LV" sz="2000" b="0" strike="noStrike">
                <a:solidFill>
                  <a:srgbClr val="FF0000"/>
                </a:solidFill>
                <a:latin typeface="Arial"/>
              </a:rPr>
              <a:t> sarakstē: https://factcheck.afp.com/gargling-warm-salt-water-or-vinegar-does-not-prevent-coronavirus-infection-health-experts-say</a:t>
            </a:r>
          </a:p>
          <a:p>
            <a:pPr>
              <a:lnSpc>
                <a:spcPct val="100000"/>
              </a:lnSpc>
              <a:tabLst>
                <a:tab pos="0" algn="l"/>
              </a:tabLst>
            </a:pPr>
            <a:endParaRPr lang="fr-BE" sz="2000" b="0" strike="noStrike" spc="-1">
              <a:latin typeface="Arial"/>
            </a:endParaRPr>
          </a:p>
          <a:p>
            <a:pPr>
              <a:lnSpc>
                <a:spcPct val="100000"/>
              </a:lnSpc>
              <a:tabLst>
                <a:tab pos="0" algn="l"/>
              </a:tabLst>
            </a:pPr>
            <a:r>
              <a:rPr lang="lv-LV" sz="2000" b="0" strike="noStrike">
                <a:solidFill>
                  <a:srgbClr val="FF0000"/>
                </a:solidFill>
                <a:latin typeface="Arial"/>
              </a:rPr>
              <a:t>Kāpēc tas ir slikti:</a:t>
            </a:r>
          </a:p>
          <a:p>
            <a:pPr marL="171360" indent="-171000">
              <a:lnSpc>
                <a:spcPct val="100000"/>
              </a:lnSpc>
              <a:buClr>
                <a:srgbClr val="000000"/>
              </a:buClr>
              <a:buFont typeface="StarSymbol"/>
              <a:buChar char="-"/>
              <a:tabLst>
                <a:tab pos="0" algn="l"/>
              </a:tabLst>
            </a:pPr>
            <a:r>
              <a:rPr lang="lv-LV" sz="2000" b="0" strike="noStrike">
                <a:solidFill>
                  <a:srgbClr val="FF0000"/>
                </a:solidFill>
                <a:latin typeface="Arial"/>
              </a:rPr>
              <a:t>Šajā gadījumā ieteikums dzert karstu ūdeni nav īpaši bīstams, taču iedomāsimies, ja šajā dezinformācijā būtu minēta ļoti bīstama šķidruma, piemēram, balinātāja, dzeršana.</a:t>
            </a:r>
          </a:p>
          <a:p>
            <a:pPr marL="171360" indent="-171000">
              <a:lnSpc>
                <a:spcPct val="100000"/>
              </a:lnSpc>
              <a:buClr>
                <a:srgbClr val="000000"/>
              </a:buClr>
              <a:buFont typeface="StarSymbol"/>
              <a:buChar char="-"/>
              <a:tabLst>
                <a:tab pos="0" algn="l"/>
              </a:tabLst>
            </a:pPr>
            <a:r>
              <a:rPr lang="lv-LV" sz="2000" b="0" strike="noStrike">
                <a:solidFill>
                  <a:srgbClr val="FF0000"/>
                </a:solidFill>
                <a:latin typeface="Arial"/>
              </a:rPr>
              <a:t>Pētījums izdevumā American Journal of Tropical Medicine and Hygiene liecina, ka dezinformācija un maldinoša informācija par koronavīrusu ir izraisījusi vismaz 800 nāves gadījumu (uz 2020. gada augustu), kā arī aptuveni 6000 hospitalizācijas gadījumu. Pētījumā tika apskatītas tiešsaistē atrodamās ar Covid-19 saistītas baumas, priekšstati, sazvērestības naratīvi un to ietekme uz sabiedrības veselību.</a:t>
            </a:r>
          </a:p>
          <a:p>
            <a:pPr marL="171360" indent="-171000">
              <a:lnSpc>
                <a:spcPct val="100000"/>
              </a:lnSpc>
              <a:buClr>
                <a:srgbClr val="000000"/>
              </a:buClr>
              <a:buFont typeface="StarSymbol"/>
              <a:buChar char="-"/>
              <a:tabLst>
                <a:tab pos="0" algn="l"/>
              </a:tabLst>
            </a:pPr>
            <a:r>
              <a:rPr lang="lv-LV" sz="1200" b="0" strike="noStrike">
                <a:solidFill>
                  <a:srgbClr val="FF0000"/>
                </a:solidFill>
                <a:latin typeface="+mn-lt"/>
                <a:ea typeface="+mn-ea"/>
              </a:rPr>
              <a:t>Bieži vien šī nepatiesā informācija tiek izplatīta neapzināti, bet daudzos citos gadījumos to izplata avoti, kuri mēģināt panākt lielāku apmeklētību, izmantojot virsrakstus un rakstus, kuri ir īpaši izstrādāti uzmanības piesaistīšanai (“klikšķēsma”, piemēram, “Zinātnieki apgalvo, ka šis senču līdzeklis varētu izārstēt vēzi.  Noklikšķiniet šeit, lai uzzinātu vairāk!”),  vai pat ļaunprātīgi rīcībspēki, kas mēģina izraisīt jucekli un neizpratni un piesārņot informācijas vidi ar daudziem un bieži vien pretrunīgiem naratīviem.</a:t>
            </a:r>
          </a:p>
          <a:p>
            <a:pPr>
              <a:lnSpc>
                <a:spcPct val="100000"/>
              </a:lnSpc>
              <a:tabLst>
                <a:tab pos="0" algn="l"/>
              </a:tabLst>
            </a:pPr>
            <a:endParaRPr lang="fr-BE" sz="1200" b="0" strike="noStrike" spc="-1">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v-LV" sz="2000" b="0" strike="noStrike">
                <a:latin typeface="Arial"/>
              </a:rPr>
              <a:t>Sāciet ar šā videoklipa noskatīšanos:  (https://www.youtube.com/watch?v=9jnq3MRLsEU)</a:t>
            </a:r>
            <a:r>
              <a:rPr lang="lv-LV"/>
              <a:t/>
            </a:r>
            <a:br>
              <a:rPr lang="lv-LV"/>
            </a:br>
            <a:r>
              <a:rPr lang="lv-LV" sz="2000" b="0" strike="noStrike">
                <a:latin typeface="Arial"/>
              </a:rPr>
              <a:t>Kopējais laiks:  40” (fragments: no 2 min 51 s līdz 3 min 31 s)</a:t>
            </a:r>
          </a:p>
          <a:p>
            <a:pPr marL="216000" indent="-216000">
              <a:lnSpc>
                <a:spcPct val="100000"/>
              </a:lnSpc>
            </a:pPr>
            <a:endParaRPr lang="fr-BE" sz="2000" b="0" strike="noStrike" spc="-1">
              <a:latin typeface="Arial"/>
            </a:endParaRPr>
          </a:p>
          <a:p>
            <a:pPr marL="216000" indent="-216000">
              <a:lnSpc>
                <a:spcPct val="100000"/>
              </a:lnSpc>
            </a:pPr>
            <a:r>
              <a:rPr lang="lv-LV" sz="2000" b="0" strike="noStrike">
                <a:latin typeface="Arial"/>
              </a:rPr>
              <a:t>Atšifrējums (tulkots):</a:t>
            </a:r>
          </a:p>
          <a:p>
            <a:pPr marL="139680">
              <a:lnSpc>
                <a:spcPct val="100000"/>
              </a:lnSpc>
              <a:tabLst>
                <a:tab pos="0" algn="l"/>
              </a:tabLst>
            </a:pPr>
            <a:r>
              <a:rPr lang="lv-LV" sz="1200" b="0" strike="noStrike">
                <a:solidFill>
                  <a:srgbClr val="000000"/>
                </a:solidFill>
                <a:latin typeface="Arial"/>
              </a:rPr>
              <a:t>---------------------------</a:t>
            </a:r>
            <a:r>
              <a:rPr lang="lv-LV"/>
              <a:t/>
            </a:r>
            <a:br>
              <a:rPr lang="lv-LV"/>
            </a:br>
            <a:r>
              <a:rPr lang="lv-LV" sz="2000" b="0" strike="noStrike">
                <a:solidFill>
                  <a:srgbClr val="000000"/>
                </a:solidFill>
                <a:latin typeface="Arial"/>
              </a:rPr>
              <a:t>--------------------------- (Marija, apgalvo, ka ir Odesas iedzīvotāja, kas ieradusies uz mītiņu Sevastopolē, Krimā, 2014. gada 3. martā) </a:t>
            </a:r>
            <a:r>
              <a:rPr lang="lv-LV"/>
              <a:t/>
            </a:r>
            <a:br>
              <a:rPr lang="lv-LV"/>
            </a:br>
            <a:r>
              <a:rPr lang="lv-LV" sz="2000" b="0" strike="noStrike">
                <a:solidFill>
                  <a:srgbClr val="000000"/>
                </a:solidFill>
                <a:latin typeface="Arial"/>
              </a:rPr>
              <a:t>(fragments ir no Krimas televīzijas stacijas NTS pārraides un sižeta par publisku mītiņu)</a:t>
            </a:r>
            <a:r>
              <a:rPr lang="lv-LV"/>
              <a:t/>
            </a:r>
            <a:br>
              <a:rPr lang="lv-LV"/>
            </a:br>
            <a:r>
              <a:rPr lang="lv-LV" sz="2000" b="0" strike="noStrike">
                <a:solidFill>
                  <a:srgbClr val="000000"/>
                </a:solidFill>
                <a:latin typeface="Arial"/>
              </a:rPr>
              <a:t>//</a:t>
            </a:r>
          </a:p>
          <a:p>
            <a:pPr marL="139680">
              <a:lnSpc>
                <a:spcPct val="100000"/>
              </a:lnSpc>
              <a:tabLst>
                <a:tab pos="0" algn="l"/>
              </a:tabLst>
            </a:pPr>
            <a:r>
              <a:rPr lang="lv-LV" sz="2000" b="0" strike="noStrike">
                <a:solidFill>
                  <a:srgbClr val="000000"/>
                </a:solidFill>
                <a:latin typeface="Arial"/>
              </a:rPr>
              <a:t>Skolotāji no skolas zvana un lūdz aizsardzību.</a:t>
            </a:r>
            <a:r>
              <a:rPr lang="lv-LV"/>
              <a:t/>
            </a:r>
            <a:br>
              <a:rPr lang="lv-LV"/>
            </a:br>
            <a:r>
              <a:rPr lang="lv-LV" sz="2000" b="0" strike="noStrike">
                <a:solidFill>
                  <a:srgbClr val="000000"/>
                </a:solidFill>
                <a:latin typeface="Arial"/>
              </a:rPr>
              <a:t>Mani bērni mācās krievu skolā, un es esmu vecāku padomē.</a:t>
            </a:r>
          </a:p>
          <a:p>
            <a:pPr marL="139680">
              <a:lnSpc>
                <a:spcPct val="100000"/>
              </a:lnSpc>
              <a:tabLst>
                <a:tab pos="0" algn="l"/>
              </a:tabLst>
            </a:pPr>
            <a:r>
              <a:rPr lang="lv-LV" sz="2000" b="0" strike="noStrike">
                <a:solidFill>
                  <a:srgbClr val="000000"/>
                </a:solidFill>
                <a:latin typeface="Arial"/>
              </a:rPr>
              <a:t>Kad ierodos skolā, bērni jautā: “Vai mūs tagad liks cietumā par to, ka mācāmies krievu valodu un runājam krieviski?”</a:t>
            </a:r>
          </a:p>
          <a:p>
            <a:pPr marL="139680">
              <a:lnSpc>
                <a:spcPct val="100000"/>
              </a:lnSpc>
              <a:tabLst>
                <a:tab pos="0" algn="l"/>
              </a:tabLst>
            </a:pPr>
            <a:r>
              <a:rPr lang="lv-LV" sz="2000" b="0" strike="noStrike">
                <a:solidFill>
                  <a:srgbClr val="000000"/>
                </a:solidFill>
                <a:latin typeface="Arial"/>
              </a:rPr>
              <a:t>Lai nokļūtu pie jums, mēs izslēdzām mobilos tālruņus un izņēmām baterijas.</a:t>
            </a:r>
          </a:p>
          <a:p>
            <a:pPr marL="139680">
              <a:lnSpc>
                <a:spcPct val="100000"/>
              </a:lnSpc>
              <a:tabLst>
                <a:tab pos="0" algn="l"/>
              </a:tabLst>
            </a:pPr>
            <a:r>
              <a:rPr lang="lv-LV" sz="2000" b="0" strike="noStrike">
                <a:solidFill>
                  <a:srgbClr val="000000"/>
                </a:solidFill>
                <a:latin typeface="Arial"/>
              </a:rPr>
              <a:t>Ir sākusies vērienīga vajāšana — tas ir šausmīgi.</a:t>
            </a:r>
          </a:p>
          <a:p>
            <a:pPr marL="139680">
              <a:lnSpc>
                <a:spcPct val="100000"/>
              </a:lnSpc>
              <a:tabLst>
                <a:tab pos="0" algn="l"/>
              </a:tabLst>
            </a:pPr>
            <a:r>
              <a:rPr lang="lv-LV" sz="1200" b="0" strike="noStrike">
                <a:solidFill>
                  <a:srgbClr val="000000"/>
                </a:solidFill>
                <a:latin typeface="Arial"/>
              </a:rPr>
              <a:t>---------------------------</a:t>
            </a:r>
          </a:p>
          <a:p>
            <a:pPr marL="139680">
              <a:lnSpc>
                <a:spcPct val="100000"/>
              </a:lnSpc>
              <a:tabLst>
                <a:tab pos="0" algn="l"/>
              </a:tabLst>
            </a:pPr>
            <a:endParaRPr lang="fr-BE" sz="1200" b="0" strike="noStrike" spc="-1">
              <a:latin typeface="Arial"/>
            </a:endParaRPr>
          </a:p>
          <a:p>
            <a:pPr marL="139680">
              <a:lnSpc>
                <a:spcPct val="100000"/>
              </a:lnSpc>
              <a:tabLst>
                <a:tab pos="0" algn="l"/>
              </a:tabLst>
            </a:pPr>
            <a:r>
              <a:rPr lang="lv-LV" sz="2000" b="0" strike="noStrike">
                <a:solidFill>
                  <a:srgbClr val="000000"/>
                </a:solidFill>
                <a:latin typeface="Arial"/>
              </a:rPr>
              <a:t>//</a:t>
            </a:r>
          </a:p>
          <a:p>
            <a:pPr marL="139680">
              <a:lnSpc>
                <a:spcPct val="100000"/>
              </a:lnSpc>
              <a:tabLst>
                <a:tab pos="0" algn="l"/>
              </a:tabLst>
            </a:pPr>
            <a:r>
              <a:rPr lang="lv-LV" sz="2000" b="0" strike="noStrike">
                <a:solidFill>
                  <a:srgbClr val="000000"/>
                </a:solidFill>
                <a:latin typeface="Arial"/>
              </a:rPr>
              <a:t>Dažādi videoklipi ar tiem pašiem dalībniekiem:</a:t>
            </a:r>
          </a:p>
          <a:p>
            <a:pPr marL="139680">
              <a:lnSpc>
                <a:spcPct val="100000"/>
              </a:lnSpc>
              <a:tabLst>
                <a:tab pos="0" algn="l"/>
              </a:tabLst>
            </a:pPr>
            <a:r>
              <a:rPr lang="lv-LV" sz="2000" b="0" strike="noStrike">
                <a:solidFill>
                  <a:srgbClr val="000000"/>
                </a:solidFill>
                <a:latin typeface="Arial"/>
              </a:rPr>
              <a:t>https://www.youtube.com/watch?v=Onui6ivzf4o (Harkova)</a:t>
            </a:r>
          </a:p>
          <a:p>
            <a:pPr marL="139680">
              <a:lnSpc>
                <a:spcPct val="100000"/>
              </a:lnSpc>
              <a:tabLst>
                <a:tab pos="0" algn="l"/>
              </a:tabLst>
            </a:pPr>
            <a:r>
              <a:rPr lang="lv-LV" sz="2000" b="0" strike="noStrike">
                <a:solidFill>
                  <a:srgbClr val="000000"/>
                </a:solidFill>
                <a:latin typeface="Arial"/>
              </a:rPr>
              <a:t>https://www.youtube.com/watch?v=9jnq3MRLsEU (Sevastopole)</a:t>
            </a:r>
          </a:p>
          <a:p>
            <a:pPr marL="139680">
              <a:lnSpc>
                <a:spcPct val="100000"/>
              </a:lnSpc>
              <a:tabLst>
                <a:tab pos="0" algn="l"/>
              </a:tabLst>
            </a:pPr>
            <a:r>
              <a:rPr lang="lv-LV" sz="2000" b="0" strike="noStrike">
                <a:solidFill>
                  <a:srgbClr val="000000"/>
                </a:solidFill>
                <a:latin typeface="Arial"/>
              </a:rPr>
              <a:t>https://www.youtube.com/watch?v=mYlDRUnzvsc (“referendums” Krimā)</a:t>
            </a:r>
          </a:p>
          <a:p>
            <a:pPr marL="139680">
              <a:lnSpc>
                <a:spcPct val="100000"/>
              </a:lnSpc>
              <a:tabLst>
                <a:tab pos="0" algn="l"/>
              </a:tabLst>
            </a:pPr>
            <a:r>
              <a:rPr lang="lv-LV" sz="2000" b="0" strike="noStrike">
                <a:solidFill>
                  <a:srgbClr val="000000"/>
                </a:solidFill>
                <a:latin typeface="Arial"/>
              </a:rPr>
              <a:t>https://www.youtube.com/watch?v=3YM-Og-g_jY (Kijeva)</a:t>
            </a:r>
          </a:p>
          <a:p>
            <a:pPr marL="139680">
              <a:lnSpc>
                <a:spcPct val="100000"/>
              </a:lnSpc>
              <a:tabLst>
                <a:tab pos="0" algn="l"/>
              </a:tabLst>
            </a:pPr>
            <a:r>
              <a:rPr lang="lv-LV" sz="2000" b="0" strike="noStrike">
                <a:solidFill>
                  <a:srgbClr val="000000"/>
                </a:solidFill>
                <a:latin typeface="Arial"/>
              </a:rPr>
              <a:t>https://www.youtube.com/watch?v=x4jWXVQ-Jog (Luganska) &gt; videoklips nav pieejams</a:t>
            </a:r>
          </a:p>
          <a:p>
            <a:pPr marL="139680">
              <a:lnSpc>
                <a:spcPct val="100000"/>
              </a:lnSpc>
              <a:tabLst>
                <a:tab pos="0" algn="l"/>
              </a:tabLst>
            </a:pPr>
            <a:r>
              <a:rPr lang="lv-LV" sz="2000" b="0" strike="noStrike">
                <a:solidFill>
                  <a:srgbClr val="000000"/>
                </a:solidFill>
                <a:latin typeface="Arial"/>
              </a:rPr>
              <a:t>https://www.youtube.com/watch?v=JzcBu28nqV0 (</a:t>
            </a:r>
            <a:r>
              <a:rPr lang="lv-LV" sz="2000" b="0" i="1" strike="noStrike">
                <a:solidFill>
                  <a:srgbClr val="000000"/>
                </a:solidFill>
                <a:latin typeface="Arial"/>
              </a:rPr>
              <a:t>Krivoy Rog</a:t>
            </a:r>
            <a:r>
              <a:rPr lang="lv-LV" sz="2000" b="0" strike="noStrike">
                <a:solidFill>
                  <a:srgbClr val="000000"/>
                </a:solidFill>
                <a:latin typeface="Arial"/>
              </a:rPr>
              <a:t>)</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lv-LV" sz="2000" b="0" strike="noStrike">
                <a:solidFill>
                  <a:srgbClr val="000000"/>
                </a:solidFill>
                <a:latin typeface="Arial"/>
              </a:rPr>
              <a:t>Pārrunājamie jautājumi.</a:t>
            </a:r>
          </a:p>
          <a:p>
            <a:pPr marL="139680">
              <a:lnSpc>
                <a:spcPct val="100000"/>
              </a:lnSpc>
              <a:tabLst>
                <a:tab pos="0" algn="l"/>
              </a:tabLst>
            </a:pPr>
            <a:r>
              <a:rPr lang="lv-LV" sz="2000" b="0" strike="noStrike">
                <a:solidFill>
                  <a:srgbClr val="000000"/>
                </a:solidFill>
                <a:latin typeface="Arial"/>
              </a:rPr>
              <a:t>- Propagandas autoriem jānodrošina, ka viņu vēstījums ir konsekvents, tādēļ tiek izmantoti profesionāli aktieri, kuri uzdodas par dažādiem cilvēkiem, kas dalās ar emocionāli aizkustinošiem stāstiem.</a:t>
            </a:r>
          </a:p>
          <a:p>
            <a:pPr marL="139680">
              <a:lnSpc>
                <a:spcPct val="100000"/>
              </a:lnSpc>
              <a:tabLst>
                <a:tab pos="0" algn="l"/>
              </a:tabLst>
            </a:pPr>
            <a:r>
              <a:rPr lang="lv-LV" sz="2000" b="0" strike="noStrike">
                <a:solidFill>
                  <a:srgbClr val="000000"/>
                </a:solidFill>
                <a:latin typeface="Arial"/>
              </a:rPr>
              <a:t>- Īstu piemēru izmantošana nešķistu pietiekami radikāla, līdz ar to argumenti šķistu līdzsvarotāki, tādējādi radot skatītājam objektīvāku priekšstatu. Tā vietā redzam mākslīgi radītu naidu pret Ukrainas neatkarības centieniem un to atbalstītājiem.</a:t>
            </a:r>
          </a:p>
          <a:p>
            <a:pPr>
              <a:lnSpc>
                <a:spcPct val="100000"/>
              </a:lnSpc>
              <a:tabLst>
                <a:tab pos="0" algn="l"/>
              </a:tabLst>
            </a:pPr>
            <a:endParaRPr lang="fr-BE" sz="2000" b="0" strike="noStrike" spc="-1">
              <a:latin typeface="Arial"/>
            </a:endParaRPr>
          </a:p>
          <a:p>
            <a:pPr>
              <a:lnSpc>
                <a:spcPct val="100000"/>
              </a:lnSpc>
              <a:tabLst>
                <a:tab pos="0" algn="l"/>
              </a:tabLst>
            </a:pPr>
            <a:r>
              <a:rPr lang="lv-LV" sz="2000" b="0" strike="noStrike">
                <a:solidFill>
                  <a:srgbClr val="000000"/>
                </a:solidFill>
                <a:latin typeface="Arial"/>
              </a:rPr>
              <a:t>Kāpēc tas ir slikti:</a:t>
            </a:r>
          </a:p>
          <a:p>
            <a:pPr>
              <a:lnSpc>
                <a:spcPct val="100000"/>
              </a:lnSpc>
              <a:tabLst>
                <a:tab pos="0" algn="l"/>
              </a:tabLst>
            </a:pPr>
            <a:r>
              <a:rPr lang="lv-LV" sz="2000" b="0" strike="noStrike">
                <a:solidFill>
                  <a:srgbClr val="000000"/>
                </a:solidFill>
                <a:latin typeface="Arial"/>
              </a:rPr>
              <a:t>Viltus informācija tiek izmantota pretinieku nomelnošanai neatkarīgi no tā, kādi ir reālie fakti.</a:t>
            </a:r>
          </a:p>
          <a:p>
            <a:pPr>
              <a:lnSpc>
                <a:spcPct val="100000"/>
              </a:lnSpc>
              <a:tabLst>
                <a:tab pos="0" algn="l"/>
              </a:tabLst>
            </a:pPr>
            <a:r>
              <a:rPr lang="lv-LV" sz="2000" b="0" strike="noStrike">
                <a:solidFill>
                  <a:srgbClr val="000000"/>
                </a:solidFill>
                <a:latin typeface="Arial"/>
              </a:rPr>
              <a:t>Ārkārtīgi pārspīlēts (nepatiess) situācijas apraksts tiek attēlots kā īsts un izraisa naidpilnu reakciju.</a:t>
            </a:r>
          </a:p>
          <a:p>
            <a:pPr>
              <a:lnSpc>
                <a:spcPct val="100000"/>
              </a:lnSpc>
              <a:tabLst>
                <a:tab pos="0" algn="l"/>
              </a:tabLst>
            </a:pPr>
            <a:r>
              <a:rPr lang="lv-LV" sz="2000" b="0" strike="noStrike">
                <a:solidFill>
                  <a:srgbClr val="000000"/>
                </a:solidFill>
                <a:latin typeface="Arial"/>
              </a:rPr>
              <a:t>Emocionālā manipulācija izmanto dažādas sociālās grupas kā netiešu argumentu “galēju pretpasākumu” atbalstam.</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think-before-you-share/"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euvsdisinfo.eu/" TargetMode="External"/><Relationship Id="rId5" Type="http://schemas.openxmlformats.org/officeDocument/2006/relationships/hyperlink" Target="https://www.irex.org/sites/default/files/node/resource/learn-to-discern-media-literacy-curriculum-english-3.pdf" TargetMode="External"/><Relationship Id="rId4" Type="http://schemas.openxmlformats.org/officeDocument/2006/relationships/hyperlink" Target="https://toolbox.google.com/factcheck/explorer" TargetMode="External"/><Relationship Id="rId9" Type="http://schemas.openxmlformats.org/officeDocument/2006/relationships/image" Target="../media/image70.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8000" b="1" strike="noStrike">
                <a:solidFill>
                  <a:srgbClr val="FF5D00"/>
                </a:solidFill>
                <a:latin typeface="Arial"/>
              </a:rPr>
              <a:t>dez</a:t>
            </a:r>
            <a:r>
              <a:rPr lang="lv-LV" sz="8000" b="1" strike="noStrike">
                <a:solidFill>
                  <a:srgbClr val="164193"/>
                </a:solidFill>
                <a:latin typeface="Arial"/>
              </a:rPr>
              <a:t> informāciju</a:t>
            </a:r>
          </a:p>
        </p:txBody>
      </p:sp>
      <p:sp>
        <p:nvSpPr>
          <p:cNvPr id="283" name="CustomShape 2"/>
          <p:cNvSpPr/>
          <p:nvPr/>
        </p:nvSpPr>
        <p:spPr>
          <a:xfrm>
            <a:off x="2955240" y="342900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2800" b="0" strike="noStrike">
                <a:solidFill>
                  <a:srgbClr val="164193"/>
                </a:solidFill>
                <a:latin typeface="Arial"/>
              </a:rPr>
              <a:t>Pamanīt un cīnīties ar</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KAS IR DEZINFORMĀCIJA - </a:t>
            </a:r>
            <a:r>
              <a:rPr lang="lv-LV" sz="1800" b="1" strike="noStrike">
                <a:solidFill>
                  <a:srgbClr val="FFFFFF"/>
                </a:solidFill>
                <a:latin typeface="Arial"/>
              </a:rPr>
              <a:t>TĀ PATI PERSONA UZDODAS PAR DAŽĀDIEM PRET UKRAINU NOSKAŅOTIEM IEDZĪVOTĀJIEM</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lv-LV" sz="1400" b="1" strike="noStrike">
                <a:solidFill>
                  <a:srgbClr val="FFFFFF"/>
                </a:solidFill>
                <a:latin typeface="Arial"/>
              </a:rPr>
              <a:t>Mani sauc Marija, esmu māte un Krimas iedzīvotāja</a:t>
            </a:r>
          </a:p>
        </p:txBody>
      </p:sp>
      <p:sp>
        <p:nvSpPr>
          <p:cNvPr id="387" name="CustomShape 3"/>
          <p:cNvSpPr/>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lv-LV" sz="1400" b="1" strike="noStrike">
                <a:solidFill>
                  <a:srgbClr val="FFFFFF"/>
                </a:solidFill>
                <a:latin typeface="Arial"/>
              </a:rPr>
              <a:t>Tagad esmu kultūras fonda  </a:t>
            </a:r>
          </a:p>
          <a:p>
            <a:pPr algn="ctr">
              <a:lnSpc>
                <a:spcPts val="1380"/>
              </a:lnSpc>
            </a:pPr>
            <a:r>
              <a:rPr lang="lv-LV" sz="1400" b="1" strike="noStrike">
                <a:solidFill>
                  <a:srgbClr val="FFFFFF"/>
                </a:solidFill>
                <a:latin typeface="Arial"/>
              </a:rPr>
              <a:t>priekšsēdētāja vietniece </a:t>
            </a:r>
          </a:p>
          <a:p>
            <a:pPr algn="ctr">
              <a:lnSpc>
                <a:spcPts val="1380"/>
              </a:lnSpc>
            </a:pPr>
            <a:r>
              <a:rPr lang="lv-LV" sz="1400" b="1" strike="noStrike">
                <a:solidFill>
                  <a:srgbClr val="FFFFFF"/>
                </a:solidFill>
                <a:latin typeface="Arial"/>
              </a:rPr>
              <a:t>Luganskā</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lv-LV" sz="1400" b="1" strike="noStrike">
                <a:solidFill>
                  <a:srgbClr val="FFFFFF"/>
                </a:solidFill>
                <a:latin typeface="Arial"/>
              </a:rPr>
              <a:t>Tagad esmu Latvijas galvaspilsētas Rīgas krieviski runājoša iedzīvotāja</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lv-LV" sz="1400" b="1" strike="noStrike">
                <a:solidFill>
                  <a:srgbClr val="FFFFFF"/>
                </a:solidFill>
                <a:latin typeface="Arial"/>
              </a:rPr>
              <a:t>Tagad dzīvoju  </a:t>
            </a:r>
          </a:p>
          <a:p>
            <a:pPr algn="ctr">
              <a:lnSpc>
                <a:spcPts val="1380"/>
              </a:lnSpc>
            </a:pPr>
            <a:r>
              <a:rPr lang="lv-LV" sz="1400" b="1" strike="noStrike">
                <a:solidFill>
                  <a:srgbClr val="FFFFFF"/>
                </a:solidFill>
                <a:latin typeface="Arial"/>
              </a:rPr>
              <a:t>Harkovā, Ukrainā</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1.</a:t>
            </a:r>
          </a:p>
        </p:txBody>
      </p:sp>
      <p:sp>
        <p:nvSpPr>
          <p:cNvPr id="391" name="CustomShape 7"/>
          <p:cNvSpPr/>
          <p:nvPr/>
        </p:nvSpPr>
        <p:spPr>
          <a:xfrm>
            <a:off x="2631240" y="4836600"/>
            <a:ext cx="6929280"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lv-LV" sz="2000" b="1" strike="noStrike">
                <a:solidFill>
                  <a:srgbClr val="FFFFFF"/>
                </a:solidFill>
                <a:latin typeface="Arial"/>
              </a:rPr>
              <a:t>ĪSTA PERSONA, KO IZMANTO KĀ AKTRISI VILTUS SIŽETĀ</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DARBOJAS DEZINFORMĀCIJA - </a:t>
            </a:r>
            <a:r>
              <a:rPr lang="lv-LV" sz="1800" b="1" strike="noStrike">
                <a:solidFill>
                  <a:srgbClr val="FFFFFF"/>
                </a:solidFill>
                <a:latin typeface="Arial"/>
              </a:rPr>
              <a:t>DEZINFORMĀCIJAS PROCESS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lv-LV" sz="4800" b="1" strike="noStrike">
                <a:solidFill>
                  <a:srgbClr val="FFFFFF"/>
                </a:solidFill>
                <a:latin typeface="Arial"/>
              </a:rPr>
              <a:t>ATBALSTI</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lv-LV" sz="4800" b="1" strike="noStrike">
                <a:solidFill>
                  <a:srgbClr val="FFFFFF"/>
                </a:solidFill>
                <a:latin typeface="Arial"/>
              </a:rPr>
              <a:t>NOTICI</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9073080" y="4254840"/>
            <a:ext cx="1967400" cy="930240"/>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lv-LV" sz="4800" b="1" strike="noStrike">
                <a:solidFill>
                  <a:srgbClr val="FFFFFF"/>
                </a:solidFill>
                <a:latin typeface="Arial"/>
              </a:rPr>
              <a:t>RĪKOJIES</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DARBOJAS DEZINFORMĀCIJA - </a:t>
            </a:r>
            <a:r>
              <a:rPr lang="lv-LV" sz="1800" b="1" strike="noStrike">
                <a:solidFill>
                  <a:srgbClr val="FFFFFF"/>
                </a:solidFill>
                <a:latin typeface="Arial"/>
              </a:rPr>
              <a:t>DEZINFORMĀCIJAS PROCESS II – EIROPAS VĒRTĪBAS</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2800" y="2797560"/>
            <a:ext cx="1945800" cy="193752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lv-LV" sz="1700" b="1" strike="noStrike">
                  <a:solidFill>
                    <a:srgbClr val="FF5D00"/>
                  </a:solidFill>
                  <a:latin typeface="Arial"/>
                </a:rPr>
                <a:t>VIENOTĪBA</a:t>
              </a:r>
            </a:p>
            <a:p>
              <a:pPr algn="ctr">
                <a:lnSpc>
                  <a:spcPts val="1760"/>
                </a:lnSpc>
              </a:pPr>
              <a:r>
                <a:rPr lang="lv-LV" sz="1700" b="1" strike="noStrike">
                  <a:solidFill>
                    <a:srgbClr val="FF5D00"/>
                  </a:solidFill>
                  <a:latin typeface="Arial"/>
                </a:rPr>
                <a:t>DAUDZVEIDĪBĀ</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lv-LV" sz="1400" b="1" strike="noStrike">
                  <a:solidFill>
                    <a:srgbClr val="FFFFFF"/>
                  </a:solidFill>
                  <a:latin typeface="Arial"/>
                </a:rPr>
                <a:t>EIROPAS VĒRTĪBAS</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DARBOJAS DEZINFORMĀCIJA - </a:t>
            </a:r>
            <a:r>
              <a:rPr lang="lv-LV" sz="1800" b="1" strike="noStrike">
                <a:solidFill>
                  <a:srgbClr val="FFFFFF"/>
                </a:solidFill>
                <a:latin typeface="Arial"/>
              </a:rPr>
              <a:t>DEZINFORMĀCIJAS PROCESS II – EIROPAS VĒRTĪBAS</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797560"/>
            <a:ext cx="1945800" cy="19375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lv-LV" sz="1700" b="1" strike="noStrike">
                  <a:solidFill>
                    <a:srgbClr val="FF5D00"/>
                  </a:solidFill>
                  <a:latin typeface="Arial"/>
                </a:rPr>
                <a:t>VIENOTĪBA</a:t>
              </a:r>
            </a:p>
            <a:p>
              <a:pPr algn="ctr">
                <a:lnSpc>
                  <a:spcPts val="1760"/>
                </a:lnSpc>
              </a:pPr>
              <a:r>
                <a:rPr lang="lv-LV" sz="1700" b="1" strike="noStrike">
                  <a:solidFill>
                    <a:srgbClr val="FF5D00"/>
                  </a:solidFill>
                  <a:latin typeface="Arial"/>
                </a:rPr>
                <a:t>DAUDZVEIDĪBĀ</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lv-LV" sz="1400" b="1" strike="noStrike">
                  <a:solidFill>
                    <a:srgbClr val="FFFFFF"/>
                  </a:solidFill>
                  <a:latin typeface="Arial"/>
                </a:rPr>
                <a:t>EIROPAS VĒRTĪBAS</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934640"/>
            <a:ext cx="2285640" cy="6418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lv-LV" sz="2000" b="1" strike="noStrike">
                <a:solidFill>
                  <a:srgbClr val="FFFFFF"/>
                </a:solidFill>
                <a:latin typeface="Arial"/>
              </a:rPr>
              <a:t>Neuzticība </a:t>
            </a:r>
          </a:p>
          <a:p>
            <a:pPr>
              <a:lnSpc>
                <a:spcPts val="2001"/>
              </a:lnSpc>
            </a:pPr>
            <a:r>
              <a:rPr lang="lv-LV" sz="2000" b="1" strike="noStrike">
                <a:solidFill>
                  <a:srgbClr val="FFFFFF"/>
                </a:solidFill>
                <a:latin typeface="Arial"/>
              </a:rPr>
              <a:t>un aizdomas palielinās</a:t>
            </a:r>
          </a:p>
        </p:txBody>
      </p:sp>
      <p:sp>
        <p:nvSpPr>
          <p:cNvPr id="497" name="CustomShape 41"/>
          <p:cNvSpPr/>
          <p:nvPr/>
        </p:nvSpPr>
        <p:spPr>
          <a:xfrm>
            <a:off x="714240" y="3107880"/>
            <a:ext cx="4076640" cy="64188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lv-LV" sz="2000" b="1" strike="noStrike">
                <a:solidFill>
                  <a:srgbClr val="FFFFFF"/>
                </a:solidFill>
                <a:latin typeface="Arial"/>
              </a:rPr>
              <a:t>Ticība tādām vērtībām kā demokrātija un līdztiesība lēni izplēn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DARBOJAS DEZINFORMĀCIJA - </a:t>
            </a:r>
            <a:r>
              <a:rPr lang="lv-LV" sz="1800" b="1" strike="noStrike">
                <a:solidFill>
                  <a:srgbClr val="FFFFFF"/>
                </a:solidFill>
                <a:latin typeface="Arial"/>
              </a:rPr>
              <a:t>DEZINFORMĀCIJAS PROCESS II – EIROPAS VĒRTĪBAS</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lv-LV" sz="1400" b="1" strike="noStrike">
                <a:solidFill>
                  <a:srgbClr val="FFFFFF"/>
                </a:solidFill>
                <a:latin typeface="Arial"/>
              </a:rPr>
              <a:t>IZPLATĀS PRET EIROPU VĒRSTAS VĒRTĪBAS</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lv-LV" sz="1700" b="1" strike="noStrike">
                  <a:solidFill>
                    <a:srgbClr val="FF5D00"/>
                  </a:solidFill>
                  <a:latin typeface="Arial"/>
                </a:rPr>
                <a:t>VIENOTĪBA</a:t>
              </a:r>
            </a:p>
            <a:p>
              <a:pPr algn="ctr">
                <a:lnSpc>
                  <a:spcPts val="1760"/>
                </a:lnSpc>
              </a:pPr>
              <a:r>
                <a:rPr lang="lv-LV" sz="1700" b="1" strike="noStrike">
                  <a:solidFill>
                    <a:srgbClr val="FF5D00"/>
                  </a:solidFill>
                  <a:latin typeface="Arial"/>
                </a:rPr>
                <a:t>DAUDZVEIDĪBĀ</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lv-LV" sz="1400" b="1" strike="noStrike">
                  <a:solidFill>
                    <a:srgbClr val="FFFFFF"/>
                  </a:solidFill>
                  <a:latin typeface="Arial"/>
                </a:rPr>
                <a:t>EIROPAS VĒRTĪBAS</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lv-LV" sz="1400" b="1" strike="noStrike">
                <a:solidFill>
                  <a:srgbClr val="FFFFFF"/>
                </a:solidFill>
                <a:latin typeface="Arial"/>
              </a:rPr>
              <a:t>VALDA NESKAIDRĪBA UN NEIZLĒMĪBA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DARBOJAS DEZINFORMĀCIJA - </a:t>
            </a:r>
            <a:r>
              <a:rPr lang="lv-LV" sz="1800" b="1" strike="noStrike">
                <a:solidFill>
                  <a:srgbClr val="FFFFFF"/>
                </a:solidFill>
                <a:latin typeface="Arial"/>
              </a:rPr>
              <a:t>DEZINFORMĀCIJAS PROCESS II – PRET ES: PIEMĒRS NO KANĀLA </a:t>
            </a:r>
            <a:r>
              <a:rPr lang="lv-LV" sz="1800" b="1" i="1" strike="noStrike">
                <a:solidFill>
                  <a:srgbClr val="FFFFFF"/>
                </a:solidFill>
                <a:latin typeface="Arial"/>
              </a:rPr>
              <a:t>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DARBOJAS DEZINFORMĀCIJA - </a:t>
            </a:r>
            <a:r>
              <a:rPr lang="lv-LV" sz="1800" b="1" strike="noStrike">
                <a:solidFill>
                  <a:srgbClr val="FFFFFF"/>
                </a:solidFill>
                <a:latin typeface="Arial"/>
              </a:rPr>
              <a:t>DEZINFORMĀCIJAS PROCESS II – EIROPAS VĒRTĪBAS</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DARBOJAS DEZINFORMĀCIJA - </a:t>
            </a:r>
            <a:r>
              <a:rPr lang="lv-LV" sz="1800" b="1" strike="noStrike">
                <a:solidFill>
                  <a:srgbClr val="FFFFFF"/>
                </a:solidFill>
                <a:latin typeface="Arial"/>
              </a:rPr>
              <a:t>SOCIĀLO PLAŠSAZIŅAS LĪDZEKĻU LOMA</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lv-LV" sz="2000" b="1" strike="noStrike">
                <a:solidFill>
                  <a:srgbClr val="FFFFFF"/>
                </a:solidFill>
                <a:latin typeface="Arial"/>
              </a:rPr>
              <a:t>SOCIĀLO PLAŠSAZIŅAS LĪDZEKĻU LOMA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DARBOJAS DEZINFORMĀCIJA - </a:t>
            </a:r>
            <a:r>
              <a:rPr lang="lv-LV" sz="1800" b="1" strike="noStrike">
                <a:solidFill>
                  <a:srgbClr val="FFFFFF"/>
                </a:solidFill>
                <a:latin typeface="Arial"/>
              </a:rPr>
              <a:t>KĀ VAR MANIPULĒT AR SATURU?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DARBOJAS DEZINFORMĀCIJA - </a:t>
            </a:r>
            <a:r>
              <a:rPr lang="lv-LV" sz="1800" b="1" strike="noStrike">
                <a:solidFill>
                  <a:srgbClr val="FFFFFF"/>
                </a:solidFill>
                <a:latin typeface="Arial"/>
              </a:rPr>
              <a:t>KĀ VAR MANIPULĒT AR SATURU?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DAŽI PIEMĒRI</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2400" b="1" strike="noStrike">
                <a:solidFill>
                  <a:srgbClr val="FFFFFF"/>
                </a:solidFill>
                <a:latin typeface="Arial"/>
              </a:rPr>
              <a:t>Grēta ar automātu?!?!</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2400" b="1" strike="noStrike">
                <a:solidFill>
                  <a:srgbClr val="FFFFFF"/>
                </a:solidFill>
                <a:latin typeface="Arial"/>
              </a:rPr>
              <a:t>Pāvests atbalsta politisko līderi?!?!</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lv-LV" sz="1400" b="1" strike="noStrike">
                <a:solidFill>
                  <a:srgbClr val="0B1741"/>
                </a:solidFill>
                <a:latin typeface="Arial"/>
              </a:rPr>
              <a:t>KĀDS PLATFORMĀ </a:t>
            </a:r>
            <a:r>
              <a:rPr lang="lv-LV" sz="1400" b="1" i="1" strike="noStrike">
                <a:solidFill>
                  <a:srgbClr val="0B1741"/>
                </a:solidFill>
                <a:latin typeface="Arial"/>
              </a:rPr>
              <a:t>TWITTER</a:t>
            </a:r>
            <a:r>
              <a:rPr lang="lv-LV" sz="1400" b="1" strike="noStrike">
                <a:solidFill>
                  <a:srgbClr val="0B1741"/>
                </a:solidFill>
                <a:latin typeface="Arial"/>
              </a:rPr>
              <a:t> PUBLICĒ IERAKSTU:</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lv-LV" sz="1400" b="1" strike="noStrike">
                <a:solidFill>
                  <a:srgbClr val="0B1741"/>
                </a:solidFill>
                <a:latin typeface="Arial"/>
              </a:rPr>
              <a:t>KĀDS CITS SOCIĀLAJĀ TĪKLĀ </a:t>
            </a:r>
            <a:r>
              <a:rPr lang="lv-LV" sz="1400" b="1" i="1" strike="noStrike">
                <a:solidFill>
                  <a:srgbClr val="0B1741"/>
                </a:solidFill>
                <a:latin typeface="Arial"/>
              </a:rPr>
              <a:t>FACEBOOK</a:t>
            </a:r>
            <a:r>
              <a:rPr lang="lv-LV" sz="1400" b="1" strike="noStrike">
                <a:solidFill>
                  <a:srgbClr val="0B1741"/>
                </a:solidFill>
                <a:latin typeface="Arial"/>
              </a:rPr>
              <a:t> PUBLICĒ IERAKSTU:</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REAĢĒT UZ DEZINFORMĀCIJU</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4000" b="1" strike="noStrike">
                <a:solidFill>
                  <a:srgbClr val="FFFFFF"/>
                </a:solidFill>
                <a:latin typeface="Arial"/>
              </a:rPr>
              <a:t>Padomājiet,</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1600" b="1" strike="noStrike">
                <a:solidFill>
                  <a:srgbClr val="FFFFFF"/>
                </a:solidFill>
                <a:latin typeface="Arial"/>
              </a:rPr>
              <a:t>pirms kopīgojat kādu ierakstu</a:t>
            </a:r>
          </a:p>
        </p:txBody>
      </p:sp>
      <p:sp>
        <p:nvSpPr>
          <p:cNvPr id="536" name="CustomShape 4"/>
          <p:cNvSpPr/>
          <p:nvPr/>
        </p:nvSpPr>
        <p:spPr>
          <a:xfrm>
            <a:off x="9028800" y="1530000"/>
            <a:ext cx="197136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4000" b="1" strike="noStrike">
                <a:solidFill>
                  <a:srgbClr val="FFFFFF"/>
                </a:solidFill>
                <a:latin typeface="Arial"/>
              </a:rPr>
              <a:t>Ziņojiet</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1600" b="1" strike="noStrike">
                <a:solidFill>
                  <a:srgbClr val="FFFFFF"/>
                </a:solidFill>
                <a:latin typeface="Arial"/>
              </a:rPr>
              <a:t>platformu administratoriem</a:t>
            </a:r>
          </a:p>
        </p:txBody>
      </p:sp>
      <p:sp>
        <p:nvSpPr>
          <p:cNvPr id="538" name="CustomShape 6"/>
          <p:cNvSpPr/>
          <p:nvPr/>
        </p:nvSpPr>
        <p:spPr>
          <a:xfrm>
            <a:off x="6819480" y="4979520"/>
            <a:ext cx="4282920"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1600" b="1" strike="noStrike">
                <a:solidFill>
                  <a:srgbClr val="FFFFFF"/>
                </a:solidFill>
                <a:latin typeface="Arial"/>
              </a:rPr>
              <a:t>Kļūstiet par personīgo faktu pārbaudītāju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4000" b="1" strike="noStrike">
                <a:solidFill>
                  <a:srgbClr val="FFFFFF"/>
                </a:solidFill>
                <a:latin typeface="Arial"/>
              </a:rPr>
              <a:t>Veiciet faktu pārbaudi</a:t>
            </a:r>
          </a:p>
        </p:txBody>
      </p:sp>
      <p:sp>
        <p:nvSpPr>
          <p:cNvPr id="540" name="CustomShape 8"/>
          <p:cNvSpPr/>
          <p:nvPr/>
        </p:nvSpPr>
        <p:spPr>
          <a:xfrm>
            <a:off x="6386760" y="5276880"/>
            <a:ext cx="40201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4000" b="1" strike="noStrike">
                <a:solidFill>
                  <a:srgbClr val="FFFFFF"/>
                </a:solidFill>
                <a:latin typeface="Arial"/>
              </a:rPr>
              <a:t>ģimenes locekļiem un draugiem</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REAĢĒT UZ DEZINFORMĀCIJU - </a:t>
            </a:r>
            <a:r>
              <a:rPr lang="lv-LV" sz="1800" b="1" strike="noStrike">
                <a:solidFill>
                  <a:srgbClr val="FFFFFF"/>
                </a:solidFill>
                <a:latin typeface="Arial"/>
              </a:rPr>
              <a:t>PADOMĀJIET, PIRMS KOPĪGOJAT KĀDU IERAKSTU UN VEICIET FAKTU PĀRBAUDI</a:t>
            </a:r>
          </a:p>
        </p:txBody>
      </p:sp>
      <p:sp>
        <p:nvSpPr>
          <p:cNvPr id="546" name="CustomShape 3"/>
          <p:cNvSpPr/>
          <p:nvPr/>
        </p:nvSpPr>
        <p:spPr>
          <a:xfrm>
            <a:off x="584280" y="2877120"/>
            <a:ext cx="28706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6500" b="1" strike="noStrike">
                <a:solidFill>
                  <a:srgbClr val="FFFFFF"/>
                </a:solidFill>
                <a:latin typeface="Arial"/>
              </a:rPr>
              <a:t>Šaubas</a:t>
            </a:r>
          </a:p>
        </p:txBody>
      </p:sp>
      <p:sp>
        <p:nvSpPr>
          <p:cNvPr id="547" name="CustomShape 4"/>
          <p:cNvSpPr/>
          <p:nvPr/>
        </p:nvSpPr>
        <p:spPr>
          <a:xfrm>
            <a:off x="3428640" y="2877120"/>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lv-LV" sz="6500" b="1" strike="noStrike">
                <a:solidFill>
                  <a:srgbClr val="FFFFFF"/>
                </a:solidFill>
                <a:latin typeface="Arial"/>
              </a:rPr>
              <a:t>Faktu pārbaude</a:t>
            </a:r>
          </a:p>
        </p:txBody>
      </p:sp>
      <p:sp>
        <p:nvSpPr>
          <p:cNvPr id="548" name="CustomShape 5"/>
          <p:cNvSpPr/>
          <p:nvPr/>
        </p:nvSpPr>
        <p:spPr>
          <a:xfrm>
            <a:off x="8822880" y="2877120"/>
            <a:ext cx="294516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6500" b="1" strike="noStrike">
                <a:solidFill>
                  <a:srgbClr val="FFFFFF"/>
                </a:solidFill>
                <a:latin typeface="Arial"/>
              </a:rPr>
              <a:t>Lēmums</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REAĢĒT UZ DEZINFORMĀCIJU</a:t>
            </a:r>
            <a:r>
              <a:rPr lang="lv-LV" sz="1800" strike="noStrike">
                <a:solidFill>
                  <a:srgbClr val="FFFFFF"/>
                </a:solidFill>
                <a:latin typeface="Arial"/>
              </a:rPr>
              <a:t> - </a:t>
            </a:r>
            <a:r>
              <a:rPr lang="lv-LV" sz="1800" b="1" strike="noStrike">
                <a:solidFill>
                  <a:srgbClr val="FFFFFF"/>
                </a:solidFill>
                <a:latin typeface="Arial"/>
              </a:rPr>
              <a:t>FAKTU PĀRBAUDE</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1600" b="1" strike="noStrike">
                <a:solidFill>
                  <a:srgbClr val="FFFFFF"/>
                </a:solidFill>
                <a:latin typeface="Arial"/>
              </a:rPr>
              <a:t>Pārbaudiet saturu</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18727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1600" b="1" strike="noStrike">
                <a:solidFill>
                  <a:srgbClr val="FFFFFF"/>
                </a:solidFill>
                <a:latin typeface="Arial"/>
              </a:rPr>
              <a:t>Pārbaudiet plašsaziņas līdzekli</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1600" b="1" strike="noStrike">
                <a:solidFill>
                  <a:srgbClr val="FFFFFF"/>
                </a:solidFill>
                <a:latin typeface="Arial"/>
              </a:rPr>
              <a:t>Pārbaudiet autoru</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1600" b="1" strike="noStrike">
                <a:solidFill>
                  <a:srgbClr val="FFFFFF"/>
                </a:solidFill>
                <a:latin typeface="Arial"/>
              </a:rPr>
              <a:t>Pārbaudiet avotus</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1600" b="1" strike="noStrike">
                <a:solidFill>
                  <a:srgbClr val="FFFFFF"/>
                </a:solidFill>
                <a:latin typeface="Arial"/>
              </a:rPr>
              <a:t>Pārbaudiet attēlus</a:t>
            </a:r>
          </a:p>
        </p:txBody>
      </p:sp>
      <p:sp>
        <p:nvSpPr>
          <p:cNvPr id="558" name="CustomShape 8"/>
          <p:cNvSpPr/>
          <p:nvPr/>
        </p:nvSpPr>
        <p:spPr>
          <a:xfrm>
            <a:off x="2211840" y="4881240"/>
            <a:ext cx="25552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1600" b="1" strike="noStrike">
                <a:solidFill>
                  <a:srgbClr val="FFFFFF"/>
                </a:solidFill>
                <a:latin typeface="Arial"/>
              </a:rPr>
              <a:t>Padomājiet, pirms kopīgojat kādu ierakstu</a:t>
            </a:r>
          </a:p>
        </p:txBody>
      </p:sp>
      <p:sp>
        <p:nvSpPr>
          <p:cNvPr id="559" name="CustomShape 9"/>
          <p:cNvSpPr/>
          <p:nvPr/>
        </p:nvSpPr>
        <p:spPr>
          <a:xfrm>
            <a:off x="1578600" y="3830040"/>
            <a:ext cx="28324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1600" b="1" strike="noStrike">
                <a:solidFill>
                  <a:srgbClr val="FFFFFF"/>
                </a:solidFill>
                <a:latin typeface="Arial"/>
              </a:rPr>
              <a:t>Pievērsiet uzmanību saviem aizspriedumiem</a:t>
            </a:r>
          </a:p>
        </p:txBody>
      </p:sp>
      <p:sp>
        <p:nvSpPr>
          <p:cNvPr id="560" name="CustomShape 10"/>
          <p:cNvSpPr/>
          <p:nvPr/>
        </p:nvSpPr>
        <p:spPr>
          <a:xfrm>
            <a:off x="2274120" y="2752200"/>
            <a:ext cx="24580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1600" b="1" strike="noStrike">
                <a:solidFill>
                  <a:srgbClr val="FFFFFF"/>
                </a:solidFill>
                <a:latin typeface="Arial"/>
              </a:rPr>
              <a:t>Pievienojieties mītu grāvējiem</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lv-LV" sz="4000" b="1" strike="noStrike">
                <a:solidFill>
                  <a:srgbClr val="FFFFFF"/>
                </a:solidFill>
                <a:latin typeface="Arial"/>
              </a:rPr>
              <a:t>Faktu pārbaude šaubu gadījumā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REAĢĒT UZ DEZINFORMĀCIJU</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197136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4000" b="1" strike="noStrike">
                <a:solidFill>
                  <a:srgbClr val="FFFFFF"/>
                </a:solidFill>
                <a:latin typeface="Arial"/>
              </a:rPr>
              <a:t>Ziņojiet</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1600" b="1" strike="noStrike">
                <a:solidFill>
                  <a:srgbClr val="FFFFFF"/>
                </a:solidFill>
                <a:latin typeface="Arial"/>
              </a:rPr>
              <a:t>platformu administratoriem</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KĀ REAĢĒT UZ DEZINFORMĀCIJU</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lv-LV" sz="2800" b="1" strike="noStrike">
                <a:solidFill>
                  <a:srgbClr val="FFFFFF"/>
                </a:solidFill>
                <a:latin typeface="Arial"/>
              </a:rPr>
              <a:t>NEKAUNINIET,</a:t>
            </a:r>
          </a:p>
          <a:p>
            <a:pPr>
              <a:lnSpc>
                <a:spcPts val="2761"/>
              </a:lnSpc>
            </a:pPr>
            <a:r>
              <a:rPr lang="lv-LV" sz="2800" b="1" strike="noStrike">
                <a:solidFill>
                  <a:srgbClr val="FFFFFF"/>
                </a:solidFill>
                <a:latin typeface="Arial"/>
              </a:rPr>
              <a:t>IZRĀDIET IEJŪTĪBU</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lv-LV" sz="1800" b="0" strike="noStrike">
                <a:solidFill>
                  <a:srgbClr val="FFFFFF"/>
                </a:solidFill>
                <a:latin typeface="Arial"/>
              </a:rPr>
              <a:t>Nostāja  </a:t>
            </a:r>
          </a:p>
          <a:p>
            <a:pPr>
              <a:lnSpc>
                <a:spcPts val="1760"/>
              </a:lnSpc>
            </a:pPr>
            <a:r>
              <a:rPr lang="lv-LV" sz="1800" b="0" strike="noStrike">
                <a:solidFill>
                  <a:srgbClr val="FFFFFF"/>
                </a:solidFill>
                <a:latin typeface="Arial"/>
              </a:rPr>
              <a:t>“</a:t>
            </a:r>
            <a:r>
              <a:rPr lang="lv-LV" sz="1800" b="1" strike="noStrike">
                <a:solidFill>
                  <a:srgbClr val="FFFFFF"/>
                </a:solidFill>
                <a:latin typeface="Arial"/>
              </a:rPr>
              <a:t>tu kļūdies, un man ir taisnība</a:t>
            </a:r>
            <a:r>
              <a:rPr lang="lv-LV" sz="1800" b="0" strike="noStrike">
                <a:solidFill>
                  <a:srgbClr val="FFFFFF"/>
                </a:solidFill>
                <a:latin typeface="Arial"/>
              </a:rPr>
              <a:t>”</a:t>
            </a:r>
            <a:r>
              <a:rPr lang="lv-LV" sz="1800" strike="noStrike">
                <a:solidFill>
                  <a:srgbClr val="FFFFFF"/>
                </a:solidFill>
                <a:latin typeface="Arial"/>
              </a:rPr>
              <a:t> </a:t>
            </a:r>
          </a:p>
          <a:p>
            <a:pPr>
              <a:lnSpc>
                <a:spcPts val="1760"/>
              </a:lnSpc>
            </a:pPr>
            <a:r>
              <a:rPr lang="lv-LV" sz="1800" b="0" strike="noStrike">
                <a:solidFill>
                  <a:srgbClr val="FFFFFF"/>
                </a:solidFill>
                <a:latin typeface="Arial"/>
              </a:rPr>
              <a:t>nedarbojas</a:t>
            </a:r>
          </a:p>
        </p:txBody>
      </p:sp>
      <p:sp>
        <p:nvSpPr>
          <p:cNvPr id="582" name="CustomShape 5"/>
          <p:cNvSpPr/>
          <p:nvPr/>
        </p:nvSpPr>
        <p:spPr>
          <a:xfrm>
            <a:off x="2673360" y="4087440"/>
            <a:ext cx="68450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2000" b="1" strike="noStrike">
                <a:solidFill>
                  <a:srgbClr val="FFFFFF"/>
                </a:solidFill>
                <a:latin typeface="Arial"/>
              </a:rPr>
              <a:t>Kā runāt par dezinformāciju ar draugiem un ģimenes locekļiem</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lv-LV" sz="2800" b="1" strike="noStrike">
                <a:solidFill>
                  <a:srgbClr val="FFFFFF"/>
                </a:solidFill>
                <a:latin typeface="Arial"/>
              </a:rPr>
              <a:t>NEGAIDIET TŪLĪTĒJAS IZMAIŅAS</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lv-LV" sz="1800" b="0" strike="noStrike">
                <a:solidFill>
                  <a:srgbClr val="FFFFFF"/>
                </a:solidFill>
                <a:latin typeface="Arial"/>
              </a:rPr>
              <a:t>Dezinformācijas izplatības apturēšanu var panākt tikai ar pieklājību un pacietību</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lv-LV" sz="2800" b="1" strike="noStrike">
                <a:solidFill>
                  <a:srgbClr val="FFFFFF"/>
                </a:solidFill>
                <a:latin typeface="Arial"/>
              </a:rPr>
              <a:t>ESIET AKTĪVS</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lv-LV" sz="1800" b="0" strike="noStrike">
                <a:solidFill>
                  <a:srgbClr val="FFFFFF"/>
                </a:solidFill>
                <a:latin typeface="Arial"/>
              </a:rPr>
              <a:t>Mēs VISI esam atbildīgi par maldinošas informācijas izplatīšanas novēršanu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DARBS GRUPĀS - </a:t>
            </a:r>
            <a:r>
              <a:rPr lang="lv-LV" sz="1800" b="1" strike="noStrike">
                <a:solidFill>
                  <a:srgbClr val="FFFFFF"/>
                </a:solidFill>
                <a:latin typeface="Arial"/>
              </a:rPr>
              <a:t>UZDEVUMI 3-4 CILVĒKU GRUPĀS</a:t>
            </a:r>
          </a:p>
        </p:txBody>
      </p:sp>
      <p:sp>
        <p:nvSpPr>
          <p:cNvPr id="588" name="CustomShape 2"/>
          <p:cNvSpPr/>
          <p:nvPr/>
        </p:nvSpPr>
        <p:spPr>
          <a:xfrm>
            <a:off x="4696560" y="1078920"/>
            <a:ext cx="27986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2000" b="1" strike="noStrike">
                <a:solidFill>
                  <a:srgbClr val="FFFFFF"/>
                </a:solidFill>
                <a:latin typeface="Arial"/>
              </a:rPr>
              <a:t>Uzdevumi 3–4 cilvēku grupās</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lv-LV" sz="1800" b="1" strike="noStrike">
                <a:solidFill>
                  <a:srgbClr val="FFFFFF"/>
                </a:solidFill>
                <a:latin typeface="Arial"/>
              </a:rPr>
              <a:t>SADALIETIES GRUPĀS</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lv-LV" sz="1800" b="1" strike="noStrike">
                <a:solidFill>
                  <a:srgbClr val="FFFFFF"/>
                </a:solidFill>
                <a:latin typeface="Arial"/>
              </a:rPr>
              <a:t>SAŅEMIET PĒTĀMO GADĪJUMU UN UZDEVUMUS</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lv-LV" sz="1800" b="1" strike="noStrike">
                <a:solidFill>
                  <a:srgbClr val="FFFFFF"/>
                </a:solidFill>
                <a:latin typeface="Arial"/>
              </a:rPr>
              <a:t>SAGATAVOJIET PREZENTĀCIJU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KOPSAVILKUMS - </a:t>
            </a:r>
            <a:r>
              <a:rPr lang="lv-LV" sz="1800" b="1" strike="noStrike">
                <a:solidFill>
                  <a:srgbClr val="FFFFFF"/>
                </a:solidFill>
                <a:latin typeface="Arial"/>
              </a:rPr>
              <a:t>KO ESAM APGUVUŠI?</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8000" b="1" strike="noStrike">
                <a:solidFill>
                  <a:srgbClr val="FF5D00"/>
                </a:solidFill>
                <a:latin typeface="Arial"/>
              </a:rPr>
              <a:t>Kas</a:t>
            </a:r>
          </a:p>
        </p:txBody>
      </p:sp>
      <p:sp>
        <p:nvSpPr>
          <p:cNvPr id="624" name="CustomShape 4"/>
          <p:cNvSpPr/>
          <p:nvPr/>
        </p:nvSpPr>
        <p:spPr>
          <a:xfrm>
            <a:off x="3225240" y="254196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8000" b="1" strike="noStrike">
                <a:solidFill>
                  <a:srgbClr val="164193"/>
                </a:solidFill>
                <a:latin typeface="Arial"/>
              </a:rPr>
              <a:t>Kā</a:t>
            </a:r>
          </a:p>
        </p:txBody>
      </p:sp>
      <p:sp>
        <p:nvSpPr>
          <p:cNvPr id="625" name="CustomShape 5"/>
          <p:cNvSpPr/>
          <p:nvPr/>
        </p:nvSpPr>
        <p:spPr>
          <a:xfrm>
            <a:off x="3225240" y="3495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8000" b="1" strike="noStrike">
                <a:solidFill>
                  <a:srgbClr val="164193"/>
                </a:solidFill>
                <a:latin typeface="Arial"/>
              </a:rPr>
              <a:t>Kā</a:t>
            </a:r>
          </a:p>
        </p:txBody>
      </p:sp>
      <p:sp>
        <p:nvSpPr>
          <p:cNvPr id="626" name="CustomShape 6"/>
          <p:cNvSpPr/>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1600" b="1" strike="noStrike">
                <a:solidFill>
                  <a:srgbClr val="FFFFFF"/>
                </a:solidFill>
                <a:latin typeface="Arial"/>
              </a:rPr>
              <a:t>ir dezinformācija?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1600" b="1" strike="noStrike">
                <a:solidFill>
                  <a:srgbClr val="FFFFFF"/>
                </a:solidFill>
                <a:latin typeface="Arial"/>
              </a:rPr>
              <a:t>darbojas dezinformācija?</a:t>
            </a:r>
          </a:p>
        </p:txBody>
      </p:sp>
      <p:sp>
        <p:nvSpPr>
          <p:cNvPr id="628" name="CustomShape 8"/>
          <p:cNvSpPr/>
          <p:nvPr/>
        </p:nvSpPr>
        <p:spPr>
          <a:xfrm>
            <a:off x="6095880" y="399528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lv-LV" sz="1600" b="1" strike="noStrike">
                <a:solidFill>
                  <a:srgbClr val="FFFFFF"/>
                </a:solidFill>
                <a:latin typeface="Arial"/>
              </a:rPr>
              <a:t>būtu jāreaģē uz dezinformāciju? </a:t>
            </a:r>
          </a:p>
        </p:txBody>
      </p:sp>
      <p:sp>
        <p:nvSpPr>
          <p:cNvPr id="629" name="CustomShape 9"/>
          <p:cNvSpPr/>
          <p:nvPr/>
        </p:nvSpPr>
        <p:spPr>
          <a:xfrm>
            <a:off x="3225240" y="4431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8000" b="1" strike="noStrike">
                <a:solidFill>
                  <a:srgbClr val="F49900"/>
                </a:solidFill>
                <a:latin typeface="Arial"/>
              </a:rPr>
              <a:t>Ieteikumi</a:t>
            </a:r>
          </a:p>
        </p:txBody>
      </p:sp>
      <p:sp>
        <p:nvSpPr>
          <p:cNvPr id="630" name="CustomShape 10"/>
          <p:cNvSpPr/>
          <p:nvPr/>
        </p:nvSpPr>
        <p:spPr>
          <a:xfrm>
            <a:off x="6095880" y="4926240"/>
            <a:ext cx="221976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lv-LV" sz="1600" b="1" strike="noStrike">
                <a:solidFill>
                  <a:srgbClr val="FFFFFF"/>
                </a:solidFill>
                <a:latin typeface="Arial"/>
              </a:rPr>
              <a:t>papildinformācijas iegūšanai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IETEIKUMI PAPILDINFORMĀCIJAS IEGŪŠANAI - </a:t>
            </a:r>
            <a:r>
              <a:rPr lang="lv-LV" sz="1800" b="1" strike="noStrike">
                <a:solidFill>
                  <a:srgbClr val="FFFFFF"/>
                </a:solidFill>
                <a:latin typeface="Arial"/>
              </a:rPr>
              <a:t>TIEŠSAISTES SPĒLES PAR DEZINFORMĀCIJU (ĀRĒJIE RESURSI)</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lv-LV" sz="1400" b="1" i="1" u="sng" strike="noStrike">
                <a:solidFill>
                  <a:srgbClr val="964277"/>
                </a:solidFill>
                <a:uFillTx/>
                <a:latin typeface="Arial"/>
                <a:hlinkClick r:id="rId3"/>
              </a:rPr>
              <a:t>Bad News Game</a:t>
            </a:r>
            <a:r>
              <a:rPr lang="lv-LV" sz="1400" b="1" u="sng" strike="noStrike">
                <a:solidFill>
                  <a:srgbClr val="964277"/>
                </a:solidFill>
                <a:uFillTx/>
                <a:latin typeface="Arial"/>
                <a:hlinkClick r:id="rId3"/>
              </a:rPr>
              <a:t> </a:t>
            </a:r>
            <a:r>
              <a:rPr lang="lv-LV" sz="1400" strike="noStrike">
                <a:latin typeface="Arial"/>
              </a:rPr>
              <a:t>(vairākas valodas) un </a:t>
            </a:r>
            <a:r>
              <a:rPr lang="lv-LV" sz="1400" b="1" i="1" u="sng" strike="noStrike">
                <a:solidFill>
                  <a:srgbClr val="964277"/>
                </a:solidFill>
                <a:uFillTx/>
                <a:latin typeface="Arial"/>
                <a:hlinkClick r:id="rId4"/>
              </a:rPr>
              <a:t>Bad News Game for Kids</a:t>
            </a:r>
            <a:r>
              <a:rPr lang="lv-LV" sz="1400" strike="noStrike">
                <a:latin typeface="Arial"/>
              </a:rPr>
              <a:t> (mazāk valodu).</a:t>
            </a:r>
            <a:r>
              <a:rPr lang="lv-LV" sz="1400" b="0" strike="noStrike">
                <a:solidFill>
                  <a:srgbClr val="808080"/>
                </a:solidFill>
                <a:latin typeface="Arial"/>
              </a:rPr>
              <a:t>  </a:t>
            </a:r>
            <a:r>
              <a:rPr lang="lv-LV"/>
              <a:t/>
            </a:r>
            <a:br>
              <a:rPr lang="lv-LV"/>
            </a:br>
            <a:r>
              <a:rPr lang="lv-LV" sz="1400" b="0" strike="noStrike">
                <a:solidFill>
                  <a:srgbClr val="808080"/>
                </a:solidFill>
                <a:latin typeface="Arial"/>
              </a:rPr>
              <a:t>Izveidojiet savas viltus ziņas! Standarta versija: lietotājiem, sākot no 15 gadu vecuma. Versija bērniem: lietotājiem, sākot no 8 gadu vecuma.</a:t>
            </a:r>
          </a:p>
          <a:p>
            <a:pPr marL="1035000">
              <a:lnSpc>
                <a:spcPct val="90000"/>
              </a:lnSpc>
              <a:spcBef>
                <a:spcPts val="1199"/>
              </a:spcBef>
              <a:tabLst>
                <a:tab pos="1060560" algn="l"/>
              </a:tabLst>
            </a:pPr>
            <a:r>
              <a:rPr lang="lv-LV" sz="1200" b="0" i="1" strike="noStrike">
                <a:solidFill>
                  <a:srgbClr val="808080"/>
                </a:solidFill>
                <a:latin typeface="Arial"/>
              </a:rPr>
              <a:t>Pieejama vairākās valodās.</a:t>
            </a:r>
          </a:p>
          <a:p>
            <a:pPr marL="863640" indent="-285480">
              <a:lnSpc>
                <a:spcPct val="90000"/>
              </a:lnSpc>
              <a:spcBef>
                <a:spcPts val="1199"/>
              </a:spcBef>
              <a:buClr>
                <a:srgbClr val="4365E2"/>
              </a:buClr>
              <a:buFont typeface="Arial"/>
              <a:buChar char="•"/>
              <a:tabLst>
                <a:tab pos="1060560" algn="l"/>
              </a:tabLst>
            </a:pPr>
            <a:r>
              <a:rPr lang="lv-LV" sz="1400" b="1" i="1" u="sng" strike="noStrike">
                <a:solidFill>
                  <a:srgbClr val="964277"/>
                </a:solidFill>
                <a:uFillTx/>
                <a:latin typeface="Arial"/>
                <a:hlinkClick r:id="rId5"/>
              </a:rPr>
              <a:t>Real or Photoshop?</a:t>
            </a:r>
            <a:r>
              <a:rPr lang="lv-LV" sz="1400" b="1" strike="noStrike">
                <a:solidFill>
                  <a:srgbClr val="1D848A"/>
                </a:solidFill>
                <a:latin typeface="Arial"/>
              </a:rPr>
              <a:t> </a:t>
            </a:r>
            <a:r>
              <a:rPr lang="lv-LV" sz="1400" b="0" strike="noStrike">
                <a:solidFill>
                  <a:srgbClr val="808080"/>
                </a:solidFill>
                <a:latin typeface="Arial"/>
              </a:rPr>
              <a:t>(EN) Pārbaudiet savu vērīgumu, lai labāk izprastu manipulāciju ar attēliem!</a:t>
            </a:r>
          </a:p>
          <a:p>
            <a:pPr marL="577800">
              <a:lnSpc>
                <a:spcPct val="90000"/>
              </a:lnSpc>
              <a:spcBef>
                <a:spcPts val="1199"/>
              </a:spcBef>
              <a:tabLst>
                <a:tab pos="1060560" algn="l"/>
              </a:tabLst>
            </a:pPr>
            <a:r>
              <a:rPr lang="lv-LV" sz="1200" b="0" i="1" strike="noStrike">
                <a:solidFill>
                  <a:srgbClr val="808080"/>
                </a:solidFill>
                <a:latin typeface="Arial"/>
              </a:rPr>
              <a:t>	Pieejama tikai angļu valodā.</a:t>
            </a:r>
          </a:p>
          <a:p>
            <a:pPr marL="863640" indent="-285480">
              <a:lnSpc>
                <a:spcPct val="90000"/>
              </a:lnSpc>
              <a:spcBef>
                <a:spcPts val="1199"/>
              </a:spcBef>
              <a:buClr>
                <a:srgbClr val="4365E2"/>
              </a:buClr>
              <a:buFont typeface="Arial"/>
              <a:buChar char="•"/>
              <a:tabLst>
                <a:tab pos="1060560" algn="l"/>
              </a:tabLst>
            </a:pPr>
            <a:r>
              <a:rPr lang="lv-LV" sz="1400" b="1" i="1" u="sng" strike="noStrike">
                <a:solidFill>
                  <a:srgbClr val="964277"/>
                </a:solidFill>
                <a:uFillTx/>
                <a:latin typeface="Arial"/>
                <a:hlinkClick r:id="rId6"/>
              </a:rPr>
              <a:t>Fakescape</a:t>
            </a:r>
            <a:r>
              <a:rPr lang="lv-LV" sz="1400" strike="noStrike">
                <a:solidFill>
                  <a:srgbClr val="808080"/>
                </a:solidFill>
                <a:latin typeface="Arial"/>
              </a:rPr>
              <a:t> (CZ un EN)</a:t>
            </a:r>
            <a:r>
              <a:rPr lang="lv-LV" sz="1400" strike="noStrike">
                <a:latin typeface="Arial"/>
              </a:rPr>
              <a:t>.</a:t>
            </a:r>
            <a:r>
              <a:rPr lang="lv-LV" sz="1400" b="0" strike="noStrike">
                <a:solidFill>
                  <a:srgbClr val="808080"/>
                </a:solidFill>
                <a:latin typeface="Arial"/>
              </a:rPr>
              <a:t> Spēles, kas māca audzēkņiem, kā “aizbēgt” no viltus ziņām. Pēc pieprasījuma un bez maksas pasniedzējiem. Dalībniekiem, sākot no 13 gadu vecuma.</a:t>
            </a:r>
          </a:p>
          <a:p>
            <a:pPr marL="577800">
              <a:lnSpc>
                <a:spcPct val="90000"/>
              </a:lnSpc>
              <a:spcBef>
                <a:spcPts val="1199"/>
              </a:spcBef>
              <a:tabLst>
                <a:tab pos="1060560" algn="l"/>
              </a:tabLst>
            </a:pPr>
            <a:r>
              <a:rPr lang="lv-LV" sz="1200" b="0" i="1" strike="noStrike">
                <a:solidFill>
                  <a:srgbClr val="808080"/>
                </a:solidFill>
                <a:latin typeface="Arial"/>
              </a:rPr>
              <a:t>	Pieejama angļu un čehu valodā.</a:t>
            </a:r>
          </a:p>
          <a:p>
            <a:pPr marL="863640" indent="-285480">
              <a:lnSpc>
                <a:spcPct val="90000"/>
              </a:lnSpc>
              <a:spcBef>
                <a:spcPts val="1199"/>
              </a:spcBef>
              <a:buClr>
                <a:srgbClr val="4365E2"/>
              </a:buClr>
              <a:buFont typeface="Arial"/>
              <a:buChar char="•"/>
              <a:tabLst>
                <a:tab pos="1060560" algn="l"/>
              </a:tabLst>
            </a:pPr>
            <a:r>
              <a:rPr lang="lv-LV" sz="1400" b="1" i="1" u="sng" strike="noStrike">
                <a:solidFill>
                  <a:srgbClr val="964277"/>
                </a:solidFill>
                <a:uFillTx/>
                <a:latin typeface="Arial"/>
                <a:hlinkClick r:id="rId7"/>
              </a:rPr>
              <a:t>Fakey</a:t>
            </a:r>
            <a:r>
              <a:rPr lang="lv-LV" sz="1400" strike="noStrike">
                <a:latin typeface="Arial"/>
              </a:rPr>
              <a:t> </a:t>
            </a:r>
            <a:r>
              <a:rPr lang="lv-LV" sz="1400" strike="noStrike">
                <a:solidFill>
                  <a:srgbClr val="808080"/>
                </a:solidFill>
                <a:latin typeface="Arial"/>
              </a:rPr>
              <a:t>(EN).</a:t>
            </a:r>
            <a:r>
              <a:rPr lang="lv-LV" sz="1400" b="0" strike="noStrike">
                <a:solidFill>
                  <a:srgbClr val="808080"/>
                </a:solidFill>
                <a:latin typeface="Arial"/>
              </a:rPr>
              <a:t> Spēle, kas māca medijpratību un pēta, kā cilvēki reaģē uz maldinošu informāciju. Lietotājiem, sākot no 16 gadu vecuma.</a:t>
            </a:r>
          </a:p>
          <a:p>
            <a:pPr marL="577800">
              <a:lnSpc>
                <a:spcPct val="90000"/>
              </a:lnSpc>
              <a:spcBef>
                <a:spcPts val="1199"/>
              </a:spcBef>
              <a:tabLst>
                <a:tab pos="1060560" algn="l"/>
              </a:tabLst>
            </a:pPr>
            <a:r>
              <a:rPr lang="lv-LV" sz="1200" b="0" i="1" strike="noStrike">
                <a:solidFill>
                  <a:srgbClr val="808080"/>
                </a:solidFill>
                <a:latin typeface="Arial"/>
              </a:rPr>
              <a:t>	Pieejama tikai angļu valodā.</a:t>
            </a:r>
          </a:p>
          <a:p>
            <a:pPr marL="863640" indent="-285480">
              <a:lnSpc>
                <a:spcPct val="90000"/>
              </a:lnSpc>
              <a:spcBef>
                <a:spcPts val="1199"/>
              </a:spcBef>
              <a:buClr>
                <a:srgbClr val="4365E2"/>
              </a:buClr>
              <a:buFont typeface="Arial"/>
              <a:buChar char="•"/>
              <a:tabLst>
                <a:tab pos="1060560" algn="l"/>
              </a:tabLst>
            </a:pPr>
            <a:r>
              <a:rPr lang="lv-LV" sz="1400" i="1" u="sng" strike="noStrike">
                <a:solidFill>
                  <a:srgbClr val="964277"/>
                </a:solidFill>
                <a:uFillTx/>
                <a:latin typeface="Arial"/>
                <a:hlinkClick r:id="rId8"/>
              </a:rPr>
              <a:t>Escape Fake</a:t>
            </a:r>
            <a:r>
              <a:rPr lang="lv-LV" sz="1400" u="sng" strike="noStrike">
                <a:solidFill>
                  <a:srgbClr val="964277"/>
                </a:solidFill>
                <a:uFillTx/>
                <a:latin typeface="Arial"/>
                <a:hlinkClick r:id="rId8"/>
              </a:rPr>
              <a:t> </a:t>
            </a:r>
            <a:r>
              <a:rPr lang="lv-LV" sz="1400" strike="noStrike">
                <a:latin typeface="Arial"/>
              </a:rPr>
              <a:t> </a:t>
            </a:r>
            <a:r>
              <a:rPr lang="lv-LV" sz="1400" b="0" strike="noStrike">
                <a:solidFill>
                  <a:srgbClr val="808080"/>
                </a:solidFill>
                <a:latin typeface="Arial"/>
              </a:rPr>
              <a:t>(DE un EN). Lejupielādējama spēle, kas rotaļīgā veidā māca medijpratību. Lietotājiem, sākot no 15 gadu vecuma.</a:t>
            </a:r>
          </a:p>
          <a:p>
            <a:pPr marL="577800">
              <a:lnSpc>
                <a:spcPct val="90000"/>
              </a:lnSpc>
              <a:spcBef>
                <a:spcPts val="1199"/>
              </a:spcBef>
              <a:tabLst>
                <a:tab pos="1060560" algn="l"/>
              </a:tabLst>
            </a:pPr>
            <a:r>
              <a:rPr lang="lv-LV" sz="1200" b="0" i="1" strike="noStrike">
                <a:solidFill>
                  <a:srgbClr val="808080"/>
                </a:solidFill>
                <a:latin typeface="Arial"/>
              </a:rPr>
              <a:t>	Pieejama vācu un angļu valodā.</a:t>
            </a:r>
          </a:p>
          <a:p>
            <a:pPr marL="863640" indent="-285480">
              <a:lnSpc>
                <a:spcPct val="90000"/>
              </a:lnSpc>
              <a:spcBef>
                <a:spcPts val="1199"/>
              </a:spcBef>
              <a:buClr>
                <a:srgbClr val="4365E2"/>
              </a:buClr>
              <a:buFont typeface="Arial"/>
              <a:buChar char="•"/>
              <a:tabLst>
                <a:tab pos="1060560" algn="l"/>
              </a:tabLst>
            </a:pPr>
            <a:r>
              <a:rPr lang="lv-LV" sz="1400" i="1" u="sng" strike="noStrike">
                <a:solidFill>
                  <a:srgbClr val="964277"/>
                </a:solidFill>
                <a:uFillTx/>
                <a:latin typeface="Arial"/>
                <a:hlinkClick r:id="rId9"/>
              </a:rPr>
              <a:t>Troll Factory</a:t>
            </a:r>
            <a:r>
              <a:rPr lang="lv-LV" sz="1400" b="0" strike="noStrike">
                <a:solidFill>
                  <a:srgbClr val="808080"/>
                </a:solidFill>
                <a:latin typeface="Arial"/>
              </a:rPr>
              <a:t> (EN). Spēlētājs ir “interneta trollis”, kas veido viltus ziņas. Lietotājiem, sākot no 16 gadu vecuma.</a:t>
            </a:r>
          </a:p>
          <a:p>
            <a:pPr marL="577800">
              <a:lnSpc>
                <a:spcPct val="90000"/>
              </a:lnSpc>
              <a:spcBef>
                <a:spcPts val="1199"/>
              </a:spcBef>
              <a:tabLst>
                <a:tab pos="1060560" algn="l"/>
              </a:tabLst>
            </a:pPr>
            <a:r>
              <a:rPr lang="lv-LV" sz="1200" b="0" i="1" strike="noStrike">
                <a:solidFill>
                  <a:srgbClr val="808080"/>
                </a:solidFill>
                <a:latin typeface="Arial"/>
              </a:rPr>
              <a:t>	Pieejama tikai angļu valodā.</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IETEIKUMI PAPILDINFORMĀCIJAS IEGŪŠANAI</a:t>
            </a:r>
            <a:r>
              <a:rPr lang="lv-LV" sz="1800" strike="noStrike">
                <a:solidFill>
                  <a:srgbClr val="FFFFFF"/>
                </a:solidFill>
                <a:latin typeface="Arial"/>
              </a:rPr>
              <a:t> - </a:t>
            </a:r>
            <a:r>
              <a:rPr lang="lv-LV" sz="1800" b="1" strike="noStrike">
                <a:solidFill>
                  <a:srgbClr val="FFFFFF"/>
                </a:solidFill>
                <a:latin typeface="Arial"/>
              </a:rPr>
              <a:t>FAKTU PĀRBAUDĪTĀJI</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lv-LV" sz="1400" b="0" strike="noStrike">
                <a:solidFill>
                  <a:srgbClr val="808080"/>
                </a:solidFill>
                <a:latin typeface="Arial"/>
              </a:rPr>
              <a:t>Jūsu valstī esošo faktu pārbaudes organizāciju saraksts tiek atjaunināts ar</a:t>
            </a:r>
            <a:r>
              <a:rPr lang="lv-LV"/>
              <a:t> </a:t>
            </a:r>
            <a:r>
              <a:rPr lang="lv-LV" b="0" i="1" u="sng">
                <a:solidFill>
                  <a:srgbClr val="964277"/>
                </a:solidFill>
                <a:uFillTx/>
                <a:hlinkClick r:id="rId3"/>
              </a:rPr>
              <a:t>Poynter Institute</a:t>
            </a:r>
            <a:r>
              <a:rPr lang="lv-LV"/>
              <a:t> un </a:t>
            </a:r>
            <a:r>
              <a:rPr lang="lv-LV" i="1" u="sng">
                <a:solidFill>
                  <a:srgbClr val="964277"/>
                </a:solidFill>
                <a:uFillTx/>
                <a:hlinkClick r:id="rId3"/>
              </a:rPr>
              <a:t>Facebook</a:t>
            </a:r>
            <a:r>
              <a:rPr lang="lv-LV"/>
              <a:t> </a:t>
            </a:r>
            <a:r>
              <a:rPr lang="lv-LV" sz="1400" b="0" strike="noStrike">
                <a:solidFill>
                  <a:srgbClr val="808080"/>
                </a:solidFill>
                <a:latin typeface="Arial"/>
              </a:rPr>
              <a:t>starpniecību</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lv-LV" sz="1400" b="0" strike="noStrike">
                <a:solidFill>
                  <a:srgbClr val="808080"/>
                </a:solidFill>
                <a:latin typeface="Arial"/>
              </a:rPr>
              <a:t>Meklējiet faktu pārbaudes rezultātus no tīmekļa par tēmu vai personu ar  </a:t>
            </a:r>
            <a:r>
              <a:rPr lang="lv-LV"/>
              <a:t/>
            </a:r>
            <a:br>
              <a:rPr lang="lv-LV"/>
            </a:br>
            <a:r>
              <a:rPr lang="lv-LV" sz="1400" b="1" i="1" u="sng" strike="noStrike">
                <a:solidFill>
                  <a:srgbClr val="964277"/>
                </a:solidFill>
                <a:uFillTx/>
                <a:latin typeface="Arial"/>
                <a:hlinkClick r:id="rId4"/>
              </a:rPr>
              <a:t>Google</a:t>
            </a:r>
            <a:r>
              <a:rPr lang="lv-LV" sz="1400" b="1" u="sng" strike="noStrike">
                <a:solidFill>
                  <a:srgbClr val="964277"/>
                </a:solidFill>
                <a:uFillTx/>
                <a:latin typeface="Arial"/>
                <a:hlinkClick r:id="rId4"/>
              </a:rPr>
              <a:t> faktu pārbaudes pārlūku</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lv-LV" sz="1400" b="1" u="sng" strike="noStrike">
                <a:solidFill>
                  <a:srgbClr val="964277"/>
                </a:solidFill>
                <a:uFillTx/>
                <a:latin typeface="Arial"/>
                <a:hlinkClick r:id="rId5"/>
              </a:rPr>
              <a:t>“Learn to Discern” </a:t>
            </a:r>
            <a:r>
              <a:rPr lang="lv-LV" sz="1400" b="0" strike="noStrike">
                <a:solidFill>
                  <a:srgbClr val="808080"/>
                </a:solidFill>
                <a:latin typeface="Arial"/>
              </a:rPr>
              <a:t>[Iemācies atšķirt] — medijpratības apmācības rokasgrāmata, ko izstrādājusi globālā attīstības un izglītības</a:t>
            </a:r>
            <a:r>
              <a:rPr lang="lv-LV" sz="1400" strike="noStrike">
                <a:latin typeface="Arial"/>
              </a:rPr>
              <a:t> </a:t>
            </a:r>
            <a:r>
              <a:rPr lang="lv-LV" sz="1400" b="0" strike="noStrike">
                <a:solidFill>
                  <a:srgbClr val="808080"/>
                </a:solidFill>
                <a:latin typeface="Arial"/>
              </a:rPr>
              <a:t> </a:t>
            </a:r>
            <a:r>
              <a:rPr lang="lv-LV"/>
              <a:t/>
            </a:r>
            <a:br>
              <a:rPr lang="lv-LV"/>
            </a:br>
            <a:r>
              <a:rPr lang="lv-LV" sz="1400" b="0" strike="noStrike">
                <a:solidFill>
                  <a:srgbClr val="808080"/>
                </a:solidFill>
                <a:latin typeface="Arial"/>
              </a:rPr>
              <a:t>bezpeļņas organizācija </a:t>
            </a:r>
            <a:r>
              <a:rPr lang="lv-LV" sz="1400" b="0" i="1" strike="noStrike">
                <a:solidFill>
                  <a:srgbClr val="808080"/>
                </a:solidFill>
                <a:latin typeface="Arial"/>
              </a:rPr>
              <a:t>IREX</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lv-LV" sz="1400" b="0" strike="noStrike">
                <a:solidFill>
                  <a:srgbClr val="808080"/>
                </a:solidFill>
                <a:latin typeface="Arial"/>
              </a:rPr>
              <a:t>ES</a:t>
            </a:r>
            <a:r>
              <a:rPr lang="lv-LV" sz="1400" strike="noStrike">
                <a:latin typeface="Arial"/>
              </a:rPr>
              <a:t> </a:t>
            </a:r>
            <a:r>
              <a:rPr lang="lv-LV" sz="1400" b="1" u="sng" strike="noStrike">
                <a:solidFill>
                  <a:srgbClr val="964277"/>
                </a:solidFill>
                <a:uFillTx/>
                <a:latin typeface="Arial"/>
                <a:hlinkClick r:id="rId6"/>
              </a:rPr>
              <a:t>dezinformācijas novēršanas grupa</a:t>
            </a:r>
            <a:r>
              <a:rPr lang="lv-LV" sz="1400" strike="noStrike">
                <a:latin typeface="Arial"/>
              </a:rPr>
              <a:t> </a:t>
            </a:r>
            <a:r>
              <a:rPr lang="lv-LV" sz="1400" b="0" strike="noStrike">
                <a:solidFill>
                  <a:srgbClr val="808080"/>
                </a:solidFill>
                <a:latin typeface="Arial"/>
              </a:rPr>
              <a:t>un kampaņa</a:t>
            </a:r>
            <a:r>
              <a:rPr lang="lv-LV" sz="1400" strike="noStrike">
                <a:latin typeface="Arial"/>
              </a:rPr>
              <a:t> “</a:t>
            </a:r>
            <a:r>
              <a:rPr lang="lv-LV" sz="1400" b="1" u="sng" strike="noStrike">
                <a:solidFill>
                  <a:srgbClr val="964277"/>
                </a:solidFill>
                <a:uFillTx/>
                <a:latin typeface="Arial"/>
                <a:hlinkClick r:id="rId7"/>
              </a:rPr>
              <a:t>Padomā, pirms kopīgo</a:t>
            </a:r>
            <a:r>
              <a:rPr lang="lv-LV" sz="1400" strike="noStrike">
                <a:latin typeface="Arial"/>
              </a:rPr>
              <a:t>”</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8"/>
            <a:stretch/>
          </p:blipFill>
          <p:spPr>
            <a:xfrm>
              <a:off x="463680" y="2623680"/>
              <a:ext cx="1945440" cy="1945440"/>
            </a:xfrm>
            <a:prstGeom prst="rect">
              <a:avLst/>
            </a:prstGeom>
            <a:ln w="0">
              <a:noFill/>
            </a:ln>
          </p:spPr>
        </p:pic>
        <p:pic>
          <p:nvPicPr>
            <p:cNvPr id="642" name="Immagine 12"/>
            <p:cNvPicPr/>
            <p:nvPr/>
          </p:nvPicPr>
          <p:blipFill>
            <a:blip r:embed="rId9">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IETEIKUMI PAPILDINFORMĀCIJAS IEGŪŠANAI</a:t>
            </a:r>
            <a:r>
              <a:rPr lang="lv-LV" sz="1800" strike="noStrike">
                <a:solidFill>
                  <a:srgbClr val="FFFFFF"/>
                </a:solidFill>
                <a:latin typeface="Arial"/>
              </a:rPr>
              <a:t> - </a:t>
            </a:r>
            <a:r>
              <a:rPr lang="lv-LV" sz="1800" b="1" strike="noStrike">
                <a:solidFill>
                  <a:srgbClr val="FFFFFF"/>
                </a:solidFill>
                <a:latin typeface="Arial"/>
              </a:rPr>
              <a:t>VALSTU RESURSI</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v-LV" sz="1400" b="1" strike="noStrike">
                <a:solidFill>
                  <a:srgbClr val="0A1641"/>
                </a:solidFill>
                <a:latin typeface="Arial"/>
              </a:rPr>
              <a:t>AUSTRIJA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6"/>
              </a:rPr>
              <a:t>Click &amp; Check</a:t>
            </a:r>
            <a:r>
              <a:rPr lang="lv-LV"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BEĻĢIJA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BULGĀRIJA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8"/>
              </a:rPr>
              <a:t>Gramoten</a:t>
            </a:r>
            <a:r>
              <a:rPr lang="lv-LV"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HORVĀTIJA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9"/>
              </a:rPr>
              <a:t>Sakaru un plašsaziņas līdzekļu kultūras asociācija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0"/>
              </a:rPr>
              <a:t>Plašsaziņas līdzekļu bērni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1"/>
              </a:rPr>
              <a:t>Medijpratības dienas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v-LV" sz="1400" b="1" strike="noStrike">
                <a:solidFill>
                  <a:srgbClr val="0A1641"/>
                </a:solidFill>
                <a:latin typeface="Arial"/>
              </a:rPr>
              <a:t>KIPRA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2"/>
              </a:rPr>
              <a:t>Maldinošas informācijas apkarošana, izmantojot medijpratību </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ČEHIJAS REPUBLIKA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3"/>
              </a:rPr>
              <a:t>Clovekvtisni</a:t>
            </a:r>
            <a:r>
              <a:rPr lang="lv-LV"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5"/>
              </a:rPr>
              <a:t>Elpida</a:t>
            </a:r>
            <a:r>
              <a:rPr lang="lv-LV"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DĀNIJA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6"/>
              </a:rPr>
              <a:t>International Media Support</a:t>
            </a:r>
            <a:r>
              <a:rPr lang="lv-LV" sz="1200" b="1" u="sng" strike="noStrike">
                <a:solidFill>
                  <a:srgbClr val="964277"/>
                </a:solidFill>
                <a:uFillTx/>
                <a:latin typeface="Arial"/>
                <a:hlinkClick r:id="rId16"/>
              </a:rPr>
              <a:t> </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7"/>
              </a:rPr>
              <a:t>TjekDet</a:t>
            </a:r>
            <a:r>
              <a:rPr lang="lv-LV"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8"/>
              </a:rPr>
              <a:t>DR Detektor</a:t>
            </a:r>
            <a:r>
              <a:rPr lang="lv-LV"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20"/>
              </a:rPr>
              <a:t>Børneavisen</a:t>
            </a:r>
            <a:r>
              <a:rPr lang="lv-LV"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DAŽI PIEMĒRI</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lv-LV" sz="1400" b="1" strike="noStrike">
                <a:solidFill>
                  <a:srgbClr val="0B1741"/>
                </a:solidFill>
                <a:latin typeface="Arial"/>
              </a:rPr>
              <a:t>NEATBILSTOŠS VIRSRAKSTS</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lv-LV" sz="1400" b="1" strike="noStrike">
                <a:solidFill>
                  <a:srgbClr val="0B1741"/>
                </a:solidFill>
                <a:latin typeface="Arial"/>
              </a:rPr>
              <a:t>AVOTS NEEKSISTĒ</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2800" b="1" strike="noStrike">
                <a:solidFill>
                  <a:srgbClr val="FFFFFF"/>
                </a:solidFill>
                <a:latin typeface="Arial"/>
              </a:rPr>
              <a:t>VILTUS ZIŅA</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lv-LV" sz="1400" b="1" strike="noStrike">
                <a:solidFill>
                  <a:srgbClr val="0A1641"/>
                </a:solidFill>
                <a:latin typeface="Arial"/>
              </a:rPr>
              <a:t>Attēls ir ņemts no citas meitenes konta; no konkrētā skata punkta viņa izskatās līdzīga Grētai.</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lv-LV" sz="1400" b="1" strike="noStrike">
                <a:solidFill>
                  <a:srgbClr val="0A1641"/>
                </a:solidFill>
                <a:latin typeface="Arial"/>
              </a:rPr>
              <a:t>Tīmekļa vietne www.dailypresser.com nepastāv; šis ieraksts ir pilnīgs izdomājums.</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v-LV" sz="2800" b="1" strike="noStrike">
                <a:solidFill>
                  <a:srgbClr val="FFFFFF"/>
                </a:solidFill>
                <a:latin typeface="Arial"/>
              </a:rPr>
              <a:t>VILTUS ZIŅA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IETEIKUMI PAR PAPILDINFORMĀCIJU</a:t>
            </a:r>
            <a:r>
              <a:rPr lang="lv-LV" sz="1800" strike="noStrike">
                <a:solidFill>
                  <a:srgbClr val="FFFFFF"/>
                </a:solidFill>
                <a:latin typeface="Arial"/>
              </a:rPr>
              <a:t> - </a:t>
            </a:r>
            <a:r>
              <a:rPr lang="lv-LV" sz="1800" b="1" strike="noStrike">
                <a:solidFill>
                  <a:srgbClr val="FFFFFF"/>
                </a:solidFill>
                <a:latin typeface="Arial"/>
              </a:rPr>
              <a:t>VALSTU RESURSI</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v-LV" sz="1400" b="1" strike="noStrike">
                <a:solidFill>
                  <a:srgbClr val="0A1641"/>
                </a:solidFill>
                <a:latin typeface="Arial"/>
              </a:rPr>
              <a:t>IGAUNIJA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4"/>
              </a:rPr>
              <a:t>SALTO līdzdalība un informācija</a:t>
            </a:r>
          </a:p>
          <a:p>
            <a:pPr>
              <a:lnSpc>
                <a:spcPct val="90000"/>
              </a:lnSpc>
              <a:spcBef>
                <a:spcPts val="1199"/>
              </a:spcBef>
            </a:pPr>
            <a:endParaRPr lang="fr-BE" sz="1400" b="0" strike="noStrike" spc="-1">
              <a:latin typeface="Arial"/>
            </a:endParaRPr>
          </a:p>
          <a:p>
            <a:pPr>
              <a:lnSpc>
                <a:spcPct val="90000"/>
              </a:lnSpc>
              <a:spcBef>
                <a:spcPts val="1199"/>
              </a:spcBef>
            </a:pPr>
            <a:r>
              <a:rPr lang="lv-LV" sz="1400" b="1" strike="noStrike">
                <a:solidFill>
                  <a:srgbClr val="0A1641"/>
                </a:solidFill>
                <a:latin typeface="Arial"/>
              </a:rPr>
              <a:t>SOMIJA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5"/>
              </a:rPr>
              <a:t>Medijpratība Somijā</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7"/>
              </a:rPr>
              <a:t>Medijpratības  skola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1"/>
              </a:rPr>
              <a:t>YLE Uutisluokka</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FRANCIJA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2"/>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v-LV" sz="1400" b="1" strike="noStrike">
                <a:solidFill>
                  <a:srgbClr val="0A1641"/>
                </a:solidFill>
                <a:latin typeface="Arial"/>
              </a:rPr>
              <a:t>VĀCIJA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4"/>
              </a:rPr>
              <a:t>SCHAU HIN!</a:t>
            </a:r>
            <a:r>
              <a:rPr lang="lv-LV" sz="1200" b="1" u="sng" strike="noStrike">
                <a:solidFill>
                  <a:srgbClr val="964277"/>
                </a:solidFill>
                <a:uFillTx/>
                <a:latin typeface="Arial"/>
                <a:hlinkClick r:id="rId14"/>
              </a:rPr>
              <a:t> </a:t>
            </a:r>
            <a:r>
              <a:rPr lang="lv-LV" sz="1200" b="1" i="1" u="sng" strike="noStrike">
                <a:solidFill>
                  <a:srgbClr val="964277"/>
                </a:solidFill>
                <a:uFillTx/>
                <a:latin typeface="Arial"/>
                <a:hlinkClick r:id="rId14"/>
              </a:rPr>
              <a:t>Was Dein Kind mit Medien macht</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8"/>
              </a:rPr>
              <a:t>ACT ON!</a:t>
            </a:r>
            <a:r>
              <a:rPr lang="lv-LV" sz="1200" b="1" u="sng" strike="noStrike">
                <a:solidFill>
                  <a:srgbClr val="964277"/>
                </a:solidFill>
                <a:uFillTx/>
                <a:latin typeface="Arial"/>
                <a:hlinkClick r:id="rId18"/>
              </a:rPr>
              <a:t> </a:t>
            </a:r>
            <a:r>
              <a:rPr lang="lv-LV" sz="1200" b="1" i="1" u="sng" strike="noStrike">
                <a:solidFill>
                  <a:srgbClr val="964277"/>
                </a:solidFill>
                <a:uFillTx/>
                <a:latin typeface="Arial"/>
                <a:hlinkClick r:id="rId18"/>
              </a:rPr>
              <a:t>aktiv + selbstbestimmt online</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GRIEĶIJA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21"/>
              </a:rPr>
              <a:t>Medijpratības institūts</a:t>
            </a:r>
            <a:r>
              <a:rPr lang="lv-LV"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IETEIKUMI PAR PAPILDINFORMĀCIJU</a:t>
            </a:r>
            <a:r>
              <a:rPr lang="lv-LV" sz="1800" strike="noStrike">
                <a:solidFill>
                  <a:srgbClr val="FFFFFF"/>
                </a:solidFill>
                <a:latin typeface="Arial"/>
              </a:rPr>
              <a:t> - </a:t>
            </a:r>
            <a:r>
              <a:rPr lang="lv-LV" sz="1800" b="1" strike="noStrike">
                <a:solidFill>
                  <a:srgbClr val="FFFFFF"/>
                </a:solidFill>
                <a:latin typeface="Arial"/>
              </a:rPr>
              <a:t>VALSTU RESURSI</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v-LV" sz="1400" b="1" strike="noStrike">
                <a:solidFill>
                  <a:srgbClr val="0A1641"/>
                </a:solidFill>
                <a:latin typeface="Arial"/>
              </a:rPr>
              <a:t>UNGĀRIJA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ĪRIJA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4"/>
              </a:rPr>
              <a:t>Be Media Smart</a:t>
            </a:r>
            <a:r>
              <a:rPr lang="lv-LV" sz="1200" b="1" u="sng" strike="noStrike">
                <a:solidFill>
                  <a:srgbClr val="964277"/>
                </a:solidFill>
                <a:uFillTx/>
                <a:latin typeface="Arial"/>
                <a:hlinkClick r:id="rId4"/>
              </a:rPr>
              <a:t> </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ITĀLIJA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7"/>
              </a:rPr>
              <a:t>Izglītošana plašsaziņas līdzekļu jomā</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LATVIJA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3"/>
              </a:rPr>
              <a:t>Superheroes in the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v-LV" sz="1400" b="1" strike="noStrike">
                <a:solidFill>
                  <a:srgbClr val="0A1641"/>
                </a:solidFill>
                <a:latin typeface="Arial"/>
              </a:rPr>
              <a:t>LIETUVA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4"/>
              </a:rPr>
              <a:t>Draugiškas internetas (Friendly Internet)</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6"/>
              </a:rPr>
              <a:t>Media literacy platform</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LUKSEMBURGA</a:t>
            </a:r>
          </a:p>
          <a:p>
            <a:pPr marL="171360" indent="-171000">
              <a:lnSpc>
                <a:spcPct val="90000"/>
              </a:lnSpc>
              <a:spcBef>
                <a:spcPts val="1199"/>
              </a:spcBef>
              <a:buClr>
                <a:srgbClr val="40BAD2"/>
              </a:buClr>
              <a:buFont typeface="Arial"/>
              <a:buChar char="•"/>
            </a:pPr>
            <a:r>
              <a:rPr lang="lv-LV"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9"/>
              </a:rPr>
              <a:t>BeSmartOnline!</a:t>
            </a:r>
            <a:r>
              <a:rPr lang="lv-LV"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NĪDERLANDE</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21"/>
              </a:rPr>
              <a:t>Eiropas Žurnālistikas centrs </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22"/>
              </a:rPr>
              <a:t>Hoezomediawijs</a:t>
            </a:r>
            <a:r>
              <a:rPr lang="lv-LV"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IETEIKUMI PAR PAPILDINFORMĀCIJU</a:t>
            </a:r>
            <a:r>
              <a:rPr lang="lv-LV" sz="1800" strike="noStrike">
                <a:solidFill>
                  <a:srgbClr val="FFFFFF"/>
                </a:solidFill>
                <a:latin typeface="Arial"/>
              </a:rPr>
              <a:t> - </a:t>
            </a:r>
            <a:r>
              <a:rPr lang="lv-LV" sz="1800" b="1" strike="noStrike">
                <a:solidFill>
                  <a:srgbClr val="FFFFFF"/>
                </a:solidFill>
                <a:latin typeface="Arial"/>
              </a:rPr>
              <a:t>VALSTU RESURSI</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1400" b="1" strike="noStrike">
                <a:solidFill>
                  <a:srgbClr val="0A1641"/>
                </a:solidFill>
                <a:latin typeface="Arial"/>
              </a:rPr>
              <a:t>POLIJA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3"/>
              </a:rPr>
              <a:t>Stefan Batory Foundation</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6"/>
              </a:rPr>
              <a:t>Center for Citizenship Education</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8"/>
              </a:rPr>
              <a:t>Bērns tīmeklī</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9"/>
              </a:rPr>
              <a:t>Panoptykon Foundation</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0"/>
              </a:rPr>
              <a:t>Polijas Medijpratības asociācija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1"/>
              </a:rPr>
              <a:t>Fonds “Skola ar klasi”</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v-LV" sz="1400" b="1" strike="noStrike">
                <a:solidFill>
                  <a:srgbClr val="0A1641"/>
                </a:solidFill>
                <a:latin typeface="Arial"/>
              </a:rPr>
              <a:t>PORTUGĀLE</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6"/>
              </a:rPr>
              <a:t>Nacionālā digitālās kompetences iniciatīva e.2030</a:t>
            </a:r>
          </a:p>
          <a:p>
            <a:pPr>
              <a:lnSpc>
                <a:spcPct val="90000"/>
              </a:lnSpc>
              <a:spcBef>
                <a:spcPts val="1199"/>
              </a:spcBef>
            </a:pPr>
            <a:endParaRPr lang="fr-BE" sz="1200" b="0" strike="noStrike" spc="-1">
              <a:latin typeface="Arial"/>
            </a:endParaRPr>
          </a:p>
          <a:p>
            <a:pPr>
              <a:lnSpc>
                <a:spcPct val="90000"/>
              </a:lnSpc>
              <a:spcBef>
                <a:spcPts val="1199"/>
              </a:spcBef>
            </a:pPr>
            <a:r>
              <a:rPr lang="lv-LV" sz="1400" b="1" strike="noStrike">
                <a:solidFill>
                  <a:srgbClr val="0A1641"/>
                </a:solidFill>
                <a:latin typeface="Arial"/>
              </a:rPr>
              <a:t>RUMĀNIJA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7"/>
              </a:rPr>
              <a:t>ActiveWatch</a:t>
            </a:r>
            <a:r>
              <a:rPr lang="lv-LV"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9"/>
              </a:rPr>
              <a:t>Funky Citizens</a:t>
            </a:r>
            <a:r>
              <a:rPr lang="lv-LV" sz="1200" b="1" u="sng" strike="noStrike">
                <a:solidFill>
                  <a:srgbClr val="964277"/>
                </a:solidFill>
                <a:uFillTx/>
                <a:latin typeface="Arial"/>
                <a:hlinkClick r:id="rId19"/>
              </a:rPr>
              <a:t>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lv-LV" sz="1400" b="1" strike="noStrike">
                <a:solidFill>
                  <a:srgbClr val="0A1641"/>
                </a:solidFill>
                <a:latin typeface="Arial"/>
              </a:rPr>
              <a:t>SLOVĀKIJA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21"/>
              </a:rPr>
              <a:t>Pārraides un atkārtotas pārraides padome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IETEIKUMI PAR PAPILDINFORMĀCIJU</a:t>
            </a:r>
            <a:r>
              <a:rPr lang="lv-LV" sz="1800" strike="noStrike">
                <a:solidFill>
                  <a:srgbClr val="FFFFFF"/>
                </a:solidFill>
                <a:latin typeface="Arial"/>
              </a:rPr>
              <a:t> - </a:t>
            </a:r>
            <a:r>
              <a:rPr lang="lv-LV" sz="1800" b="1" strike="noStrike">
                <a:solidFill>
                  <a:srgbClr val="FFFFFF"/>
                </a:solidFill>
                <a:latin typeface="Arial"/>
              </a:rPr>
              <a:t>VALSTU RESURSI</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1400" b="1" strike="noStrike">
                <a:solidFill>
                  <a:srgbClr val="0A1641"/>
                </a:solidFill>
                <a:latin typeface="Arial"/>
              </a:rPr>
              <a:t>SPĀNIJA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1400" b="1" strike="noStrike">
                <a:solidFill>
                  <a:srgbClr val="0A1641"/>
                </a:solidFill>
                <a:latin typeface="Arial"/>
              </a:rPr>
              <a:t>SLOVĒNIJA</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7"/>
              </a:rPr>
              <a:t>MIPI – medijska in informacijska pismenost</a:t>
            </a:r>
            <a:r>
              <a:rPr lang="lv-LV"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8"/>
              </a:rPr>
              <a:t>Časoris</a:t>
            </a:r>
            <a:r>
              <a:rPr lang="lv-LV" sz="1200" b="1" u="sng" strike="noStrike">
                <a:solidFill>
                  <a:srgbClr val="964277"/>
                </a:solidFill>
                <a:uFillTx/>
                <a:latin typeface="Arial"/>
                <a:hlinkClick r:id="rId8"/>
              </a:rPr>
              <a:t>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9"/>
              </a:rPr>
              <a:t>Otroci in mediji: iskanje resnice v svetu novic</a:t>
            </a:r>
            <a:r>
              <a:rPr lang="lv-LV"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0"/>
              </a:rPr>
              <a:t>Medijska pismenost</a:t>
            </a:r>
            <a:r>
              <a:rPr lang="lv-LV"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1"/>
              </a:rPr>
              <a:t>Safe</a:t>
            </a:r>
            <a:r>
              <a:rPr lang="lv-LV"/>
              <a:t/>
            </a:r>
            <a:br>
              <a:rPr lang="lv-LV"/>
            </a:br>
            <a:r>
              <a:rPr lang="lv-LV" sz="1200" b="1" strike="noStrike">
                <a:solidFill>
                  <a:srgbClr val="0A1641"/>
                </a:solidFill>
                <a:latin typeface="Arial"/>
              </a:rPr>
              <a:t> </a:t>
            </a:r>
          </a:p>
          <a:p>
            <a:pPr>
              <a:lnSpc>
                <a:spcPct val="90000"/>
              </a:lnSpc>
              <a:spcBef>
                <a:spcPts val="1199"/>
              </a:spcBef>
            </a:pPr>
            <a:r>
              <a:rPr lang="lv-LV" sz="1400" b="1" strike="noStrike">
                <a:solidFill>
                  <a:srgbClr val="0A1641"/>
                </a:solidFill>
                <a:latin typeface="Arial"/>
              </a:rPr>
              <a:t>ZVIEDRIJA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lv-LV" sz="1200" b="1" u="sng" strike="noStrike">
                <a:solidFill>
                  <a:srgbClr val="964277"/>
                </a:solidFill>
                <a:uFillTx/>
                <a:latin typeface="Arial"/>
                <a:hlinkClick r:id="rId13"/>
              </a:rPr>
              <a:t>Zviedrijas Starptautiskās attīstības aģentūra</a:t>
            </a:r>
          </a:p>
          <a:p>
            <a:pPr marL="182880" indent="-182520">
              <a:lnSpc>
                <a:spcPct val="90000"/>
              </a:lnSpc>
              <a:spcBef>
                <a:spcPts val="1199"/>
              </a:spcBef>
              <a:buClr>
                <a:srgbClr val="40BAD2"/>
              </a:buClr>
              <a:buFont typeface="Wingdings 2" charset="2"/>
              <a:buChar char=""/>
            </a:pPr>
            <a:r>
              <a:rPr lang="lv-LV" sz="1200" b="1" i="1" u="sng" strike="noStrike">
                <a:solidFill>
                  <a:srgbClr val="964277"/>
                </a:solidFill>
                <a:uFillTx/>
                <a:latin typeface="Arial"/>
                <a:hlinkClick r:id="rId14"/>
              </a:rPr>
              <a:t>FOJO</a:t>
            </a:r>
            <a:r>
              <a:rPr lang="lv-LV"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NODARBĪBAS PLĀNS</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lv-LV" sz="2400" b="1" strike="noStrike">
                  <a:solidFill>
                    <a:srgbClr val="FFFFFF"/>
                  </a:solidFill>
                  <a:latin typeface="Arial"/>
                </a:rPr>
                <a:t>DARBS GRUPĀS</a:t>
              </a:r>
            </a:p>
            <a:p>
              <a:pPr marL="457200">
                <a:lnSpc>
                  <a:spcPts val="1559"/>
                </a:lnSpc>
              </a:pPr>
              <a:r>
                <a:rPr lang="lv-LV" sz="1400" b="1" strike="noStrike">
                  <a:solidFill>
                    <a:srgbClr val="FFFFFF"/>
                  </a:solidFill>
                  <a:latin typeface="Arial"/>
                </a:rPr>
                <a:t>GADĪJUMU IZPĒTE</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lv-LV"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lv-LV" sz="2400" b="1" strike="noStrike">
                  <a:solidFill>
                    <a:srgbClr val="FFFFFF"/>
                  </a:solidFill>
                  <a:latin typeface="Arial"/>
                </a:rPr>
                <a:t>IZPRATNES GŪŠANA PAR DEZINFORMĀCIJAS TĒMU</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lv-LV"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lv-LV" sz="2400" b="1" strike="noStrike">
                  <a:solidFill>
                    <a:srgbClr val="FFFFFF"/>
                  </a:solidFill>
                  <a:latin typeface="Arial"/>
                </a:rPr>
                <a:t>PREZENTĀCIJAS</a:t>
              </a:r>
            </a:p>
            <a:p>
              <a:pPr marL="457200">
                <a:lnSpc>
                  <a:spcPts val="2259"/>
                </a:lnSpc>
              </a:pPr>
              <a:r>
                <a:rPr lang="lv-LV" sz="2400" b="1" strike="noStrike">
                  <a:solidFill>
                    <a:srgbClr val="FFFFFF"/>
                  </a:solidFill>
                  <a:latin typeface="Arial"/>
                </a:rPr>
                <a:t>UN DISKUSIJAS</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lv-LV" sz="4000" b="1" strike="noStrike">
                  <a:solidFill>
                    <a:srgbClr val="FFFFFF"/>
                  </a:solidFill>
                  <a:latin typeface="Arial"/>
                </a:rPr>
                <a:t>3.</a:t>
              </a:r>
            </a:p>
          </p:txBody>
        </p:sp>
      </p:grpSp>
      <p:grpSp>
        <p:nvGrpSpPr>
          <p:cNvPr id="325" name="Group 11"/>
          <p:cNvGrpSpPr/>
          <p:nvPr/>
        </p:nvGrpSpPr>
        <p:grpSpPr>
          <a:xfrm>
            <a:off x="6910920" y="4641480"/>
            <a:ext cx="423720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lv-LV" sz="2400" b="1" strike="noStrike">
                  <a:solidFill>
                    <a:srgbClr val="FFFFFF"/>
                  </a:solidFill>
                  <a:latin typeface="Arial"/>
                </a:rPr>
                <a:t>KOPSAVILKUMS UN IETEIKUMI PAPILDINFORMĀCIJAS IEGŪŠANAI</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lv-LV"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IZPRATNES GŪŠANA PAR DEZINFORMĀCIJAS TĒMU</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8000" b="1" strike="noStrike">
                <a:solidFill>
                  <a:srgbClr val="FF5D00"/>
                </a:solidFill>
                <a:latin typeface="Arial"/>
              </a:rPr>
              <a:t>Kas</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8000" b="1" strike="noStrike">
                <a:solidFill>
                  <a:srgbClr val="164193"/>
                </a:solidFill>
                <a:latin typeface="Arial"/>
              </a:rPr>
              <a:t>Kā</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8000" b="1" strike="noStrike">
                <a:solidFill>
                  <a:srgbClr val="164193"/>
                </a:solidFill>
                <a:latin typeface="Arial"/>
              </a:rPr>
              <a:t>Kā</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73680"/>
            <a:ext cx="2128680"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1600" b="1" strike="noStrike">
                  <a:solidFill>
                    <a:srgbClr val="FFFFFF"/>
                  </a:solidFill>
                  <a:latin typeface="Arial"/>
                </a:rPr>
                <a:t>ir dezinformācija?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1600" b="1" strike="noStrike">
                  <a:solidFill>
                    <a:srgbClr val="FE5D00"/>
                  </a:solidFill>
                  <a:latin typeface="Arial"/>
                </a:rPr>
                <a:t>Piemēri</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017240"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1600" b="1" strike="noStrike">
                  <a:solidFill>
                    <a:srgbClr val="164193"/>
                  </a:solidFill>
                  <a:latin typeface="Arial"/>
                </a:rPr>
                <a:t>Ieteicamie reaģēšanas veidi</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lv-LV" sz="1600" b="1" strike="noStrike">
                  <a:solidFill>
                    <a:srgbClr val="FFFFFF"/>
                  </a:solidFill>
                  <a:latin typeface="Arial"/>
                </a:rPr>
                <a:t>būtu jāreaģē uz dezinformāciju?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2914920"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1600" b="1" strike="noStrike">
                  <a:solidFill>
                    <a:srgbClr val="FFFFFF"/>
                  </a:solidFill>
                  <a:latin typeface="Arial"/>
                </a:rPr>
                <a:t>darbojas dezinformācija?</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v-LV" sz="1600" b="1" strike="noStrike">
                  <a:solidFill>
                    <a:srgbClr val="164193"/>
                  </a:solidFill>
                  <a:latin typeface="Arial"/>
                </a:rPr>
                <a:t>Piemēri</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KAS IR DEZINFORMĀCIJA</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2000" b="1" strike="noStrike">
                <a:solidFill>
                  <a:srgbClr val="FFFFFF"/>
                </a:solidFill>
                <a:latin typeface="Arial"/>
              </a:rPr>
              <a:t>FAKTI</a:t>
            </a:r>
          </a:p>
        </p:txBody>
      </p:sp>
      <p:sp>
        <p:nvSpPr>
          <p:cNvPr id="348" name="CustomShape 4"/>
          <p:cNvSpPr/>
          <p:nvPr/>
        </p:nvSpPr>
        <p:spPr>
          <a:xfrm>
            <a:off x="4127400" y="101592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lv-LV" sz="2000" b="1" strike="noStrike">
                <a:solidFill>
                  <a:srgbClr val="FFFFFF"/>
                </a:solidFill>
                <a:latin typeface="Arial"/>
              </a:rPr>
              <a:t>ĀRVALSTU IEJAUKŠANĀS DARBĪBAS</a:t>
            </a:r>
          </a:p>
        </p:txBody>
      </p:sp>
      <p:sp>
        <p:nvSpPr>
          <p:cNvPr id="349" name="CustomShape 5"/>
          <p:cNvSpPr/>
          <p:nvPr/>
        </p:nvSpPr>
        <p:spPr>
          <a:xfrm>
            <a:off x="4127400" y="1546560"/>
            <a:ext cx="358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2000" b="1" strike="noStrike">
                <a:solidFill>
                  <a:srgbClr val="FFFFFF"/>
                </a:solidFill>
                <a:latin typeface="Arial"/>
              </a:rPr>
              <a:t>IETEKMĒŠANAS OPERĀCIJAS</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2000" b="1" strike="noStrike">
                <a:solidFill>
                  <a:srgbClr val="FFFFFF"/>
                </a:solidFill>
                <a:latin typeface="Arial"/>
              </a:rPr>
              <a:t>DEZ- INFORMĀCIJA</a:t>
            </a:r>
          </a:p>
        </p:txBody>
      </p:sp>
      <p:sp>
        <p:nvSpPr>
          <p:cNvPr id="351" name="CustomShape 7"/>
          <p:cNvSpPr/>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2000" b="1" strike="noStrike">
                <a:solidFill>
                  <a:srgbClr val="FFFFFF"/>
                </a:solidFill>
                <a:latin typeface="Arial"/>
              </a:rPr>
              <a:t>VIEDOKĻI</a:t>
            </a:r>
          </a:p>
        </p:txBody>
      </p:sp>
      <p:sp>
        <p:nvSpPr>
          <p:cNvPr id="352" name="CustomShape 8"/>
          <p:cNvSpPr/>
          <p:nvPr/>
        </p:nvSpPr>
        <p:spPr>
          <a:xfrm>
            <a:off x="4127400" y="2608560"/>
            <a:ext cx="26478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2000" b="1" strike="noStrike">
                <a:solidFill>
                  <a:srgbClr val="FFFFFF"/>
                </a:solidFill>
                <a:latin typeface="Arial"/>
              </a:rPr>
              <a:t>MALDINOŠA INFORMĀCIJA</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v-LV" sz="2000" b="1" strike="noStrike">
                <a:solidFill>
                  <a:srgbClr val="FFFFFF"/>
                </a:solidFill>
                <a:latin typeface="Arial"/>
              </a:rPr>
              <a:t>SATĪRA UN HUMORS</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lv-LV" sz="4000" b="1" strike="noStrike">
                <a:solidFill>
                  <a:srgbClr val="FFFFFF"/>
                </a:solidFill>
                <a:latin typeface="Arial"/>
              </a:rPr>
              <a:t>KAS IR FAKTS </a:t>
            </a:r>
          </a:p>
          <a:p>
            <a:pPr>
              <a:lnSpc>
                <a:spcPts val="3781"/>
              </a:lnSpc>
            </a:pPr>
            <a:r>
              <a:rPr lang="lv-LV" sz="4000" b="1" strike="noStrike">
                <a:solidFill>
                  <a:srgbClr val="FFFFFF"/>
                </a:solidFill>
                <a:latin typeface="Arial"/>
              </a:rPr>
              <a:t>KAS IR DEZINFORMĀCIJA</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KAS IR DEZINFORMĀCIJA - </a:t>
            </a:r>
            <a:r>
              <a:rPr lang="lv-LV" sz="1800" b="1" strike="noStrike">
                <a:solidFill>
                  <a:srgbClr val="FFFFFF"/>
                </a:solidFill>
                <a:latin typeface="Arial"/>
              </a:rPr>
              <a:t>PRETVAKCINĀCIJAS KUSTĪBA</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7440" y="2554920"/>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lv-LV" sz="1800" b="1" strike="noStrike">
                <a:solidFill>
                  <a:srgbClr val="FFFFFF"/>
                </a:solidFill>
                <a:latin typeface="Arial"/>
              </a:rPr>
              <a:t>Viltus secinājumi, sociālā ilūzija</a:t>
            </a:r>
          </a:p>
        </p:txBody>
      </p:sp>
      <p:sp>
        <p:nvSpPr>
          <p:cNvPr id="362" name="CustomShape 4"/>
          <p:cNvSpPr/>
          <p:nvPr/>
        </p:nvSpPr>
        <p:spPr>
          <a:xfrm>
            <a:off x="7147440" y="3168000"/>
            <a:ext cx="4155120" cy="667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860"/>
              </a:lnSpc>
            </a:pPr>
            <a:r>
              <a:rPr lang="lv-LV" sz="1800" b="1" strike="noStrike">
                <a:solidFill>
                  <a:srgbClr val="FFFFFF"/>
                </a:solidFill>
                <a:latin typeface="Arial"/>
              </a:rPr>
              <a:t>Grēkāžu meklēšana, patiesie iemesli, </a:t>
            </a:r>
            <a:r>
              <a:rPr lang="lv-LV"/>
              <a:t/>
            </a:r>
            <a:br>
              <a:rPr lang="lv-LV"/>
            </a:br>
            <a:r>
              <a:rPr lang="lv-LV" sz="1800" b="1" strike="noStrike">
                <a:solidFill>
                  <a:srgbClr val="FFFFFF"/>
                </a:solidFill>
                <a:latin typeface="Arial"/>
              </a:rPr>
              <a:t>kas izraisa autismu ir aizmirsti /nav analizēti</a:t>
            </a:r>
          </a:p>
        </p:txBody>
      </p:sp>
      <p:sp>
        <p:nvSpPr>
          <p:cNvPr id="363" name="CustomShape 5"/>
          <p:cNvSpPr/>
          <p:nvPr/>
        </p:nvSpPr>
        <p:spPr>
          <a:xfrm>
            <a:off x="7147440" y="4006440"/>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lv-LV" sz="1800" b="1" strike="noStrike">
                <a:solidFill>
                  <a:srgbClr val="FFFFFF"/>
                </a:solidFill>
                <a:latin typeface="Arial"/>
              </a:rPr>
              <a:t>Ilgtermiņa ietekme: vakcināciju īpatsvara samazinājums </a:t>
            </a:r>
          </a:p>
          <a:p>
            <a:pPr algn="ctr">
              <a:lnSpc>
                <a:spcPts val="1661"/>
              </a:lnSpc>
            </a:pPr>
            <a:r>
              <a:rPr lang="lv-LV" sz="1800" b="1" strike="noStrike">
                <a:solidFill>
                  <a:srgbClr val="FFFFFF"/>
                </a:solidFill>
                <a:latin typeface="Arial"/>
              </a:rPr>
              <a:t>var izraisīt masveida epidēmiju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KAS IR DEZINFORMĀCIJA - </a:t>
            </a:r>
            <a:r>
              <a:rPr lang="lv-LV" sz="1800" b="1" strike="noStrike">
                <a:solidFill>
                  <a:srgbClr val="FFFFFF"/>
                </a:solidFill>
                <a:latin typeface="Arial"/>
              </a:rPr>
              <a:t>APGALVOJUMI, KA 5G IZRAISA KORONAVĪRUSU</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lv-LV" sz="2000" b="1" strike="noStrike">
                <a:solidFill>
                  <a:srgbClr val="FFFFFF"/>
                </a:solidFill>
                <a:latin typeface="Arial"/>
              </a:rPr>
              <a:t>VĀRDA BRĪVĪBA</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lv-LV" sz="2000" b="1" strike="noStrike">
                <a:solidFill>
                  <a:srgbClr val="FFFFFF"/>
                </a:solidFill>
                <a:latin typeface="Arial"/>
              </a:rPr>
              <a:t>PIESARDZĪBA SAISTĪBĀ AR </a:t>
            </a:r>
          </a:p>
          <a:p>
            <a:pPr>
              <a:lnSpc>
                <a:spcPts val="1899"/>
              </a:lnSpc>
            </a:pPr>
            <a:r>
              <a:rPr lang="lv-LV" sz="2000" b="1" strike="noStrike">
                <a:solidFill>
                  <a:srgbClr val="FFFFFF"/>
                </a:solidFill>
                <a:latin typeface="Arial"/>
              </a:rPr>
              <a:t>IETEKMI UZ VESELĪBU</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lv-LV" sz="2000" b="1" strike="noStrike">
                <a:solidFill>
                  <a:srgbClr val="FFFFFF"/>
                </a:solidFill>
                <a:latin typeface="Arial"/>
              </a:rPr>
              <a:t>BOJĀJUMU NODARĪŠANA 5G TORŅIEM</a:t>
            </a:r>
          </a:p>
        </p:txBody>
      </p:sp>
      <p:sp>
        <p:nvSpPr>
          <p:cNvPr id="371" name="CustomShape 6"/>
          <p:cNvSpPr/>
          <p:nvPr/>
        </p:nvSpPr>
        <p:spPr>
          <a:xfrm>
            <a:off x="8735760" y="2444040"/>
            <a:ext cx="278820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lv-LV" sz="2000" b="1" strike="noStrike">
                <a:solidFill>
                  <a:srgbClr val="FFFFFF"/>
                </a:solidFill>
                <a:latin typeface="Arial"/>
              </a:rPr>
              <a:t>SAKARU TĪKLU</a:t>
            </a:r>
          </a:p>
          <a:p>
            <a:pPr>
              <a:lnSpc>
                <a:spcPts val="1899"/>
              </a:lnSpc>
            </a:pPr>
            <a:r>
              <a:rPr lang="lv-LV" sz="2000" b="1" strike="noStrike">
                <a:solidFill>
                  <a:srgbClr val="FFFFFF"/>
                </a:solidFill>
                <a:latin typeface="Arial"/>
              </a:rPr>
              <a:t>DARBĪBAS TRAUCĒJUMI</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lv-LV" sz="2000" b="1" strike="noStrike">
                <a:solidFill>
                  <a:srgbClr val="FFFFFF"/>
                </a:solidFill>
                <a:latin typeface="Arial"/>
              </a:rPr>
              <a:t>KĻŪDAINA  </a:t>
            </a:r>
          </a:p>
          <a:p>
            <a:pPr>
              <a:lnSpc>
                <a:spcPts val="1899"/>
              </a:lnSpc>
            </a:pPr>
            <a:r>
              <a:rPr lang="lv-LV" sz="2000" b="1" strike="noStrike">
                <a:solidFill>
                  <a:srgbClr val="FFFFFF"/>
                </a:solidFill>
                <a:latin typeface="Arial"/>
              </a:rPr>
              <a:t>COVID-19 SAISTĪŠANA AR  </a:t>
            </a:r>
          </a:p>
          <a:p>
            <a:pPr>
              <a:lnSpc>
                <a:spcPts val="1899"/>
              </a:lnSpc>
            </a:pPr>
            <a:r>
              <a:rPr lang="lv-LV" sz="2000" b="1" strike="noStrike">
                <a:solidFill>
                  <a:srgbClr val="FFFFFF"/>
                </a:solidFill>
                <a:latin typeface="Arial"/>
              </a:rPr>
              <a:t>TĪKLU TEHNOLOĢIJĀM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v-LV" sz="1800" b="0" strike="noStrike">
                <a:solidFill>
                  <a:srgbClr val="FFFFFF"/>
                </a:solidFill>
                <a:latin typeface="Arial"/>
              </a:rPr>
              <a:t>KAS IR DEZINFORMĀCIJA - </a:t>
            </a:r>
            <a:r>
              <a:rPr lang="lv-LV" sz="1800" b="1" strike="noStrike">
                <a:solidFill>
                  <a:srgbClr val="FFFFFF"/>
                </a:solidFill>
                <a:latin typeface="Arial"/>
              </a:rPr>
              <a:t>KARSTA ŪDENS DZERŠANA NOGALINA KORONAVĪRUSU</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lv-LV" sz="2000" b="1" strike="noStrike">
                <a:solidFill>
                  <a:srgbClr val="FFFFFF"/>
                </a:solidFill>
                <a:latin typeface="Arial"/>
              </a:rPr>
              <a:t>KARSTA ŪDENS  </a:t>
            </a:r>
          </a:p>
          <a:p>
            <a:pPr>
              <a:lnSpc>
                <a:spcPts val="1899"/>
              </a:lnSpc>
            </a:pPr>
            <a:r>
              <a:rPr lang="lv-LV" sz="2000" b="1" strike="noStrike">
                <a:solidFill>
                  <a:srgbClr val="FFFFFF"/>
                </a:solidFill>
                <a:latin typeface="Arial"/>
              </a:rPr>
              <a:t>DZERŠANA NENODARA KAITĒJUMU</a:t>
            </a:r>
          </a:p>
          <a:p>
            <a:pPr>
              <a:lnSpc>
                <a:spcPts val="1899"/>
              </a:lnSpc>
            </a:pPr>
            <a:r>
              <a:rPr lang="lv-LV" sz="2000" b="1" strike="noStrike">
                <a:solidFill>
                  <a:srgbClr val="FFFFFF"/>
                </a:solidFill>
                <a:latin typeface="Arial"/>
              </a:rPr>
              <a:t>VESELĪBAI</a:t>
            </a:r>
          </a:p>
        </p:txBody>
      </p:sp>
      <p:sp>
        <p:nvSpPr>
          <p:cNvPr id="376" name="CustomShape 3"/>
          <p:cNvSpPr/>
          <p:nvPr/>
        </p:nvSpPr>
        <p:spPr>
          <a:xfrm>
            <a:off x="7292520" y="1088280"/>
            <a:ext cx="4458240"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lv-LV" sz="2000" b="1" strike="noStrike">
                <a:solidFill>
                  <a:srgbClr val="FFFFFF"/>
                </a:solidFill>
                <a:latin typeface="Arial"/>
              </a:rPr>
              <a:t>NOVĒRŠ UZMANĪBU NO</a:t>
            </a:r>
          </a:p>
          <a:p>
            <a:pPr>
              <a:lnSpc>
                <a:spcPts val="1899"/>
              </a:lnSpc>
            </a:pPr>
            <a:r>
              <a:rPr lang="lv-LV" sz="2000" b="1" strike="noStrike">
                <a:solidFill>
                  <a:srgbClr val="FFFFFF"/>
                </a:solidFill>
                <a:latin typeface="Arial"/>
              </a:rPr>
              <a:t>REĀLIEM AIZSARDZĪBAS</a:t>
            </a:r>
          </a:p>
          <a:p>
            <a:pPr>
              <a:lnSpc>
                <a:spcPts val="1899"/>
              </a:lnSpc>
            </a:pPr>
            <a:r>
              <a:rPr lang="lv-LV" sz="2000" b="1" strike="noStrike">
                <a:solidFill>
                  <a:srgbClr val="FFFFFF"/>
                </a:solidFill>
                <a:latin typeface="Arial"/>
              </a:rPr>
              <a:t>VEIDIEM</a:t>
            </a:r>
          </a:p>
          <a:p>
            <a:pPr>
              <a:lnSpc>
                <a:spcPts val="1899"/>
              </a:lnSpc>
            </a:pPr>
            <a:r>
              <a:rPr lang="lv-LV" sz="1400" b="0" strike="noStrike">
                <a:solidFill>
                  <a:srgbClr val="FFFFFF"/>
                </a:solidFill>
                <a:latin typeface="Arial"/>
              </a:rPr>
              <a:t>(roku mazgāšana vai sociālā distancēšanās, sejas maskas)</a:t>
            </a:r>
          </a:p>
        </p:txBody>
      </p:sp>
      <p:sp>
        <p:nvSpPr>
          <p:cNvPr id="377" name="CustomShape 4"/>
          <p:cNvSpPr/>
          <p:nvPr/>
        </p:nvSpPr>
        <p:spPr>
          <a:xfrm>
            <a:off x="7292520" y="2650320"/>
            <a:ext cx="432216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lv-LV" sz="2000" b="1" strike="noStrike">
                <a:solidFill>
                  <a:srgbClr val="FFFFFF"/>
                </a:solidFill>
                <a:latin typeface="Arial"/>
              </a:rPr>
              <a:t>RADA MĀNĪGU DROŠĪBAS SAJŪTU </a:t>
            </a:r>
          </a:p>
          <a:p>
            <a:pPr>
              <a:lnSpc>
                <a:spcPts val="1899"/>
              </a:lnSpc>
            </a:pPr>
            <a:r>
              <a:rPr lang="lv-LV" sz="2000" b="1" strike="noStrike">
                <a:solidFill>
                  <a:srgbClr val="FFFFFF"/>
                </a:solidFill>
                <a:latin typeface="Arial"/>
              </a:rPr>
              <a:t>PAR AIZSARDZĪBU PRET KORONAVĪRUSU</a:t>
            </a:r>
          </a:p>
        </p:txBody>
      </p:sp>
      <p:sp>
        <p:nvSpPr>
          <p:cNvPr id="378" name="CustomShape 5"/>
          <p:cNvSpPr/>
          <p:nvPr/>
        </p:nvSpPr>
        <p:spPr>
          <a:xfrm>
            <a:off x="7292520" y="3695400"/>
            <a:ext cx="4125600" cy="948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lv-LV" sz="2000" b="1" strike="noStrike">
                <a:solidFill>
                  <a:srgbClr val="FFFFFF"/>
                </a:solidFill>
                <a:latin typeface="Arial"/>
              </a:rPr>
              <a:t>IZMANTO CILVĒKU BAILES  </a:t>
            </a:r>
          </a:p>
          <a:p>
            <a:pPr>
              <a:lnSpc>
                <a:spcPts val="1899"/>
              </a:lnSpc>
            </a:pPr>
            <a:r>
              <a:rPr lang="lv-LV" sz="2000" b="1" strike="noStrike">
                <a:solidFill>
                  <a:srgbClr val="FFFFFF"/>
                </a:solidFill>
                <a:latin typeface="Arial"/>
              </a:rPr>
              <a:t>UN NEZIŅU, LAI IZPLATĪTU  </a:t>
            </a:r>
          </a:p>
          <a:p>
            <a:pPr>
              <a:lnSpc>
                <a:spcPts val="1899"/>
              </a:lnSpc>
            </a:pPr>
            <a:r>
              <a:rPr lang="lv-LV" sz="2000" b="1" strike="noStrike">
                <a:solidFill>
                  <a:srgbClr val="FFFFFF"/>
                </a:solidFill>
                <a:latin typeface="Arial"/>
              </a:rPr>
              <a:t>ZINĀTNISKI APLAMU INFORMĀCIJU</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v-LV"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2267</TotalTime>
  <Words>5676</Words>
  <Application>Microsoft Office PowerPoint</Application>
  <PresentationFormat>Widescreen</PresentationFormat>
  <Paragraphs>590</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VANHEUSDEN Daisy Euthalia (COMM)</dc:creator>
  <dc:description/>
  <cp:lastModifiedBy>VANHEUSDEN Daisy Euthalia (COMM)</cp:lastModifiedBy>
  <cp:revision>1</cp:revision>
  <dcterms:created xsi:type="dcterms:W3CDTF">2021-01-13T11:40:04Z</dcterms:created>
  <dcterms:modified xsi:type="dcterms:W3CDTF">2021-04-09T08:37:11Z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