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414" r:id="rId5"/>
    <p:sldId id="435" r:id="rId6"/>
    <p:sldId id="436" r:id="rId7"/>
    <p:sldId id="437" r:id="rId8"/>
    <p:sldId id="441" r:id="rId9"/>
    <p:sldId id="442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C08A"/>
    <a:srgbClr val="FFC000"/>
    <a:srgbClr val="DBDBDB"/>
    <a:srgbClr val="92D050"/>
    <a:srgbClr val="D9D9D9"/>
    <a:srgbClr val="FFFFFF"/>
    <a:srgbClr val="CCFF66"/>
    <a:srgbClr val="CCFF99"/>
    <a:srgbClr val="6EE21B"/>
    <a:srgbClr val="DBF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3EC5F1-FB92-41EB-95CB-8EC1ADC7E128}" v="34" dt="2022-05-13T11:17:39.567"/>
    <p1510:client id="{A2A3F140-BDF7-4E7F-903D-1583877BB109}" v="1" dt="2022-05-13T11:22:50.1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667" autoAdjust="0"/>
  </p:normalViewPr>
  <p:slideViewPr>
    <p:cSldViewPr snapToGrid="0">
      <p:cViewPr varScale="1">
        <p:scale>
          <a:sx n="73" d="100"/>
          <a:sy n="73" d="100"/>
        </p:scale>
        <p:origin x="1914" y="66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20"/>
            <a:ext cx="2945659" cy="495347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20"/>
            <a:ext cx="2945659" cy="495347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35075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5" tIns="47413" rIns="94825" bIns="474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4825" tIns="47413" rIns="94825" bIns="4741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20"/>
            <a:ext cx="2945659" cy="495347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20"/>
            <a:ext cx="2945659" cy="495347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670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662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160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636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868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9478619" y="1913416"/>
            <a:ext cx="1875181" cy="2434309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7051401" y="2898477"/>
            <a:ext cx="2307284" cy="2307284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081980" y="1913416"/>
            <a:ext cx="3185512" cy="2184030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38213" y="1748077"/>
            <a:ext cx="2643187" cy="1868487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840251" y="2860831"/>
            <a:ext cx="1620431" cy="2184030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4919097" y="3790927"/>
            <a:ext cx="1987550" cy="1987550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>
            <a:lvl1pPr>
              <a:defRPr lang="en-GB"/>
            </a:lvl1pPr>
          </a:lstStyle>
          <a:p>
            <a:pPr lvl="0"/>
            <a:endParaRPr lang="en-GB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938213" y="3908959"/>
            <a:ext cx="1751486" cy="1751486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>
            <a:lvl1pPr>
              <a:defRPr lang="en-GB"/>
            </a:lvl1pPr>
          </a:lstStyle>
          <a:p>
            <a:pPr lvl="0"/>
            <a:endParaRPr lang="en-GB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3236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838199" y="174807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993027" y="174807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47855" y="1748078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7302683" y="1748077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9457511" y="1748077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838199" y="3934111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2993027" y="3934111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147855" y="3934110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7302683" y="393410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9457511" y="393410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7109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ound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969963" y="1843395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3581400" y="1843394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192837" y="1843393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8804274" y="1843392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3349671" y="4291726"/>
            <a:ext cx="0" cy="118701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5970419" y="4291726"/>
            <a:ext cx="0" cy="118701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 userDrawn="1"/>
        </p:nvCxnSpPr>
        <p:spPr bwMode="auto">
          <a:xfrm>
            <a:off x="8591167" y="4291726"/>
            <a:ext cx="0" cy="118701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997897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Placeholder 7"/>
          <p:cNvSpPr>
            <a:spLocks noGrp="1"/>
          </p:cNvSpPr>
          <p:nvPr>
            <p:ph sz="quarter" idx="16"/>
          </p:nvPr>
        </p:nvSpPr>
        <p:spPr>
          <a:xfrm>
            <a:off x="3618645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Content Placeholder 7"/>
          <p:cNvSpPr>
            <a:spLocks noGrp="1"/>
          </p:cNvSpPr>
          <p:nvPr>
            <p:ph sz="quarter" idx="17"/>
          </p:nvPr>
        </p:nvSpPr>
        <p:spPr>
          <a:xfrm>
            <a:off x="6239393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Content Placeholder 7"/>
          <p:cNvSpPr>
            <a:spLocks noGrp="1"/>
          </p:cNvSpPr>
          <p:nvPr>
            <p:ph sz="quarter" idx="18"/>
          </p:nvPr>
        </p:nvSpPr>
        <p:spPr>
          <a:xfrm>
            <a:off x="8860143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6026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3" r:id="rId16"/>
    <p:sldLayoutId id="2147483664" r:id="rId17"/>
    <p:sldLayoutId id="2147483666" r:id="rId18"/>
    <p:sldLayoutId id="2147483667" r:id="rId19"/>
    <p:sldLayoutId id="2147483665" r:id="rId20"/>
    <p:sldLayoutId id="2147483668" r:id="rId21"/>
    <p:sldLayoutId id="2147483655" r:id="rId2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audiovisual.ec.europa.eu/en/video/I-228711?&amp;lg=ES/EN" TargetMode="External"/><Relationship Id="rId13" Type="http://schemas.openxmlformats.org/officeDocument/2006/relationships/image" Target="../media/image11.png"/><Relationship Id="rId3" Type="http://schemas.openxmlformats.org/officeDocument/2006/relationships/hyperlink" Target="https://audiovisual.ec.europa.eu/en/video/I-224173?&amp;lg=INT/EN" TargetMode="External"/><Relationship Id="rId7" Type="http://schemas.openxmlformats.org/officeDocument/2006/relationships/hyperlink" Target="https://audiovisual.ec.europa.eu/en/video/I-228713?lg=ES%2FEN" TargetMode="Externa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audiovisual.ec.europa.eu/en/video/I-228830?&amp;lg=DE/EN" TargetMode="External"/><Relationship Id="rId11" Type="http://schemas.openxmlformats.org/officeDocument/2006/relationships/image" Target="../media/image9.png"/><Relationship Id="rId5" Type="http://schemas.openxmlformats.org/officeDocument/2006/relationships/hyperlink" Target="https://audiovisual.ec.europa.eu/en/video/I-228091?lg=INT%2FEN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s://audiovisual.ec.europa.eu/en/video/I-228092?&amp;lg=INT/EN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udiovisual.ec.europa.eu/en/event/6507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51" y="2586496"/>
            <a:ext cx="10065224" cy="2149523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mtClean="0"/>
              <a:t>‘People </a:t>
            </a:r>
            <a:r>
              <a:rPr lang="en-GB"/>
              <a:t>with </a:t>
            </a:r>
            <a:r>
              <a:rPr lang="en-GB" smtClean="0"/>
              <a:t>energy’</a:t>
            </a:r>
            <a:br>
              <a:rPr lang="en-GB" smtClean="0"/>
            </a:br>
            <a:r>
              <a:rPr lang="en-GB" sz="4000" smtClean="0"/>
              <a:t>6 </a:t>
            </a:r>
            <a:r>
              <a:rPr lang="en-GB" sz="4000"/>
              <a:t>video </a:t>
            </a:r>
            <a:r>
              <a:rPr lang="en-GB" sz="4000" smtClean="0"/>
              <a:t>clips portraits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0417" y="5238303"/>
            <a:ext cx="10863859" cy="897754"/>
          </a:xfrm>
        </p:spPr>
        <p:txBody>
          <a:bodyPr/>
          <a:lstStyle/>
          <a:p>
            <a:pPr algn="r"/>
            <a:r>
              <a:rPr lang="fr-BE" smtClean="0"/>
              <a:t>DG Energy – ENER A2</a:t>
            </a:r>
            <a:endParaRPr lang="en-US" dirty="0" smtClean="0"/>
          </a:p>
          <a:p>
            <a:pPr algn="r"/>
            <a:endParaRPr lang="fr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103963" y="5871558"/>
            <a:ext cx="5040313" cy="528998"/>
          </a:xfrm>
        </p:spPr>
        <p:txBody>
          <a:bodyPr/>
          <a:lstStyle/>
          <a:p>
            <a:r>
              <a:rPr lang="fr-BE" smtClean="0"/>
              <a:t>14.10.22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3215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76424" y="1111917"/>
            <a:ext cx="9723782" cy="41890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4" name="Rounded Rectangle 3"/>
          <p:cNvSpPr/>
          <p:nvPr/>
        </p:nvSpPr>
        <p:spPr>
          <a:xfrm>
            <a:off x="2667670" y="2570520"/>
            <a:ext cx="1571891" cy="176328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700" b="1" dirty="0" smtClean="0">
                <a:latin typeface="EC Square Sans Pro" panose="020B0506040000020004" pitchFamily="34" charset="0"/>
              </a:rPr>
              <a:t>DEMAND:</a:t>
            </a:r>
          </a:p>
          <a:p>
            <a:pPr algn="ctr"/>
            <a:r>
              <a:rPr lang="fr-BE" sz="1700" b="1" dirty="0" err="1" smtClean="0">
                <a:latin typeface="EC Square Sans Pro" panose="020B0506040000020004" pitchFamily="34" charset="0"/>
              </a:rPr>
              <a:t>Energy</a:t>
            </a:r>
            <a:r>
              <a:rPr lang="fr-BE" sz="1700" b="1" dirty="0" smtClean="0">
                <a:latin typeface="EC Square Sans Pro" panose="020B0506040000020004" pitchFamily="34" charset="0"/>
              </a:rPr>
              <a:t> </a:t>
            </a:r>
            <a:r>
              <a:rPr lang="fr-BE" sz="1700" b="1" dirty="0" err="1" smtClean="0">
                <a:latin typeface="EC Square Sans Pro" panose="020B0506040000020004" pitchFamily="34" charset="0"/>
              </a:rPr>
              <a:t>saving</a:t>
            </a:r>
            <a:endParaRPr lang="fr-BE" sz="1700" b="1" dirty="0">
              <a:latin typeface="EC Square Sans Pro" panose="020B05060400000200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199461" y="2572939"/>
            <a:ext cx="1613218" cy="1763280"/>
          </a:xfrm>
          <a:prstGeom prst="round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700" b="1" dirty="0" smtClean="0">
                <a:latin typeface="EC Square Sans Pro" panose="020B0506040000020004" pitchFamily="34" charset="0"/>
              </a:rPr>
              <a:t>SUPPLY</a:t>
            </a:r>
          </a:p>
          <a:p>
            <a:pPr algn="ctr"/>
            <a:r>
              <a:rPr lang="fr-BE" sz="1700" b="1" dirty="0" err="1" smtClean="0">
                <a:latin typeface="EC Square Sans Pro" panose="020B0506040000020004" pitchFamily="34" charset="0"/>
              </a:rPr>
              <a:t>Diversifying</a:t>
            </a:r>
            <a:r>
              <a:rPr lang="fr-BE" sz="1700" b="1" dirty="0" smtClean="0">
                <a:latin typeface="EC Square Sans Pro" panose="020B0506040000020004" pitchFamily="34" charset="0"/>
              </a:rPr>
              <a:t> </a:t>
            </a:r>
            <a:r>
              <a:rPr lang="fr-BE" sz="1700" b="1" dirty="0" err="1" smtClean="0">
                <a:latin typeface="EC Square Sans Pro" panose="020B0506040000020004" pitchFamily="34" charset="0"/>
              </a:rPr>
              <a:t>away</a:t>
            </a:r>
            <a:r>
              <a:rPr lang="fr-BE" sz="1700" b="1" dirty="0" smtClean="0">
                <a:latin typeface="EC Square Sans Pro" panose="020B0506040000020004" pitchFamily="34" charset="0"/>
              </a:rPr>
              <a:t> </a:t>
            </a:r>
            <a:r>
              <a:rPr lang="fr-BE" sz="1700" b="1" dirty="0" err="1" smtClean="0">
                <a:latin typeface="EC Square Sans Pro" panose="020B0506040000020004" pitchFamily="34" charset="0"/>
              </a:rPr>
              <a:t>from</a:t>
            </a:r>
            <a:r>
              <a:rPr lang="fr-BE" sz="1700" b="1" dirty="0" smtClean="0">
                <a:latin typeface="EC Square Sans Pro" panose="020B0506040000020004" pitchFamily="34" charset="0"/>
              </a:rPr>
              <a:t> </a:t>
            </a:r>
            <a:r>
              <a:rPr lang="fr-BE" sz="1700" b="1" dirty="0" err="1" smtClean="0">
                <a:latin typeface="EC Square Sans Pro" panose="020B0506040000020004" pitchFamily="34" charset="0"/>
              </a:rPr>
              <a:t>Russia</a:t>
            </a:r>
            <a:endParaRPr lang="fr-BE" sz="1700" b="1" dirty="0">
              <a:latin typeface="EC Square Sans Pro" panose="020B05060400000200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812679" y="2544478"/>
            <a:ext cx="1593798" cy="1763280"/>
          </a:xfrm>
          <a:prstGeom prst="round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700" b="1" dirty="0" smtClean="0">
                <a:latin typeface="EC Square Sans Pro" panose="020B0506040000020004" pitchFamily="34" charset="0"/>
              </a:rPr>
              <a:t>Massive </a:t>
            </a:r>
            <a:r>
              <a:rPr lang="fr-BE" sz="1700" b="1" dirty="0" err="1" smtClean="0">
                <a:latin typeface="EC Square Sans Pro" panose="020B0506040000020004" pitchFamily="34" charset="0"/>
              </a:rPr>
              <a:t>investment</a:t>
            </a:r>
            <a:r>
              <a:rPr lang="fr-BE" sz="1700" b="1" dirty="0" smtClean="0">
                <a:latin typeface="EC Square Sans Pro" panose="020B0506040000020004" pitchFamily="34" charset="0"/>
              </a:rPr>
              <a:t> in </a:t>
            </a:r>
            <a:r>
              <a:rPr lang="fr-BE" sz="1700" b="1" dirty="0" err="1" smtClean="0">
                <a:latin typeface="EC Square Sans Pro" panose="020B0506040000020004" pitchFamily="34" charset="0"/>
              </a:rPr>
              <a:t>renewable</a:t>
            </a:r>
            <a:r>
              <a:rPr lang="fr-BE" sz="1700" b="1" dirty="0" smtClean="0">
                <a:latin typeface="EC Square Sans Pro" panose="020B0506040000020004" pitchFamily="34" charset="0"/>
              </a:rPr>
              <a:t> </a:t>
            </a:r>
            <a:r>
              <a:rPr lang="fr-BE" sz="1700" b="1" dirty="0" err="1" smtClean="0">
                <a:latin typeface="EC Square Sans Pro" panose="020B0506040000020004" pitchFamily="34" charset="0"/>
              </a:rPr>
              <a:t>energy</a:t>
            </a:r>
            <a:endParaRPr lang="fr-BE" sz="1700" b="1" dirty="0">
              <a:latin typeface="EC Square Sans Pro" panose="020B05060400000200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615448" y="4269309"/>
            <a:ext cx="6436075" cy="593853"/>
          </a:xfrm>
          <a:prstGeom prst="roundRect">
            <a:avLst/>
          </a:prstGeom>
          <a:solidFill>
            <a:srgbClr val="008A78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800" b="1" dirty="0" smtClean="0">
                <a:latin typeface="EC Square Sans Pro" panose="020B0506040000020004" pitchFamily="34" charset="0"/>
              </a:rPr>
              <a:t>EU Green Deal</a:t>
            </a:r>
            <a:endParaRPr lang="fr-BE" sz="2800" b="1" dirty="0">
              <a:latin typeface="EC Square Sans Pro" panose="020B05060400000200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42174" y="1405612"/>
            <a:ext cx="6382621" cy="1234236"/>
            <a:chOff x="2717459" y="1848365"/>
            <a:chExt cx="6050760" cy="1222513"/>
          </a:xfrm>
        </p:grpSpPr>
        <p:sp>
          <p:nvSpPr>
            <p:cNvPr id="9" name="Isosceles Triangle 8"/>
            <p:cNvSpPr/>
            <p:nvPr/>
          </p:nvSpPr>
          <p:spPr>
            <a:xfrm>
              <a:off x="2717459" y="1848365"/>
              <a:ext cx="6050760" cy="1222513"/>
            </a:xfrm>
            <a:prstGeom prst="triangle">
              <a:avLst/>
            </a:prstGeom>
            <a:solidFill>
              <a:srgbClr val="0E76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>
                <a:solidFill>
                  <a:srgbClr val="0E76BC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3060" y="2352593"/>
              <a:ext cx="24062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3200" b="1" dirty="0" err="1" smtClean="0">
                  <a:solidFill>
                    <a:schemeClr val="bg1"/>
                  </a:solidFill>
                  <a:latin typeface="EC Square Sans Pro Extra Black" panose="020B0506040000020004" pitchFamily="34" charset="0"/>
                </a:rPr>
                <a:t>REPowerEU</a:t>
              </a:r>
              <a:endParaRPr lang="fr-BE" sz="3200" b="1" dirty="0" smtClean="0">
                <a:solidFill>
                  <a:schemeClr val="bg1"/>
                </a:solidFill>
                <a:latin typeface="EC Square Sans Pro Extra Black" panose="020B0506040000020004" pitchFamily="34" charset="0"/>
              </a:endParaRPr>
            </a:p>
          </p:txBody>
        </p:sp>
      </p:grpSp>
      <p:sp>
        <p:nvSpPr>
          <p:cNvPr id="18" name="Title 35"/>
          <p:cNvSpPr txBox="1">
            <a:spLocks/>
          </p:cNvSpPr>
          <p:nvPr/>
        </p:nvSpPr>
        <p:spPr>
          <a:xfrm>
            <a:off x="1045795" y="268148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BE" b="1" smtClean="0">
                <a:latin typeface="EC Square Sans Pro" panose="020B0506040000020004" pitchFamily="34" charset="0"/>
              </a:rPr>
              <a:t>EU Green Deal and REPower EU </a:t>
            </a:r>
            <a:endParaRPr lang="fr-BE" b="1" dirty="0">
              <a:latin typeface="EC Square Sans Pro" panose="020B05060400000200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406477" y="2519700"/>
            <a:ext cx="1532996" cy="1763280"/>
          </a:xfrm>
          <a:prstGeom prst="round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700" b="1" dirty="0" err="1" smtClean="0">
                <a:latin typeface="EC Square Sans Pro" panose="020B0506040000020004" pitchFamily="34" charset="0"/>
              </a:rPr>
              <a:t>Financing</a:t>
            </a:r>
            <a:endParaRPr lang="fr-BE" sz="1700" b="1" dirty="0">
              <a:latin typeface="EC Square Sans Pro" panose="020B0506040000020004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 rot="9042866" flipV="1">
            <a:off x="6901739" y="2579816"/>
            <a:ext cx="2743471" cy="67546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smtClean="0">
                <a:solidFill>
                  <a:schemeClr val="tx1"/>
                </a:solidFill>
              </a:rPr>
              <a:t>45% in 2030 *</a:t>
            </a:r>
            <a:endParaRPr lang="en-GB" b="1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9042866" flipV="1">
            <a:off x="7636916" y="3606798"/>
            <a:ext cx="2743471" cy="67546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smtClean="0">
                <a:solidFill>
                  <a:schemeClr val="tx1"/>
                </a:solidFill>
              </a:rPr>
              <a:t>40% in 2030</a:t>
            </a:r>
            <a:r>
              <a:rPr lang="fr-BE" smtClean="0">
                <a:solidFill>
                  <a:schemeClr val="tx1"/>
                </a:solidFill>
              </a:rPr>
              <a:t> 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72491" y="5613920"/>
            <a:ext cx="7336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mtClean="0"/>
              <a:t>* 45% of our energy to come from renewable energy sources. This target is under negotiation with the EP and the Council.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05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8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4785" y="482860"/>
            <a:ext cx="10515600" cy="1394066"/>
          </a:xfrm>
        </p:spPr>
        <p:txBody>
          <a:bodyPr/>
          <a:lstStyle/>
          <a:p>
            <a:r>
              <a:rPr lang="en-GB" smtClean="0"/>
              <a:t>6 inspiring ‘people’ and their job in the renewable energy sector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214649" y="1967596"/>
            <a:ext cx="74800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E" sz="2400" b="1">
                <a:hlinkClick r:id="rId3"/>
              </a:rPr>
              <a:t>Mairead Hogan</a:t>
            </a:r>
            <a:r>
              <a:rPr lang="en-IE" sz="2400"/>
              <a:t>, working as a bioengineer on a wind turbine plant in Ireland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E" sz="2400" b="1">
                <a:hlinkClick r:id="rId4"/>
              </a:rPr>
              <a:t>Marek Gielarowiec</a:t>
            </a:r>
            <a:r>
              <a:rPr lang="en-IE" sz="2400"/>
              <a:t>, electrician on a solar farm in Poland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E" sz="2400" b="1">
                <a:hlinkClick r:id="rId5"/>
              </a:rPr>
              <a:t>Katrin Stjernfeldt Jammeh</a:t>
            </a:r>
            <a:r>
              <a:rPr lang="en-IE" sz="2400" b="1"/>
              <a:t>,</a:t>
            </a:r>
            <a:r>
              <a:rPr lang="en-IE" sz="2400"/>
              <a:t> the mayor of Malmö in Sweden, city model for renewable energy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E" sz="2400" b="1">
                <a:hlinkClick r:id="rId6"/>
              </a:rPr>
              <a:t>Renè Ostermann</a:t>
            </a:r>
            <a:r>
              <a:rPr lang="en-IE" sz="2400"/>
              <a:t>, power plant technician in a hydropower station in Austria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E" sz="2400" b="1">
                <a:hlinkClick r:id="rId7"/>
              </a:rPr>
              <a:t>Benedetta Rospigliosi</a:t>
            </a:r>
            <a:r>
              <a:rPr lang="en-IE" sz="2400"/>
              <a:t>, an Italian farmer, producing biogas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E" sz="2400" b="1">
                <a:hlinkClick r:id="rId8"/>
              </a:rPr>
              <a:t>Rayco Morán Cabrera</a:t>
            </a:r>
            <a:r>
              <a:rPr lang="en-IE" sz="2400"/>
              <a:t>, technician in marine environment in Gran Canaria (Sapin)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0683" y="2310063"/>
            <a:ext cx="1652037" cy="11676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52720" y="2304478"/>
            <a:ext cx="1570783" cy="12527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0683" y="3396445"/>
            <a:ext cx="1652037" cy="13945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52719" y="3514157"/>
            <a:ext cx="1570785" cy="12768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0683" y="4738768"/>
            <a:ext cx="1784267" cy="15102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520925" y="4738767"/>
            <a:ext cx="1573667" cy="151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29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0722" y="1900246"/>
            <a:ext cx="671611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000" b="1" smtClean="0"/>
              <a:t>Contractor </a:t>
            </a:r>
            <a:r>
              <a:rPr lang="en-IE" sz="2000" b="1"/>
              <a:t>: Factstory (branch of Agence France Presse</a:t>
            </a:r>
            <a:r>
              <a:rPr lang="en-IE" sz="2000" b="1" smtClean="0"/>
              <a:t>)</a:t>
            </a:r>
          </a:p>
          <a:p>
            <a:endParaRPr lang="en-IE" sz="20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000" b="1" smtClean="0"/>
              <a:t>2 versions: long = 2 minutes / rectangular </a:t>
            </a:r>
          </a:p>
          <a:p>
            <a:r>
              <a:rPr lang="en-IE" sz="2000" b="1" smtClean="0"/>
              <a:t>    and short /square  = 1 minute</a:t>
            </a:r>
            <a:endParaRPr lang="en-I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000" b="1" smtClean="0"/>
              <a:t>21 EU languages (no MA / GA), sub-scripts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000" b="1" smtClean="0"/>
              <a:t>20 000€ / video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b="1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000" b="1" smtClean="0"/>
              <a:t>On </a:t>
            </a:r>
            <a:r>
              <a:rPr lang="en-IE" sz="2000" b="1"/>
              <a:t>the EC AV portal: </a:t>
            </a:r>
            <a:r>
              <a:rPr lang="en-IE" sz="2000" b="1">
                <a:hlinkClick r:id="rId3"/>
              </a:rPr>
              <a:t>https://</a:t>
            </a:r>
            <a:r>
              <a:rPr lang="en-IE" sz="2000" b="1" smtClean="0">
                <a:hlinkClick r:id="rId3"/>
              </a:rPr>
              <a:t>audiovisual.ec.europa.eu/en/event/65079</a:t>
            </a:r>
            <a:r>
              <a:rPr lang="en-IE" sz="2000" b="1" smtClean="0"/>
              <a:t> </a:t>
            </a:r>
            <a:endParaRPr lang="en-IE" sz="2000" b="1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000" b="1" smtClean="0"/>
              <a:t>To follow: 4 video clips “People saving energy”</a:t>
            </a:r>
            <a:endParaRPr lang="en-I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dirty="0"/>
          </a:p>
          <a:p>
            <a:endParaRPr lang="en-IE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2000" dirty="0"/>
          </a:p>
          <a:p>
            <a:endParaRPr lang="en-I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mtClean="0"/>
              <a:t>The making of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6833" y="1900246"/>
            <a:ext cx="4284208" cy="333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57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THANK YOU !</a:t>
            </a:r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418" y="2160670"/>
            <a:ext cx="8075236" cy="354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63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7388" y="687948"/>
            <a:ext cx="10905699" cy="3881904"/>
          </a:xfrm>
        </p:spPr>
        <p:txBody>
          <a:bodyPr/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GB" altLang="en-US" u="sng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GB" altLang="en-US" u="sng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IMPORTANT </a:t>
            </a:r>
            <a:endParaRPr lang="en-GB" altLang="en-US" sz="140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GB" altLang="en-US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GB" altLang="en-US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a </a:t>
            </a:r>
            <a:r>
              <a:rPr lang="en-GB" altLang="en-US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language </a:t>
            </a:r>
            <a:r>
              <a:rPr lang="en-GB" altLang="en-US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 on the EC Audio-Visual portal:</a:t>
            </a:r>
            <a:endParaRPr lang="en-GB" altLang="en-US" sz="140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GB" altLang="en-US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You need to click on the icon as describe with the arrow.</a:t>
            </a:r>
            <a:endParaRPr lang="en-GB" altLang="en-US" sz="140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GB" altLang="en-US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you select in the language box, the desired language</a:t>
            </a:r>
            <a:endParaRPr lang="en-GB" altLang="en-US" sz="140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GB" altLang="en-US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appears then the direct link to the chosen linguistic version</a:t>
            </a:r>
            <a:endParaRPr lang="en-GB" altLang="en-US" sz="140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GB" altLang="en-US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there is the automatic function “copy url” for easy use.</a:t>
            </a:r>
            <a:endParaRPr lang="en-GB" altLang="en-US" sz="1400"/>
          </a:p>
          <a:p>
            <a:endParaRPr lang="en-GB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738" y="3272896"/>
            <a:ext cx="3524621" cy="243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48" y="3431614"/>
            <a:ext cx="36195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26289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4905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564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33e07890-6196-4e26-9dd2-53178dae8e48" xsi:nil="true"/>
    <TaxCatchAll xmlns="faa54b14-608b-44ba-8621-4287d9574b27" xsi:nil="true"/>
    <GPTphotos xmlns="33e07890-6196-4e26-9dd2-53178dae8e48" xsi:nil="true"/>
    <lcf76f155ced4ddcb4097134ff3c332f xmlns="33e07890-6196-4e26-9dd2-53178dae8e48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FDF3D715AA394A9B15E0E0FAA07E37" ma:contentTypeVersion="18" ma:contentTypeDescription="Crée un document." ma:contentTypeScope="" ma:versionID="37b695479db23ed7296397755f6da6ea">
  <xsd:schema xmlns:xsd="http://www.w3.org/2001/XMLSchema" xmlns:xs="http://www.w3.org/2001/XMLSchema" xmlns:p="http://schemas.microsoft.com/office/2006/metadata/properties" xmlns:ns2="33e07890-6196-4e26-9dd2-53178dae8e48" xmlns:ns3="faa54b14-608b-44ba-8621-4287d9574b27" targetNamespace="http://schemas.microsoft.com/office/2006/metadata/properties" ma:root="true" ma:fieldsID="61de113f76a4c4381b06c99468d41915" ns2:_="" ns3:_="">
    <xsd:import namespace="33e07890-6196-4e26-9dd2-53178dae8e48"/>
    <xsd:import namespace="faa54b14-608b-44ba-8621-4287d9574b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GPTphoto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e07890-6196-4e26-9dd2-53178dae8e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GPTphotos" ma:index="25" nillable="true" ma:displayName="GPT photos" ma:format="Dropdown" ma:internalName="GPTphotos">
      <xsd:simpleType>
        <xsd:restriction base="dms:Choice">
          <xsd:enumeration value="Choice 1"/>
          <xsd:enumeration value="Choice 2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54b14-608b-44ba-8621-4287d9574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a2ab797-8e24-4f94-afb5-8fd5a857bc5f}" ma:internalName="TaxCatchAll" ma:showField="CatchAllData" ma:web="faa54b14-608b-44ba-8621-4287d9574b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F87431-2774-4E17-BE38-8A579357848D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99AEBB7-3B41-4697-9CA9-8C030AD228AA}"/>
</file>

<file path=customXml/itemProps3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</TotalTime>
  <Words>303</Words>
  <Application>Microsoft Office PowerPoint</Application>
  <PresentationFormat>Widescreen</PresentationFormat>
  <Paragraphs>52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EC Square Sans Pro</vt:lpstr>
      <vt:lpstr>EC Square Sans Pro Extra Black</vt:lpstr>
      <vt:lpstr>Times New Roman</vt:lpstr>
      <vt:lpstr>Office Theme</vt:lpstr>
      <vt:lpstr>‘People with energy’ 6 video clips portraits</vt:lpstr>
      <vt:lpstr>PowerPoint Presentation</vt:lpstr>
      <vt:lpstr>6 inspiring ‘people’ and their job in the renewable energy sector </vt:lpstr>
      <vt:lpstr>The making of</vt:lpstr>
      <vt:lpstr>THANK YOU !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MICHIELS Isabelle (ENER)</cp:lastModifiedBy>
  <cp:revision>40</cp:revision>
  <cp:lastPrinted>2022-05-23T16:29:08Z</cp:lastPrinted>
  <dcterms:created xsi:type="dcterms:W3CDTF">2019-08-09T12:06:42Z</dcterms:created>
  <dcterms:modified xsi:type="dcterms:W3CDTF">2022-10-17T16:16:21Z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0x010100ECFDF3D715AA394A9B15E0E0FAA07E37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2022-05-11T12:10:21Z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ac895d0e-6b1f-46b4-a1f6-b8f94302da21</vt:lpwstr>
  </property>
  <property fmtid="{D5CDD505-2E9C-101B-9397-08002B2CF9AE}" pid="9" name="MSIP_Label_6bd9ddd1-4d20-43f6-abfa-fc3c07406f94_ContentBits">
    <vt:lpwstr>0</vt:lpwstr>
  </property>
  <property fmtid="{D5CDD505-2E9C-101B-9397-08002B2CF9AE}" pid="10" name="Order">
    <vt:r8>1400</vt:r8>
  </property>
  <property fmtid="{D5CDD505-2E9C-101B-9397-08002B2CF9AE}" pid="11" name="xd_Signature">
    <vt:bool>false</vt:bool>
  </property>
  <property fmtid="{D5CDD505-2E9C-101B-9397-08002B2CF9AE}" pid="12" name="xd_ProgID">
    <vt:lpwstr/>
  </property>
  <property fmtid="{D5CDD505-2E9C-101B-9397-08002B2CF9AE}" pid="13" name="TriggerFlowInfo">
    <vt:lpwstr/>
  </property>
  <property fmtid="{D5CDD505-2E9C-101B-9397-08002B2CF9AE}" pid="14" name="_SourceUrl">
    <vt:lpwstr/>
  </property>
  <property fmtid="{D5CDD505-2E9C-101B-9397-08002B2CF9AE}" pid="15" name="_SharedFileIndex">
    <vt:lpwstr/>
  </property>
  <property fmtid="{D5CDD505-2E9C-101B-9397-08002B2CF9AE}" pid="16" name="ComplianceAssetId">
    <vt:lpwstr/>
  </property>
  <property fmtid="{D5CDD505-2E9C-101B-9397-08002B2CF9AE}" pid="17" name="TemplateUrl">
    <vt:lpwstr/>
  </property>
  <property fmtid="{D5CDD505-2E9C-101B-9397-08002B2CF9AE}" pid="18" name="_ExtendedDescription">
    <vt:lpwstr/>
  </property>
  <property fmtid="{D5CDD505-2E9C-101B-9397-08002B2CF9AE}" pid="19" name="MediaServiceImageTags">
    <vt:lpwstr/>
  </property>
</Properties>
</file>