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3"/>
  </p:notesMasterIdLst>
  <p:handoutMasterIdLst>
    <p:handoutMasterId r:id="rId24"/>
  </p:handoutMasterIdLst>
  <p:sldIdLst>
    <p:sldId id="324" r:id="rId5"/>
    <p:sldId id="401" r:id="rId6"/>
    <p:sldId id="360" r:id="rId7"/>
    <p:sldId id="362" r:id="rId8"/>
    <p:sldId id="411" r:id="rId9"/>
    <p:sldId id="402" r:id="rId10"/>
    <p:sldId id="404" r:id="rId11"/>
    <p:sldId id="413" r:id="rId12"/>
    <p:sldId id="405" r:id="rId13"/>
    <p:sldId id="406" r:id="rId14"/>
    <p:sldId id="407" r:id="rId15"/>
    <p:sldId id="415" r:id="rId16"/>
    <p:sldId id="416" r:id="rId17"/>
    <p:sldId id="408" r:id="rId18"/>
    <p:sldId id="414" r:id="rId19"/>
    <p:sldId id="397" r:id="rId20"/>
    <p:sldId id="410" r:id="rId21"/>
    <p:sldId id="412" r:id="rId22"/>
  </p:sldIdLst>
  <p:sldSz cx="9144000" cy="6858000" type="screen4x3"/>
  <p:notesSz cx="6797675" cy="9926638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anose="020B060403050404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anose="020B060403050404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anose="020B060403050404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anose="020B060403050404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anose="020B060403050404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7600" b="1" kern="1200">
        <a:solidFill>
          <a:srgbClr val="FFD624"/>
        </a:solidFill>
        <a:latin typeface="Verdana" panose="020B060403050404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7600" b="1" kern="1200">
        <a:solidFill>
          <a:srgbClr val="FFD624"/>
        </a:solidFill>
        <a:latin typeface="Verdana" panose="020B060403050404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7600" b="1" kern="1200">
        <a:solidFill>
          <a:srgbClr val="FFD624"/>
        </a:solidFill>
        <a:latin typeface="Verdana" panose="020B060403050404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7600" b="1" kern="1200">
        <a:solidFill>
          <a:srgbClr val="FFD624"/>
        </a:solidFill>
        <a:latin typeface="Verdana" panose="020B060403050404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92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6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E39"/>
    <a:srgbClr val="0F5494"/>
    <a:srgbClr val="133176"/>
    <a:srgbClr val="FFD624"/>
    <a:srgbClr val="BDDEFF"/>
    <a:srgbClr val="3166CF"/>
    <a:srgbClr val="3E6FD2"/>
    <a:srgbClr val="2D5EC1"/>
    <a:srgbClr val="99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40" autoAdjust="0"/>
    <p:restoredTop sz="96459" autoAdjust="0"/>
  </p:normalViewPr>
  <p:slideViewPr>
    <p:cSldViewPr showGuides="1">
      <p:cViewPr varScale="1">
        <p:scale>
          <a:sx n="114" d="100"/>
          <a:sy n="114" d="100"/>
        </p:scale>
        <p:origin x="1443" y="65"/>
      </p:cViewPr>
      <p:guideLst>
        <p:guide orient="horz" pos="2160"/>
        <p:guide pos="2925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62" d="100"/>
          <a:sy n="62" d="100"/>
        </p:scale>
        <p:origin x="-2850" y="-78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5E8705E-0AC5-4C60-B561-9FCF5252879A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02CD078C-09F7-4492-ABE5-B4C49EF7AE44}">
      <dgm:prSet phldrT="[Text]"/>
      <dgm:spPr>
        <a:solidFill>
          <a:srgbClr val="286EB4"/>
        </a:solidFill>
      </dgm:spPr>
      <dgm:t>
        <a:bodyPr/>
        <a:lstStyle/>
        <a:p>
          <a:r>
            <a:rPr lang="fr-BE" dirty="0" smtClean="0"/>
            <a:t>ESS</a:t>
          </a:r>
          <a:endParaRPr lang="en-GB" dirty="0"/>
        </a:p>
      </dgm:t>
    </dgm:pt>
    <dgm:pt modelId="{B1819F0E-60A9-4541-A77E-F5C4E8819D93}" type="parTrans" cxnId="{351A0C2F-EEA9-499A-A59E-BE0286A1CE32}">
      <dgm:prSet/>
      <dgm:spPr/>
      <dgm:t>
        <a:bodyPr/>
        <a:lstStyle/>
        <a:p>
          <a:endParaRPr lang="en-GB"/>
        </a:p>
      </dgm:t>
    </dgm:pt>
    <dgm:pt modelId="{8F3C243E-07DB-45E6-9F10-320AF16F9A40}" type="sibTrans" cxnId="{351A0C2F-EEA9-499A-A59E-BE0286A1CE32}">
      <dgm:prSet/>
      <dgm:spPr/>
      <dgm:t>
        <a:bodyPr/>
        <a:lstStyle/>
        <a:p>
          <a:endParaRPr lang="en-GB"/>
        </a:p>
      </dgm:t>
    </dgm:pt>
    <dgm:pt modelId="{AA10EB44-B0EB-4E7C-956E-95ED1EB73802}">
      <dgm:prSet phldrT="[Text]"/>
      <dgm:spPr/>
      <dgm:t>
        <a:bodyPr/>
        <a:lstStyle/>
        <a:p>
          <a:r>
            <a:rPr lang="fr-BE" dirty="0" smtClean="0">
              <a:solidFill>
                <a:srgbClr val="0F5494"/>
              </a:solidFill>
            </a:rPr>
            <a:t>Harmonisation of methodologies, concepts and classifications</a:t>
          </a:r>
          <a:endParaRPr lang="en-GB" dirty="0">
            <a:solidFill>
              <a:srgbClr val="0F5494"/>
            </a:solidFill>
          </a:endParaRPr>
        </a:p>
      </dgm:t>
    </dgm:pt>
    <dgm:pt modelId="{7AFD9A1C-DE67-4B1B-AB6F-A0CD75F4F937}" type="parTrans" cxnId="{54593A43-AF17-4552-9AF9-9499CE443263}">
      <dgm:prSet/>
      <dgm:spPr/>
      <dgm:t>
        <a:bodyPr/>
        <a:lstStyle/>
        <a:p>
          <a:endParaRPr lang="en-GB"/>
        </a:p>
      </dgm:t>
    </dgm:pt>
    <dgm:pt modelId="{43D61BA4-A1C9-46EA-BBDA-95803612EE11}" type="sibTrans" cxnId="{54593A43-AF17-4552-9AF9-9499CE443263}">
      <dgm:prSet/>
      <dgm:spPr/>
      <dgm:t>
        <a:bodyPr/>
        <a:lstStyle/>
        <a:p>
          <a:endParaRPr lang="en-GB"/>
        </a:p>
      </dgm:t>
    </dgm:pt>
    <dgm:pt modelId="{E0214258-DECD-4786-B4E6-F4B7BD4FEC98}">
      <dgm:prSet phldrT="[Text]"/>
      <dgm:spPr>
        <a:solidFill>
          <a:srgbClr val="F06423"/>
        </a:solidFill>
      </dgm:spPr>
      <dgm:t>
        <a:bodyPr/>
        <a:lstStyle/>
        <a:p>
          <a:r>
            <a:rPr lang="fr-BE" dirty="0" smtClean="0"/>
            <a:t>National </a:t>
          </a:r>
          <a:r>
            <a:rPr lang="fr-BE" dirty="0" err="1" smtClean="0"/>
            <a:t>statistical</a:t>
          </a:r>
          <a:r>
            <a:rPr lang="fr-BE" dirty="0" smtClean="0"/>
            <a:t> offices</a:t>
          </a:r>
          <a:endParaRPr lang="en-GB" dirty="0"/>
        </a:p>
      </dgm:t>
    </dgm:pt>
    <dgm:pt modelId="{D0AF9CBC-BF8A-4004-AE00-2DB988B59557}" type="parTrans" cxnId="{0F021C82-EDA3-4C2D-ACDA-0E3EEB0E3063}">
      <dgm:prSet/>
      <dgm:spPr/>
      <dgm:t>
        <a:bodyPr/>
        <a:lstStyle/>
        <a:p>
          <a:endParaRPr lang="en-GB"/>
        </a:p>
      </dgm:t>
    </dgm:pt>
    <dgm:pt modelId="{88D81D4A-A56F-4626-B11F-BD134528FF75}" type="sibTrans" cxnId="{0F021C82-EDA3-4C2D-ACDA-0E3EEB0E3063}">
      <dgm:prSet/>
      <dgm:spPr/>
      <dgm:t>
        <a:bodyPr/>
        <a:lstStyle/>
        <a:p>
          <a:endParaRPr lang="en-GB"/>
        </a:p>
      </dgm:t>
    </dgm:pt>
    <dgm:pt modelId="{7074BBB8-701F-41A4-8F70-64563EC63975}">
      <dgm:prSet phldrT="[Text]"/>
      <dgm:spPr>
        <a:solidFill>
          <a:srgbClr val="FFCC99">
            <a:alpha val="89804"/>
          </a:srgbClr>
        </a:solidFill>
      </dgm:spPr>
      <dgm:t>
        <a:bodyPr/>
        <a:lstStyle/>
        <a:p>
          <a:r>
            <a:rPr lang="fr-BE" dirty="0" smtClean="0">
              <a:solidFill>
                <a:srgbClr val="0F5494"/>
              </a:solidFill>
            </a:rPr>
            <a:t>Collection of data</a:t>
          </a:r>
          <a:endParaRPr lang="en-GB" dirty="0">
            <a:solidFill>
              <a:srgbClr val="0F5494"/>
            </a:solidFill>
          </a:endParaRPr>
        </a:p>
      </dgm:t>
    </dgm:pt>
    <dgm:pt modelId="{9E534241-1113-426B-A994-E99498E76222}" type="parTrans" cxnId="{FD58D692-D93C-4DA0-8ADE-7825B5BA9661}">
      <dgm:prSet/>
      <dgm:spPr/>
      <dgm:t>
        <a:bodyPr/>
        <a:lstStyle/>
        <a:p>
          <a:endParaRPr lang="en-GB"/>
        </a:p>
      </dgm:t>
    </dgm:pt>
    <dgm:pt modelId="{51D3FD94-3529-4D2E-83A2-0D70FFAC16BA}" type="sibTrans" cxnId="{FD58D692-D93C-4DA0-8ADE-7825B5BA9661}">
      <dgm:prSet/>
      <dgm:spPr/>
      <dgm:t>
        <a:bodyPr/>
        <a:lstStyle/>
        <a:p>
          <a:endParaRPr lang="en-GB"/>
        </a:p>
      </dgm:t>
    </dgm:pt>
    <dgm:pt modelId="{64F91D5D-EAAB-4EF8-AC07-C6AD6DBF5E3A}">
      <dgm:prSet phldrT="[Text]"/>
      <dgm:spPr>
        <a:solidFill>
          <a:srgbClr val="FFC000"/>
        </a:solidFill>
      </dgm:spPr>
      <dgm:t>
        <a:bodyPr/>
        <a:lstStyle/>
        <a:p>
          <a:r>
            <a:rPr lang="fr-BE" dirty="0" smtClean="0"/>
            <a:t>Eurostat</a:t>
          </a:r>
          <a:endParaRPr lang="en-GB" dirty="0"/>
        </a:p>
      </dgm:t>
    </dgm:pt>
    <dgm:pt modelId="{002A9CBF-F21F-4373-86AD-FD400D153596}" type="parTrans" cxnId="{CC64088C-9359-4D44-8D49-2890FD24DCF1}">
      <dgm:prSet/>
      <dgm:spPr/>
      <dgm:t>
        <a:bodyPr/>
        <a:lstStyle/>
        <a:p>
          <a:endParaRPr lang="en-GB"/>
        </a:p>
      </dgm:t>
    </dgm:pt>
    <dgm:pt modelId="{366048F1-5DA3-4120-9840-D2690803079F}" type="sibTrans" cxnId="{CC64088C-9359-4D44-8D49-2890FD24DCF1}">
      <dgm:prSet/>
      <dgm:spPr/>
      <dgm:t>
        <a:bodyPr/>
        <a:lstStyle/>
        <a:p>
          <a:endParaRPr lang="en-GB"/>
        </a:p>
      </dgm:t>
    </dgm:pt>
    <dgm:pt modelId="{FFC3C904-35E7-4FBD-89CF-D27F1C6FB5CF}">
      <dgm:prSet phldrT="[Text]"/>
      <dgm:spPr>
        <a:solidFill>
          <a:srgbClr val="FFFFCC">
            <a:alpha val="89804"/>
          </a:srgbClr>
        </a:solidFill>
      </dgm:spPr>
      <dgm:t>
        <a:bodyPr/>
        <a:lstStyle/>
        <a:p>
          <a:r>
            <a:rPr lang="en-GB" altLang="en-US" b="0" noProof="1" smtClean="0">
              <a:solidFill>
                <a:srgbClr val="0F5494"/>
              </a:solidFill>
            </a:rPr>
            <a:t>Consolidation of the data </a:t>
          </a:r>
          <a:endParaRPr lang="en-GB" dirty="0">
            <a:solidFill>
              <a:srgbClr val="0F5494"/>
            </a:solidFill>
          </a:endParaRPr>
        </a:p>
      </dgm:t>
    </dgm:pt>
    <dgm:pt modelId="{FD0852DD-EABA-4C76-890B-3B8590B7FEF3}" type="parTrans" cxnId="{81E35812-56FD-4BBB-A434-F9AE375BA95B}">
      <dgm:prSet/>
      <dgm:spPr/>
      <dgm:t>
        <a:bodyPr/>
        <a:lstStyle/>
        <a:p>
          <a:endParaRPr lang="en-GB"/>
        </a:p>
      </dgm:t>
    </dgm:pt>
    <dgm:pt modelId="{2485EA19-49DB-45FC-85CF-4F4EB8FF6D84}" type="sibTrans" cxnId="{81E35812-56FD-4BBB-A434-F9AE375BA95B}">
      <dgm:prSet/>
      <dgm:spPr/>
      <dgm:t>
        <a:bodyPr/>
        <a:lstStyle/>
        <a:p>
          <a:endParaRPr lang="en-GB"/>
        </a:p>
      </dgm:t>
    </dgm:pt>
    <dgm:pt modelId="{E4AA693E-6F4B-41CE-BCCE-65488D21FC08}">
      <dgm:prSet/>
      <dgm:spPr>
        <a:solidFill>
          <a:srgbClr val="FFFFCC">
            <a:alpha val="89804"/>
          </a:srgbClr>
        </a:solidFill>
      </dgm:spPr>
      <dgm:t>
        <a:bodyPr/>
        <a:lstStyle/>
        <a:p>
          <a:r>
            <a:rPr lang="en-GB" altLang="en-US" b="0" noProof="1" smtClean="0">
              <a:solidFill>
                <a:srgbClr val="0F5494"/>
              </a:solidFill>
            </a:rPr>
            <a:t>Production of European aggregates </a:t>
          </a:r>
        </a:p>
      </dgm:t>
    </dgm:pt>
    <dgm:pt modelId="{FB7400BE-E7A7-427A-8647-4B9E96A662F1}" type="parTrans" cxnId="{DC47422B-036D-42D1-9784-0640E9ABE49B}">
      <dgm:prSet/>
      <dgm:spPr/>
      <dgm:t>
        <a:bodyPr/>
        <a:lstStyle/>
        <a:p>
          <a:endParaRPr lang="en-GB"/>
        </a:p>
      </dgm:t>
    </dgm:pt>
    <dgm:pt modelId="{CD965CC3-F724-4CFD-BCD4-A9385D157693}" type="sibTrans" cxnId="{DC47422B-036D-42D1-9784-0640E9ABE49B}">
      <dgm:prSet/>
      <dgm:spPr/>
      <dgm:t>
        <a:bodyPr/>
        <a:lstStyle/>
        <a:p>
          <a:endParaRPr lang="en-GB"/>
        </a:p>
      </dgm:t>
    </dgm:pt>
    <dgm:pt modelId="{454345AE-E853-47D0-B5EB-4D4CC2BDAB02}">
      <dgm:prSet/>
      <dgm:spPr>
        <a:solidFill>
          <a:srgbClr val="FFFFCC">
            <a:alpha val="89804"/>
          </a:srgbClr>
        </a:solidFill>
      </dgm:spPr>
      <dgm:t>
        <a:bodyPr/>
        <a:lstStyle/>
        <a:p>
          <a:r>
            <a:rPr lang="en-GB" altLang="en-US" b="0" noProof="1" smtClean="0">
              <a:solidFill>
                <a:srgbClr val="0F5494"/>
              </a:solidFill>
            </a:rPr>
            <a:t>Publication </a:t>
          </a:r>
        </a:p>
      </dgm:t>
    </dgm:pt>
    <dgm:pt modelId="{545FBFEE-68DE-4ADC-8151-936272BBECBD}" type="parTrans" cxnId="{AB9B8A63-B4A4-4F70-B39F-76050FDA19B2}">
      <dgm:prSet/>
      <dgm:spPr/>
      <dgm:t>
        <a:bodyPr/>
        <a:lstStyle/>
        <a:p>
          <a:endParaRPr lang="en-GB"/>
        </a:p>
      </dgm:t>
    </dgm:pt>
    <dgm:pt modelId="{EDF4EBC5-7E0E-41C8-A92E-1A162E0AF469}" type="sibTrans" cxnId="{AB9B8A63-B4A4-4F70-B39F-76050FDA19B2}">
      <dgm:prSet/>
      <dgm:spPr/>
      <dgm:t>
        <a:bodyPr/>
        <a:lstStyle/>
        <a:p>
          <a:endParaRPr lang="en-GB"/>
        </a:p>
      </dgm:t>
    </dgm:pt>
    <dgm:pt modelId="{1036D077-C2FC-4F82-A0D8-5A1BC23D1F4D}" type="pres">
      <dgm:prSet presAssocID="{F5E8705E-0AC5-4C60-B561-9FCF5252879A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E0D74FD7-A1A2-4AC6-A032-1E94A27FFA55}" type="pres">
      <dgm:prSet presAssocID="{02CD078C-09F7-4492-ABE5-B4C49EF7AE44}" presName="linNode" presStyleCnt="0"/>
      <dgm:spPr/>
    </dgm:pt>
    <dgm:pt modelId="{7B5CFCE1-5E0D-48DC-93DD-C539762C1223}" type="pres">
      <dgm:prSet presAssocID="{02CD078C-09F7-4492-ABE5-B4C49EF7AE44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23BDA459-ACE5-4419-A298-63D2A51C37DA}" type="pres">
      <dgm:prSet presAssocID="{02CD078C-09F7-4492-ABE5-B4C49EF7AE44}" presName="descendantText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2614021E-4F04-4D47-8E8F-2DB24BE3F5AC}" type="pres">
      <dgm:prSet presAssocID="{8F3C243E-07DB-45E6-9F10-320AF16F9A40}" presName="sp" presStyleCnt="0"/>
      <dgm:spPr/>
    </dgm:pt>
    <dgm:pt modelId="{D11DBA9E-13F4-48A0-85FE-56E34AAE0A1D}" type="pres">
      <dgm:prSet presAssocID="{E0214258-DECD-4786-B4E6-F4B7BD4FEC98}" presName="linNode" presStyleCnt="0"/>
      <dgm:spPr/>
    </dgm:pt>
    <dgm:pt modelId="{8A691CD5-4C0B-40DB-A1B6-9E6EDB954926}" type="pres">
      <dgm:prSet presAssocID="{E0214258-DECD-4786-B4E6-F4B7BD4FEC98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E033DD87-013F-4DE4-967B-A7E5E8D746E7}" type="pres">
      <dgm:prSet presAssocID="{E0214258-DECD-4786-B4E6-F4B7BD4FEC98}" presName="descendantText" presStyleLbl="alignAccFollowNode1" presStyleIdx="1" presStyleCnt="3" custLinFactNeighborY="1411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6A58C6B2-1846-4C70-96E7-D8C9B070AB15}" type="pres">
      <dgm:prSet presAssocID="{88D81D4A-A56F-4626-B11F-BD134528FF75}" presName="sp" presStyleCnt="0"/>
      <dgm:spPr/>
    </dgm:pt>
    <dgm:pt modelId="{AC31ECEF-4636-402C-B6DC-7CCFB042451D}" type="pres">
      <dgm:prSet presAssocID="{64F91D5D-EAAB-4EF8-AC07-C6AD6DBF5E3A}" presName="linNode" presStyleCnt="0"/>
      <dgm:spPr/>
    </dgm:pt>
    <dgm:pt modelId="{F7D7CD2C-D666-478D-AB4E-0987FC3C228C}" type="pres">
      <dgm:prSet presAssocID="{64F91D5D-EAAB-4EF8-AC07-C6AD6DBF5E3A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536D7A12-0E9A-44E3-BFAD-E71E99B5A5B2}" type="pres">
      <dgm:prSet presAssocID="{64F91D5D-EAAB-4EF8-AC07-C6AD6DBF5E3A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31E0FD84-1AE1-4A44-9C10-33BFE95798C8}" type="presOf" srcId="{454345AE-E853-47D0-B5EB-4D4CC2BDAB02}" destId="{536D7A12-0E9A-44E3-BFAD-E71E99B5A5B2}" srcOrd="0" destOrd="2" presId="urn:microsoft.com/office/officeart/2005/8/layout/vList5"/>
    <dgm:cxn modelId="{351A0C2F-EEA9-499A-A59E-BE0286A1CE32}" srcId="{F5E8705E-0AC5-4C60-B561-9FCF5252879A}" destId="{02CD078C-09F7-4492-ABE5-B4C49EF7AE44}" srcOrd="0" destOrd="0" parTransId="{B1819F0E-60A9-4541-A77E-F5C4E8819D93}" sibTransId="{8F3C243E-07DB-45E6-9F10-320AF16F9A40}"/>
    <dgm:cxn modelId="{1AB575C3-DCCC-4B7B-B03F-381A9092AE72}" type="presOf" srcId="{F5E8705E-0AC5-4C60-B561-9FCF5252879A}" destId="{1036D077-C2FC-4F82-A0D8-5A1BC23D1F4D}" srcOrd="0" destOrd="0" presId="urn:microsoft.com/office/officeart/2005/8/layout/vList5"/>
    <dgm:cxn modelId="{0F021C82-EDA3-4C2D-ACDA-0E3EEB0E3063}" srcId="{F5E8705E-0AC5-4C60-B561-9FCF5252879A}" destId="{E0214258-DECD-4786-B4E6-F4B7BD4FEC98}" srcOrd="1" destOrd="0" parTransId="{D0AF9CBC-BF8A-4004-AE00-2DB988B59557}" sibTransId="{88D81D4A-A56F-4626-B11F-BD134528FF75}"/>
    <dgm:cxn modelId="{DD3784B8-F736-473F-A127-0F7B6B9D7A98}" type="presOf" srcId="{7074BBB8-701F-41A4-8F70-64563EC63975}" destId="{E033DD87-013F-4DE4-967B-A7E5E8D746E7}" srcOrd="0" destOrd="0" presId="urn:microsoft.com/office/officeart/2005/8/layout/vList5"/>
    <dgm:cxn modelId="{B819B9CA-4B1D-42EC-9A0E-5E601D4C8FE0}" type="presOf" srcId="{FFC3C904-35E7-4FBD-89CF-D27F1C6FB5CF}" destId="{536D7A12-0E9A-44E3-BFAD-E71E99B5A5B2}" srcOrd="0" destOrd="0" presId="urn:microsoft.com/office/officeart/2005/8/layout/vList5"/>
    <dgm:cxn modelId="{CC64088C-9359-4D44-8D49-2890FD24DCF1}" srcId="{F5E8705E-0AC5-4C60-B561-9FCF5252879A}" destId="{64F91D5D-EAAB-4EF8-AC07-C6AD6DBF5E3A}" srcOrd="2" destOrd="0" parTransId="{002A9CBF-F21F-4373-86AD-FD400D153596}" sibTransId="{366048F1-5DA3-4120-9840-D2690803079F}"/>
    <dgm:cxn modelId="{EF4A1859-6C72-4461-8D23-6131EAAD752C}" type="presOf" srcId="{E0214258-DECD-4786-B4E6-F4B7BD4FEC98}" destId="{8A691CD5-4C0B-40DB-A1B6-9E6EDB954926}" srcOrd="0" destOrd="0" presId="urn:microsoft.com/office/officeart/2005/8/layout/vList5"/>
    <dgm:cxn modelId="{BACA886C-D54B-46BD-AEC8-085F8EC097B7}" type="presOf" srcId="{64F91D5D-EAAB-4EF8-AC07-C6AD6DBF5E3A}" destId="{F7D7CD2C-D666-478D-AB4E-0987FC3C228C}" srcOrd="0" destOrd="0" presId="urn:microsoft.com/office/officeart/2005/8/layout/vList5"/>
    <dgm:cxn modelId="{AE4A442C-7849-4DB0-B2FF-BBF492F1A560}" type="presOf" srcId="{E4AA693E-6F4B-41CE-BCCE-65488D21FC08}" destId="{536D7A12-0E9A-44E3-BFAD-E71E99B5A5B2}" srcOrd="0" destOrd="1" presId="urn:microsoft.com/office/officeart/2005/8/layout/vList5"/>
    <dgm:cxn modelId="{81E35812-56FD-4BBB-A434-F9AE375BA95B}" srcId="{64F91D5D-EAAB-4EF8-AC07-C6AD6DBF5E3A}" destId="{FFC3C904-35E7-4FBD-89CF-D27F1C6FB5CF}" srcOrd="0" destOrd="0" parTransId="{FD0852DD-EABA-4C76-890B-3B8590B7FEF3}" sibTransId="{2485EA19-49DB-45FC-85CF-4F4EB8FF6D84}"/>
    <dgm:cxn modelId="{AB9B8A63-B4A4-4F70-B39F-76050FDA19B2}" srcId="{64F91D5D-EAAB-4EF8-AC07-C6AD6DBF5E3A}" destId="{454345AE-E853-47D0-B5EB-4D4CC2BDAB02}" srcOrd="2" destOrd="0" parTransId="{545FBFEE-68DE-4ADC-8151-936272BBECBD}" sibTransId="{EDF4EBC5-7E0E-41C8-A92E-1A162E0AF469}"/>
    <dgm:cxn modelId="{54593A43-AF17-4552-9AF9-9499CE443263}" srcId="{02CD078C-09F7-4492-ABE5-B4C49EF7AE44}" destId="{AA10EB44-B0EB-4E7C-956E-95ED1EB73802}" srcOrd="0" destOrd="0" parTransId="{7AFD9A1C-DE67-4B1B-AB6F-A0CD75F4F937}" sibTransId="{43D61BA4-A1C9-46EA-BBDA-95803612EE11}"/>
    <dgm:cxn modelId="{FD58D692-D93C-4DA0-8ADE-7825B5BA9661}" srcId="{E0214258-DECD-4786-B4E6-F4B7BD4FEC98}" destId="{7074BBB8-701F-41A4-8F70-64563EC63975}" srcOrd="0" destOrd="0" parTransId="{9E534241-1113-426B-A994-E99498E76222}" sibTransId="{51D3FD94-3529-4D2E-83A2-0D70FFAC16BA}"/>
    <dgm:cxn modelId="{DC47422B-036D-42D1-9784-0640E9ABE49B}" srcId="{64F91D5D-EAAB-4EF8-AC07-C6AD6DBF5E3A}" destId="{E4AA693E-6F4B-41CE-BCCE-65488D21FC08}" srcOrd="1" destOrd="0" parTransId="{FB7400BE-E7A7-427A-8647-4B9E96A662F1}" sibTransId="{CD965CC3-F724-4CFD-BCD4-A9385D157693}"/>
    <dgm:cxn modelId="{74F4DBF7-617E-45CD-8BE3-DB0329E31969}" type="presOf" srcId="{02CD078C-09F7-4492-ABE5-B4C49EF7AE44}" destId="{7B5CFCE1-5E0D-48DC-93DD-C539762C1223}" srcOrd="0" destOrd="0" presId="urn:microsoft.com/office/officeart/2005/8/layout/vList5"/>
    <dgm:cxn modelId="{53EB8EAA-3E19-4358-B28E-4F1DDB06710B}" type="presOf" srcId="{AA10EB44-B0EB-4E7C-956E-95ED1EB73802}" destId="{23BDA459-ACE5-4419-A298-63D2A51C37DA}" srcOrd="0" destOrd="0" presId="urn:microsoft.com/office/officeart/2005/8/layout/vList5"/>
    <dgm:cxn modelId="{45A4B146-63C5-44D8-99FE-D10DAB583A7A}" type="presParOf" srcId="{1036D077-C2FC-4F82-A0D8-5A1BC23D1F4D}" destId="{E0D74FD7-A1A2-4AC6-A032-1E94A27FFA55}" srcOrd="0" destOrd="0" presId="urn:microsoft.com/office/officeart/2005/8/layout/vList5"/>
    <dgm:cxn modelId="{072878D5-BBDC-4BF9-BBDF-D7DF0B0ED36B}" type="presParOf" srcId="{E0D74FD7-A1A2-4AC6-A032-1E94A27FFA55}" destId="{7B5CFCE1-5E0D-48DC-93DD-C539762C1223}" srcOrd="0" destOrd="0" presId="urn:microsoft.com/office/officeart/2005/8/layout/vList5"/>
    <dgm:cxn modelId="{7B4F222C-1E7E-4F40-BA7C-FCE6FA58D55F}" type="presParOf" srcId="{E0D74FD7-A1A2-4AC6-A032-1E94A27FFA55}" destId="{23BDA459-ACE5-4419-A298-63D2A51C37DA}" srcOrd="1" destOrd="0" presId="urn:microsoft.com/office/officeart/2005/8/layout/vList5"/>
    <dgm:cxn modelId="{E35F9B15-F457-45FA-9C7D-4677326A411E}" type="presParOf" srcId="{1036D077-C2FC-4F82-A0D8-5A1BC23D1F4D}" destId="{2614021E-4F04-4D47-8E8F-2DB24BE3F5AC}" srcOrd="1" destOrd="0" presId="urn:microsoft.com/office/officeart/2005/8/layout/vList5"/>
    <dgm:cxn modelId="{07169421-DFFA-4AB0-8875-38754BE78F37}" type="presParOf" srcId="{1036D077-C2FC-4F82-A0D8-5A1BC23D1F4D}" destId="{D11DBA9E-13F4-48A0-85FE-56E34AAE0A1D}" srcOrd="2" destOrd="0" presId="urn:microsoft.com/office/officeart/2005/8/layout/vList5"/>
    <dgm:cxn modelId="{8B988CB2-5A5B-4DB7-9149-DC7C4FB64CAC}" type="presParOf" srcId="{D11DBA9E-13F4-48A0-85FE-56E34AAE0A1D}" destId="{8A691CD5-4C0B-40DB-A1B6-9E6EDB954926}" srcOrd="0" destOrd="0" presId="urn:microsoft.com/office/officeart/2005/8/layout/vList5"/>
    <dgm:cxn modelId="{768F8FB3-83C6-4732-B5EB-8E2EAB28369A}" type="presParOf" srcId="{D11DBA9E-13F4-48A0-85FE-56E34AAE0A1D}" destId="{E033DD87-013F-4DE4-967B-A7E5E8D746E7}" srcOrd="1" destOrd="0" presId="urn:microsoft.com/office/officeart/2005/8/layout/vList5"/>
    <dgm:cxn modelId="{333FCB7B-2BE2-4083-9339-FA767B744EA6}" type="presParOf" srcId="{1036D077-C2FC-4F82-A0D8-5A1BC23D1F4D}" destId="{6A58C6B2-1846-4C70-96E7-D8C9B070AB15}" srcOrd="3" destOrd="0" presId="urn:microsoft.com/office/officeart/2005/8/layout/vList5"/>
    <dgm:cxn modelId="{FCC4ED71-E513-4E52-8BDD-7DD53B41F1C2}" type="presParOf" srcId="{1036D077-C2FC-4F82-A0D8-5A1BC23D1F4D}" destId="{AC31ECEF-4636-402C-B6DC-7CCFB042451D}" srcOrd="4" destOrd="0" presId="urn:microsoft.com/office/officeart/2005/8/layout/vList5"/>
    <dgm:cxn modelId="{50812D44-8956-4D80-A5E0-907745172C68}" type="presParOf" srcId="{AC31ECEF-4636-402C-B6DC-7CCFB042451D}" destId="{F7D7CD2C-D666-478D-AB4E-0987FC3C228C}" srcOrd="0" destOrd="0" presId="urn:microsoft.com/office/officeart/2005/8/layout/vList5"/>
    <dgm:cxn modelId="{14011217-D7F8-4F35-B8D8-CFACFB46CA4E}" type="presParOf" srcId="{AC31ECEF-4636-402C-B6DC-7CCFB042451D}" destId="{536D7A12-0E9A-44E3-BFAD-E71E99B5A5B2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3BDA459-ACE5-4419-A298-63D2A51C37DA}">
      <dsp:nvSpPr>
        <dsp:cNvPr id="0" name=""/>
        <dsp:cNvSpPr/>
      </dsp:nvSpPr>
      <dsp:spPr>
        <a:xfrm rot="5400000">
          <a:off x="3596004" y="-1262044"/>
          <a:ext cx="1098551" cy="3901440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28575" rIns="57150" bIns="28575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BE" sz="1500" kern="1200" dirty="0" smtClean="0">
              <a:solidFill>
                <a:srgbClr val="0F5494"/>
              </a:solidFill>
            </a:rPr>
            <a:t>Harmonisation of methodologies, concepts and classifications</a:t>
          </a:r>
          <a:endParaRPr lang="en-GB" sz="1500" kern="1200" dirty="0">
            <a:solidFill>
              <a:srgbClr val="0F5494"/>
            </a:solidFill>
          </a:endParaRPr>
        </a:p>
      </dsp:txBody>
      <dsp:txXfrm rot="-5400000">
        <a:off x="2194560" y="193027"/>
        <a:ext cx="3847813" cy="991297"/>
      </dsp:txXfrm>
    </dsp:sp>
    <dsp:sp modelId="{7B5CFCE1-5E0D-48DC-93DD-C539762C1223}">
      <dsp:nvSpPr>
        <dsp:cNvPr id="0" name=""/>
        <dsp:cNvSpPr/>
      </dsp:nvSpPr>
      <dsp:spPr>
        <a:xfrm>
          <a:off x="0" y="2080"/>
          <a:ext cx="2194560" cy="1373188"/>
        </a:xfrm>
        <a:prstGeom prst="roundRect">
          <a:avLst/>
        </a:prstGeom>
        <a:solidFill>
          <a:srgbClr val="286EB4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51435" rIns="102870" bIns="5143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BE" sz="2700" kern="1200" dirty="0" smtClean="0"/>
            <a:t>ESS</a:t>
          </a:r>
          <a:endParaRPr lang="en-GB" sz="2700" kern="1200" dirty="0"/>
        </a:p>
      </dsp:txBody>
      <dsp:txXfrm>
        <a:off x="67034" y="69114"/>
        <a:ext cx="2060492" cy="1239120"/>
      </dsp:txXfrm>
    </dsp:sp>
    <dsp:sp modelId="{E033DD87-013F-4DE4-967B-A7E5E8D746E7}">
      <dsp:nvSpPr>
        <dsp:cNvPr id="0" name=""/>
        <dsp:cNvSpPr/>
      </dsp:nvSpPr>
      <dsp:spPr>
        <a:xfrm rot="5400000">
          <a:off x="3596004" y="195304"/>
          <a:ext cx="1098551" cy="3901440"/>
        </a:xfrm>
        <a:prstGeom prst="round2SameRect">
          <a:avLst/>
        </a:prstGeom>
        <a:solidFill>
          <a:srgbClr val="FFCC99">
            <a:alpha val="89804"/>
          </a:srgb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28575" rIns="57150" bIns="28575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BE" sz="1500" kern="1200" dirty="0" smtClean="0">
              <a:solidFill>
                <a:srgbClr val="0F5494"/>
              </a:solidFill>
            </a:rPr>
            <a:t>Collection of data</a:t>
          </a:r>
          <a:endParaRPr lang="en-GB" sz="1500" kern="1200" dirty="0">
            <a:solidFill>
              <a:srgbClr val="0F5494"/>
            </a:solidFill>
          </a:endParaRPr>
        </a:p>
      </dsp:txBody>
      <dsp:txXfrm rot="-5400000">
        <a:off x="2194560" y="1650376"/>
        <a:ext cx="3847813" cy="991297"/>
      </dsp:txXfrm>
    </dsp:sp>
    <dsp:sp modelId="{8A691CD5-4C0B-40DB-A1B6-9E6EDB954926}">
      <dsp:nvSpPr>
        <dsp:cNvPr id="0" name=""/>
        <dsp:cNvSpPr/>
      </dsp:nvSpPr>
      <dsp:spPr>
        <a:xfrm>
          <a:off x="0" y="1443929"/>
          <a:ext cx="2194560" cy="1373188"/>
        </a:xfrm>
        <a:prstGeom prst="roundRect">
          <a:avLst/>
        </a:prstGeom>
        <a:solidFill>
          <a:srgbClr val="F0642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51435" rIns="102870" bIns="5143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BE" sz="2700" kern="1200" dirty="0" smtClean="0"/>
            <a:t>National </a:t>
          </a:r>
          <a:r>
            <a:rPr lang="fr-BE" sz="2700" kern="1200" dirty="0" err="1" smtClean="0"/>
            <a:t>statistical</a:t>
          </a:r>
          <a:r>
            <a:rPr lang="fr-BE" sz="2700" kern="1200" dirty="0" smtClean="0"/>
            <a:t> offices</a:t>
          </a:r>
          <a:endParaRPr lang="en-GB" sz="2700" kern="1200" dirty="0"/>
        </a:p>
      </dsp:txBody>
      <dsp:txXfrm>
        <a:off x="67034" y="1510963"/>
        <a:ext cx="2060492" cy="1239120"/>
      </dsp:txXfrm>
    </dsp:sp>
    <dsp:sp modelId="{536D7A12-0E9A-44E3-BFAD-E71E99B5A5B2}">
      <dsp:nvSpPr>
        <dsp:cNvPr id="0" name=""/>
        <dsp:cNvSpPr/>
      </dsp:nvSpPr>
      <dsp:spPr>
        <a:xfrm rot="5400000">
          <a:off x="3596004" y="1621651"/>
          <a:ext cx="1098551" cy="3901440"/>
        </a:xfrm>
        <a:prstGeom prst="round2SameRect">
          <a:avLst/>
        </a:prstGeom>
        <a:solidFill>
          <a:srgbClr val="FFFFCC">
            <a:alpha val="89804"/>
          </a:srgb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28575" rIns="57150" bIns="28575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altLang="en-US" sz="1500" b="0" kern="1200" noProof="1" smtClean="0">
              <a:solidFill>
                <a:srgbClr val="0F5494"/>
              </a:solidFill>
            </a:rPr>
            <a:t>Consolidation of the data </a:t>
          </a:r>
          <a:endParaRPr lang="en-GB" sz="1500" kern="1200" dirty="0">
            <a:solidFill>
              <a:srgbClr val="0F5494"/>
            </a:solidFill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altLang="en-US" sz="1500" b="0" kern="1200" noProof="1" smtClean="0">
              <a:solidFill>
                <a:srgbClr val="0F5494"/>
              </a:solidFill>
            </a:rPr>
            <a:t>Production of European aggregates 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altLang="en-US" sz="1500" b="0" kern="1200" noProof="1" smtClean="0">
              <a:solidFill>
                <a:srgbClr val="0F5494"/>
              </a:solidFill>
            </a:rPr>
            <a:t>Publication </a:t>
          </a:r>
        </a:p>
      </dsp:txBody>
      <dsp:txXfrm rot="-5400000">
        <a:off x="2194560" y="3076723"/>
        <a:ext cx="3847813" cy="991297"/>
      </dsp:txXfrm>
    </dsp:sp>
    <dsp:sp modelId="{F7D7CD2C-D666-478D-AB4E-0987FC3C228C}">
      <dsp:nvSpPr>
        <dsp:cNvPr id="0" name=""/>
        <dsp:cNvSpPr/>
      </dsp:nvSpPr>
      <dsp:spPr>
        <a:xfrm>
          <a:off x="0" y="2885777"/>
          <a:ext cx="2194560" cy="1373188"/>
        </a:xfrm>
        <a:prstGeom prst="roundRect">
          <a:avLst/>
        </a:prstGeom>
        <a:solidFill>
          <a:srgbClr val="FFC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51435" rIns="102870" bIns="5143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BE" sz="2700" kern="1200" dirty="0" smtClean="0"/>
            <a:t>Eurostat</a:t>
          </a:r>
          <a:endParaRPr lang="en-GB" sz="2700" kern="1200" dirty="0"/>
        </a:p>
      </dsp:txBody>
      <dsp:txXfrm>
        <a:off x="67034" y="2952811"/>
        <a:ext cx="2060492" cy="123912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 b="0">
                <a:solidFill>
                  <a:schemeClr val="tx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b="0">
                <a:solidFill>
                  <a:schemeClr val="tx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789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 b="0">
                <a:solidFill>
                  <a:schemeClr val="tx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789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b="0" smtClean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0A7AEEEF-D7D0-46BE-94BB-EAE1DDF44A7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 b="0">
                <a:solidFill>
                  <a:schemeClr val="tx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b="0">
                <a:solidFill>
                  <a:schemeClr val="tx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4113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14875"/>
            <a:ext cx="5438775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368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 b="0">
                <a:solidFill>
                  <a:schemeClr val="tx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68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b="0" smtClean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D0F70BD5-53E9-4918-9E9F-4EEE6657EC8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1125538"/>
            <a:ext cx="9144000" cy="5732462"/>
          </a:xfrm>
          <a:prstGeom prst="rect">
            <a:avLst/>
          </a:prstGeom>
          <a:solidFill>
            <a:srgbClr val="0F5494"/>
          </a:solidFill>
          <a:ln w="73025" algn="ctr">
            <a:solidFill>
              <a:srgbClr val="0F5494"/>
            </a:solidFill>
            <a:miter lim="800000"/>
            <a:headEnd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 anchor="ctr"/>
          <a:lstStyle>
            <a:lvl1pPr defTabSz="457200" eaLnBrk="0" hangingPunct="0">
              <a:defRPr sz="7600" b="1">
                <a:solidFill>
                  <a:srgbClr val="FFD624"/>
                </a:solidFill>
                <a:latin typeface="Verdana" pitchFamily="34" charset="0"/>
                <a:cs typeface="Arial" charset="0"/>
              </a:defRPr>
            </a:lvl1pPr>
            <a:lvl2pPr marL="742950" indent="-285750" defTabSz="457200" eaLnBrk="0" hangingPunct="0">
              <a:defRPr sz="7600" b="1">
                <a:solidFill>
                  <a:srgbClr val="FFD624"/>
                </a:solidFill>
                <a:latin typeface="Verdana" pitchFamily="34" charset="0"/>
                <a:cs typeface="Arial" charset="0"/>
              </a:defRPr>
            </a:lvl2pPr>
            <a:lvl3pPr marL="1143000" indent="-228600" defTabSz="457200" eaLnBrk="0" hangingPunct="0">
              <a:defRPr sz="7600" b="1">
                <a:solidFill>
                  <a:srgbClr val="FFD624"/>
                </a:solidFill>
                <a:latin typeface="Verdana" pitchFamily="34" charset="0"/>
                <a:cs typeface="Arial" charset="0"/>
              </a:defRPr>
            </a:lvl3pPr>
            <a:lvl4pPr marL="1600200" indent="-228600" defTabSz="457200" eaLnBrk="0" hangingPunct="0">
              <a:defRPr sz="7600" b="1">
                <a:solidFill>
                  <a:srgbClr val="FFD624"/>
                </a:solidFill>
                <a:latin typeface="Verdana" pitchFamily="34" charset="0"/>
                <a:cs typeface="Arial" charset="0"/>
              </a:defRPr>
            </a:lvl4pPr>
            <a:lvl5pPr marL="2057400" indent="-228600" defTabSz="457200" eaLnBrk="0" hangingPunct="0">
              <a:defRPr sz="7600" b="1">
                <a:solidFill>
                  <a:srgbClr val="FFD624"/>
                </a:solidFill>
                <a:latin typeface="Verdana" pitchFamily="34" charset="0"/>
                <a:cs typeface="Arial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pitchFamily="34" charset="0"/>
                <a:cs typeface="Arial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pitchFamily="34" charset="0"/>
                <a:cs typeface="Arial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pitchFamily="34" charset="0"/>
                <a:cs typeface="Arial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pitchFamily="34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endParaRPr lang="en-US" altLang="en-US" sz="1800" b="0" smtClean="0">
              <a:solidFill>
                <a:srgbClr val="FFFFFF"/>
              </a:solidFill>
            </a:endParaRPr>
          </a:p>
        </p:txBody>
      </p:sp>
      <p:pic>
        <p:nvPicPr>
          <p:cNvPr id="5" name="Picture 6" descr="LOGO CE-EN-quadri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5250" y="309563"/>
            <a:ext cx="1584325" cy="11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 userDrawn="1"/>
        </p:nvSpPr>
        <p:spPr>
          <a:xfrm>
            <a:off x="4230688" y="6669088"/>
            <a:ext cx="684212" cy="215900"/>
          </a:xfrm>
          <a:prstGeom prst="rect">
            <a:avLst/>
          </a:prstGeom>
          <a:solidFill>
            <a:srgbClr val="133176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b="0" i="1" dirty="0">
                <a:solidFill>
                  <a:schemeClr val="bg1">
                    <a:lumMod val="95000"/>
                  </a:schemeClr>
                </a:solidFill>
              </a:rPr>
              <a:t>Eurostat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39952" y="1641600"/>
            <a:ext cx="4536504" cy="2088232"/>
          </a:xfrm>
        </p:spPr>
        <p:txBody>
          <a:bodyPr/>
          <a:lstStyle>
            <a:lvl1pPr indent="0">
              <a:defRPr sz="4800">
                <a:solidFill>
                  <a:srgbClr val="FFD624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3933056"/>
            <a:ext cx="3744416" cy="1872208"/>
          </a:xfrm>
        </p:spPr>
        <p:txBody>
          <a:bodyPr/>
          <a:lstStyle>
            <a:lvl1pPr indent="0">
              <a:buNone/>
              <a:defRPr sz="3000" b="1" i="0">
                <a:solidFill>
                  <a:schemeClr val="bg1"/>
                </a:solidFill>
              </a:defRPr>
            </a:lvl1pPr>
            <a:lvl3pPr marL="228600" indent="-228600" algn="l">
              <a:defRPr sz="3000" b="1">
                <a:solidFill>
                  <a:schemeClr val="bg1"/>
                </a:solidFill>
              </a:defRPr>
            </a:lvl3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6A34468C-6FC5-4B75-912D-014189A98CC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577687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F36BECD-5928-4785-B1C4-8AD0F9BDB00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059498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38925" y="1123950"/>
            <a:ext cx="2058988" cy="48974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23950"/>
            <a:ext cx="6029325" cy="48974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753593D-F0D0-4AE8-8A29-4D8215E81B6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330752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7013" y="6145213"/>
            <a:ext cx="2243137" cy="59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980728"/>
            <a:ext cx="8229600" cy="9366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457200" y="2276872"/>
            <a:ext cx="8229600" cy="3633788"/>
          </a:xfrm>
        </p:spPr>
        <p:txBody>
          <a:bodyPr/>
          <a:lstStyle>
            <a:lvl1pPr marL="342900" indent="-342900">
              <a:buClr>
                <a:srgbClr val="0F5494"/>
              </a:buClr>
              <a:buFont typeface="Arial" pitchFamily="34" charset="0"/>
              <a:buChar char="•"/>
              <a:defRPr/>
            </a:lvl1pPr>
            <a:lvl2pPr>
              <a:buClr>
                <a:srgbClr val="0F5494"/>
              </a:buClr>
              <a:defRPr/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5" name="Date Placeholder 7"/>
          <p:cNvSpPr>
            <a:spLocks noGrp="1" noChangeArrowheads="1"/>
          </p:cNvSpPr>
          <p:nvPr>
            <p:ph type="dt" sz="half" idx="10"/>
          </p:nvPr>
        </p:nvSpPr>
        <p:spPr>
          <a:xfrm>
            <a:off x="6577013" y="115888"/>
            <a:ext cx="2133600" cy="476250"/>
          </a:xfrm>
        </p:spPr>
        <p:txBody>
          <a:bodyPr/>
          <a:lstStyle>
            <a:lvl1pPr>
              <a:defRPr sz="1200" dirty="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Footer Placeholder 8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337300"/>
            <a:ext cx="2895600" cy="476250"/>
          </a:xfrm>
        </p:spPr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/>
          </a:p>
        </p:txBody>
      </p:sp>
      <p:sp>
        <p:nvSpPr>
          <p:cNvPr id="7" name="Slide Number Placeholder 9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468313" y="6297613"/>
            <a:ext cx="2133600" cy="476250"/>
          </a:xfrm>
        </p:spPr>
        <p:txBody>
          <a:bodyPr/>
          <a:lstStyle>
            <a:lvl1pPr algn="l">
              <a:defRPr smtClean="0"/>
            </a:lvl1pPr>
          </a:lstStyle>
          <a:p>
            <a:pPr>
              <a:defRPr/>
            </a:pPr>
            <a:fld id="{5D5E9527-C32B-4A55-A2F4-07E96CEDBF2B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583801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44000" cy="989013"/>
          </a:xfrm>
          <a:prstGeom prst="rect">
            <a:avLst/>
          </a:prstGeom>
          <a:solidFill>
            <a:srgbClr val="0F5494"/>
          </a:solidFill>
          <a:ln>
            <a:solidFill>
              <a:srgbClr val="0F549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b="0"/>
          </a:p>
        </p:txBody>
      </p:sp>
      <p:pic>
        <p:nvPicPr>
          <p:cNvPr id="5" name="Picture 5" descr="LOGO CE-EN-NEG-quadri.ai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1125" y="3175"/>
            <a:ext cx="1511300" cy="151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 userDrawn="1"/>
        </p:nvSpPr>
        <p:spPr>
          <a:xfrm>
            <a:off x="4262438" y="6669088"/>
            <a:ext cx="596900" cy="198437"/>
          </a:xfrm>
          <a:prstGeom prst="rect">
            <a:avLst/>
          </a:prstGeom>
          <a:solidFill>
            <a:srgbClr val="133176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700" b="0" i="1" dirty="0">
                <a:solidFill>
                  <a:schemeClr val="bg1"/>
                </a:solidFill>
              </a:rPr>
              <a:t>Eurostat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1556271"/>
            <a:ext cx="8229600" cy="9366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457200" y="2564904"/>
            <a:ext cx="8229600" cy="3633788"/>
          </a:xfrm>
        </p:spPr>
        <p:txBody>
          <a:bodyPr/>
          <a:lstStyle>
            <a:lvl1pPr marL="342900" indent="-342900">
              <a:buClr>
                <a:srgbClr val="0F5494"/>
              </a:buClr>
              <a:buFont typeface="Arial" pitchFamily="34" charset="0"/>
              <a:buChar char="•"/>
              <a:defRPr i="0"/>
            </a:lvl1pPr>
            <a:lvl2pPr>
              <a:buClr>
                <a:srgbClr val="0F5494"/>
              </a:buClr>
              <a:defRPr/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37288"/>
            <a:ext cx="2895600" cy="484187"/>
          </a:xfrm>
        </p:spPr>
        <p:txBody>
          <a:bodyPr/>
          <a:lstStyle>
            <a:lvl1pPr>
              <a:defRPr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1631B22-E11F-4B47-9DB1-58E6798B658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749454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EB69649-E5B6-44C2-ABE7-B3CD98CA63D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739713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387600"/>
            <a:ext cx="4038600" cy="36337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387600"/>
            <a:ext cx="4038600" cy="36337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515E25B-440F-4D24-89C6-C337497BFC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376221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E8CAAB2-A837-4112-B21F-D563575CDE2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974472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A20BAB0-D54A-4C91-A1B6-10D301BBCB33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974599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9151AD0-4F72-4312-84BB-37C0763B7A4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401674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CA5CD16-1495-4CA8-A3F2-4080BBF5032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359208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D4FAF0D-ADD0-4E40-9DEA-9B382313C79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050013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1123950"/>
            <a:ext cx="8229600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Lorem ipsum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387600"/>
            <a:ext cx="8229600" cy="3633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BE" altLang="en-US" smtClean="0"/>
              <a:t>Et dolor fragum</a:t>
            </a:r>
            <a:endParaRPr lang="en-GB" altLang="en-US" smtClean="0"/>
          </a:p>
          <a:p>
            <a:pPr lvl="1"/>
            <a:r>
              <a:rPr lang="en-GB" altLang="en-US" smtClean="0"/>
              <a:t>Et dolor fragum</a:t>
            </a:r>
          </a:p>
          <a:p>
            <a:pPr lvl="2"/>
            <a:r>
              <a:rPr lang="en-GB" altLang="en-US" smtClean="0"/>
              <a:t>- Et dolor fragum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b="0">
                <a:solidFill>
                  <a:srgbClr val="133176"/>
                </a:solidFill>
                <a:latin typeface="+mj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lang="en-GB" sz="1400" b="0" kern="1200">
                <a:solidFill>
                  <a:srgbClr val="133176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b="0" smtClean="0">
                <a:solidFill>
                  <a:srgbClr val="133176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D7FFFA9F-5DF1-4E6B-B50A-F00ED785EF8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27" r:id="rId1"/>
    <p:sldLayoutId id="2147484228" r:id="rId2"/>
    <p:sldLayoutId id="2147484229" r:id="rId3"/>
    <p:sldLayoutId id="2147484230" r:id="rId4"/>
    <p:sldLayoutId id="2147484231" r:id="rId5"/>
    <p:sldLayoutId id="2147484232" r:id="rId6"/>
    <p:sldLayoutId id="2147484233" r:id="rId7"/>
    <p:sldLayoutId id="2147484234" r:id="rId8"/>
    <p:sldLayoutId id="2147484235" r:id="rId9"/>
    <p:sldLayoutId id="2147484236" r:id="rId10"/>
    <p:sldLayoutId id="2147484237" r:id="rId11"/>
    <p:sldLayoutId id="2147484238" r:id="rId12"/>
  </p:sldLayoutIdLst>
  <p:txStyles>
    <p:titleStyle>
      <a:lvl1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+mj-lt"/>
          <a:ea typeface="+mj-ea"/>
          <a:cs typeface="+mj-cs"/>
        </a:defRPr>
      </a:lvl1pPr>
      <a:lvl2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2pPr>
      <a:lvl3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3pPr>
      <a:lvl4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4pPr>
      <a:lvl5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5pPr>
      <a:lvl6pPr marL="8159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6pPr>
      <a:lvl7pPr marL="12731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7pPr>
      <a:lvl8pPr marL="17303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8pPr>
      <a:lvl9pPr marL="21875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1"/>
        </a:buClr>
        <a:buChar char="•"/>
        <a:defRPr sz="2400" i="1">
          <a:solidFill>
            <a:srgbClr val="0F5494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9FBA"/>
        </a:buClr>
        <a:buChar char="•"/>
        <a:defRPr sz="2000" b="1">
          <a:solidFill>
            <a:srgbClr val="0F5494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defRPr sz="1400">
          <a:solidFill>
            <a:srgbClr val="0F5494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5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hyperlink" Target="https://ec.europa.eu/eurostat/web/education-corner/for-teachers-and-students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hyperlink" Target="https://ec.europa.eu/eurostat/cache/quiz/?lang=en" TargetMode="External"/><Relationship Id="rId2" Type="http://schemas.openxmlformats.org/officeDocument/2006/relationships/hyperlink" Target="https://ec.europa.eu/eurostat/web/main/data/visualisation-tools" TargetMode="Externa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ec.europa.eu/eurostat/cache/digpub/sdgs/" TargetMode="External"/><Relationship Id="rId5" Type="http://schemas.openxmlformats.org/officeDocument/2006/relationships/hyperlink" Target="https://ec.europa.eu/eurostat/cache/countryfacts/" TargetMode="External"/><Relationship Id="rId4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hyperlink" Target="https://ec.europa.eu/eurostat/web/main/news/podcasts" TargetMode="Externa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hyperlink" Target="https://xd.adobe.com/view/2e3615ac-352d-4246-83ac-85df5af37575-7b65/" TargetMode="Externa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hyperlink" Target="https://ec.europa.eu/eurostat/web/main/help/support" TargetMode="Externa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5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s://ec.europa.eu/eurostat/web/education-corner/overview" TargetMode="Externa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ec.europa.eu/eurostat/statistics-explained/index.php?title=Beginners:Statistics_4_beginners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hyperlink" Target="https://ec.europa.eu/eurostat/cache/digpub/demography/" TargetMode="Externa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0.png"/><Relationship Id="rId5" Type="http://schemas.openxmlformats.org/officeDocument/2006/relationships/hyperlink" Target="https://ec.europa.eu/eurostat/cache/infographs/energy/index.html?lang=en" TargetMode="Externa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Content Placeholder 2"/>
          <p:cNvSpPr>
            <a:spLocks noGrp="1"/>
          </p:cNvSpPr>
          <p:nvPr>
            <p:ph idx="1"/>
          </p:nvPr>
        </p:nvSpPr>
        <p:spPr>
          <a:xfrm>
            <a:off x="434408" y="5301208"/>
            <a:ext cx="6297832" cy="792088"/>
          </a:xfrm>
        </p:spPr>
        <p:txBody>
          <a:bodyPr/>
          <a:lstStyle/>
          <a:p>
            <a:pPr marL="0" eaLnBrk="1" hangingPunct="1"/>
            <a:r>
              <a:rPr lang="en-GB" altLang="en-US" sz="1800" dirty="0" smtClean="0"/>
              <a:t>Romina Brondino &amp; Louise </a:t>
            </a:r>
            <a:r>
              <a:rPr lang="en-GB" altLang="en-US" sz="1800" dirty="0" err="1" smtClean="0"/>
              <a:t>Corselli-Nordblad</a:t>
            </a:r>
            <a:r>
              <a:rPr lang="en-GB" altLang="en-US" sz="1800" dirty="0" smtClean="0"/>
              <a:t> </a:t>
            </a:r>
          </a:p>
          <a:p>
            <a:pPr marL="0" eaLnBrk="1" hangingPunct="1"/>
            <a:r>
              <a:rPr lang="en-GB" altLang="en-US" sz="1800" dirty="0" smtClean="0"/>
              <a:t>Dissemination &amp; User Relations</a:t>
            </a:r>
          </a:p>
          <a:p>
            <a:pPr marL="0" eaLnBrk="1" hangingPunct="1"/>
            <a:endParaRPr lang="en-GB" altLang="en-US" sz="1800" dirty="0"/>
          </a:p>
          <a:p>
            <a:pPr marL="0" eaLnBrk="1" hangingPunct="1"/>
            <a:endParaRPr lang="en-GB" altLang="en-US" sz="2400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23528" y="1772816"/>
            <a:ext cx="8064896" cy="2304256"/>
          </a:xfrm>
          <a:noFill/>
        </p:spPr>
        <p:txBody>
          <a:bodyPr/>
          <a:lstStyle/>
          <a:p>
            <a:pPr algn="ctr"/>
            <a:r>
              <a:rPr lang="fr-BE" dirty="0" smtClean="0">
                <a:solidFill>
                  <a:schemeClr val="bg1"/>
                </a:solidFill>
              </a:rPr>
              <a:t/>
            </a:r>
            <a:br>
              <a:rPr lang="fr-BE" dirty="0" smtClean="0">
                <a:solidFill>
                  <a:schemeClr val="bg1"/>
                </a:solidFill>
              </a:rPr>
            </a:br>
            <a:r>
              <a:rPr lang="fr-BE" dirty="0" smtClean="0"/>
              <a:t>Eurostat </a:t>
            </a:r>
            <a:br>
              <a:rPr lang="fr-BE" dirty="0" smtClean="0"/>
            </a:br>
            <a:r>
              <a:rPr lang="fr-BE" dirty="0" err="1" smtClean="0"/>
              <a:t>Education</a:t>
            </a:r>
            <a:r>
              <a:rPr lang="fr-BE" dirty="0" smtClean="0"/>
              <a:t> Corner</a:t>
            </a:r>
            <a:br>
              <a:rPr lang="fr-BE" dirty="0" smtClean="0"/>
            </a:br>
            <a:r>
              <a:rPr lang="fr-BE" dirty="0" smtClean="0">
                <a:solidFill>
                  <a:schemeClr val="bg1"/>
                </a:solidFill>
              </a:rPr>
              <a:t/>
            </a:r>
            <a:br>
              <a:rPr lang="fr-BE" dirty="0" smtClean="0">
                <a:solidFill>
                  <a:schemeClr val="bg1"/>
                </a:solidFill>
              </a:rPr>
            </a:br>
            <a:endParaRPr lang="de-DE" dirty="0">
              <a:solidFill>
                <a:schemeClr val="bg1"/>
              </a:solidFill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1946576" y="3775919"/>
            <a:ext cx="5256584" cy="877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None/>
              <a:defRPr sz="3000" b="1" i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+mn-lt"/>
              </a:defRPr>
            </a:lvl2pPr>
            <a:lvl3pPr marL="228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defRPr sz="3000" b="1">
                <a:solidFill>
                  <a:schemeClr val="bg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algn="ctr" eaLnBrk="1" hangingPunct="1"/>
            <a:r>
              <a:rPr lang="en-US" sz="1800" dirty="0"/>
              <a:t>Joint meeting of the Testing </a:t>
            </a:r>
            <a:r>
              <a:rPr lang="en-US" sz="1800" dirty="0" smtClean="0"/>
              <a:t>Panels</a:t>
            </a:r>
          </a:p>
          <a:p>
            <a:pPr marL="0" algn="ctr" eaLnBrk="1" hangingPunct="1"/>
            <a:r>
              <a:rPr lang="en-US" altLang="en-US" sz="1800" kern="0" dirty="0" smtClean="0"/>
              <a:t>Brussels, 13 October 2022</a:t>
            </a:r>
            <a:endParaRPr lang="en-GB" altLang="en-US" sz="1800" kern="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619672" y="260648"/>
            <a:ext cx="6305958" cy="631552"/>
          </a:xfrm>
          <a:prstGeom prst="roundRect">
            <a:avLst/>
          </a:prstGeom>
          <a:solidFill>
            <a:srgbClr val="133176"/>
          </a:solidFill>
          <a:ln>
            <a:solidFill>
              <a:srgbClr val="13317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lvl="1" algn="ctr">
              <a:defRPr/>
            </a:pPr>
            <a:r>
              <a:rPr lang="en-GB" sz="2400" dirty="0" smtClean="0">
                <a:solidFill>
                  <a:schemeClr val="bg1"/>
                </a:solidFill>
              </a:rPr>
              <a:t>Videos for teachers and students</a:t>
            </a:r>
            <a:endParaRPr lang="en-GB" sz="2400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005988" y="1628800"/>
            <a:ext cx="480943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fr-BE" sz="1800" b="0" dirty="0" err="1" smtClean="0">
                <a:solidFill>
                  <a:srgbClr val="0F5494"/>
                </a:solidFill>
              </a:rPr>
              <a:t>Explain</a:t>
            </a:r>
            <a:r>
              <a:rPr lang="fr-BE" sz="1800" b="0" dirty="0" smtClean="0">
                <a:solidFill>
                  <a:srgbClr val="0F5494"/>
                </a:solidFill>
              </a:rPr>
              <a:t> main concepts and </a:t>
            </a:r>
            <a:r>
              <a:rPr lang="fr-BE" sz="1800" b="0" dirty="0" err="1" smtClean="0">
                <a:solidFill>
                  <a:srgbClr val="0F5494"/>
                </a:solidFill>
              </a:rPr>
              <a:t>indicators</a:t>
            </a:r>
            <a:endParaRPr lang="fr-BE" sz="1800" b="0" dirty="0" smtClean="0">
              <a:solidFill>
                <a:srgbClr val="0F5494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fr-BE" sz="1600" b="0" dirty="0" smtClean="0">
              <a:solidFill>
                <a:srgbClr val="0F5494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BE" sz="1800" b="0" dirty="0" err="1" smtClean="0">
                <a:solidFill>
                  <a:srgbClr val="0F5494"/>
                </a:solidFill>
              </a:rPr>
              <a:t>Include</a:t>
            </a:r>
            <a:r>
              <a:rPr lang="fr-BE" sz="1800" b="0" dirty="0" smtClean="0">
                <a:solidFill>
                  <a:srgbClr val="0F5494"/>
                </a:solidFill>
              </a:rPr>
              <a:t> sets of </a:t>
            </a:r>
            <a:r>
              <a:rPr lang="fr-BE" sz="1800" b="0" dirty="0" err="1" smtClean="0">
                <a:solidFill>
                  <a:srgbClr val="0F5494"/>
                </a:solidFill>
              </a:rPr>
              <a:t>exercises</a:t>
            </a:r>
            <a:endParaRPr lang="fr-BE" sz="1800" b="0" dirty="0" smtClean="0">
              <a:solidFill>
                <a:srgbClr val="0F5494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fr-BE" sz="1600" b="0" dirty="0" smtClean="0">
              <a:solidFill>
                <a:srgbClr val="0F5494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780" y="4293096"/>
            <a:ext cx="3291092" cy="148287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872" y="3717359"/>
            <a:ext cx="3288160" cy="464773"/>
          </a:xfrm>
          <a:prstGeom prst="rect">
            <a:avLst/>
          </a:prstGeom>
        </p:spPr>
      </p:pic>
      <p:pic>
        <p:nvPicPr>
          <p:cNvPr id="8" name="Picture 7">
            <a:hlinkClick r:id="rId4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8779" y="1484784"/>
            <a:ext cx="3291093" cy="180822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07904" y="3779637"/>
            <a:ext cx="2463320" cy="298514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52120" y="2697369"/>
            <a:ext cx="3274124" cy="1595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7087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907704" y="260648"/>
            <a:ext cx="5513870" cy="631552"/>
          </a:xfrm>
          <a:prstGeom prst="roundRect">
            <a:avLst/>
          </a:prstGeom>
          <a:solidFill>
            <a:srgbClr val="133176"/>
          </a:solidFill>
          <a:ln>
            <a:solidFill>
              <a:srgbClr val="13317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lvl="1" algn="ctr">
              <a:defRPr/>
            </a:pPr>
            <a:r>
              <a:rPr lang="en-GB" sz="2400" dirty="0" smtClean="0">
                <a:solidFill>
                  <a:schemeClr val="bg1"/>
                </a:solidFill>
              </a:rPr>
              <a:t>Visualisation tools</a:t>
            </a:r>
            <a:endParaRPr lang="en-GB" sz="2400" dirty="0">
              <a:solidFill>
                <a:schemeClr val="bg1"/>
              </a:solidFill>
            </a:endParaRPr>
          </a:p>
        </p:txBody>
      </p:sp>
      <p:pic>
        <p:nvPicPr>
          <p:cNvPr id="6" name="Picture 5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520" y="1124744"/>
            <a:ext cx="2692978" cy="530046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80149" y="1268760"/>
            <a:ext cx="2906864" cy="4468167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580112" y="2420888"/>
            <a:ext cx="3138155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fr-BE" sz="1800" b="0" dirty="0" smtClean="0">
                <a:solidFill>
                  <a:srgbClr val="0F5494"/>
                </a:solidFill>
              </a:rPr>
              <a:t>Intuitive, interactive </a:t>
            </a:r>
            <a:r>
              <a:rPr lang="fr-BE" sz="1800" b="0" dirty="0" err="1" smtClean="0">
                <a:solidFill>
                  <a:srgbClr val="0F5494"/>
                </a:solidFill>
              </a:rPr>
              <a:t>access</a:t>
            </a:r>
            <a:r>
              <a:rPr lang="fr-BE" sz="1800" b="0" dirty="0" smtClean="0">
                <a:solidFill>
                  <a:srgbClr val="0F5494"/>
                </a:solidFill>
              </a:rPr>
              <a:t> to data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fr-BE" sz="1800" b="0" dirty="0" smtClean="0">
              <a:solidFill>
                <a:srgbClr val="0F5494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BE" sz="1800" b="0" dirty="0" smtClean="0">
                <a:solidFill>
                  <a:srgbClr val="0F5494"/>
                </a:solidFill>
              </a:rPr>
              <a:t>Wide range of topics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fr-BE" sz="1800" b="0" dirty="0" smtClean="0">
              <a:solidFill>
                <a:srgbClr val="0F5494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BE" sz="1800" b="0" dirty="0" err="1" smtClean="0">
                <a:solidFill>
                  <a:srgbClr val="0F5494"/>
                </a:solidFill>
              </a:rPr>
              <a:t>Examples</a:t>
            </a:r>
            <a:r>
              <a:rPr lang="fr-BE" sz="1800" b="0" dirty="0" smtClean="0">
                <a:solidFill>
                  <a:srgbClr val="0F5494"/>
                </a:solidFill>
              </a:rPr>
              <a:t>: </a:t>
            </a:r>
          </a:p>
          <a:p>
            <a:r>
              <a:rPr lang="fr-BE" sz="1800" b="0" dirty="0" smtClean="0">
                <a:solidFill>
                  <a:srgbClr val="0F5494"/>
                </a:solidFill>
              </a:rPr>
              <a:t>    </a:t>
            </a:r>
            <a:r>
              <a:rPr lang="fr-BE" sz="1800" b="0" dirty="0" smtClean="0">
                <a:solidFill>
                  <a:srgbClr val="0F5494"/>
                </a:solidFill>
                <a:hlinkClick r:id="rId5"/>
              </a:rPr>
              <a:t>Country </a:t>
            </a:r>
            <a:r>
              <a:rPr lang="fr-BE" sz="1800" b="0" dirty="0" err="1" smtClean="0">
                <a:solidFill>
                  <a:srgbClr val="0F5494"/>
                </a:solidFill>
                <a:hlinkClick r:id="rId5"/>
              </a:rPr>
              <a:t>facts</a:t>
            </a:r>
            <a:endParaRPr lang="fr-BE" sz="1800" b="0" dirty="0" smtClean="0">
              <a:solidFill>
                <a:srgbClr val="0F5494"/>
              </a:solidFill>
            </a:endParaRPr>
          </a:p>
          <a:p>
            <a:r>
              <a:rPr lang="fr-BE" sz="1800" b="0" dirty="0" smtClean="0">
                <a:solidFill>
                  <a:srgbClr val="0F5494"/>
                </a:solidFill>
              </a:rPr>
              <a:t>    </a:t>
            </a:r>
            <a:r>
              <a:rPr lang="fr-BE" sz="1800" b="0" dirty="0" smtClean="0">
                <a:solidFill>
                  <a:srgbClr val="0F5494"/>
                </a:solidFill>
                <a:hlinkClick r:id="rId6"/>
              </a:rPr>
              <a:t>SDGs &amp; me</a:t>
            </a:r>
            <a:endParaRPr lang="fr-BE" sz="1800" b="0" dirty="0" smtClean="0">
              <a:solidFill>
                <a:srgbClr val="0F5494"/>
              </a:solidFill>
            </a:endParaRPr>
          </a:p>
          <a:p>
            <a:r>
              <a:rPr lang="fr-BE" sz="1800" b="0" dirty="0" smtClean="0">
                <a:solidFill>
                  <a:srgbClr val="0F5494"/>
                </a:solidFill>
              </a:rPr>
              <a:t>    </a:t>
            </a:r>
            <a:r>
              <a:rPr lang="fr-BE" sz="1800" b="0" dirty="0" smtClean="0">
                <a:solidFill>
                  <a:srgbClr val="0F5494"/>
                </a:solidFill>
                <a:hlinkClick r:id="rId7"/>
              </a:rPr>
              <a:t>Quiz</a:t>
            </a:r>
            <a:endParaRPr lang="fr-BE" sz="1800" b="0" dirty="0" smtClean="0">
              <a:solidFill>
                <a:srgbClr val="0F5494"/>
              </a:solidFill>
            </a:endParaRPr>
          </a:p>
          <a:p>
            <a:r>
              <a:rPr lang="fr-BE" sz="1800" b="0" dirty="0" smtClean="0">
                <a:solidFill>
                  <a:srgbClr val="0F5494"/>
                </a:solidFill>
              </a:rPr>
              <a:t>   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fr-BE" sz="1800" b="0" dirty="0" smtClean="0">
              <a:solidFill>
                <a:srgbClr val="0F549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9812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1979712" y="260648"/>
            <a:ext cx="4824536" cy="631552"/>
          </a:xfrm>
          <a:prstGeom prst="roundRect">
            <a:avLst/>
          </a:prstGeom>
          <a:solidFill>
            <a:srgbClr val="133176"/>
          </a:solidFill>
          <a:ln>
            <a:solidFill>
              <a:srgbClr val="13317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lvl="1" algn="ctr">
              <a:defRPr/>
            </a:pPr>
            <a:r>
              <a:rPr lang="en-GB" sz="2400" dirty="0" smtClean="0">
                <a:solidFill>
                  <a:schemeClr val="bg1"/>
                </a:solidFill>
              </a:rPr>
              <a:t>Podcasts</a:t>
            </a:r>
            <a:endParaRPr lang="en-GB" sz="2400" dirty="0">
              <a:solidFill>
                <a:schemeClr val="bg1"/>
              </a:solidFill>
            </a:endParaRPr>
          </a:p>
        </p:txBody>
      </p:sp>
      <p:pic>
        <p:nvPicPr>
          <p:cNvPr id="6" name="Picture 5">
            <a:hlinkClick r:id="rId2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060848"/>
            <a:ext cx="4536504" cy="255258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148064" y="1844824"/>
            <a:ext cx="3636404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fr-BE" sz="1800" b="0" dirty="0" err="1" smtClean="0">
                <a:solidFill>
                  <a:srgbClr val="0F5494"/>
                </a:solidFill>
              </a:rPr>
              <a:t>Different</a:t>
            </a:r>
            <a:r>
              <a:rPr lang="fr-BE" sz="1800" b="0" dirty="0" smtClean="0">
                <a:solidFill>
                  <a:srgbClr val="0F5494"/>
                </a:solidFill>
              </a:rPr>
              <a:t> topics: </a:t>
            </a:r>
            <a:r>
              <a:rPr lang="fr-BE" sz="1800" b="0" dirty="0" err="1" smtClean="0">
                <a:solidFill>
                  <a:srgbClr val="0F5494"/>
                </a:solidFill>
              </a:rPr>
              <a:t>renewable</a:t>
            </a:r>
            <a:r>
              <a:rPr lang="fr-BE" sz="1800" b="0" dirty="0" smtClean="0">
                <a:solidFill>
                  <a:srgbClr val="0F5494"/>
                </a:solidFill>
              </a:rPr>
              <a:t> </a:t>
            </a:r>
            <a:r>
              <a:rPr lang="fr-BE" sz="1800" b="0" dirty="0" err="1" smtClean="0">
                <a:solidFill>
                  <a:srgbClr val="0F5494"/>
                </a:solidFill>
              </a:rPr>
              <a:t>energy</a:t>
            </a:r>
            <a:r>
              <a:rPr lang="fr-BE" sz="1800" b="0" dirty="0" smtClean="0">
                <a:solidFill>
                  <a:srgbClr val="0F5494"/>
                </a:solidFill>
              </a:rPr>
              <a:t>, </a:t>
            </a:r>
            <a:r>
              <a:rPr lang="fr-BE" sz="1800" b="0" dirty="0" err="1" smtClean="0">
                <a:solidFill>
                  <a:srgbClr val="0F5494"/>
                </a:solidFill>
              </a:rPr>
              <a:t>waste</a:t>
            </a:r>
            <a:r>
              <a:rPr lang="fr-BE" sz="1800" b="0" dirty="0" smtClean="0">
                <a:solidFill>
                  <a:srgbClr val="0F5494"/>
                </a:solidFill>
              </a:rPr>
              <a:t>, inflation, </a:t>
            </a:r>
            <a:r>
              <a:rPr lang="fr-BE" sz="1800" b="0" dirty="0" err="1" smtClean="0">
                <a:solidFill>
                  <a:srgbClr val="0F5494"/>
                </a:solidFill>
              </a:rPr>
              <a:t>Covid</a:t>
            </a:r>
            <a:r>
              <a:rPr lang="fr-BE" sz="1800" b="0" dirty="0" smtClean="0">
                <a:solidFill>
                  <a:srgbClr val="0F5494"/>
                </a:solidFill>
              </a:rPr>
              <a:t> impact on </a:t>
            </a:r>
            <a:r>
              <a:rPr lang="fr-BE" sz="1800" b="0" dirty="0" err="1" smtClean="0">
                <a:solidFill>
                  <a:srgbClr val="0F5494"/>
                </a:solidFill>
              </a:rPr>
              <a:t>tourism</a:t>
            </a:r>
            <a:r>
              <a:rPr lang="fr-BE" sz="1800" b="0" dirty="0" smtClean="0">
                <a:solidFill>
                  <a:srgbClr val="0F5494"/>
                </a:solidFill>
              </a:rPr>
              <a:t>, </a:t>
            </a:r>
            <a:r>
              <a:rPr lang="fr-BE" sz="1800" b="0" dirty="0" err="1" smtClean="0">
                <a:solidFill>
                  <a:srgbClr val="0F5494"/>
                </a:solidFill>
              </a:rPr>
              <a:t>youth</a:t>
            </a:r>
            <a:r>
              <a:rPr lang="fr-BE" sz="1800" b="0" dirty="0" smtClean="0">
                <a:solidFill>
                  <a:srgbClr val="0F5494"/>
                </a:solidFill>
              </a:rPr>
              <a:t> </a:t>
            </a:r>
            <a:r>
              <a:rPr lang="fr-BE" sz="1800" b="0" dirty="0" err="1" smtClean="0">
                <a:solidFill>
                  <a:srgbClr val="0F5494"/>
                </a:solidFill>
              </a:rPr>
              <a:t>employment</a:t>
            </a:r>
            <a:r>
              <a:rPr lang="fr-BE" sz="1800" b="0" dirty="0" smtClean="0">
                <a:solidFill>
                  <a:srgbClr val="0F5494"/>
                </a:solidFill>
              </a:rPr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fr-BE" sz="1800" b="0" dirty="0" smtClean="0">
              <a:solidFill>
                <a:srgbClr val="0F5494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BE" sz="1800" b="0" dirty="0" smtClean="0">
                <a:solidFill>
                  <a:srgbClr val="0F5494"/>
                </a:solidFill>
              </a:rPr>
              <a:t>Background, use and importance of </a:t>
            </a:r>
            <a:r>
              <a:rPr lang="fr-BE" sz="1800" b="0" dirty="0" err="1" smtClean="0">
                <a:solidFill>
                  <a:srgbClr val="0F5494"/>
                </a:solidFill>
              </a:rPr>
              <a:t>statistics</a:t>
            </a:r>
            <a:endParaRPr lang="fr-BE" sz="1800" b="0" dirty="0" smtClean="0">
              <a:solidFill>
                <a:srgbClr val="0F5494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fr-BE" sz="1800" b="0" dirty="0" smtClean="0">
              <a:solidFill>
                <a:srgbClr val="0F5494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BE" sz="1800" b="0" dirty="0" smtClean="0">
                <a:solidFill>
                  <a:srgbClr val="0F5494"/>
                </a:solidFill>
              </a:rPr>
              <a:t>Eurostat expert + </a:t>
            </a:r>
            <a:r>
              <a:rPr lang="fr-BE" sz="1800" b="0" dirty="0" err="1" smtClean="0">
                <a:solidFill>
                  <a:srgbClr val="0F5494"/>
                </a:solidFill>
              </a:rPr>
              <a:t>external</a:t>
            </a:r>
            <a:r>
              <a:rPr lang="fr-BE" sz="1800" b="0" dirty="0" smtClean="0">
                <a:solidFill>
                  <a:srgbClr val="0F5494"/>
                </a:solidFill>
              </a:rPr>
              <a:t> expert in the </a:t>
            </a:r>
            <a:r>
              <a:rPr lang="fr-BE" sz="1800" b="0" dirty="0" err="1" smtClean="0">
                <a:solidFill>
                  <a:srgbClr val="0F5494"/>
                </a:solidFill>
              </a:rPr>
              <a:t>field</a:t>
            </a:r>
            <a:endParaRPr lang="fr-BE" sz="1800" b="0" dirty="0" smtClean="0">
              <a:solidFill>
                <a:srgbClr val="0F549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6962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1403648" y="260648"/>
            <a:ext cx="5976664" cy="631552"/>
          </a:xfrm>
          <a:prstGeom prst="roundRect">
            <a:avLst/>
          </a:prstGeom>
          <a:solidFill>
            <a:srgbClr val="133176"/>
          </a:solidFill>
          <a:ln>
            <a:solidFill>
              <a:srgbClr val="13317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lvl="1" algn="ctr">
              <a:defRPr/>
            </a:pPr>
            <a:r>
              <a:rPr lang="en-GB" sz="2400" dirty="0" smtClean="0">
                <a:solidFill>
                  <a:schemeClr val="bg1"/>
                </a:solidFill>
              </a:rPr>
              <a:t>European Statistics Competition</a:t>
            </a:r>
            <a:endParaRPr lang="en-GB" sz="24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418078" y="1548879"/>
            <a:ext cx="392443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fr-BE" sz="1800" b="0" dirty="0" err="1" smtClean="0">
                <a:solidFill>
                  <a:srgbClr val="0F5494"/>
                </a:solidFill>
              </a:rPr>
              <a:t>Secondary</a:t>
            </a:r>
            <a:r>
              <a:rPr lang="fr-BE" sz="1800" b="0" dirty="0" smtClean="0">
                <a:solidFill>
                  <a:srgbClr val="0F5494"/>
                </a:solidFill>
              </a:rPr>
              <a:t> </a:t>
            </a:r>
            <a:r>
              <a:rPr lang="fr-BE" sz="1800" b="0" dirty="0" err="1" smtClean="0">
                <a:solidFill>
                  <a:srgbClr val="0F5494"/>
                </a:solidFill>
              </a:rPr>
              <a:t>school</a:t>
            </a:r>
            <a:r>
              <a:rPr lang="fr-BE" sz="1800" b="0" dirty="0" smtClean="0">
                <a:solidFill>
                  <a:srgbClr val="0F5494"/>
                </a:solidFill>
              </a:rPr>
              <a:t> </a:t>
            </a:r>
            <a:r>
              <a:rPr lang="fr-BE" sz="1800" b="0" dirty="0" err="1" smtClean="0">
                <a:solidFill>
                  <a:srgbClr val="0F5494"/>
                </a:solidFill>
              </a:rPr>
              <a:t>students</a:t>
            </a:r>
            <a:endParaRPr lang="fr-BE" sz="1800" b="0" dirty="0" smtClean="0">
              <a:solidFill>
                <a:srgbClr val="0F5494"/>
              </a:solidFill>
            </a:endParaRPr>
          </a:p>
          <a:p>
            <a:endParaRPr lang="fr-BE" sz="1800" b="0" dirty="0" smtClean="0">
              <a:solidFill>
                <a:srgbClr val="0F5494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BE" sz="1800" b="0" dirty="0" smtClean="0">
                <a:solidFill>
                  <a:srgbClr val="0F5494"/>
                </a:solidFill>
              </a:rPr>
              <a:t>2 </a:t>
            </a:r>
            <a:r>
              <a:rPr lang="fr-BE" sz="1800" b="0" dirty="0" err="1" smtClean="0">
                <a:solidFill>
                  <a:srgbClr val="0F5494"/>
                </a:solidFill>
              </a:rPr>
              <a:t>categories</a:t>
            </a:r>
            <a:r>
              <a:rPr lang="fr-BE" sz="1800" b="0" dirty="0" smtClean="0">
                <a:solidFill>
                  <a:srgbClr val="0F5494"/>
                </a:solidFill>
              </a:rPr>
              <a:t>: 14-16 </a:t>
            </a:r>
            <a:r>
              <a:rPr lang="fr-BE" sz="1800" b="0" dirty="0" err="1" smtClean="0">
                <a:solidFill>
                  <a:srgbClr val="0F5494"/>
                </a:solidFill>
              </a:rPr>
              <a:t>yo</a:t>
            </a:r>
            <a:r>
              <a:rPr lang="fr-BE" sz="1800" b="0" dirty="0" smtClean="0">
                <a:solidFill>
                  <a:srgbClr val="0F5494"/>
                </a:solidFill>
              </a:rPr>
              <a:t> and 16-18 </a:t>
            </a:r>
            <a:r>
              <a:rPr lang="fr-BE" sz="1800" b="0" dirty="0" err="1" smtClean="0">
                <a:solidFill>
                  <a:srgbClr val="0F5494"/>
                </a:solidFill>
              </a:rPr>
              <a:t>yo</a:t>
            </a:r>
            <a:endParaRPr lang="fr-BE" sz="1800" b="0" dirty="0" smtClean="0">
              <a:solidFill>
                <a:srgbClr val="0F5494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fr-BE" sz="1800" b="0" dirty="0" smtClean="0">
              <a:solidFill>
                <a:srgbClr val="0F5494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BE" sz="1800" b="0" dirty="0" smtClean="0">
                <a:solidFill>
                  <a:srgbClr val="0F5494"/>
                </a:solidFill>
              </a:rPr>
              <a:t>National phase: set by </a:t>
            </a:r>
            <a:r>
              <a:rPr lang="fr-BE" sz="1800" b="0" dirty="0" err="1" smtClean="0">
                <a:solidFill>
                  <a:srgbClr val="0F5494"/>
                </a:solidFill>
              </a:rPr>
              <a:t>each</a:t>
            </a:r>
            <a:r>
              <a:rPr lang="fr-BE" sz="1800" b="0" dirty="0" smtClean="0">
                <a:solidFill>
                  <a:srgbClr val="0F5494"/>
                </a:solidFill>
              </a:rPr>
              <a:t> </a:t>
            </a:r>
            <a:r>
              <a:rPr lang="fr-BE" sz="1800" b="0" dirty="0" err="1" smtClean="0">
                <a:solidFill>
                  <a:srgbClr val="0F5494"/>
                </a:solidFill>
              </a:rPr>
              <a:t>participating</a:t>
            </a:r>
            <a:r>
              <a:rPr lang="fr-BE" sz="1800" b="0" dirty="0" smtClean="0">
                <a:solidFill>
                  <a:srgbClr val="0F5494"/>
                </a:solidFill>
              </a:rPr>
              <a:t> country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fr-BE" sz="1800" b="0" dirty="0" smtClean="0">
              <a:solidFill>
                <a:srgbClr val="0F5494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BE" sz="1800" b="0" dirty="0" smtClean="0">
                <a:solidFill>
                  <a:srgbClr val="0F5494"/>
                </a:solidFill>
              </a:rPr>
              <a:t>European phase: </a:t>
            </a:r>
            <a:r>
              <a:rPr lang="fr-BE" sz="1800" b="0" dirty="0" err="1" smtClean="0">
                <a:solidFill>
                  <a:srgbClr val="0F5494"/>
                </a:solidFill>
              </a:rPr>
              <a:t>produce</a:t>
            </a:r>
            <a:r>
              <a:rPr lang="fr-BE" sz="1800" b="0" dirty="0" smtClean="0">
                <a:solidFill>
                  <a:srgbClr val="0F5494"/>
                </a:solidFill>
              </a:rPr>
              <a:t> a short </a:t>
            </a:r>
            <a:r>
              <a:rPr lang="fr-BE" sz="1800" b="0" dirty="0" err="1" smtClean="0">
                <a:solidFill>
                  <a:srgbClr val="0F5494"/>
                </a:solidFill>
              </a:rPr>
              <a:t>video</a:t>
            </a:r>
            <a:r>
              <a:rPr lang="fr-BE" sz="1800" b="0" dirty="0" smtClean="0">
                <a:solidFill>
                  <a:srgbClr val="0F5494"/>
                </a:solidFill>
              </a:rPr>
              <a:t> on a </a:t>
            </a:r>
            <a:r>
              <a:rPr lang="fr-BE" sz="1800" b="0" dirty="0" err="1" smtClean="0">
                <a:solidFill>
                  <a:srgbClr val="0F5494"/>
                </a:solidFill>
              </a:rPr>
              <a:t>statistical</a:t>
            </a:r>
            <a:r>
              <a:rPr lang="fr-BE" sz="1800" b="0" dirty="0" smtClean="0">
                <a:solidFill>
                  <a:srgbClr val="0F5494"/>
                </a:solidFill>
              </a:rPr>
              <a:t> topic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fr-BE" sz="1800" b="0" dirty="0" smtClean="0">
              <a:solidFill>
                <a:srgbClr val="0F5494"/>
              </a:solidFill>
            </a:endParaRPr>
          </a:p>
        </p:txBody>
      </p:sp>
      <p:pic>
        <p:nvPicPr>
          <p:cNvPr id="1026" name="Picture 2" descr="Poster of the ES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556792"/>
            <a:ext cx="2520280" cy="35616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7399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2123728" y="260648"/>
            <a:ext cx="5009814" cy="631552"/>
          </a:xfrm>
          <a:prstGeom prst="roundRect">
            <a:avLst/>
          </a:prstGeom>
          <a:solidFill>
            <a:srgbClr val="133176"/>
          </a:solidFill>
          <a:ln>
            <a:solidFill>
              <a:srgbClr val="13317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lvl="1" algn="ctr">
              <a:defRPr/>
            </a:pPr>
            <a:r>
              <a:rPr lang="en-GB" sz="2400" dirty="0" smtClean="0">
                <a:solidFill>
                  <a:schemeClr val="bg1"/>
                </a:solidFill>
              </a:rPr>
              <a:t>Language</a:t>
            </a:r>
            <a:endParaRPr lang="en-GB" sz="2400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156176" y="1484784"/>
            <a:ext cx="266429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fr-BE" sz="1800" b="0" dirty="0" smtClean="0">
                <a:solidFill>
                  <a:srgbClr val="0F5494"/>
                </a:solidFill>
              </a:rPr>
              <a:t>English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fr-BE" sz="1800" b="0" dirty="0">
              <a:solidFill>
                <a:srgbClr val="0F5494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BE" sz="1800" b="0" dirty="0" err="1" smtClean="0">
                <a:solidFill>
                  <a:srgbClr val="0F5494"/>
                </a:solidFill>
              </a:rPr>
              <a:t>Automatic</a:t>
            </a:r>
            <a:r>
              <a:rPr lang="fr-BE" sz="1800" b="0" dirty="0" smtClean="0">
                <a:solidFill>
                  <a:srgbClr val="0F5494"/>
                </a:solidFill>
              </a:rPr>
              <a:t> translation widget for </a:t>
            </a:r>
            <a:r>
              <a:rPr lang="fr-BE" sz="1800" b="0" dirty="0" err="1" smtClean="0">
                <a:solidFill>
                  <a:srgbClr val="0F5494"/>
                </a:solidFill>
              </a:rPr>
              <a:t>text</a:t>
            </a:r>
            <a:r>
              <a:rPr lang="fr-BE" sz="1800" b="0" dirty="0" smtClean="0">
                <a:solidFill>
                  <a:srgbClr val="0F5494"/>
                </a:solidFill>
              </a:rPr>
              <a:t> content </a:t>
            </a:r>
          </a:p>
          <a:p>
            <a:endParaRPr lang="fr-BE" sz="1800" b="0" dirty="0" smtClean="0">
              <a:solidFill>
                <a:srgbClr val="0F5494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BE" sz="1800" b="0" dirty="0" smtClean="0">
                <a:solidFill>
                  <a:srgbClr val="0F5494"/>
                </a:solidFill>
              </a:rPr>
              <a:t>EU </a:t>
            </a:r>
            <a:r>
              <a:rPr lang="fr-BE" sz="1800" b="0" dirty="0" err="1" smtClean="0">
                <a:solidFill>
                  <a:srgbClr val="0F5494"/>
                </a:solidFill>
              </a:rPr>
              <a:t>languages</a:t>
            </a:r>
            <a:endParaRPr lang="fr-BE" sz="1800" b="0" dirty="0" smtClean="0">
              <a:solidFill>
                <a:srgbClr val="0F5494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44" y="2235165"/>
            <a:ext cx="4369969" cy="396044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39952" y="1412776"/>
            <a:ext cx="1948107" cy="2802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0113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187624" y="260648"/>
            <a:ext cx="6882022" cy="631552"/>
          </a:xfrm>
          <a:prstGeom prst="roundRect">
            <a:avLst/>
          </a:prstGeom>
          <a:solidFill>
            <a:srgbClr val="133176"/>
          </a:solidFill>
          <a:ln>
            <a:solidFill>
              <a:srgbClr val="13317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lvl="1" algn="ctr">
              <a:defRPr/>
            </a:pPr>
            <a:r>
              <a:rPr lang="en-GB" sz="2400" dirty="0" smtClean="0">
                <a:solidFill>
                  <a:schemeClr val="bg1"/>
                </a:solidFill>
              </a:rPr>
              <a:t>We are revamping our website!</a:t>
            </a:r>
            <a:endParaRPr lang="en-GB" sz="2400" dirty="0">
              <a:solidFill>
                <a:schemeClr val="bg1"/>
              </a:solidFill>
            </a:endParaRPr>
          </a:p>
        </p:txBody>
      </p:sp>
      <p:pic>
        <p:nvPicPr>
          <p:cNvPr id="3" name="Picture 2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4159" y="1340768"/>
            <a:ext cx="6548951" cy="4519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0907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/>
          <p:cNvSpPr/>
          <p:nvPr/>
        </p:nvSpPr>
        <p:spPr>
          <a:xfrm>
            <a:off x="1691680" y="269538"/>
            <a:ext cx="6120680" cy="720871"/>
          </a:xfrm>
          <a:prstGeom prst="roundRect">
            <a:avLst/>
          </a:prstGeom>
          <a:solidFill>
            <a:srgbClr val="133176"/>
          </a:solidFill>
          <a:ln>
            <a:solidFill>
              <a:srgbClr val="13317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lvl="1" algn="ctr" eaLnBrk="1" hangingPunct="1">
              <a:defRPr/>
            </a:pPr>
            <a:r>
              <a:rPr lang="fr-BE" sz="2400" dirty="0" err="1" smtClean="0"/>
              <a:t>Need</a:t>
            </a:r>
            <a:r>
              <a:rPr lang="fr-BE" sz="2400" dirty="0" smtClean="0"/>
              <a:t> help? </a:t>
            </a:r>
          </a:p>
          <a:p>
            <a:pPr marL="0" lvl="1" algn="ctr" eaLnBrk="1" hangingPunct="1">
              <a:defRPr/>
            </a:pPr>
            <a:r>
              <a:rPr lang="fr-BE" sz="2400" dirty="0" smtClean="0"/>
              <a:t>Support service</a:t>
            </a:r>
            <a:endParaRPr lang="en-GB" sz="2400" dirty="0"/>
          </a:p>
        </p:txBody>
      </p:sp>
      <p:pic>
        <p:nvPicPr>
          <p:cNvPr id="2" name="Picture 1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33265" y="1268760"/>
            <a:ext cx="5220590" cy="4933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0842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187624" y="260648"/>
            <a:ext cx="6882022" cy="631552"/>
          </a:xfrm>
          <a:prstGeom prst="roundRect">
            <a:avLst/>
          </a:prstGeom>
          <a:solidFill>
            <a:srgbClr val="133176"/>
          </a:solidFill>
          <a:ln>
            <a:solidFill>
              <a:srgbClr val="13317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lvl="1" algn="ctr">
              <a:defRPr/>
            </a:pPr>
            <a:r>
              <a:rPr lang="en-GB" sz="2400" dirty="0" smtClean="0">
                <a:solidFill>
                  <a:schemeClr val="bg1"/>
                </a:solidFill>
              </a:rPr>
              <a:t>Help us improve our services</a:t>
            </a:r>
            <a:endParaRPr lang="en-GB" sz="24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43608" y="1363866"/>
            <a:ext cx="2611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BE" sz="1800" dirty="0" smtClean="0">
                <a:solidFill>
                  <a:srgbClr val="0F5494"/>
                </a:solidFill>
              </a:rPr>
              <a:t>User </a:t>
            </a:r>
            <a:r>
              <a:rPr lang="fr-BE" sz="1800" dirty="0" err="1" smtClean="0">
                <a:solidFill>
                  <a:srgbClr val="0F5494"/>
                </a:solidFill>
              </a:rPr>
              <a:t>survey</a:t>
            </a:r>
            <a:r>
              <a:rPr lang="fr-BE" sz="1800" dirty="0" smtClean="0">
                <a:solidFill>
                  <a:srgbClr val="0F5494"/>
                </a:solidFill>
              </a:rPr>
              <a:t> &amp; </a:t>
            </a:r>
            <a:r>
              <a:rPr lang="fr-BE" sz="1800" dirty="0" err="1" smtClean="0">
                <a:solidFill>
                  <a:srgbClr val="0F5494"/>
                </a:solidFill>
              </a:rPr>
              <a:t>testing</a:t>
            </a:r>
            <a:endParaRPr lang="fr-BE" sz="1800" dirty="0" smtClean="0">
              <a:solidFill>
                <a:srgbClr val="0F5494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548" y="2010197"/>
            <a:ext cx="2859860" cy="190657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20072" y="2420888"/>
            <a:ext cx="3080860" cy="2859038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508104" y="2010197"/>
            <a:ext cx="27670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sz="1800" dirty="0" smtClean="0">
                <a:solidFill>
                  <a:srgbClr val="0F5494"/>
                </a:solidFill>
              </a:rPr>
              <a:t>Feedback </a:t>
            </a:r>
            <a:r>
              <a:rPr lang="fr-BE" sz="1800" dirty="0" err="1" smtClean="0">
                <a:solidFill>
                  <a:srgbClr val="0F5494"/>
                </a:solidFill>
              </a:rPr>
              <a:t>button</a:t>
            </a:r>
            <a:endParaRPr lang="fr-BE" sz="1800" dirty="0">
              <a:solidFill>
                <a:srgbClr val="0F5494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fr-BE" sz="1800" b="0" dirty="0" smtClean="0">
              <a:solidFill>
                <a:srgbClr val="0F5494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2601" y="4293096"/>
            <a:ext cx="4044008" cy="2231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29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5920" y="1199388"/>
            <a:ext cx="5852160" cy="4459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343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DF83EA51-06E4-44FD-882E-A339BE3F8F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2" y="1844824"/>
            <a:ext cx="8229600" cy="3633788"/>
          </a:xfrm>
        </p:spPr>
        <p:txBody>
          <a:bodyPr/>
          <a:lstStyle/>
          <a:p>
            <a:pPr>
              <a:buFontTx/>
              <a:buChar char="•"/>
            </a:pPr>
            <a:r>
              <a:rPr lang="en-GB" altLang="en-US" b="1" i="0" dirty="0" smtClean="0"/>
              <a:t>What is Eurostat? </a:t>
            </a:r>
          </a:p>
          <a:p>
            <a:pPr>
              <a:buFontTx/>
              <a:buChar char="•"/>
            </a:pPr>
            <a:endParaRPr lang="en-GB" altLang="en-US" b="1" i="0" dirty="0" smtClean="0"/>
          </a:p>
          <a:p>
            <a:pPr>
              <a:buFontTx/>
              <a:buChar char="•"/>
            </a:pPr>
            <a:r>
              <a:rPr lang="en-GB" altLang="en-US" b="1" i="0" dirty="0" smtClean="0"/>
              <a:t>Which tools do we have for you?</a:t>
            </a:r>
          </a:p>
          <a:p>
            <a:pPr marL="0" indent="0">
              <a:buNone/>
            </a:pPr>
            <a:endParaRPr lang="en-GB" altLang="en-US" b="1" i="0" dirty="0" smtClean="0"/>
          </a:p>
          <a:p>
            <a:pPr>
              <a:buFontTx/>
              <a:buChar char="•"/>
            </a:pPr>
            <a:r>
              <a:rPr lang="en-GB" altLang="en-US" b="1" i="0" dirty="0" smtClean="0"/>
              <a:t>How can you help us improve our products and services?</a:t>
            </a:r>
          </a:p>
          <a:p>
            <a:pPr marL="0" indent="0">
              <a:buNone/>
            </a:pPr>
            <a:endParaRPr lang="en-GB" altLang="en-US" sz="3200" b="1" i="0" dirty="0"/>
          </a:p>
          <a:p>
            <a:pPr marL="0" indent="0">
              <a:buNone/>
            </a:pPr>
            <a:endParaRPr lang="fr-BE" altLang="en-US" dirty="0" smtClean="0"/>
          </a:p>
          <a:p>
            <a:pPr>
              <a:buFontTx/>
              <a:buChar char="•"/>
            </a:pPr>
            <a:endParaRPr lang="en-GB" altLang="en-US" dirty="0"/>
          </a:p>
        </p:txBody>
      </p:sp>
      <p:sp>
        <p:nvSpPr>
          <p:cNvPr id="12" name="Rounded Rectangle 11"/>
          <p:cNvSpPr/>
          <p:nvPr/>
        </p:nvSpPr>
        <p:spPr>
          <a:xfrm>
            <a:off x="2627783" y="332656"/>
            <a:ext cx="4341949" cy="576262"/>
          </a:xfrm>
          <a:prstGeom prst="roundRect">
            <a:avLst/>
          </a:prstGeom>
          <a:solidFill>
            <a:srgbClr val="133176"/>
          </a:solidFill>
          <a:ln>
            <a:solidFill>
              <a:srgbClr val="13317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lvl="1" algn="ctr">
              <a:defRPr/>
            </a:pPr>
            <a:r>
              <a:rPr lang="en-GB" sz="2400" dirty="0" smtClean="0">
                <a:solidFill>
                  <a:schemeClr val="bg1"/>
                </a:solidFill>
              </a:rPr>
              <a:t>Agenda</a:t>
            </a:r>
            <a:endParaRPr lang="en-GB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7331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/>
          <p:cNvSpPr/>
          <p:nvPr/>
        </p:nvSpPr>
        <p:spPr>
          <a:xfrm>
            <a:off x="1615498" y="1539036"/>
            <a:ext cx="6055880" cy="1331645"/>
          </a:xfrm>
          <a:prstGeom prst="roundRect">
            <a:avLst/>
          </a:prstGeom>
          <a:solidFill>
            <a:srgbClr val="FF66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BE" sz="2400" b="0" dirty="0"/>
              <a:t>Part of the European Commission </a:t>
            </a:r>
          </a:p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BE" sz="2400" b="0" dirty="0"/>
              <a:t>– </a:t>
            </a:r>
            <a:r>
              <a:rPr lang="fr-BE" sz="2400" b="0" dirty="0" err="1"/>
              <a:t>Commissioner</a:t>
            </a:r>
            <a:r>
              <a:rPr lang="fr-BE" sz="2400" b="0" dirty="0"/>
              <a:t> </a:t>
            </a:r>
            <a:r>
              <a:rPr lang="fr-BE" sz="2400" b="0" dirty="0" smtClean="0"/>
              <a:t>Paolo </a:t>
            </a:r>
            <a:r>
              <a:rPr lang="fr-BE" sz="2400" b="0" dirty="0" err="1" smtClean="0"/>
              <a:t>Gentiloni</a:t>
            </a:r>
            <a:endParaRPr lang="en-GB" sz="2400" b="0" dirty="0"/>
          </a:p>
        </p:txBody>
      </p:sp>
      <p:sp>
        <p:nvSpPr>
          <p:cNvPr id="7" name="Rounded Rectangle 6"/>
          <p:cNvSpPr/>
          <p:nvPr/>
        </p:nvSpPr>
        <p:spPr>
          <a:xfrm>
            <a:off x="1016756" y="3086010"/>
            <a:ext cx="7253363" cy="941210"/>
          </a:xfrm>
          <a:prstGeom prst="roundRect">
            <a:avLst/>
          </a:prstGeom>
          <a:solidFill>
            <a:srgbClr val="286EB4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BE" sz="2400" b="0" dirty="0"/>
              <a:t>The statistical office of the European Union</a:t>
            </a:r>
            <a:endParaRPr lang="en-GB" sz="2400" b="0" dirty="0"/>
          </a:p>
        </p:txBody>
      </p:sp>
      <p:sp>
        <p:nvSpPr>
          <p:cNvPr id="8" name="Rounded Rectangle 7"/>
          <p:cNvSpPr/>
          <p:nvPr/>
        </p:nvSpPr>
        <p:spPr>
          <a:xfrm>
            <a:off x="1615586" y="4430394"/>
            <a:ext cx="6055880" cy="939484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BE" sz="2400" b="0" dirty="0"/>
              <a:t>The central institution of the </a:t>
            </a:r>
          </a:p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BE" sz="2400" b="0" dirty="0"/>
              <a:t>European Statistical System (ESS)</a:t>
            </a:r>
            <a:endParaRPr lang="en-GB" sz="2400" b="0" dirty="0"/>
          </a:p>
        </p:txBody>
      </p:sp>
      <p:sp>
        <p:nvSpPr>
          <p:cNvPr id="10" name="Rounded Rectangle 9"/>
          <p:cNvSpPr/>
          <p:nvPr/>
        </p:nvSpPr>
        <p:spPr>
          <a:xfrm>
            <a:off x="2400065" y="583546"/>
            <a:ext cx="4486746" cy="576262"/>
          </a:xfrm>
          <a:prstGeom prst="roundRect">
            <a:avLst/>
          </a:prstGeom>
          <a:solidFill>
            <a:srgbClr val="133176"/>
          </a:solidFill>
          <a:ln>
            <a:solidFill>
              <a:srgbClr val="13317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lvl="1" algn="ctr">
              <a:defRPr/>
            </a:pPr>
            <a:r>
              <a:rPr lang="en-GB" sz="2400" dirty="0" smtClean="0">
                <a:solidFill>
                  <a:schemeClr val="bg1"/>
                </a:solidFill>
              </a:rPr>
              <a:t>What is Eurostat?</a:t>
            </a:r>
            <a:endParaRPr lang="en-GB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9744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6"/>
          <p:cNvGrpSpPr>
            <a:grpSpLocks/>
          </p:cNvGrpSpPr>
          <p:nvPr/>
        </p:nvGrpSpPr>
        <p:grpSpPr bwMode="auto">
          <a:xfrm>
            <a:off x="107504" y="404664"/>
            <a:ext cx="8484728" cy="5256584"/>
            <a:chOff x="179388" y="1196975"/>
            <a:chExt cx="8484728" cy="5013499"/>
          </a:xfrm>
        </p:grpSpPr>
        <p:grpSp>
          <p:nvGrpSpPr>
            <p:cNvPr id="6" name="Group 4"/>
            <p:cNvGrpSpPr>
              <a:grpSpLocks/>
            </p:cNvGrpSpPr>
            <p:nvPr/>
          </p:nvGrpSpPr>
          <p:grpSpPr bwMode="auto">
            <a:xfrm>
              <a:off x="179388" y="1196975"/>
              <a:ext cx="2143125" cy="2125663"/>
              <a:chOff x="284168" y="2095549"/>
              <a:chExt cx="2460180" cy="2440264"/>
            </a:xfrm>
          </p:grpSpPr>
          <p:pic>
            <p:nvPicPr>
              <p:cNvPr id="9" name="Picture 3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84168" y="2095549"/>
                <a:ext cx="2460180" cy="24402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" name="Picture 5" descr="R:\presse\Drafts\New logo designs\estat RGB.png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48099" y="3200449"/>
                <a:ext cx="1574205" cy="2304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7" name="Rounded Rectangle 6"/>
            <p:cNvSpPr/>
            <p:nvPr/>
          </p:nvSpPr>
          <p:spPr>
            <a:xfrm>
              <a:off x="2568116" y="1395420"/>
              <a:ext cx="6096000" cy="576282"/>
            </a:xfrm>
            <a:prstGeom prst="roundRect">
              <a:avLst/>
            </a:prstGeom>
            <a:solidFill>
              <a:srgbClr val="133176"/>
            </a:solidFill>
            <a:ln>
              <a:solidFill>
                <a:srgbClr val="133176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lvl="1" algn="ctr">
                <a:defRPr/>
              </a:pPr>
              <a:r>
                <a:rPr lang="en-GB" sz="2400" dirty="0" smtClean="0">
                  <a:solidFill>
                    <a:schemeClr val="bg1"/>
                  </a:solidFill>
                </a:rPr>
                <a:t>The European Statistical System</a:t>
              </a:r>
              <a:endParaRPr lang="en-GB" sz="2400" dirty="0">
                <a:solidFill>
                  <a:schemeClr val="bg1"/>
                </a:solidFill>
              </a:endParaRPr>
            </a:p>
          </p:txBody>
        </p:sp>
        <p:graphicFrame>
          <p:nvGraphicFramePr>
            <p:cNvPr id="8" name="Diagram 7"/>
            <p:cNvGraphicFramePr/>
            <p:nvPr>
              <p:extLst>
                <p:ext uri="{D42A27DB-BD31-4B8C-83A1-F6EECF244321}">
                  <p14:modId xmlns:p14="http://schemas.microsoft.com/office/powerpoint/2010/main" val="1003388837"/>
                </p:ext>
              </p:extLst>
            </p:nvPr>
          </p:nvGraphicFramePr>
          <p:xfrm>
            <a:off x="2568116" y="2146474"/>
            <a:ext cx="6096000" cy="406400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4" r:lo="rId5" r:qs="rId6" r:cs="rId7"/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2997245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2195736" y="325368"/>
            <a:ext cx="4608512" cy="631552"/>
          </a:xfrm>
          <a:prstGeom prst="roundRect">
            <a:avLst/>
          </a:prstGeom>
          <a:solidFill>
            <a:srgbClr val="133176"/>
          </a:solidFill>
          <a:ln>
            <a:solidFill>
              <a:srgbClr val="13317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lvl="1" algn="ctr">
              <a:defRPr/>
            </a:pPr>
            <a:r>
              <a:rPr lang="en-GB" sz="2400" dirty="0" smtClean="0">
                <a:solidFill>
                  <a:schemeClr val="bg1"/>
                </a:solidFill>
              </a:rPr>
              <a:t>Statistical literacy</a:t>
            </a:r>
            <a:endParaRPr lang="en-GB" sz="2400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43608" y="1484784"/>
            <a:ext cx="676875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BE" sz="1800" b="0" dirty="0" err="1" smtClean="0">
                <a:solidFill>
                  <a:srgbClr val="0F5494"/>
                </a:solidFill>
                <a:latin typeface="+mn-lt"/>
              </a:rPr>
              <a:t>Promote</a:t>
            </a:r>
            <a:r>
              <a:rPr lang="fr-BE" sz="1800" b="0" dirty="0" smtClean="0">
                <a:solidFill>
                  <a:srgbClr val="0F5494"/>
                </a:solidFill>
                <a:latin typeface="+mn-lt"/>
              </a:rPr>
              <a:t> </a:t>
            </a:r>
            <a:r>
              <a:rPr lang="fr-BE" sz="1800" b="0" dirty="0" err="1" smtClean="0">
                <a:solidFill>
                  <a:srgbClr val="0F5494"/>
                </a:solidFill>
                <a:latin typeface="+mn-lt"/>
              </a:rPr>
              <a:t>understanding</a:t>
            </a:r>
            <a:r>
              <a:rPr lang="fr-BE" sz="1800" b="0" dirty="0" smtClean="0">
                <a:solidFill>
                  <a:srgbClr val="0F5494"/>
                </a:solidFill>
                <a:latin typeface="+mn-lt"/>
              </a:rPr>
              <a:t> of </a:t>
            </a:r>
            <a:r>
              <a:rPr lang="fr-BE" sz="1800" b="0" dirty="0" err="1" smtClean="0">
                <a:solidFill>
                  <a:srgbClr val="0F5494"/>
                </a:solidFill>
                <a:latin typeface="+mn-lt"/>
              </a:rPr>
              <a:t>statistics</a:t>
            </a:r>
            <a:endParaRPr lang="fr-BE" sz="1800" b="0" dirty="0" smtClean="0">
              <a:solidFill>
                <a:srgbClr val="0F5494"/>
              </a:solidFill>
              <a:latin typeface="+mn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BE" sz="1800" b="0" dirty="0" smtClean="0">
              <a:solidFill>
                <a:srgbClr val="0F5494"/>
              </a:solidFill>
              <a:latin typeface="+mn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BE" sz="1800" b="0" dirty="0" smtClean="0">
                <a:solidFill>
                  <a:srgbClr val="0F5494"/>
                </a:solidFill>
                <a:latin typeface="+mn-lt"/>
              </a:rPr>
              <a:t>Help </a:t>
            </a:r>
            <a:r>
              <a:rPr lang="fr-BE" sz="1800" b="0" dirty="0" err="1">
                <a:solidFill>
                  <a:srgbClr val="0F5494"/>
                </a:solidFill>
                <a:latin typeface="+mn-lt"/>
              </a:rPr>
              <a:t>users</a:t>
            </a:r>
            <a:r>
              <a:rPr lang="fr-BE" sz="1800" b="0" dirty="0">
                <a:solidFill>
                  <a:srgbClr val="0F5494"/>
                </a:solidFill>
                <a:latin typeface="+mn-lt"/>
              </a:rPr>
              <a:t> </a:t>
            </a:r>
            <a:r>
              <a:rPr lang="fr-BE" sz="1800" b="0" dirty="0" err="1">
                <a:solidFill>
                  <a:srgbClr val="0F5494"/>
                </a:solidFill>
                <a:latin typeface="+mn-lt"/>
              </a:rPr>
              <a:t>turn</a:t>
            </a:r>
            <a:r>
              <a:rPr lang="fr-BE" sz="1800" b="0" dirty="0">
                <a:solidFill>
                  <a:srgbClr val="0F5494"/>
                </a:solidFill>
                <a:latin typeface="+mn-lt"/>
              </a:rPr>
              <a:t> data </a:t>
            </a:r>
            <a:r>
              <a:rPr lang="fr-BE" sz="1800" b="0" dirty="0" err="1">
                <a:solidFill>
                  <a:srgbClr val="0F5494"/>
                </a:solidFill>
                <a:latin typeface="+mn-lt"/>
              </a:rPr>
              <a:t>into</a:t>
            </a:r>
            <a:r>
              <a:rPr lang="fr-BE" sz="1800" b="0" dirty="0">
                <a:solidFill>
                  <a:srgbClr val="0F5494"/>
                </a:solidFill>
                <a:latin typeface="+mn-lt"/>
              </a:rPr>
              <a:t> </a:t>
            </a:r>
            <a:r>
              <a:rPr lang="fr-BE" sz="1800" b="0" dirty="0" err="1">
                <a:solidFill>
                  <a:srgbClr val="0F5494"/>
                </a:solidFill>
                <a:latin typeface="+mn-lt"/>
              </a:rPr>
              <a:t>knowledge</a:t>
            </a:r>
            <a:endParaRPr lang="fr-BE" sz="1800" b="0" dirty="0">
              <a:solidFill>
                <a:srgbClr val="0F5494"/>
              </a:solidFill>
              <a:latin typeface="+mn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BE" sz="1800" b="0" dirty="0">
              <a:solidFill>
                <a:srgbClr val="0F5494"/>
              </a:solidFill>
              <a:latin typeface="+mn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BE" sz="1800" b="0" dirty="0" err="1">
                <a:solidFill>
                  <a:srgbClr val="0F5494"/>
                </a:solidFill>
                <a:latin typeface="+mn-lt"/>
              </a:rPr>
              <a:t>Fight</a:t>
            </a:r>
            <a:r>
              <a:rPr lang="fr-BE" sz="1800" b="0" dirty="0">
                <a:solidFill>
                  <a:srgbClr val="0F5494"/>
                </a:solidFill>
                <a:latin typeface="+mn-lt"/>
              </a:rPr>
              <a:t> </a:t>
            </a:r>
            <a:r>
              <a:rPr lang="fr-BE" sz="1800" b="0" dirty="0" err="1">
                <a:solidFill>
                  <a:srgbClr val="0F5494"/>
                </a:solidFill>
                <a:latin typeface="+mn-lt"/>
              </a:rPr>
              <a:t>disinformation</a:t>
            </a:r>
            <a:endParaRPr lang="fr-BE" sz="1800" b="0" dirty="0">
              <a:solidFill>
                <a:srgbClr val="0F5494"/>
              </a:solidFill>
              <a:latin typeface="+mn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BE" sz="1800" b="0" dirty="0">
              <a:solidFill>
                <a:srgbClr val="0F5494"/>
              </a:solidFill>
              <a:latin typeface="+mn-lt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3573016"/>
            <a:ext cx="2611916" cy="146920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1414678"/>
            <a:ext cx="2651787" cy="149163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1600" y="4077072"/>
            <a:ext cx="2946762" cy="1694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8600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hlinkClick r:id="rId2"/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79512" y="1124744"/>
            <a:ext cx="4536504" cy="5316339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2195736" y="260648"/>
            <a:ext cx="4869553" cy="631552"/>
          </a:xfrm>
          <a:prstGeom prst="roundRect">
            <a:avLst/>
          </a:prstGeom>
          <a:solidFill>
            <a:srgbClr val="133176"/>
          </a:solidFill>
          <a:ln>
            <a:solidFill>
              <a:srgbClr val="13317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lvl="1" algn="ctr">
              <a:defRPr/>
            </a:pPr>
            <a:r>
              <a:rPr lang="en-GB" sz="2400" dirty="0" smtClean="0">
                <a:solidFill>
                  <a:schemeClr val="bg1"/>
                </a:solidFill>
              </a:rPr>
              <a:t>Education Corner</a:t>
            </a:r>
            <a:endParaRPr lang="en-GB" sz="2400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932040" y="1844824"/>
            <a:ext cx="4104456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fr-BE" sz="1800" b="0" dirty="0" smtClean="0">
                <a:solidFill>
                  <a:srgbClr val="0F5494"/>
                </a:solidFill>
                <a:latin typeface="+mn-lt"/>
              </a:rPr>
              <a:t>Section on Eurostat </a:t>
            </a:r>
            <a:r>
              <a:rPr lang="fr-BE" sz="1800" b="0" dirty="0" err="1" smtClean="0">
                <a:solidFill>
                  <a:srgbClr val="0F5494"/>
                </a:solidFill>
                <a:latin typeface="+mn-lt"/>
              </a:rPr>
              <a:t>website</a:t>
            </a:r>
            <a:endParaRPr lang="fr-BE" sz="1800" b="0" dirty="0" smtClean="0">
              <a:solidFill>
                <a:srgbClr val="0F5494"/>
              </a:solidFill>
              <a:latin typeface="+mn-lt"/>
            </a:endParaRPr>
          </a:p>
          <a:p>
            <a:endParaRPr lang="fr-BE" sz="1800" b="0" dirty="0" smtClean="0">
              <a:solidFill>
                <a:srgbClr val="0F5494"/>
              </a:solidFill>
              <a:latin typeface="+mn-lt"/>
            </a:endParaRPr>
          </a:p>
          <a:p>
            <a:endParaRPr lang="fr-BE" sz="1800" b="0" dirty="0" smtClean="0">
              <a:solidFill>
                <a:srgbClr val="0F5494"/>
              </a:solidFill>
              <a:latin typeface="+mn-l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BE" sz="1800" b="0" dirty="0">
                <a:solidFill>
                  <a:srgbClr val="0F5494"/>
                </a:solidFill>
                <a:latin typeface="+mn-lt"/>
              </a:rPr>
              <a:t>T</a:t>
            </a:r>
            <a:r>
              <a:rPr lang="fr-BE" sz="1800" b="0" dirty="0" smtClean="0">
                <a:solidFill>
                  <a:srgbClr val="0F5494"/>
                </a:solidFill>
                <a:latin typeface="+mn-lt"/>
              </a:rPr>
              <a:t>ools and </a:t>
            </a:r>
            <a:r>
              <a:rPr lang="fr-BE" sz="1800" b="0" dirty="0" err="1" smtClean="0">
                <a:solidFill>
                  <a:srgbClr val="0F5494"/>
                </a:solidFill>
                <a:latin typeface="+mn-lt"/>
              </a:rPr>
              <a:t>materials</a:t>
            </a:r>
            <a:r>
              <a:rPr lang="fr-BE" sz="1800" b="0" dirty="0" smtClean="0">
                <a:solidFill>
                  <a:srgbClr val="0F5494"/>
                </a:solidFill>
                <a:latin typeface="+mn-lt"/>
              </a:rPr>
              <a:t> to </a:t>
            </a:r>
            <a:r>
              <a:rPr lang="fr-BE" sz="1800" b="0" dirty="0" err="1" smtClean="0">
                <a:solidFill>
                  <a:srgbClr val="0F5494"/>
                </a:solidFill>
                <a:latin typeface="+mn-lt"/>
              </a:rPr>
              <a:t>understand</a:t>
            </a:r>
            <a:r>
              <a:rPr lang="fr-BE" sz="1800" b="0" dirty="0" smtClean="0">
                <a:solidFill>
                  <a:srgbClr val="0F5494"/>
                </a:solidFill>
                <a:latin typeface="+mn-lt"/>
              </a:rPr>
              <a:t> </a:t>
            </a:r>
            <a:r>
              <a:rPr lang="fr-BE" sz="1800" b="0" dirty="0" err="1" smtClean="0">
                <a:solidFill>
                  <a:srgbClr val="0F5494"/>
                </a:solidFill>
                <a:latin typeface="+mn-lt"/>
              </a:rPr>
              <a:t>statistics</a:t>
            </a:r>
            <a:r>
              <a:rPr lang="fr-BE" sz="1800" b="0" dirty="0" smtClean="0">
                <a:solidFill>
                  <a:srgbClr val="0F5494"/>
                </a:solidFill>
                <a:latin typeface="+mn-lt"/>
              </a:rPr>
              <a:t> in an </a:t>
            </a:r>
            <a:r>
              <a:rPr lang="fr-BE" sz="1800" b="0" dirty="0" err="1" smtClean="0">
                <a:solidFill>
                  <a:srgbClr val="0F5494"/>
                </a:solidFill>
                <a:latin typeface="+mn-lt"/>
              </a:rPr>
              <a:t>easy</a:t>
            </a:r>
            <a:r>
              <a:rPr lang="fr-BE" sz="1800" b="0" dirty="0" smtClean="0">
                <a:solidFill>
                  <a:srgbClr val="0F5494"/>
                </a:solidFill>
                <a:latin typeface="+mn-lt"/>
              </a:rPr>
              <a:t> </a:t>
            </a:r>
            <a:r>
              <a:rPr lang="fr-BE" sz="1800" b="0" dirty="0" err="1" smtClean="0">
                <a:solidFill>
                  <a:srgbClr val="0F5494"/>
                </a:solidFill>
                <a:latin typeface="+mn-lt"/>
              </a:rPr>
              <a:t>way</a:t>
            </a:r>
            <a:r>
              <a:rPr lang="fr-BE" sz="1800" b="0" dirty="0" smtClean="0">
                <a:solidFill>
                  <a:srgbClr val="0F5494"/>
                </a:solidFill>
                <a:latin typeface="+mn-lt"/>
              </a:rPr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fr-BE" sz="1800" b="0" dirty="0" smtClean="0">
              <a:solidFill>
                <a:srgbClr val="0F5494"/>
              </a:solidFill>
              <a:latin typeface="+mn-l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fr-BE" sz="1800" b="0" dirty="0" smtClean="0">
              <a:solidFill>
                <a:srgbClr val="0F5494"/>
              </a:solidFill>
              <a:latin typeface="+mn-l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BE" sz="1800" b="0" dirty="0" err="1" smtClean="0">
                <a:solidFill>
                  <a:srgbClr val="0F5494"/>
                </a:solidFill>
                <a:latin typeface="+mn-lt"/>
              </a:rPr>
              <a:t>Teachers</a:t>
            </a:r>
            <a:r>
              <a:rPr lang="fr-BE" sz="1800" b="0" dirty="0" smtClean="0">
                <a:solidFill>
                  <a:srgbClr val="0F5494"/>
                </a:solidFill>
                <a:latin typeface="+mn-lt"/>
              </a:rPr>
              <a:t>, </a:t>
            </a:r>
            <a:r>
              <a:rPr lang="fr-BE" sz="1800" b="0" dirty="0" err="1" smtClean="0">
                <a:solidFill>
                  <a:srgbClr val="0F5494"/>
                </a:solidFill>
                <a:latin typeface="+mn-lt"/>
              </a:rPr>
              <a:t>students</a:t>
            </a:r>
            <a:r>
              <a:rPr lang="fr-BE" sz="1800" b="0" dirty="0" smtClean="0">
                <a:solidFill>
                  <a:srgbClr val="0F5494"/>
                </a:solidFill>
                <a:latin typeface="+mn-lt"/>
              </a:rPr>
              <a:t>, </a:t>
            </a:r>
            <a:r>
              <a:rPr lang="fr-BE" sz="1800" b="0" dirty="0" err="1" smtClean="0">
                <a:solidFill>
                  <a:srgbClr val="0F5494"/>
                </a:solidFill>
                <a:latin typeface="+mn-lt"/>
              </a:rPr>
              <a:t>users</a:t>
            </a:r>
            <a:r>
              <a:rPr lang="fr-BE" sz="1800" b="0" dirty="0" smtClean="0">
                <a:solidFill>
                  <a:srgbClr val="0F5494"/>
                </a:solidFill>
                <a:latin typeface="+mn-lt"/>
              </a:rPr>
              <a:t> </a:t>
            </a:r>
            <a:r>
              <a:rPr lang="fr-BE" sz="1800" b="0" dirty="0" err="1" smtClean="0">
                <a:solidFill>
                  <a:srgbClr val="0F5494"/>
                </a:solidFill>
                <a:latin typeface="+mn-lt"/>
              </a:rPr>
              <a:t>who</a:t>
            </a:r>
            <a:r>
              <a:rPr lang="fr-BE" sz="1800" b="0" dirty="0" smtClean="0">
                <a:solidFill>
                  <a:srgbClr val="0F5494"/>
                </a:solidFill>
                <a:latin typeface="+mn-lt"/>
              </a:rPr>
              <a:t> </a:t>
            </a:r>
            <a:r>
              <a:rPr lang="fr-BE" sz="1800" b="0" dirty="0" err="1" smtClean="0">
                <a:solidFill>
                  <a:srgbClr val="0F5494"/>
                </a:solidFill>
                <a:latin typeface="+mn-lt"/>
              </a:rPr>
              <a:t>want</a:t>
            </a:r>
            <a:r>
              <a:rPr lang="fr-BE" sz="1800" b="0" dirty="0" smtClean="0">
                <a:solidFill>
                  <a:srgbClr val="0F5494"/>
                </a:solidFill>
                <a:latin typeface="+mn-lt"/>
              </a:rPr>
              <a:t> to </a:t>
            </a:r>
            <a:r>
              <a:rPr lang="fr-BE" sz="1800" b="0" dirty="0" err="1" smtClean="0">
                <a:solidFill>
                  <a:srgbClr val="0F5494"/>
                </a:solidFill>
                <a:latin typeface="+mn-lt"/>
              </a:rPr>
              <a:t>learn</a:t>
            </a:r>
            <a:r>
              <a:rPr lang="fr-BE" sz="1800" b="0" dirty="0" smtClean="0">
                <a:solidFill>
                  <a:srgbClr val="0F5494"/>
                </a:solidFill>
                <a:latin typeface="+mn-lt"/>
              </a:rPr>
              <a:t> more about </a:t>
            </a:r>
            <a:r>
              <a:rPr lang="fr-BE" sz="1800" b="0" dirty="0" err="1" smtClean="0">
                <a:solidFill>
                  <a:srgbClr val="0F5494"/>
                </a:solidFill>
                <a:latin typeface="+mn-lt"/>
              </a:rPr>
              <a:t>statistics</a:t>
            </a:r>
            <a:endParaRPr lang="de-DE" sz="1600" b="0" dirty="0" err="1">
              <a:solidFill>
                <a:srgbClr val="0F5494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69101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2267744" y="282127"/>
            <a:ext cx="5081822" cy="631552"/>
          </a:xfrm>
          <a:prstGeom prst="roundRect">
            <a:avLst/>
          </a:prstGeom>
          <a:solidFill>
            <a:srgbClr val="133176"/>
          </a:solidFill>
          <a:ln>
            <a:solidFill>
              <a:srgbClr val="13317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lvl="1" algn="ctr">
              <a:defRPr/>
            </a:pPr>
            <a:r>
              <a:rPr lang="en-GB" sz="2400" dirty="0" smtClean="0">
                <a:solidFill>
                  <a:schemeClr val="bg1"/>
                </a:solidFill>
              </a:rPr>
              <a:t>Statistics 4 beginners</a:t>
            </a:r>
            <a:endParaRPr lang="en-GB" sz="2400" dirty="0">
              <a:solidFill>
                <a:schemeClr val="bg1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8243" y="1334247"/>
            <a:ext cx="3687510" cy="172819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391980" y="1334247"/>
            <a:ext cx="4680520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fr-BE" sz="1800" b="0" dirty="0" smtClean="0">
                <a:solidFill>
                  <a:srgbClr val="0F5494"/>
                </a:solidFill>
                <a:hlinkClick r:id="rId3"/>
              </a:rPr>
              <a:t>Section</a:t>
            </a:r>
            <a:r>
              <a:rPr lang="fr-BE" sz="1800" b="0" dirty="0" smtClean="0">
                <a:solidFill>
                  <a:srgbClr val="0F5494"/>
                </a:solidFill>
              </a:rPr>
              <a:t> of Statistics </a:t>
            </a:r>
            <a:r>
              <a:rPr lang="fr-BE" sz="1800" b="0" dirty="0" err="1" smtClean="0">
                <a:solidFill>
                  <a:srgbClr val="0F5494"/>
                </a:solidFill>
              </a:rPr>
              <a:t>Explained</a:t>
            </a:r>
            <a:endParaRPr lang="fr-BE" sz="1800" b="0" dirty="0" smtClean="0">
              <a:solidFill>
                <a:srgbClr val="0F5494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fr-BE" sz="1800" b="0" dirty="0" smtClean="0">
              <a:solidFill>
                <a:srgbClr val="0F5494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BE" sz="1800" b="0" dirty="0">
                <a:solidFill>
                  <a:srgbClr val="0F5494"/>
                </a:solidFill>
              </a:rPr>
              <a:t>S</a:t>
            </a:r>
            <a:r>
              <a:rPr lang="fr-BE" sz="1800" b="0" dirty="0" smtClean="0">
                <a:solidFill>
                  <a:srgbClr val="0F5494"/>
                </a:solidFill>
              </a:rPr>
              <a:t>imple </a:t>
            </a:r>
            <a:r>
              <a:rPr lang="fr-BE" sz="1800" b="0" dirty="0" err="1" smtClean="0">
                <a:solidFill>
                  <a:srgbClr val="0F5494"/>
                </a:solidFill>
              </a:rPr>
              <a:t>explanations</a:t>
            </a:r>
            <a:r>
              <a:rPr lang="fr-BE" sz="1800" b="0" dirty="0" smtClean="0">
                <a:solidFill>
                  <a:srgbClr val="0F5494"/>
                </a:solidFill>
              </a:rPr>
              <a:t> of </a:t>
            </a:r>
            <a:r>
              <a:rPr lang="fr-BE" sz="1800" b="0" dirty="0" err="1" smtClean="0">
                <a:solidFill>
                  <a:srgbClr val="0F5494"/>
                </a:solidFill>
              </a:rPr>
              <a:t>statistical</a:t>
            </a:r>
            <a:r>
              <a:rPr lang="fr-BE" sz="1800" b="0" dirty="0" smtClean="0">
                <a:solidFill>
                  <a:srgbClr val="0F5494"/>
                </a:solidFill>
              </a:rPr>
              <a:t> </a:t>
            </a:r>
            <a:r>
              <a:rPr lang="fr-BE" sz="1800" b="0" dirty="0" err="1" smtClean="0">
                <a:solidFill>
                  <a:srgbClr val="0F5494"/>
                </a:solidFill>
              </a:rPr>
              <a:t>indicators</a:t>
            </a:r>
            <a:endParaRPr lang="fr-BE" sz="1800" b="0" dirty="0" smtClean="0">
              <a:solidFill>
                <a:srgbClr val="0F5494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fr-BE" sz="1800" b="0" dirty="0" smtClean="0">
              <a:solidFill>
                <a:srgbClr val="0F5494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BE" sz="1800" b="0" dirty="0" smtClean="0">
                <a:solidFill>
                  <a:srgbClr val="0F5494"/>
                </a:solidFill>
              </a:rPr>
              <a:t>9 </a:t>
            </a:r>
            <a:r>
              <a:rPr lang="fr-BE" sz="1800" b="0" dirty="0" err="1" smtClean="0">
                <a:solidFill>
                  <a:srgbClr val="0F5494"/>
                </a:solidFill>
              </a:rPr>
              <a:t>workbooks</a:t>
            </a:r>
            <a:r>
              <a:rPr lang="fr-BE" sz="1800" b="0" dirty="0" smtClean="0">
                <a:solidFill>
                  <a:srgbClr val="0F5494"/>
                </a:solidFill>
              </a:rPr>
              <a:t> = topics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fr-BE" sz="1600" b="0" dirty="0" smtClean="0">
              <a:solidFill>
                <a:srgbClr val="0F5494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063" y="3296706"/>
            <a:ext cx="3685690" cy="330634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732240" y="4365104"/>
            <a:ext cx="19442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sz="1800" b="0" dirty="0" smtClean="0">
                <a:solidFill>
                  <a:srgbClr val="0F5494"/>
                </a:solidFill>
              </a:rPr>
              <a:t>Energy</a:t>
            </a:r>
          </a:p>
          <a:p>
            <a:r>
              <a:rPr lang="fr-BE" sz="1800" b="0" dirty="0" err="1" smtClean="0">
                <a:solidFill>
                  <a:srgbClr val="0F5494"/>
                </a:solidFill>
              </a:rPr>
              <a:t>Environment</a:t>
            </a:r>
            <a:endParaRPr lang="de-DE" sz="1800" b="0" dirty="0" err="1" smtClean="0">
              <a:solidFill>
                <a:srgbClr val="0F5494"/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4227086"/>
            <a:ext cx="1701825" cy="1134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9697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712631"/>
            <a:ext cx="6067425" cy="1143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552" y="3609923"/>
            <a:ext cx="7323214" cy="1656184"/>
          </a:xfrm>
          <a:prstGeom prst="rect">
            <a:avLst/>
          </a:prstGeom>
        </p:spPr>
      </p:pic>
      <p:grpSp>
        <p:nvGrpSpPr>
          <p:cNvPr id="2" name="Group 1"/>
          <p:cNvGrpSpPr/>
          <p:nvPr/>
        </p:nvGrpSpPr>
        <p:grpSpPr>
          <a:xfrm>
            <a:off x="593234" y="5439026"/>
            <a:ext cx="5585517" cy="438246"/>
            <a:chOff x="598860" y="5231726"/>
            <a:chExt cx="5585517" cy="438246"/>
          </a:xfrm>
        </p:grpSpPr>
        <p:sp>
          <p:nvSpPr>
            <p:cNvPr id="7" name="Right Arrow 6"/>
            <p:cNvSpPr/>
            <p:nvPr/>
          </p:nvSpPr>
          <p:spPr>
            <a:xfrm>
              <a:off x="598860" y="5241018"/>
              <a:ext cx="531878" cy="428954"/>
            </a:xfrm>
            <a:prstGeom prst="rightArrow">
              <a:avLst/>
            </a:prstGeom>
            <a:solidFill>
              <a:srgbClr val="007E39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 fontAlgn="auto">
                <a:spcBef>
                  <a:spcPts val="0"/>
                </a:spcBef>
                <a:spcAft>
                  <a:spcPts val="0"/>
                </a:spcAft>
              </a:pPr>
              <a:endParaRPr lang="de-DE" sz="1800" b="0">
                <a:solidFill>
                  <a:srgbClr val="92D050"/>
                </a:solidFill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215825" y="5231726"/>
              <a:ext cx="49685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BE" sz="1800" b="0" dirty="0" smtClean="0">
                  <a:solidFill>
                    <a:srgbClr val="007E39"/>
                  </a:solidFill>
                </a:rPr>
                <a:t>74.8% of the </a:t>
              </a:r>
              <a:r>
                <a:rPr lang="fr-BE" sz="1800" dirty="0" smtClean="0">
                  <a:solidFill>
                    <a:srgbClr val="007E39"/>
                  </a:solidFill>
                </a:rPr>
                <a:t>population</a:t>
              </a:r>
              <a:r>
                <a:rPr lang="fr-BE" sz="1800" b="0" dirty="0" smtClean="0">
                  <a:solidFill>
                    <a:srgbClr val="007E39"/>
                  </a:solidFill>
                </a:rPr>
                <a:t> are </a:t>
              </a:r>
              <a:r>
                <a:rPr lang="fr-BE" sz="1800" b="0" dirty="0" err="1" smtClean="0">
                  <a:solidFill>
                    <a:srgbClr val="007E39"/>
                  </a:solidFill>
                </a:rPr>
                <a:t>employed</a:t>
              </a:r>
              <a:endParaRPr lang="de-DE" sz="1800" b="0" dirty="0" err="1" smtClean="0">
                <a:solidFill>
                  <a:srgbClr val="007E39"/>
                </a:solidFill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593234" y="2063511"/>
            <a:ext cx="5500430" cy="448883"/>
            <a:chOff x="634668" y="1787508"/>
            <a:chExt cx="5500430" cy="448883"/>
          </a:xfrm>
        </p:grpSpPr>
        <p:sp>
          <p:nvSpPr>
            <p:cNvPr id="8" name="TextBox 7"/>
            <p:cNvSpPr txBox="1"/>
            <p:nvPr/>
          </p:nvSpPr>
          <p:spPr>
            <a:xfrm>
              <a:off x="1166546" y="1787508"/>
              <a:ext cx="49685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BE" sz="1800" b="0" dirty="0" smtClean="0">
                  <a:solidFill>
                    <a:srgbClr val="FF0000"/>
                  </a:solidFill>
                </a:rPr>
                <a:t>6.8% of the </a:t>
              </a:r>
              <a:r>
                <a:rPr lang="fr-BE" sz="1800" dirty="0" smtClean="0">
                  <a:solidFill>
                    <a:srgbClr val="FF0000"/>
                  </a:solidFill>
                </a:rPr>
                <a:t>population</a:t>
              </a:r>
              <a:r>
                <a:rPr lang="fr-BE" sz="1800" b="0" dirty="0" smtClean="0">
                  <a:solidFill>
                    <a:srgbClr val="FF0000"/>
                  </a:solidFill>
                </a:rPr>
                <a:t> are </a:t>
              </a:r>
              <a:r>
                <a:rPr lang="fr-BE" sz="1800" b="0" dirty="0" err="1" smtClean="0">
                  <a:solidFill>
                    <a:srgbClr val="FF0000"/>
                  </a:solidFill>
                </a:rPr>
                <a:t>unemployed</a:t>
              </a:r>
              <a:endParaRPr lang="de-DE" sz="1800" b="0" dirty="0" err="1" smtClean="0">
                <a:solidFill>
                  <a:srgbClr val="FF0000"/>
                </a:solidFill>
              </a:endParaRPr>
            </a:p>
          </p:txBody>
        </p:sp>
        <p:sp>
          <p:nvSpPr>
            <p:cNvPr id="15" name="Right Arrow 14"/>
            <p:cNvSpPr/>
            <p:nvPr/>
          </p:nvSpPr>
          <p:spPr>
            <a:xfrm>
              <a:off x="634668" y="1819466"/>
              <a:ext cx="504056" cy="416925"/>
            </a:xfrm>
            <a:prstGeom prst="rightArrow">
              <a:avLst/>
            </a:prstGeom>
            <a:solidFill>
              <a:srgbClr val="007E39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 fontAlgn="auto">
                <a:spcBef>
                  <a:spcPts val="0"/>
                </a:spcBef>
                <a:spcAft>
                  <a:spcPts val="0"/>
                </a:spcAft>
              </a:pPr>
              <a:endParaRPr lang="de-DE" sz="1800" b="0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1097290" y="2791220"/>
            <a:ext cx="5775753" cy="637590"/>
            <a:chOff x="1097290" y="2791220"/>
            <a:chExt cx="5775753" cy="637590"/>
          </a:xfrm>
        </p:grpSpPr>
        <p:sp>
          <p:nvSpPr>
            <p:cNvPr id="14" name="TextBox 13"/>
            <p:cNvSpPr txBox="1"/>
            <p:nvPr/>
          </p:nvSpPr>
          <p:spPr>
            <a:xfrm>
              <a:off x="1097290" y="2933335"/>
              <a:ext cx="55584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BE" sz="1800" b="0" dirty="0" smtClean="0">
                  <a:solidFill>
                    <a:srgbClr val="007E39"/>
                  </a:solidFill>
                </a:rPr>
                <a:t>6.8% of the </a:t>
              </a:r>
              <a:r>
                <a:rPr lang="fr-BE" sz="1800" dirty="0" smtClean="0">
                  <a:solidFill>
                    <a:srgbClr val="007E39"/>
                  </a:solidFill>
                </a:rPr>
                <a:t>labour force </a:t>
              </a:r>
              <a:r>
                <a:rPr lang="fr-BE" sz="1800" b="0" dirty="0" smtClean="0">
                  <a:solidFill>
                    <a:srgbClr val="007E39"/>
                  </a:solidFill>
                </a:rPr>
                <a:t>are </a:t>
              </a:r>
              <a:r>
                <a:rPr lang="fr-BE" sz="1800" b="0" dirty="0" err="1" smtClean="0">
                  <a:solidFill>
                    <a:srgbClr val="007E39"/>
                  </a:solidFill>
                </a:rPr>
                <a:t>unemployed</a:t>
              </a:r>
              <a:endParaRPr lang="de-DE" sz="1800" b="0" dirty="0" err="1" smtClean="0">
                <a:solidFill>
                  <a:srgbClr val="007E39"/>
                </a:solidFill>
              </a:endParaRPr>
            </a:p>
          </p:txBody>
        </p:sp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35453" y="2791220"/>
              <a:ext cx="637590" cy="637590"/>
            </a:xfrm>
            <a:prstGeom prst="rect">
              <a:avLst/>
            </a:prstGeom>
          </p:spPr>
        </p:pic>
      </p:grpSp>
      <p:pic>
        <p:nvPicPr>
          <p:cNvPr id="18" name="Picture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0599" y="5320001"/>
            <a:ext cx="607381" cy="60738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36331" y="1896065"/>
            <a:ext cx="836712" cy="836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9901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2411760" y="309719"/>
            <a:ext cx="5225838" cy="631552"/>
          </a:xfrm>
          <a:prstGeom prst="roundRect">
            <a:avLst/>
          </a:prstGeom>
          <a:solidFill>
            <a:srgbClr val="133176"/>
          </a:solidFill>
          <a:ln>
            <a:solidFill>
              <a:srgbClr val="13317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lvl="1" algn="ctr">
              <a:defRPr/>
            </a:pPr>
            <a:r>
              <a:rPr lang="en-GB" sz="2400" dirty="0" smtClean="0">
                <a:solidFill>
                  <a:schemeClr val="bg1"/>
                </a:solidFill>
              </a:rPr>
              <a:t>Interactive publications</a:t>
            </a:r>
            <a:endParaRPr lang="en-GB" sz="2400" dirty="0">
              <a:solidFill>
                <a:schemeClr val="bg1"/>
              </a:solidFill>
            </a:endParaRPr>
          </a:p>
        </p:txBody>
      </p:sp>
      <p:pic>
        <p:nvPicPr>
          <p:cNvPr id="2" name="Picture 1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1960" y="3645024"/>
            <a:ext cx="4397490" cy="208823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7544" y="3935060"/>
            <a:ext cx="3441948" cy="1872208"/>
          </a:xfrm>
          <a:prstGeom prst="rect">
            <a:avLst/>
          </a:prstGeom>
        </p:spPr>
      </p:pic>
      <p:pic>
        <p:nvPicPr>
          <p:cNvPr id="15" name="Picture 14">
            <a:hlinkClick r:id="rId5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3528" y="1124744"/>
            <a:ext cx="3348650" cy="2304256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4005988" y="1391449"/>
            <a:ext cx="480943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fr-BE" sz="1800" b="0" dirty="0" smtClean="0">
                <a:solidFill>
                  <a:srgbClr val="0F5494"/>
                </a:solidFill>
              </a:rPr>
              <a:t>Combine </a:t>
            </a:r>
            <a:r>
              <a:rPr lang="fr-BE" sz="1800" b="0" dirty="0" err="1" smtClean="0">
                <a:solidFill>
                  <a:srgbClr val="0F5494"/>
                </a:solidFill>
              </a:rPr>
              <a:t>text</a:t>
            </a:r>
            <a:r>
              <a:rPr lang="fr-BE" sz="1800" b="0" dirty="0">
                <a:solidFill>
                  <a:srgbClr val="0F5494"/>
                </a:solidFill>
              </a:rPr>
              <a:t> </a:t>
            </a:r>
            <a:r>
              <a:rPr lang="fr-BE" sz="1800" b="0" dirty="0" smtClean="0">
                <a:solidFill>
                  <a:srgbClr val="0F5494"/>
                </a:solidFill>
              </a:rPr>
              <a:t>and visualisations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fr-BE" sz="1800" b="0" dirty="0" smtClean="0">
              <a:solidFill>
                <a:srgbClr val="0F5494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BE" sz="1800" b="0" dirty="0" err="1" smtClean="0">
                <a:solidFill>
                  <a:srgbClr val="0F5494"/>
                </a:solidFill>
              </a:rPr>
              <a:t>Provide</a:t>
            </a:r>
            <a:r>
              <a:rPr lang="fr-BE" sz="1800" b="0" dirty="0" smtClean="0">
                <a:solidFill>
                  <a:srgbClr val="0F5494"/>
                </a:solidFill>
              </a:rPr>
              <a:t> a </a:t>
            </a:r>
            <a:r>
              <a:rPr lang="fr-BE" sz="1800" b="0" dirty="0" err="1" smtClean="0">
                <a:solidFill>
                  <a:srgbClr val="0F5494"/>
                </a:solidFill>
              </a:rPr>
              <a:t>clear</a:t>
            </a:r>
            <a:r>
              <a:rPr lang="fr-BE" sz="1800" b="0" dirty="0" smtClean="0">
                <a:solidFill>
                  <a:srgbClr val="0F5494"/>
                </a:solidFill>
              </a:rPr>
              <a:t> </a:t>
            </a:r>
            <a:r>
              <a:rPr lang="fr-BE" sz="1800" b="0" dirty="0" err="1" smtClean="0">
                <a:solidFill>
                  <a:srgbClr val="0F5494"/>
                </a:solidFill>
              </a:rPr>
              <a:t>overview</a:t>
            </a:r>
            <a:r>
              <a:rPr lang="fr-BE" sz="1800" b="0" dirty="0" smtClean="0">
                <a:solidFill>
                  <a:srgbClr val="0F5494"/>
                </a:solidFill>
              </a:rPr>
              <a:t> of a topic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fr-BE" sz="1800" b="0" dirty="0" smtClean="0">
              <a:solidFill>
                <a:srgbClr val="0F5494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BE" sz="1800" b="0" dirty="0" smtClean="0">
                <a:solidFill>
                  <a:srgbClr val="0F5494"/>
                </a:solidFill>
              </a:rPr>
              <a:t>Topics </a:t>
            </a:r>
            <a:r>
              <a:rPr lang="fr-BE" sz="1800" b="0" dirty="0" err="1" smtClean="0">
                <a:solidFill>
                  <a:srgbClr val="0F5494"/>
                </a:solidFill>
              </a:rPr>
              <a:t>reflect</a:t>
            </a:r>
            <a:r>
              <a:rPr lang="fr-BE" sz="1800" b="0" dirty="0" smtClean="0">
                <a:solidFill>
                  <a:srgbClr val="0F5494"/>
                </a:solidFill>
              </a:rPr>
              <a:t> EU </a:t>
            </a:r>
            <a:r>
              <a:rPr lang="fr-BE" sz="1800" b="0" dirty="0" err="1" smtClean="0">
                <a:solidFill>
                  <a:srgbClr val="0F5494"/>
                </a:solidFill>
              </a:rPr>
              <a:t>policies</a:t>
            </a:r>
            <a:endParaRPr lang="fr-BE" sz="1800" b="0" dirty="0" smtClean="0">
              <a:solidFill>
                <a:srgbClr val="0F549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9559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Estat_blue_E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133176"/>
        </a:solidFill>
        <a:ln>
          <a:solidFill>
            <a:srgbClr val="133176"/>
          </a:solidFill>
        </a:ln>
      </a:spPr>
      <a:bodyPr anchor="ctr"/>
      <a:lstStyle>
        <a:defPPr algn="ctr" defTabSz="457200" fontAlgn="auto">
          <a:spcBef>
            <a:spcPts val="0"/>
          </a:spcBef>
          <a:spcAft>
            <a:spcPts val="0"/>
          </a:spcAft>
          <a:defRPr sz="1800" b="0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7600" b="1" i="0" u="none" strike="noStrike" cap="none" normalizeH="0" baseline="0" smtClean="0">
            <a:ln>
              <a:noFill/>
            </a:ln>
            <a:solidFill>
              <a:srgbClr val="FFD624"/>
            </a:solidFill>
            <a:effectLst/>
            <a:latin typeface="Verdana" pitchFamily="34" charset="0"/>
          </a:defRPr>
        </a:defPPr>
      </a:lstStyle>
    </a:lnDef>
    <a:txDef>
      <a:spPr>
        <a:noFill/>
      </a:spPr>
      <a:bodyPr wrap="none" rtlCol="0">
        <a:spAutoFit/>
      </a:bodyPr>
      <a:lstStyle>
        <a:defPPr>
          <a:defRPr sz="2400" b="0" dirty="0" err="1" smtClean="0">
            <a:solidFill>
              <a:srgbClr val="0F5494"/>
            </a:solidFill>
          </a:defRPr>
        </a:defPPr>
      </a:lstStyle>
    </a:tx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33e07890-6196-4e26-9dd2-53178dae8e48" xsi:nil="true"/>
    <TaxCatchAll xmlns="faa54b14-608b-44ba-8621-4287d9574b27" xsi:nil="true"/>
    <GPTphotos xmlns="33e07890-6196-4e26-9dd2-53178dae8e48" xsi:nil="true"/>
    <lcf76f155ced4ddcb4097134ff3c332f xmlns="33e07890-6196-4e26-9dd2-53178dae8e48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CFDF3D715AA394A9B15E0E0FAA07E37" ma:contentTypeVersion="18" ma:contentTypeDescription="Crée un document." ma:contentTypeScope="" ma:versionID="37b695479db23ed7296397755f6da6ea">
  <xsd:schema xmlns:xsd="http://www.w3.org/2001/XMLSchema" xmlns:xs="http://www.w3.org/2001/XMLSchema" xmlns:p="http://schemas.microsoft.com/office/2006/metadata/properties" xmlns:ns2="33e07890-6196-4e26-9dd2-53178dae8e48" xmlns:ns3="faa54b14-608b-44ba-8621-4287d9574b27" targetNamespace="http://schemas.microsoft.com/office/2006/metadata/properties" ma:root="true" ma:fieldsID="61de113f76a4c4381b06c99468d41915" ns2:_="" ns3:_="">
    <xsd:import namespace="33e07890-6196-4e26-9dd2-53178dae8e48"/>
    <xsd:import namespace="faa54b14-608b-44ba-8621-4287d9574b2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OCR" minOccurs="0"/>
                <xsd:element ref="ns3:SharedWithUsers" minOccurs="0"/>
                <xsd:element ref="ns3:SharedWithDetails" minOccurs="0"/>
                <xsd:element ref="ns2:MediaLengthInSeconds" minOccurs="0"/>
                <xsd:element ref="ns2:_Flow_SignoffStatus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GPTphoto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3e07890-6196-4e26-9dd2-53178dae8e4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_Flow_SignoffStatus" ma:index="20" nillable="true" ma:displayName="Sign-off status" ma:internalName="Sign_x002d_off_x0020_status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Balises d’images" ma:readOnly="false" ma:fieldId="{5cf76f15-5ced-4ddc-b409-7134ff3c332f}" ma:taxonomyMulti="true" ma:sspId="22b2fad6-9d2c-441c-a321-3f5f1e9bd92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4" nillable="true" ma:displayName="Location" ma:internalName="MediaServiceLocation" ma:readOnly="true">
      <xsd:simpleType>
        <xsd:restriction base="dms:Text"/>
      </xsd:simpleType>
    </xsd:element>
    <xsd:element name="GPTphotos" ma:index="25" nillable="true" ma:displayName="GPT photos" ma:format="Dropdown" ma:internalName="GPTphotos">
      <xsd:simpleType>
        <xsd:restriction base="dms:Choice">
          <xsd:enumeration value="Choice 1"/>
          <xsd:enumeration value="Choice 2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a54b14-608b-44ba-8621-4287d9574b27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da2ab797-8e24-4f94-afb5-8fd5a857bc5f}" ma:internalName="TaxCatchAll" ma:showField="CatchAllData" ma:web="faa54b14-608b-44ba-8621-4287d9574b2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EF28DB2-1C53-493E-A25B-D51929A0BE6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3E76AC6-E5C4-4993-B7FF-74A820623777}">
  <ds:schemaRefs>
    <ds:schemaRef ds:uri="http://purl.org/dc/terms/"/>
    <ds:schemaRef ds:uri="http://schemas.microsoft.com/office/2006/documentManagement/types"/>
    <ds:schemaRef ds:uri="http://schemas.openxmlformats.org/package/2006/metadata/core-properties"/>
    <ds:schemaRef ds:uri="ba75fd84-9932-4f20-bd9a-caf75fd0bd51"/>
    <ds:schemaRef ds:uri="http://purl.org/dc/elements/1.1/"/>
    <ds:schemaRef ds:uri="http://schemas.microsoft.com/office/2006/metadata/properties"/>
    <ds:schemaRef ds:uri="ffb6d218-e4ef-4c97-8942-1bf8159ddab9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FC445143-D866-446B-A0E4-485442B325D5}"/>
</file>

<file path=docProps/app.xml><?xml version="1.0" encoding="utf-8"?>
<Properties xmlns="http://schemas.openxmlformats.org/officeDocument/2006/extended-properties" xmlns:vt="http://schemas.openxmlformats.org/officeDocument/2006/docPropsVTypes">
  <Template>Estat_blue_EN</Template>
  <TotalTime>0</TotalTime>
  <Words>345</Words>
  <Application>Microsoft Office PowerPoint</Application>
  <PresentationFormat>On-screen Show (4:3)</PresentationFormat>
  <Paragraphs>98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1" baseType="lpstr">
      <vt:lpstr>Arial</vt:lpstr>
      <vt:lpstr>Verdana</vt:lpstr>
      <vt:lpstr>Estat_blue_EN</vt:lpstr>
      <vt:lpstr> Eurostat  Education Corner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European Commission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ALLEN Timothy (ESTAT)</dc:creator>
  <cp:lastModifiedBy>BRONDINO Romina (ESTAT)</cp:lastModifiedBy>
  <cp:revision>175</cp:revision>
  <dcterms:created xsi:type="dcterms:W3CDTF">2014-11-07T09:38:18Z</dcterms:created>
  <dcterms:modified xsi:type="dcterms:W3CDTF">2022-10-21T15:20:21Z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0x0101003580FB2F397B3D448BFDC6DF71B5B186</vt:lpwstr>
  </property>
</Properties>
</file>