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8" r:id="rId5"/>
    <p:sldId id="292" r:id="rId6"/>
    <p:sldId id="285" r:id="rId7"/>
    <p:sldId id="295" r:id="rId8"/>
    <p:sldId id="296" r:id="rId9"/>
    <p:sldId id="294" r:id="rId10"/>
    <p:sldId id="297" r:id="rId11"/>
    <p:sldId id="27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EE9B11-AD16-4940-8C50-006AD1546601}" v="41" dt="2022-10-24T07:14:48.2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64" d="100"/>
          <a:sy n="64" d="100"/>
        </p:scale>
        <p:origin x="380" y="48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JKOVSKA BIRTANOVSKA Jovana (COMM)" userId="S::jovana.stojkovska@ec.europa.eu::5f7c34e5-6001-4e20-8d10-e517522561e6" providerId="AD" clId="Web-{1FEE9B11-AD16-4940-8C50-006AD1546601}"/>
    <pc:docChg chg="addSld modSld">
      <pc:chgData name="STOJKOVSKA BIRTANOVSKA Jovana (COMM)" userId="S::jovana.stojkovska@ec.europa.eu::5f7c34e5-6001-4e20-8d10-e517522561e6" providerId="AD" clId="Web-{1FEE9B11-AD16-4940-8C50-006AD1546601}" dt="2022-10-24T07:14:48.269" v="35" actId="1076"/>
      <pc:docMkLst>
        <pc:docMk/>
      </pc:docMkLst>
      <pc:sldChg chg="addSp delSp modSp">
        <pc:chgData name="STOJKOVSKA BIRTANOVSKA Jovana (COMM)" userId="S::jovana.stojkovska@ec.europa.eu::5f7c34e5-6001-4e20-8d10-e517522561e6" providerId="AD" clId="Web-{1FEE9B11-AD16-4940-8C50-006AD1546601}" dt="2022-10-24T07:13:58.048" v="15"/>
        <pc:sldMkLst>
          <pc:docMk/>
          <pc:sldMk cId="1658662898" sldId="275"/>
        </pc:sldMkLst>
        <pc:spChg chg="mod">
          <ac:chgData name="STOJKOVSKA BIRTANOVSKA Jovana (COMM)" userId="S::jovana.stojkovska@ec.europa.eu::5f7c34e5-6001-4e20-8d10-e517522561e6" providerId="AD" clId="Web-{1FEE9B11-AD16-4940-8C50-006AD1546601}" dt="2022-10-24T07:13:53.923" v="12" actId="14100"/>
          <ac:spMkLst>
            <pc:docMk/>
            <pc:sldMk cId="1658662898" sldId="275"/>
            <ac:spMk id="4" creationId="{00000000-0000-0000-0000-000000000000}"/>
          </ac:spMkLst>
        </pc:spChg>
        <pc:picChg chg="add del mod">
          <ac:chgData name="STOJKOVSKA BIRTANOVSKA Jovana (COMM)" userId="S::jovana.stojkovska@ec.europa.eu::5f7c34e5-6001-4e20-8d10-e517522561e6" providerId="AD" clId="Web-{1FEE9B11-AD16-4940-8C50-006AD1546601}" dt="2022-10-24T07:13:09.203" v="5"/>
          <ac:picMkLst>
            <pc:docMk/>
            <pc:sldMk cId="1658662898" sldId="275"/>
            <ac:picMk id="3" creationId="{8769CC9C-BA1F-5F84-B521-E4ABD01A1C0E}"/>
          </ac:picMkLst>
        </pc:picChg>
        <pc:picChg chg="add del mod">
          <ac:chgData name="STOJKOVSKA BIRTANOVSKA Jovana (COMM)" userId="S::jovana.stojkovska@ec.europa.eu::5f7c34e5-6001-4e20-8d10-e517522561e6" providerId="AD" clId="Web-{1FEE9B11-AD16-4940-8C50-006AD1546601}" dt="2022-10-24T07:13:25.125" v="7"/>
          <ac:picMkLst>
            <pc:docMk/>
            <pc:sldMk cId="1658662898" sldId="275"/>
            <ac:picMk id="6" creationId="{765DF495-A407-2CC0-856C-6EF6864C2DD3}"/>
          </ac:picMkLst>
        </pc:picChg>
        <pc:picChg chg="add del mod">
          <ac:chgData name="STOJKOVSKA BIRTANOVSKA Jovana (COMM)" userId="S::jovana.stojkovska@ec.europa.eu::5f7c34e5-6001-4e20-8d10-e517522561e6" providerId="AD" clId="Web-{1FEE9B11-AD16-4940-8C50-006AD1546601}" dt="2022-10-24T07:13:58.048" v="15"/>
          <ac:picMkLst>
            <pc:docMk/>
            <pc:sldMk cId="1658662898" sldId="275"/>
            <ac:picMk id="7" creationId="{D4603BDD-8F36-A9E8-56B2-5DFA050AAC82}"/>
          </ac:picMkLst>
        </pc:picChg>
      </pc:sldChg>
      <pc:sldChg chg="addSp delSp modSp new">
        <pc:chgData name="STOJKOVSKA BIRTANOVSKA Jovana (COMM)" userId="S::jovana.stojkovska@ec.europa.eu::5f7c34e5-6001-4e20-8d10-e517522561e6" providerId="AD" clId="Web-{1FEE9B11-AD16-4940-8C50-006AD1546601}" dt="2022-10-24T07:14:48.269" v="35" actId="1076"/>
        <pc:sldMkLst>
          <pc:docMk/>
          <pc:sldMk cId="493596021" sldId="297"/>
        </pc:sldMkLst>
        <pc:spChg chg="del">
          <ac:chgData name="STOJKOVSKA BIRTANOVSKA Jovana (COMM)" userId="S::jovana.stojkovska@ec.europa.eu::5f7c34e5-6001-4e20-8d10-e517522561e6" providerId="AD" clId="Web-{1FEE9B11-AD16-4940-8C50-006AD1546601}" dt="2022-10-24T07:14:08.314" v="17"/>
          <ac:spMkLst>
            <pc:docMk/>
            <pc:sldMk cId="493596021" sldId="297"/>
            <ac:spMk id="2" creationId="{CB769EBF-7636-D15E-E599-16D4F0DDD7F3}"/>
          </ac:spMkLst>
        </pc:spChg>
        <pc:spChg chg="mod">
          <ac:chgData name="STOJKOVSKA BIRTANOVSKA Jovana (COMM)" userId="S::jovana.stojkovska@ec.europa.eu::5f7c34e5-6001-4e20-8d10-e517522561e6" providerId="AD" clId="Web-{1FEE9B11-AD16-4940-8C50-006AD1546601}" dt="2022-10-24T07:14:30.440" v="30" actId="20577"/>
          <ac:spMkLst>
            <pc:docMk/>
            <pc:sldMk cId="493596021" sldId="297"/>
            <ac:spMk id="3" creationId="{2A7C347E-A171-92A6-4BDD-775B3D0FD13D}"/>
          </ac:spMkLst>
        </pc:spChg>
        <pc:spChg chg="add mod">
          <ac:chgData name="STOJKOVSKA BIRTANOVSKA Jovana (COMM)" userId="S::jovana.stojkovska@ec.europa.eu::5f7c34e5-6001-4e20-8d10-e517522561e6" providerId="AD" clId="Web-{1FEE9B11-AD16-4940-8C50-006AD1546601}" dt="2022-10-24T07:14:48.269" v="35" actId="1076"/>
          <ac:spMkLst>
            <pc:docMk/>
            <pc:sldMk cId="493596021" sldId="297"/>
            <ac:spMk id="5" creationId="{F7E11380-5671-FC37-3965-D23BAF9C8D77}"/>
          </ac:spMkLst>
        </pc:spChg>
        <pc:picChg chg="add del mod">
          <ac:chgData name="STOJKOVSKA BIRTANOVSKA Jovana (COMM)" userId="S::jovana.stojkovska@ec.europa.eu::5f7c34e5-6001-4e20-8d10-e517522561e6" providerId="AD" clId="Web-{1FEE9B11-AD16-4940-8C50-006AD1546601}" dt="2022-10-24T07:14:23.674" v="21"/>
          <ac:picMkLst>
            <pc:docMk/>
            <pc:sldMk cId="493596021" sldId="297"/>
            <ac:picMk id="4" creationId="{8E7D21C7-1FA4-0237-F953-6E8ED5D0061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https://european-union.europa.eu/contact-eu/meet-us_en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438BA-CE0D-47B0-B11A-9DF7688B3C6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105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audiovisual.ec.europa.eu/en/video/I-213926?lg=EN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1881736"/>
            <a:ext cx="10065224" cy="2149523"/>
          </a:xfrm>
        </p:spPr>
        <p:txBody>
          <a:bodyPr>
            <a:noAutofit/>
          </a:bodyPr>
          <a:lstStyle/>
          <a:p>
            <a:r>
              <a:rPr lang="en-US" b="1" dirty="0">
                <a:latin typeface="Verdana"/>
                <a:ea typeface="Verdana"/>
                <a:cs typeface="Calibri Light" panose="020F0302020204030204"/>
              </a:rPr>
              <a:t>T</a:t>
            </a:r>
            <a:r>
              <a:rPr lang="en-GB" b="1" dirty="0">
                <a:latin typeface="Verdana"/>
                <a:ea typeface="Verdana"/>
                <a:cs typeface="Calibri Light" panose="020F0302020204030204"/>
              </a:rPr>
              <a:t>he European networks</a:t>
            </a:r>
            <a:br>
              <a:rPr lang="en-GB" b="1" dirty="0">
                <a:latin typeface="Verdana"/>
                <a:ea typeface="Verdana"/>
                <a:cs typeface="Calibri Light" panose="020F0302020204030204"/>
              </a:rPr>
            </a:br>
            <a:r>
              <a:rPr lang="en-GB" b="1" dirty="0">
                <a:latin typeface="Verdana"/>
                <a:ea typeface="Verdana"/>
                <a:cs typeface="Calibri Light" panose="020F0302020204030204"/>
              </a:rPr>
              <a:t>in the Member States </a:t>
            </a:r>
            <a:br>
              <a:rPr lang="en-GB" b="1" dirty="0">
                <a:latin typeface="Verdana"/>
                <a:ea typeface="Verdana"/>
                <a:cs typeface="Calibri Light" panose="020F0302020204030204"/>
              </a:rPr>
            </a:br>
            <a:br>
              <a:rPr lang="en-GB" b="1" dirty="0">
                <a:latin typeface="Verdana"/>
                <a:ea typeface="Verdana"/>
                <a:cs typeface="Calibri Light" panose="020F0302020204030204"/>
              </a:rPr>
            </a:br>
            <a:r>
              <a:rPr lang="en-GB" b="1" dirty="0">
                <a:solidFill>
                  <a:srgbClr val="FFC000"/>
                </a:solidFill>
                <a:latin typeface="Verdana"/>
                <a:ea typeface="Verdana"/>
                <a:cs typeface="Calibri Light" panose="020F0302020204030204"/>
              </a:rPr>
              <a:t>EUROPE DIRECT </a:t>
            </a:r>
            <a:br>
              <a:rPr lang="en-GB" b="1" dirty="0">
                <a:latin typeface="Verdana"/>
                <a:ea typeface="Verdana"/>
                <a:cs typeface="Calibri Light" panose="020F0302020204030204"/>
              </a:rPr>
            </a:b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976521" y="5538653"/>
            <a:ext cx="6160053" cy="528998"/>
          </a:xfrm>
        </p:spPr>
        <p:txBody>
          <a:bodyPr/>
          <a:lstStyle/>
          <a:p>
            <a:r>
              <a:rPr lang="en-GB" dirty="0"/>
              <a:t>Irenella Sardone</a:t>
            </a:r>
            <a:br>
              <a:rPr lang="en-GB" dirty="0"/>
            </a:br>
            <a:r>
              <a:rPr lang="en-GB" dirty="0"/>
              <a:t>DG COMM unit C4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5CDC489-9096-45E5-C6AD-EF5F90FF2567}"/>
              </a:ext>
            </a:extLst>
          </p:cNvPr>
          <p:cNvSpPr txBox="1">
            <a:spLocks/>
          </p:cNvSpPr>
          <p:nvPr/>
        </p:nvSpPr>
        <p:spPr>
          <a:xfrm>
            <a:off x="1215208" y="972017"/>
            <a:ext cx="9599299" cy="1342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6550A3"/>
                </a:solidFill>
                <a:latin typeface="Verdana"/>
                <a:ea typeface="Verdana"/>
                <a:cs typeface="Calibri Light"/>
              </a:rPr>
              <a:t>1: Team EUROPE DIRECT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968F3A-3BE8-F4CD-1FAA-F4379C0FB500}"/>
              </a:ext>
            </a:extLst>
          </p:cNvPr>
          <p:cNvSpPr txBox="1"/>
          <p:nvPr/>
        </p:nvSpPr>
        <p:spPr>
          <a:xfrm>
            <a:off x="1286328" y="2314639"/>
            <a:ext cx="1037735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  <a:t>A roster of 250+ speakers and facilitators who engage on EU topics, mobilized by the Representations. </a:t>
            </a:r>
            <a:b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</a:br>
            <a: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  <a:t>Present in 9 EU countries (</a:t>
            </a:r>
            <a:r>
              <a:rPr lang="en-GB" sz="2400" dirty="0">
                <a:solidFill>
                  <a:srgbClr val="6550A3"/>
                </a:solidFill>
                <a:latin typeface="Verdana"/>
                <a:ea typeface="Verdana"/>
              </a:rPr>
              <a:t>Austria, Bulgaria, France, Germany, Latvia, Lithuania, Malta, Poland and Spain)</a:t>
            </a:r>
          </a:p>
          <a:p>
            <a:pPr algn="l"/>
            <a:endParaRPr lang="en-US" sz="2400" dirty="0">
              <a:solidFill>
                <a:srgbClr val="6550A3"/>
              </a:solidFill>
              <a:latin typeface="Verdana"/>
              <a:ea typeface="Verdana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5CDC489-9096-45E5-C6AD-EF5F90FF2567}"/>
              </a:ext>
            </a:extLst>
          </p:cNvPr>
          <p:cNvSpPr txBox="1">
            <a:spLocks/>
          </p:cNvSpPr>
          <p:nvPr/>
        </p:nvSpPr>
        <p:spPr>
          <a:xfrm>
            <a:off x="1215208" y="4149649"/>
            <a:ext cx="10742299" cy="1342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6550A3"/>
                </a:solidFill>
                <a:latin typeface="Verdana"/>
                <a:ea typeface="Verdana"/>
                <a:cs typeface="Calibri Light"/>
              </a:rPr>
              <a:t>2: European Documentation </a:t>
            </a:r>
            <a:r>
              <a:rPr lang="en-US" dirty="0" err="1">
                <a:solidFill>
                  <a:srgbClr val="6550A3"/>
                </a:solidFill>
                <a:latin typeface="Verdana"/>
                <a:ea typeface="Verdana"/>
                <a:cs typeface="Calibri Light"/>
              </a:rPr>
              <a:t>Centres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968F3A-3BE8-F4CD-1FAA-F4379C0FB500}"/>
              </a:ext>
            </a:extLst>
          </p:cNvPr>
          <p:cNvSpPr txBox="1"/>
          <p:nvPr/>
        </p:nvSpPr>
        <p:spPr>
          <a:xfrm>
            <a:off x="1215208" y="5348443"/>
            <a:ext cx="1044847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  <a:t>280 </a:t>
            </a:r>
            <a:r>
              <a:rPr lang="en-US" sz="2400" dirty="0" err="1">
                <a:solidFill>
                  <a:srgbClr val="6550A3"/>
                </a:solidFill>
                <a:latin typeface="Verdana"/>
                <a:ea typeface="Verdana"/>
              </a:rPr>
              <a:t>centres</a:t>
            </a:r>
            <a: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  <a:t> hosted in libraries, </a:t>
            </a:r>
            <a:b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</a:br>
            <a: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  <a:t>in most cases within universities. </a:t>
            </a:r>
          </a:p>
          <a:p>
            <a:pPr algn="l"/>
            <a: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  <a:t>All MS apart from Luxembourg and Lithuania </a:t>
            </a:r>
          </a:p>
        </p:txBody>
      </p:sp>
    </p:spTree>
    <p:extLst>
      <p:ext uri="{BB962C8B-B14F-4D97-AF65-F5344CB8AC3E}">
        <p14:creationId xmlns:p14="http://schemas.microsoft.com/office/powerpoint/2010/main" val="1694934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9093"/>
            <a:ext cx="12192000" cy="463890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</p:pic>
      <p:sp>
        <p:nvSpPr>
          <p:cNvPr id="7" name="Rectangle 6"/>
          <p:cNvSpPr/>
          <p:nvPr/>
        </p:nvSpPr>
        <p:spPr>
          <a:xfrm>
            <a:off x="231228" y="1447993"/>
            <a:ext cx="11698013" cy="771099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/>
              <a:t>EUROPE DIRECT centres 2021-2025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968F3A-3BE8-F4CD-1FAA-F4379C0FB500}"/>
              </a:ext>
            </a:extLst>
          </p:cNvPr>
          <p:cNvSpPr txBox="1"/>
          <p:nvPr/>
        </p:nvSpPr>
        <p:spPr>
          <a:xfrm>
            <a:off x="7451437" y="2463557"/>
            <a:ext cx="4740563" cy="34163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6550A3"/>
                </a:solidFill>
                <a:latin typeface="Verdana"/>
                <a:ea typeface="Verdana"/>
              </a:rPr>
              <a:t>430 and more </a:t>
            </a:r>
            <a:r>
              <a:rPr lang="en-US" sz="2400" b="1" dirty="0" err="1">
                <a:solidFill>
                  <a:srgbClr val="6550A3"/>
                </a:solidFill>
                <a:latin typeface="Verdana"/>
                <a:ea typeface="Verdana"/>
              </a:rPr>
              <a:t>centres</a:t>
            </a:r>
            <a:r>
              <a:rPr lang="en-US" sz="2400" b="1" dirty="0">
                <a:solidFill>
                  <a:srgbClr val="6550A3"/>
                </a:solidFill>
                <a:latin typeface="Verdana"/>
                <a:ea typeface="Verdana"/>
              </a:rPr>
              <a:t> on the ground</a:t>
            </a:r>
          </a:p>
          <a:p>
            <a:pPr algn="l"/>
            <a: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  <a:t>Bringing the EU closer to citizens, where they are.</a:t>
            </a:r>
          </a:p>
          <a:p>
            <a:pPr algn="l"/>
            <a: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  <a:t>Hosted in 50% of the cases in local authorities, the rest in NGOs and other entities, public or private</a:t>
            </a:r>
          </a:p>
          <a:p>
            <a:pPr algn="l"/>
            <a:r>
              <a:rPr lang="en-US" sz="2400" dirty="0">
                <a:solidFill>
                  <a:srgbClr val="6550A3"/>
                </a:solidFill>
                <a:latin typeface="Verdana"/>
                <a:ea typeface="Verdana"/>
              </a:rPr>
              <a:t>Grant holders</a:t>
            </a:r>
          </a:p>
        </p:txBody>
      </p:sp>
    </p:spTree>
    <p:extLst>
      <p:ext uri="{BB962C8B-B14F-4D97-AF65-F5344CB8AC3E}">
        <p14:creationId xmlns:p14="http://schemas.microsoft.com/office/powerpoint/2010/main" val="3195711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931652" y="4064000"/>
            <a:ext cx="8434021" cy="746858"/>
          </a:xfrm>
          <a:prstGeom prst="roundRect">
            <a:avLst/>
          </a:prstGeom>
          <a:ln w="762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931652" y="1338919"/>
            <a:ext cx="10979991" cy="3471939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GB" b="1" dirty="0"/>
              <a:t>Inform and engage citizens</a:t>
            </a:r>
            <a:r>
              <a:rPr lang="en-GB" dirty="0"/>
              <a:t>, including in the context of the Conference on the Future of Europe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Reach out and collaborate with </a:t>
            </a:r>
            <a:r>
              <a:rPr lang="en-GB" b="1" dirty="0"/>
              <a:t>local media on coverage of EU topics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Listen to citizens’ expectations and enable feedback to EU institutions </a:t>
            </a:r>
            <a:r>
              <a:rPr lang="en-GB" dirty="0"/>
              <a:t>– with a possibility to be </a:t>
            </a:r>
            <a:r>
              <a:rPr lang="en-GB" b="1" dirty="0">
                <a:solidFill>
                  <a:srgbClr val="004494"/>
                </a:solidFill>
              </a:rPr>
              <a:t>activated</a:t>
            </a:r>
            <a:r>
              <a:rPr lang="en-GB" dirty="0"/>
              <a:t> in a targeted way, flagging of locally spread misinformation etc.</a:t>
            </a:r>
            <a:endParaRPr lang="en-GB" b="1" dirty="0"/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Outreach to schools </a:t>
            </a:r>
            <a:r>
              <a:rPr lang="en-GB" dirty="0"/>
              <a:t>in their catchment area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b="1" dirty="0"/>
              <a:t>Seek cooperation with other EU outreach networks </a:t>
            </a:r>
            <a:r>
              <a:rPr lang="en-GB" dirty="0"/>
              <a:t>and local contact points (“Network of networks”)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31652" y="-179247"/>
            <a:ext cx="10653623" cy="1414732"/>
          </a:xfrm>
        </p:spPr>
        <p:txBody>
          <a:bodyPr/>
          <a:lstStyle/>
          <a:p>
            <a:r>
              <a:rPr lang="en-GB" sz="3200" b="1" dirty="0"/>
              <a:t>FIVE KEY TASKS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9175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7309" y="1912234"/>
            <a:ext cx="10512862" cy="3929767"/>
          </a:xfrm>
        </p:spPr>
        <p:txBody>
          <a:bodyPr/>
          <a:lstStyle/>
          <a:p>
            <a:r>
              <a:rPr lang="en-US" dirty="0"/>
              <a:t>Activate the </a:t>
            </a:r>
            <a:r>
              <a:rPr lang="en-US" i="1" dirty="0"/>
              <a:t>EUROPE DIRECT</a:t>
            </a:r>
            <a:r>
              <a:rPr lang="en-US" dirty="0"/>
              <a:t> network to foster the development of citizenship competencies, through </a:t>
            </a:r>
            <a:r>
              <a:rPr lang="en-US" b="1" dirty="0"/>
              <a:t>citizenship education </a:t>
            </a:r>
            <a:r>
              <a:rPr lang="en-US" dirty="0"/>
              <a:t>and learning strategies </a:t>
            </a:r>
          </a:p>
          <a:p>
            <a:r>
              <a:rPr lang="en-US" dirty="0"/>
              <a:t>Funnel the materials suitable for ‘</a:t>
            </a:r>
            <a:r>
              <a:rPr lang="en-US" i="1" dirty="0"/>
              <a:t>learning to participate</a:t>
            </a:r>
            <a:r>
              <a:rPr lang="en-US" dirty="0"/>
              <a:t>’ to schools via the network </a:t>
            </a:r>
            <a:endParaRPr lang="en-GB" dirty="0"/>
          </a:p>
          <a:p>
            <a:r>
              <a:rPr lang="en-US" dirty="0"/>
              <a:t>Team up with other EU outreach networks active on education and youth</a:t>
            </a:r>
          </a:p>
          <a:p>
            <a:r>
              <a:rPr lang="en-US" b="1" dirty="0"/>
              <a:t>structured agreements </a:t>
            </a:r>
            <a:r>
              <a:rPr lang="en-US" dirty="0"/>
              <a:t>to develop together with local </a:t>
            </a:r>
            <a:r>
              <a:rPr lang="en-US" b="1"/>
              <a:t>school authorities </a:t>
            </a:r>
            <a:r>
              <a:rPr lang="en-US"/>
              <a:t>a </a:t>
            </a:r>
            <a:r>
              <a:rPr lang="en-US" dirty="0"/>
              <a:t>learning path for the teaching and learning of the EU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31652" y="-179247"/>
            <a:ext cx="10653623" cy="1414732"/>
          </a:xfrm>
        </p:spPr>
        <p:txBody>
          <a:bodyPr/>
          <a:lstStyle/>
          <a:p>
            <a:r>
              <a:rPr lang="en-GB" sz="3200" b="1" dirty="0"/>
              <a:t>WHAT SYNERGIES WITH SCHOOLS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367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225" y="0"/>
            <a:ext cx="9472612" cy="676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075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7C347E-A171-92A6-4BDD-775B3D0FD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Link to video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E11380-5671-FC37-3965-D23BAF9C8D77}"/>
              </a:ext>
            </a:extLst>
          </p:cNvPr>
          <p:cNvSpPr txBox="1"/>
          <p:nvPr/>
        </p:nvSpPr>
        <p:spPr>
          <a:xfrm>
            <a:off x="879123" y="1563511"/>
            <a:ext cx="64896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1F497D"/>
                </a:solidFill>
                <a:hlinkClick r:id="rId2"/>
              </a:rPr>
              <a:t>https://audiovisual.ec.europa.eu/en/video/I-213926?lg=EN</a:t>
            </a:r>
          </a:p>
        </p:txBody>
      </p:sp>
    </p:spTree>
    <p:extLst>
      <p:ext uri="{BB962C8B-B14F-4D97-AF65-F5344CB8AC3E}">
        <p14:creationId xmlns:p14="http://schemas.microsoft.com/office/powerpoint/2010/main" val="493596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Thank you! </a:t>
            </a:r>
            <a:br>
              <a:rPr lang="en-GB" dirty="0"/>
            </a:br>
            <a:endParaRPr lang="en-GB" sz="4800" i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/>
          </a:p>
          <a:p>
            <a:endParaRPr lang="en-IE" dirty="0"/>
          </a:p>
          <a:p>
            <a:r>
              <a:rPr lang="en-IE" dirty="0"/>
              <a:t> @</a:t>
            </a:r>
            <a:r>
              <a:rPr lang="en-IE" dirty="0" err="1"/>
              <a:t>Irenellas</a:t>
            </a:r>
            <a:endParaRPr lang="fr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88" y="4674546"/>
            <a:ext cx="531978" cy="58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662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33e07890-6196-4e26-9dd2-53178dae8e48" xsi:nil="true"/>
    <TaxCatchAll xmlns="faa54b14-608b-44ba-8621-4287d9574b27" xsi:nil="true"/>
    <GPTphotos xmlns="33e07890-6196-4e26-9dd2-53178dae8e48" xsi:nil="true"/>
    <lcf76f155ced4ddcb4097134ff3c332f xmlns="33e07890-6196-4e26-9dd2-53178dae8e4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DF3D715AA394A9B15E0E0FAA07E37" ma:contentTypeVersion="18" ma:contentTypeDescription="Crée un document." ma:contentTypeScope="" ma:versionID="37b695479db23ed7296397755f6da6ea">
  <xsd:schema xmlns:xsd="http://www.w3.org/2001/XMLSchema" xmlns:xs="http://www.w3.org/2001/XMLSchema" xmlns:p="http://schemas.microsoft.com/office/2006/metadata/properties" xmlns:ns2="33e07890-6196-4e26-9dd2-53178dae8e48" xmlns:ns3="faa54b14-608b-44ba-8621-4287d9574b27" targetNamespace="http://schemas.microsoft.com/office/2006/metadata/properties" ma:root="true" ma:fieldsID="61de113f76a4c4381b06c99468d41915" ns2:_="" ns3:_="">
    <xsd:import namespace="33e07890-6196-4e26-9dd2-53178dae8e48"/>
    <xsd:import namespace="faa54b14-608b-44ba-8621-4287d9574b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GPTphoto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07890-6196-4e26-9dd2-53178dae8e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GPTphotos" ma:index="25" nillable="true" ma:displayName="GPT photos" ma:format="Dropdown" ma:internalName="GPTphotos">
      <xsd:simpleType>
        <xsd:restriction base="dms:Choice">
          <xsd:enumeration value="Choice 1"/>
          <xsd:enumeration value="Choice 2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54b14-608b-44ba-8621-4287d9574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a2ab797-8e24-4f94-afb5-8fd5a857bc5f}" ma:internalName="TaxCatchAll" ma:showField="CatchAllData" ma:web="faa54b14-608b-44ba-8621-4287d9574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6338B2-C1B4-4505-86DA-49698C684AB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12602DD-8A33-4613-83DA-ADB531AC56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B8E481-5B48-4A0C-9598-060139C1AB3A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392</TotalTime>
  <Words>307</Words>
  <Application>Microsoft Office PowerPoint</Application>
  <PresentationFormat>Widescreen</PresentationFormat>
  <Paragraphs>29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European networks in the Member States   EUROPE DIRECT  </vt:lpstr>
      <vt:lpstr>PowerPoint Presentation</vt:lpstr>
      <vt:lpstr>PowerPoint Presentation</vt:lpstr>
      <vt:lpstr>FIVE KEY TASKS</vt:lpstr>
      <vt:lpstr>WHAT SYNERGIES WITH SCHOOLS </vt:lpstr>
      <vt:lpstr>PowerPoint Presentation</vt:lpstr>
      <vt:lpstr>Link to video</vt:lpstr>
      <vt:lpstr>Thank you! 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multiplying  power of networks:  bringing the EU  to the community level</dc:title>
  <dc:creator>CAVALLO Sandra (COMM)</dc:creator>
  <cp:lastModifiedBy>SARDONE Irenella (COMM)</cp:lastModifiedBy>
  <cp:revision>32</cp:revision>
  <dcterms:created xsi:type="dcterms:W3CDTF">2022-10-04T09:05:27Z</dcterms:created>
  <dcterms:modified xsi:type="dcterms:W3CDTF">2022-10-24T07:14:50Z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0x010100355B48FF0CC296458A06F45EF4467227</vt:lpwstr>
  </property>
</Properties>
</file>