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04" autoAdjust="0"/>
  </p:normalViewPr>
  <p:slideViewPr>
    <p:cSldViewPr snapToGrid="0">
      <p:cViewPr varScale="1">
        <p:scale>
          <a:sx n="49" d="100"/>
          <a:sy n="49" d="100"/>
        </p:scale>
        <p:origin x="129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B6A29499-08EE-4A46-939C-D35A967D2976}" type="slidenum">
              <a:rPr lang="fr-BE" sz="1400" b="0" strike="noStrike" spc="-1" smtClean="0">
                <a:latin typeface="Times New Roman"/>
              </a:rPr>
              <a:t>1</a:t>
            </a:fld>
            <a:endParaRPr lang="fr-BE" sz="1400" b="0" strike="noStrike" spc="-1">
              <a:latin typeface="Times New Roman"/>
            </a:endParaRPr>
          </a:p>
        </p:txBody>
      </p:sp>
    </p:spTree>
    <p:extLst>
      <p:ext uri="{BB962C8B-B14F-4D97-AF65-F5344CB8AC3E}">
        <p14:creationId xmlns:p14="http://schemas.microsoft.com/office/powerpoint/2010/main" val="172373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2000" b="0" strike="noStrike" dirty="0">
                <a:latin typeface="Arial"/>
              </a:rPr>
              <a:t>Comece por reproduzir o vídeo no diapositivo (https://www.youtube.com/watch?v=9jnq3MRLsEU)</a:t>
            </a:r>
            <a:r>
              <a:rPr lang="pt-PT" dirty="0"/>
              <a:t>
</a:t>
            </a:r>
            <a:br>
              <a:rPr lang="pt-PT" dirty="0"/>
            </a:br>
            <a:r>
              <a:rPr lang="pt-PT" sz="2000" b="0" strike="noStrike" dirty="0">
                <a:latin typeface="Arial"/>
              </a:rPr>
              <a:t>Duração total:  40” (dos 2 </a:t>
            </a:r>
            <a:r>
              <a:rPr lang="pt-PT" sz="2000" b="0" strike="noStrike" dirty="0" err="1">
                <a:latin typeface="Arial"/>
              </a:rPr>
              <a:t>min</a:t>
            </a:r>
            <a:r>
              <a:rPr lang="pt-PT" sz="2000" b="0" strike="noStrike" dirty="0">
                <a:latin typeface="Arial"/>
              </a:rPr>
              <a:t>. e 51 </a:t>
            </a:r>
            <a:r>
              <a:rPr lang="pt-PT" sz="2000" b="0" strike="noStrike" dirty="0" err="1">
                <a:latin typeface="Arial"/>
              </a:rPr>
              <a:t>seg.</a:t>
            </a:r>
            <a:r>
              <a:rPr lang="pt-PT" sz="2000" b="0" strike="noStrike" dirty="0">
                <a:latin typeface="Arial"/>
              </a:rPr>
              <a:t> até aos 3 </a:t>
            </a:r>
            <a:r>
              <a:rPr lang="pt-PT" sz="2000" b="0" strike="noStrike" dirty="0" err="1">
                <a:latin typeface="Arial"/>
              </a:rPr>
              <a:t>min</a:t>
            </a:r>
            <a:r>
              <a:rPr lang="pt-PT" sz="2000" b="0" strike="noStrike" dirty="0">
                <a:latin typeface="Arial"/>
              </a:rPr>
              <a:t>. e 31 </a:t>
            </a:r>
            <a:r>
              <a:rPr lang="pt-PT" sz="2000" b="0" strike="noStrike" dirty="0" err="1">
                <a:latin typeface="Arial"/>
              </a:rPr>
              <a:t>seg.</a:t>
            </a:r>
            <a:r>
              <a:rPr lang="pt-PT" sz="2000" b="0" strike="noStrike" dirty="0">
                <a:latin typeface="Arial"/>
              </a:rPr>
              <a:t>)</a:t>
            </a:r>
          </a:p>
          <a:p>
            <a:pPr marL="216000" indent="-216000">
              <a:lnSpc>
                <a:spcPct val="100000"/>
              </a:lnSpc>
            </a:pPr>
            <a:endParaRPr lang="fr-BE" sz="2000" b="0" strike="noStrike" spc="-1" dirty="0">
              <a:latin typeface="Arial"/>
            </a:endParaRPr>
          </a:p>
          <a:p>
            <a:pPr marL="216000" indent="-216000">
              <a:lnSpc>
                <a:spcPct val="100000"/>
              </a:lnSpc>
            </a:pPr>
            <a:r>
              <a:rPr lang="pt-PT" sz="2000" b="0" strike="noStrike" dirty="0">
                <a:latin typeface="Arial"/>
              </a:rPr>
              <a:t>Transcrição (traduzida):</a:t>
            </a:r>
          </a:p>
          <a:p>
            <a:pPr marL="139680">
              <a:lnSpc>
                <a:spcPct val="100000"/>
              </a:lnSpc>
              <a:tabLst>
                <a:tab pos="0" algn="l"/>
              </a:tabLst>
            </a:pPr>
            <a:r>
              <a:rPr lang="pt-PT" sz="1200" b="0" strike="noStrike" dirty="0">
                <a:solidFill>
                  <a:srgbClr val="000000"/>
                </a:solidFill>
                <a:latin typeface="Arial"/>
              </a:rPr>
              <a:t>---------------------------</a:t>
            </a:r>
            <a:r>
              <a:rPr lang="pt-PT" dirty="0"/>
              <a:t>
</a:t>
            </a:r>
            <a:br>
              <a:rPr lang="pt-PT" dirty="0"/>
            </a:br>
            <a:r>
              <a:rPr lang="pt-PT" sz="2000" b="0" strike="noStrike" dirty="0">
                <a:solidFill>
                  <a:srgbClr val="000000"/>
                </a:solidFill>
                <a:latin typeface="Arial"/>
              </a:rPr>
              <a:t>(Maria apresenta-se com uma residente de Odessa que veio à manifestação em </a:t>
            </a:r>
            <a:r>
              <a:rPr lang="pt-PT" sz="2000" b="0" strike="noStrike" dirty="0" smtClean="0">
                <a:solidFill>
                  <a:srgbClr val="000000"/>
                </a:solidFill>
                <a:latin typeface="Arial"/>
              </a:rPr>
              <a:t>Sebastopol</a:t>
            </a:r>
            <a:r>
              <a:rPr lang="pt-PT" sz="2000" b="0" strike="noStrike" dirty="0">
                <a:solidFill>
                  <a:srgbClr val="000000"/>
                </a:solidFill>
                <a:latin typeface="Arial"/>
              </a:rPr>
              <a:t>, na Crimeia, em 3 de março de 2014)</a:t>
            </a:r>
            <a:r>
              <a:rPr lang="pt-PT" dirty="0"/>
              <a:t>
</a:t>
            </a:r>
            <a:br>
              <a:rPr lang="pt-PT" dirty="0"/>
            </a:br>
            <a:r>
              <a:rPr lang="pt-PT" sz="2000" b="0" strike="noStrike" dirty="0">
                <a:solidFill>
                  <a:srgbClr val="000000"/>
                </a:solidFill>
                <a:latin typeface="Arial"/>
              </a:rPr>
              <a:t>(o excerto é da </a:t>
            </a:r>
            <a:r>
              <a:rPr lang="pt-PT" sz="2000" b="0" strike="noStrike" dirty="0" err="1">
                <a:solidFill>
                  <a:srgbClr val="000000"/>
                </a:solidFill>
                <a:latin typeface="Arial"/>
              </a:rPr>
              <a:t>NTS</a:t>
            </a:r>
            <a:r>
              <a:rPr lang="pt-PT" sz="2000" b="0" strike="noStrike" dirty="0">
                <a:solidFill>
                  <a:srgbClr val="000000"/>
                </a:solidFill>
                <a:latin typeface="Arial"/>
              </a:rPr>
              <a:t>, estação televisiva da Crimeia, e foi transmitido como um relato da manifestação pública)</a:t>
            </a:r>
            <a:r>
              <a:rPr lang="pt-PT" dirty="0"/>
              <a:t>
</a:t>
            </a:r>
            <a:br>
              <a:rPr lang="pt-PT" dirty="0"/>
            </a:b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Os professores da escola estão a pedir proteção.</a:t>
            </a:r>
            <a:r>
              <a:rPr lang="pt-PT" dirty="0"/>
              <a:t>
</a:t>
            </a:r>
            <a:br>
              <a:rPr lang="pt-PT" dirty="0"/>
            </a:br>
            <a:r>
              <a:rPr lang="pt-PT" sz="2000" b="0" strike="noStrike" dirty="0">
                <a:solidFill>
                  <a:srgbClr val="000000"/>
                </a:solidFill>
                <a:latin typeface="Arial"/>
              </a:rPr>
              <a:t>Os meus filhos estudam na escola russa e eu faço parte da Associação de Pais.</a:t>
            </a:r>
          </a:p>
          <a:p>
            <a:pPr marL="139680">
              <a:lnSpc>
                <a:spcPct val="100000"/>
              </a:lnSpc>
              <a:tabLst>
                <a:tab pos="0" algn="l"/>
              </a:tabLst>
            </a:pPr>
            <a:r>
              <a:rPr lang="pt-PT" sz="2000" b="0" strike="noStrike" dirty="0">
                <a:solidFill>
                  <a:srgbClr val="000000"/>
                </a:solidFill>
                <a:latin typeface="Arial"/>
              </a:rPr>
              <a:t>Quando venho à escola, as crianças perguntam «Agora também vamos para a prisão por aprender a língua russa e por falar russo?»</a:t>
            </a:r>
          </a:p>
          <a:p>
            <a:pPr marL="139680">
              <a:lnSpc>
                <a:spcPct val="100000"/>
              </a:lnSpc>
              <a:tabLst>
                <a:tab pos="0" algn="l"/>
              </a:tabLst>
            </a:pPr>
            <a:r>
              <a:rPr lang="pt-PT" sz="2000" b="0" strike="noStrike" dirty="0">
                <a:solidFill>
                  <a:srgbClr val="000000"/>
                </a:solidFill>
                <a:latin typeface="Arial"/>
              </a:rPr>
              <a:t>Para chegar lá, tivemos de desligar os telemóveis e retirar a bateria.</a:t>
            </a:r>
          </a:p>
          <a:p>
            <a:pPr marL="139680">
              <a:lnSpc>
                <a:spcPct val="100000"/>
              </a:lnSpc>
              <a:tabLst>
                <a:tab pos="0" algn="l"/>
              </a:tabLst>
            </a:pPr>
            <a:r>
              <a:rPr lang="pt-PT" sz="2000" b="0" strike="noStrike" dirty="0">
                <a:solidFill>
                  <a:srgbClr val="000000"/>
                </a:solidFill>
                <a:latin typeface="Arial"/>
              </a:rPr>
              <a:t>Começou uma enorme perseguição, é verdadeiramente horrível.</a:t>
            </a:r>
          </a:p>
          <a:p>
            <a:pPr marL="139680">
              <a:lnSpc>
                <a:spcPct val="100000"/>
              </a:lnSpc>
              <a:tabLst>
                <a:tab pos="0" algn="l"/>
              </a:tabLst>
            </a:pPr>
            <a:r>
              <a:rPr lang="pt-PT"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Vários vídeos com os mesmos participantes:</a:t>
            </a:r>
          </a:p>
          <a:p>
            <a:pPr marL="139680">
              <a:lnSpc>
                <a:spcPct val="100000"/>
              </a:lnSpc>
              <a:tabLst>
                <a:tab pos="0" algn="l"/>
              </a:tabLst>
            </a:pPr>
            <a:r>
              <a:rPr lang="pt-PT" sz="2000" b="0" strike="noStrike" dirty="0">
                <a:solidFill>
                  <a:srgbClr val="000000"/>
                </a:solidFill>
                <a:latin typeface="Arial"/>
              </a:rPr>
              <a:t>https://www.youtube.com/watch?v=Onui6ivzf4o (</a:t>
            </a:r>
            <a:r>
              <a:rPr lang="pt-PT" sz="2000" b="0" strike="noStrike" dirty="0" err="1">
                <a:solidFill>
                  <a:srgbClr val="000000"/>
                </a:solidFill>
                <a:latin typeface="Arial"/>
              </a:rPr>
              <a:t>Kharkiv</a:t>
            </a: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https://www.youtube.com/watch?v=9jnq3MRLsEU (</a:t>
            </a:r>
            <a:r>
              <a:rPr lang="pt-PT" sz="2000" b="0" strike="noStrike" dirty="0" smtClean="0">
                <a:solidFill>
                  <a:srgbClr val="000000"/>
                </a:solidFill>
                <a:latin typeface="Arial"/>
              </a:rPr>
              <a:t>Sebastopol</a:t>
            </a: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https://www.youtube.com/watch?v=mYlDRUnzvsc (“</a:t>
            </a:r>
            <a:r>
              <a:rPr lang="pt-PT" sz="2000" b="0" strike="noStrike" dirty="0" smtClean="0">
                <a:solidFill>
                  <a:srgbClr val="000000"/>
                </a:solidFill>
                <a:latin typeface="Arial"/>
              </a:rPr>
              <a:t>referendo” na Crimeia</a:t>
            </a: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https://www.youtube.com/watch?v=3YM-Og-g_jY (</a:t>
            </a:r>
            <a:r>
              <a:rPr lang="pt-PT" sz="2000" b="0" strike="noStrike" dirty="0" err="1">
                <a:solidFill>
                  <a:srgbClr val="000000"/>
                </a:solidFill>
                <a:latin typeface="Arial"/>
              </a:rPr>
              <a:t>Kyiv</a:t>
            </a:r>
            <a:r>
              <a:rPr lang="pt-PT" sz="2000" b="0" strike="noStrike" dirty="0">
                <a:solidFill>
                  <a:srgbClr val="000000"/>
                </a:solidFill>
                <a:latin typeface="Arial"/>
              </a:rPr>
              <a:t>)</a:t>
            </a:r>
          </a:p>
          <a:p>
            <a:pPr marL="139680">
              <a:lnSpc>
                <a:spcPct val="100000"/>
              </a:lnSpc>
              <a:tabLst>
                <a:tab pos="0" algn="l"/>
              </a:tabLst>
            </a:pPr>
            <a:r>
              <a:rPr lang="pt-PT" sz="2000" b="0" strike="noStrike" dirty="0">
                <a:solidFill>
                  <a:srgbClr val="000000"/>
                </a:solidFill>
                <a:latin typeface="Arial"/>
              </a:rPr>
              <a:t>https://www.youtube.com/watch?v=x4jWXVQ-Jog (</a:t>
            </a:r>
            <a:r>
              <a:rPr lang="pt-PT" sz="2000" b="0" strike="noStrike" dirty="0" err="1">
                <a:solidFill>
                  <a:srgbClr val="000000"/>
                </a:solidFill>
                <a:latin typeface="Arial"/>
              </a:rPr>
              <a:t>Lugansk</a:t>
            </a:r>
            <a:r>
              <a:rPr lang="pt-PT" sz="2000" b="0" strike="noStrike" dirty="0">
                <a:solidFill>
                  <a:srgbClr val="000000"/>
                </a:solidFill>
                <a:latin typeface="Arial"/>
              </a:rPr>
              <a:t>) &gt; </a:t>
            </a:r>
            <a:r>
              <a:rPr lang="pt-PT" sz="2000" b="0" strike="noStrike" dirty="0" err="1">
                <a:solidFill>
                  <a:srgbClr val="000000"/>
                </a:solidFill>
                <a:latin typeface="Arial"/>
              </a:rPr>
              <a:t>video</a:t>
            </a:r>
            <a:r>
              <a:rPr lang="pt-PT" sz="2000" b="0" strike="noStrike" dirty="0">
                <a:solidFill>
                  <a:srgbClr val="000000"/>
                </a:solidFill>
                <a:latin typeface="Arial"/>
              </a:rPr>
              <a:t> </a:t>
            </a:r>
            <a:r>
              <a:rPr lang="pt-PT" sz="2000" b="0" strike="noStrike" dirty="0" err="1" smtClean="0">
                <a:solidFill>
                  <a:srgbClr val="000000"/>
                </a:solidFill>
                <a:latin typeface="Arial"/>
              </a:rPr>
              <a:t>indisponível</a:t>
            </a:r>
            <a:endParaRPr lang="pt-PT" sz="2000" b="0" strike="noStrike" dirty="0">
              <a:solidFill>
                <a:srgbClr val="000000"/>
              </a:solidFill>
              <a:latin typeface="Arial"/>
            </a:endParaRPr>
          </a:p>
          <a:p>
            <a:pPr marL="139680">
              <a:lnSpc>
                <a:spcPct val="100000"/>
              </a:lnSpc>
              <a:tabLst>
                <a:tab pos="0" algn="l"/>
              </a:tabLst>
            </a:pPr>
            <a:r>
              <a:rPr lang="pt-PT" sz="2000" b="0" strike="noStrike" dirty="0">
                <a:solidFill>
                  <a:srgbClr val="000000"/>
                </a:solidFill>
                <a:latin typeface="Arial"/>
              </a:rPr>
              <a:t>https://www.youtube.com/watch?v=JzcBu28nqV0 (</a:t>
            </a:r>
            <a:r>
              <a:rPr lang="pt-PT" sz="2000" b="0" strike="noStrike" dirty="0" err="1">
                <a:solidFill>
                  <a:srgbClr val="000000"/>
                </a:solidFill>
                <a:latin typeface="Arial"/>
              </a:rPr>
              <a:t>Krivoy</a:t>
            </a:r>
            <a:r>
              <a:rPr lang="pt-PT" sz="2000" b="0" strike="noStrike" dirty="0">
                <a:solidFill>
                  <a:srgbClr val="000000"/>
                </a:solidFill>
                <a:latin typeface="Arial"/>
              </a:rPr>
              <a:t> </a:t>
            </a:r>
            <a:r>
              <a:rPr lang="pt-PT" sz="2000" b="0" strike="noStrike" dirty="0" err="1">
                <a:solidFill>
                  <a:srgbClr val="000000"/>
                </a:solidFill>
                <a:latin typeface="Arial"/>
              </a:rPr>
              <a:t>Rog</a:t>
            </a:r>
            <a:r>
              <a:rPr lang="pt-P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pt-PT" sz="2000" b="0" strike="noStrike" dirty="0">
                <a:solidFill>
                  <a:srgbClr val="000000"/>
                </a:solidFill>
                <a:latin typeface="Arial"/>
              </a:rPr>
              <a:t>Pontos a debater:</a:t>
            </a:r>
          </a:p>
          <a:p>
            <a:pPr marL="139680">
              <a:lnSpc>
                <a:spcPct val="100000"/>
              </a:lnSpc>
              <a:tabLst>
                <a:tab pos="0" algn="l"/>
              </a:tabLst>
            </a:pPr>
            <a:r>
              <a:rPr lang="pt-PT" sz="2000" b="0" strike="noStrike" dirty="0">
                <a:solidFill>
                  <a:srgbClr val="000000"/>
                </a:solidFill>
                <a:latin typeface="Arial"/>
              </a:rPr>
              <a:t>- Os autores de propaganda têm de garantir que a sua mensagem é consistente, por isso utilizam atores profissionais para representarem personagens comoventes</a:t>
            </a:r>
          </a:p>
          <a:p>
            <a:pPr marL="139680">
              <a:lnSpc>
                <a:spcPct val="100000"/>
              </a:lnSpc>
              <a:tabLst>
                <a:tab pos="0" algn="l"/>
              </a:tabLst>
            </a:pPr>
            <a:r>
              <a:rPr lang="pt-PT" sz="2000" b="0" strike="noStrike" dirty="0">
                <a:solidFill>
                  <a:srgbClr val="000000"/>
                </a:solidFill>
                <a:latin typeface="Arial"/>
              </a:rPr>
              <a:t>- Utilizando exemplos reais não conseguiriam um resultado tão radical, pois os argumentos seriam equilibrados e o impacto final no </a:t>
            </a:r>
            <a:r>
              <a:rPr lang="pt-PT" sz="2000" b="0" strike="noStrike" dirty="0" smtClean="0">
                <a:solidFill>
                  <a:srgbClr val="000000"/>
                </a:solidFill>
                <a:latin typeface="Arial"/>
              </a:rPr>
              <a:t>espetador </a:t>
            </a:r>
            <a:r>
              <a:rPr lang="pt-PT" sz="2000" b="0" strike="noStrike" dirty="0">
                <a:solidFill>
                  <a:srgbClr val="000000"/>
                </a:solidFill>
                <a:latin typeface="Arial"/>
              </a:rPr>
              <a:t>seria objetivo. Em vez disso, aqui gerámos o ódio em relação à causa da independência da Ucrânia e aos seus apoiantes</a:t>
            </a:r>
          </a:p>
          <a:p>
            <a:pPr>
              <a:lnSpc>
                <a:spcPct val="100000"/>
              </a:lnSpc>
              <a:tabLst>
                <a:tab pos="0" algn="l"/>
              </a:tabLst>
            </a:pPr>
            <a:endParaRPr lang="fr-BE" sz="2000" b="0" strike="noStrike" spc="-1" dirty="0">
              <a:latin typeface="Arial"/>
            </a:endParaRPr>
          </a:p>
          <a:p>
            <a:pPr>
              <a:lnSpc>
                <a:spcPct val="100000"/>
              </a:lnSpc>
              <a:tabLst>
                <a:tab pos="0" algn="l"/>
              </a:tabLst>
            </a:pPr>
            <a:r>
              <a:rPr lang="pt-PT" sz="2000" b="0" strike="noStrike" dirty="0">
                <a:solidFill>
                  <a:srgbClr val="000000"/>
                </a:solidFill>
                <a:latin typeface="Arial"/>
              </a:rPr>
              <a:t>Porque é prejudicial?</a:t>
            </a:r>
          </a:p>
          <a:p>
            <a:pPr>
              <a:lnSpc>
                <a:spcPct val="100000"/>
              </a:lnSpc>
              <a:tabLst>
                <a:tab pos="0" algn="l"/>
              </a:tabLst>
            </a:pPr>
            <a:r>
              <a:rPr lang="pt-PT" sz="2000" b="0" strike="noStrike" dirty="0">
                <a:solidFill>
                  <a:srgbClr val="000000"/>
                </a:solidFill>
                <a:latin typeface="Arial"/>
              </a:rPr>
              <a:t>As informações falsas são utilizadas para denegrir os opositores, independentemente dos factos no terreno.</a:t>
            </a:r>
          </a:p>
          <a:p>
            <a:pPr>
              <a:lnSpc>
                <a:spcPct val="100000"/>
              </a:lnSpc>
              <a:tabLst>
                <a:tab pos="0" algn="l"/>
              </a:tabLst>
            </a:pPr>
            <a:r>
              <a:rPr lang="pt-PT" sz="2000" b="0" strike="noStrike" dirty="0">
                <a:solidFill>
                  <a:srgbClr val="000000"/>
                </a:solidFill>
                <a:latin typeface="Arial"/>
              </a:rPr>
              <a:t>Uma descrição (falsa) extrema da situação é retratada como real e por isso incita a uma resposta vingativa</a:t>
            </a:r>
          </a:p>
          <a:p>
            <a:pPr>
              <a:lnSpc>
                <a:spcPct val="100000"/>
              </a:lnSpc>
              <a:tabLst>
                <a:tab pos="0" algn="l"/>
              </a:tabLst>
            </a:pPr>
            <a:r>
              <a:rPr lang="pt-PT" sz="2000" b="0" strike="noStrike" dirty="0">
                <a:solidFill>
                  <a:srgbClr val="000000"/>
                </a:solidFill>
                <a:latin typeface="Arial"/>
              </a:rPr>
              <a:t>A manipulação emocional utiliza diversos grupos sociais como um argumento indireto para apoiar "contramedidas extremas"</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1200" b="0" strike="noStrike" dirty="0">
                <a:latin typeface="Arial"/>
                <a:ea typeface="Calibri"/>
              </a:rPr>
              <a:t>COMO FUNCIONA A DESINFORMAÇÃO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pt-PT" sz="1200" b="0" strike="noStrike" dirty="0">
                <a:latin typeface="Arial"/>
                <a:ea typeface="Calibri"/>
              </a:rPr>
              <a:t>Objetivos de aprendizagem</a:t>
            </a:r>
          </a:p>
          <a:p>
            <a:pPr marL="171360" indent="-171000">
              <a:lnSpc>
                <a:spcPct val="100000"/>
              </a:lnSpc>
              <a:buClr>
                <a:srgbClr val="000000"/>
              </a:buClr>
              <a:buFont typeface="Wingdings" charset="2"/>
              <a:buChar char="-"/>
              <a:tabLst>
                <a:tab pos="0" algn="l"/>
              </a:tabLst>
            </a:pPr>
            <a:r>
              <a:rPr lang="pt-PT" sz="1200" b="0" strike="noStrike" dirty="0">
                <a:latin typeface="Arial"/>
                <a:ea typeface="Calibri"/>
              </a:rPr>
              <a:t>Compreender os principais intervenientes, comportamentos e conteúdos que definem a desinformação;</a:t>
            </a:r>
          </a:p>
          <a:p>
            <a:pPr marL="171360" indent="-171000">
              <a:lnSpc>
                <a:spcPct val="100000"/>
              </a:lnSpc>
              <a:buClr>
                <a:srgbClr val="000000"/>
              </a:buClr>
              <a:buFont typeface="Wingdings" charset="2"/>
              <a:buChar char="-"/>
              <a:tabLst>
                <a:tab pos="0" algn="l"/>
              </a:tabLst>
            </a:pPr>
            <a:r>
              <a:rPr lang="pt-PT" sz="1200" b="0" strike="noStrike" dirty="0">
                <a:latin typeface="Arial"/>
                <a:ea typeface="Calibri"/>
              </a:rPr>
              <a:t>Compreender que quem espalha a desinformação muitas vezes tem como intenção evocar reações emotivas nos leitores;</a:t>
            </a:r>
          </a:p>
          <a:p>
            <a:pPr marL="171360" indent="-171000">
              <a:lnSpc>
                <a:spcPct val="100000"/>
              </a:lnSpc>
              <a:buClr>
                <a:srgbClr val="000000"/>
              </a:buClr>
              <a:buFont typeface="Wingdings" charset="2"/>
              <a:buChar char="-"/>
              <a:tabLst>
                <a:tab pos="0" algn="l"/>
              </a:tabLst>
            </a:pPr>
            <a:r>
              <a:rPr lang="pt-PT" sz="1200" b="0" strike="noStrike" dirty="0">
                <a:latin typeface="Arial"/>
                <a:ea typeface="Calibri"/>
              </a:rPr>
              <a:t>Compreender que todos corremos o risco de ser alvo da desinformação; discutir por que razão é perigoso.</a:t>
            </a:r>
          </a:p>
          <a:p>
            <a:pPr>
              <a:lnSpc>
                <a:spcPct val="100000"/>
              </a:lnSpc>
              <a:tabLst>
                <a:tab pos="0" algn="l"/>
              </a:tabLst>
            </a:pPr>
            <a:endParaRPr lang="fr-BE" sz="1200" b="0" strike="noStrike" spc="-1" dirty="0">
              <a:latin typeface="Arial"/>
            </a:endParaRPr>
          </a:p>
          <a:p>
            <a:pPr>
              <a:lnSpc>
                <a:spcPct val="100000"/>
              </a:lnSpc>
              <a:tabLst>
                <a:tab pos="0" algn="l"/>
              </a:tabLst>
            </a:pPr>
            <a:r>
              <a:rPr lang="pt-PT" sz="2000" b="0" strike="noStrike" dirty="0">
                <a:latin typeface="Arial"/>
                <a:ea typeface="Calibri"/>
              </a:rPr>
              <a:t>Descrições</a:t>
            </a:r>
            <a:r>
              <a:rPr lang="pt-PT" sz="2000" b="0" strike="noStrike" dirty="0" smtClean="0">
                <a:latin typeface="Arial"/>
                <a:ea typeface="Calibri"/>
              </a:rPr>
              <a:t>:</a:t>
            </a:r>
            <a:r>
              <a:rPr lang="pt-PT" dirty="0"/>
              <a:t/>
            </a:r>
            <a:br>
              <a:rPr lang="pt-PT" dirty="0"/>
            </a:br>
            <a:r>
              <a:rPr lang="pt-PT" sz="2000" b="0" strike="noStrike" dirty="0">
                <a:latin typeface="Arial"/>
                <a:ea typeface="Calibri"/>
              </a:rPr>
              <a:t>- Em que momento começamos a acreditar em algo e passamos a estar dispostos a fazer um esforço adicional para apoiarmos algo?</a:t>
            </a:r>
          </a:p>
          <a:p>
            <a:pPr>
              <a:lnSpc>
                <a:spcPct val="100000"/>
              </a:lnSpc>
              <a:tabLst>
                <a:tab pos="0" algn="l"/>
              </a:tabLst>
            </a:pPr>
            <a:r>
              <a:rPr lang="pt-PT" sz="2000" b="0" strike="noStrike" dirty="0">
                <a:latin typeface="Arial"/>
                <a:ea typeface="Calibri"/>
              </a:rPr>
              <a:t>- A desinformação é um processo, não acontece rapidamente:</a:t>
            </a:r>
          </a:p>
          <a:p>
            <a:pPr>
              <a:lnSpc>
                <a:spcPct val="100000"/>
              </a:lnSpc>
              <a:tabLst>
                <a:tab pos="0" algn="l"/>
              </a:tabLst>
            </a:pPr>
            <a:r>
              <a:rPr lang="pt-PT" sz="2000" b="0" strike="noStrike" dirty="0">
                <a:latin typeface="Arial"/>
                <a:ea typeface="Calibri"/>
              </a:rPr>
              <a:t>- Em 1998 foi publicado um relatório de investigação falso que associa a vacina do sarampo ao autismo. </a:t>
            </a:r>
            <a:r>
              <a:rPr lang="pt-PT" sz="2000" b="0" strike="noStrike" dirty="0">
                <a:latin typeface="Wingdings"/>
                <a:ea typeface="Calibri"/>
              </a:rPr>
              <a:t></a:t>
            </a:r>
            <a:r>
              <a:rPr lang="pt-PT" sz="2000" b="0" strike="noStrike" dirty="0">
                <a:latin typeface="Times New Roman"/>
                <a:ea typeface="Calibri"/>
              </a:rPr>
              <a:t> </a:t>
            </a:r>
            <a:r>
              <a:rPr lang="pt-PT" sz="1200" b="0" strike="noStrike" dirty="0">
                <a:solidFill>
                  <a:srgbClr val="000000"/>
                </a:solidFill>
                <a:latin typeface="Times New Roman"/>
                <a:ea typeface="Arial"/>
              </a:rPr>
              <a:t>A investigação falsa alimenta os receios da vacinação, o que resulta num aumento do sarampo.</a:t>
            </a:r>
          </a:p>
          <a:p>
            <a:pPr>
              <a:lnSpc>
                <a:spcPct val="100000"/>
              </a:lnSpc>
              <a:tabLst>
                <a:tab pos="0" algn="l"/>
              </a:tabLst>
            </a:pPr>
            <a:r>
              <a:rPr lang="pt-PT" sz="2000" b="0" strike="noStrike" dirty="0">
                <a:solidFill>
                  <a:srgbClr val="000000"/>
                </a:solidFill>
                <a:latin typeface="Times New Roman"/>
                <a:ea typeface="Arial"/>
              </a:rPr>
              <a:t>- Motivação para apoiar uma </a:t>
            </a:r>
            <a:r>
              <a:rPr lang="pt-PT" sz="2000" b="0" strike="noStrike" dirty="0" err="1">
                <a:solidFill>
                  <a:srgbClr val="000000"/>
                </a:solidFill>
                <a:latin typeface="Times New Roman"/>
                <a:ea typeface="Arial"/>
              </a:rPr>
              <a:t>ideia/causa</a:t>
            </a:r>
            <a:r>
              <a:rPr lang="pt-PT" sz="2000" b="0" strike="noStrike" dirty="0">
                <a:solidFill>
                  <a:srgbClr val="000000"/>
                </a:solidFill>
                <a:latin typeface="Times New Roman"/>
                <a:ea typeface="Arial"/>
              </a:rPr>
              <a:t> para obter um benefício político ou financeiro</a:t>
            </a:r>
          </a:p>
          <a:p>
            <a:pPr>
              <a:lnSpc>
                <a:spcPct val="100000"/>
              </a:lnSpc>
              <a:tabLst>
                <a:tab pos="0" algn="l"/>
              </a:tabLst>
            </a:pPr>
            <a:r>
              <a:rPr lang="pt-PT" sz="1200" b="0" strike="noStrike" dirty="0">
                <a:solidFill>
                  <a:srgbClr val="000000"/>
                </a:solidFill>
                <a:latin typeface="Times New Roman"/>
                <a:ea typeface="Arial"/>
              </a:rPr>
              <a:t>- Os alunos são incentivados a refletir sobre como um verdadeiro debate só pode existir quando toda a gente faz escolhas informadas com base em factos; embora todas as opiniões sejam aceitáveis, a disseminação de mentiras não o é.</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rPr>
              <a:t>Pontos a debater:</a:t>
            </a:r>
            <a:r>
              <a:rPr lang="pt-PT" dirty="0"/>
              <a:t>
</a:t>
            </a:r>
            <a:br>
              <a:rPr lang="pt-PT" dirty="0"/>
            </a:br>
            <a:endParaRPr lang="pt-PT" dirty="0"/>
          </a:p>
          <a:p>
            <a:pPr marL="171360" indent="-171000">
              <a:lnSpc>
                <a:spcPct val="100000"/>
              </a:lnSpc>
              <a:buClr>
                <a:srgbClr val="000000"/>
              </a:buClr>
              <a:buFont typeface="StarSymbol"/>
              <a:buChar char="-"/>
              <a:tabLst>
                <a:tab pos="0" algn="l"/>
              </a:tabLst>
            </a:pPr>
            <a:r>
              <a:rPr lang="pt-PT" sz="2000" b="0" strike="noStrike" dirty="0">
                <a:latin typeface="Arial"/>
              </a:rPr>
              <a:t>Exacerbar divergências é uma ferramenta utilizada para enfraquecer uma comunidade</a:t>
            </a:r>
          </a:p>
          <a:p>
            <a:pPr marL="171360" indent="-171000">
              <a:lnSpc>
                <a:spcPct val="100000"/>
              </a:lnSpc>
              <a:buClr>
                <a:srgbClr val="000000"/>
              </a:buClr>
              <a:buFont typeface="StarSymbol"/>
              <a:buChar char="-"/>
              <a:tabLst>
                <a:tab pos="0" algn="l"/>
              </a:tabLst>
            </a:pPr>
            <a:r>
              <a:rPr lang="pt-PT" sz="2000" b="0" strike="noStrike" dirty="0">
                <a:latin typeface="Arial"/>
              </a:rPr>
              <a:t>É mais difícil prejudicar uma comunidade forte que se une em torno dos seus valores comuns e da sua identidade </a:t>
            </a:r>
            <a:r>
              <a:rPr lang="pt-PT" sz="2000" b="0" strike="noStrike" dirty="0" smtClean="0">
                <a:latin typeface="Arial"/>
              </a:rPr>
              <a:t>comum</a:t>
            </a:r>
            <a:endParaRPr lang="pt-PT" sz="2000" b="0" strike="noStrike"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t-PT" sz="2000" b="0" strike="noStrike" dirty="0">
                <a:latin typeface="Arial"/>
              </a:rPr>
              <a:t>Por conseguinte, a desinformação é utilizada para desunir as pessoas e exacerbar as divergências internas</a:t>
            </a:r>
          </a:p>
          <a:p>
            <a:pPr marL="171360" indent="-171000">
              <a:lnSpc>
                <a:spcPct val="100000"/>
              </a:lnSpc>
              <a:buClr>
                <a:srgbClr val="000000"/>
              </a:buClr>
              <a:buFont typeface="StarSymbol"/>
              <a:buChar char="-"/>
            </a:pPr>
            <a:r>
              <a:rPr lang="pt-PT" sz="1200" b="0" strike="noStrike" dirty="0">
                <a:latin typeface="Arial"/>
                <a:ea typeface="Arial"/>
              </a:rPr>
              <a:t>Os divulgadores de desinformação pretendem polarizar as nossas sociedades e promover narrativas do género “nós contra eles”</a:t>
            </a:r>
          </a:p>
          <a:p>
            <a:pPr marL="171360" indent="-171000">
              <a:lnSpc>
                <a:spcPct val="100000"/>
              </a:lnSpc>
              <a:buClr>
                <a:srgbClr val="000000"/>
              </a:buClr>
              <a:buFont typeface="StarSymbol"/>
              <a:buChar char="-"/>
            </a:pPr>
            <a:r>
              <a:rPr lang="pt-PT" sz="2000" b="0" strike="noStrike" dirty="0">
                <a:latin typeface="Arial"/>
                <a:ea typeface="Arial"/>
              </a:rPr>
              <a:t>Quando ex-amigos estão desavindos, é muito mais fácil lutar contra cada pequeno grupo separadamente</a:t>
            </a:r>
          </a:p>
          <a:p>
            <a:pPr marL="171360" indent="-171000">
              <a:lnSpc>
                <a:spcPct val="100000"/>
              </a:lnSpc>
              <a:buClr>
                <a:srgbClr val="000000"/>
              </a:buClr>
              <a:buFont typeface="StarSymbol"/>
              <a:buChar char="-"/>
            </a:pPr>
            <a:r>
              <a:rPr lang="pt-PT" sz="1200" b="0" strike="noStrike" dirty="0">
                <a:latin typeface="Arial"/>
                <a:ea typeface="Arial"/>
              </a:rPr>
              <a:t>Mas muito do progresso alcançado pela civilização consiste em encontrar um compromisso entre os interesses de diferentes grupos</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1200" b="0" strike="noStrike" dirty="0">
                <a:solidFill>
                  <a:srgbClr val="000000"/>
                </a:solidFill>
                <a:latin typeface="+mn-lt"/>
                <a:ea typeface="+mn-ea"/>
              </a:rPr>
              <a:t>Todos corremos o risco de sermos alvo de desinformação. É um fenómeno perigoso que pode:</a:t>
            </a:r>
          </a:p>
          <a:p>
            <a:pPr marL="216000" indent="-216000">
              <a:lnSpc>
                <a:spcPct val="100000"/>
              </a:lnSpc>
            </a:pPr>
            <a:r>
              <a:rPr lang="pt-PT" sz="1200" b="1" strike="noStrike" dirty="0">
                <a:solidFill>
                  <a:srgbClr val="000000"/>
                </a:solidFill>
                <a:latin typeface="+mn-lt"/>
                <a:ea typeface="+mn-ea"/>
              </a:rPr>
              <a:t>- promover a desconfiança nas instituições públicas</a:t>
            </a:r>
            <a:r>
              <a:rPr lang="pt-PT" sz="1200" b="0" strike="noStrike" dirty="0">
                <a:solidFill>
                  <a:srgbClr val="000000"/>
                </a:solidFill>
                <a:latin typeface="+mn-lt"/>
                <a:ea typeface="+mn-ea"/>
              </a:rPr>
              <a:t>, o que pode levar à apatia política ou à radicalização.</a:t>
            </a:r>
          </a:p>
          <a:p>
            <a:pPr marL="216000" indent="-216000">
              <a:lnSpc>
                <a:spcPct val="100000"/>
              </a:lnSpc>
            </a:pPr>
            <a:r>
              <a:rPr lang="pt-PT" sz="1200" b="1" strike="noStrike" dirty="0">
                <a:solidFill>
                  <a:srgbClr val="000000"/>
                </a:solidFill>
                <a:latin typeface="+mn-lt"/>
                <a:ea typeface="+mn-ea"/>
              </a:rPr>
              <a:t>- lançar a desconfiança sobre a informação científica e médica</a:t>
            </a:r>
            <a:r>
              <a:rPr lang="pt-PT" sz="1200" b="0" strike="noStrike" dirty="0">
                <a:solidFill>
                  <a:srgbClr val="000000"/>
                </a:solidFill>
                <a:latin typeface="+mn-lt"/>
                <a:ea typeface="+mn-ea"/>
              </a:rPr>
              <a:t>, o que pode ter consequências graves para a</a:t>
            </a:r>
            <a:r>
              <a:rPr lang="pt-PT" sz="1200" b="0" strike="noStrike" dirty="0">
                <a:solidFill>
                  <a:srgbClr val="FF0000"/>
                </a:solidFill>
                <a:latin typeface="+mn-lt"/>
                <a:ea typeface="+mn-ea"/>
              </a:rPr>
              <a:t> </a:t>
            </a:r>
            <a:r>
              <a:rPr lang="pt-PT" sz="1200" b="0" strike="noStrike" dirty="0">
                <a:solidFill>
                  <a:srgbClr val="000000"/>
                </a:solidFill>
                <a:latin typeface="+mn-lt"/>
                <a:ea typeface="+mn-ea"/>
              </a:rPr>
              <a:t>saúde.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ea typeface="+mn-ea"/>
              </a:rPr>
              <a:t>Os meios de comunicação social controlados pelo Estado, como é o caso da estação televisiva </a:t>
            </a:r>
            <a:r>
              <a:rPr lang="pt-PT" sz="2000" b="0" strike="noStrike" dirty="0" err="1">
                <a:latin typeface="Arial"/>
                <a:ea typeface="+mn-ea"/>
              </a:rPr>
              <a:t>Russia</a:t>
            </a:r>
            <a:r>
              <a:rPr lang="pt-PT" sz="2000" b="0" strike="noStrike" dirty="0">
                <a:latin typeface="Arial"/>
                <a:ea typeface="+mn-ea"/>
              </a:rPr>
              <a:t> </a:t>
            </a:r>
            <a:r>
              <a:rPr lang="pt-PT" sz="2000" b="0" strike="noStrike" dirty="0" err="1">
                <a:latin typeface="Arial"/>
                <a:ea typeface="+mn-ea"/>
              </a:rPr>
              <a:t>Today</a:t>
            </a:r>
            <a:r>
              <a:rPr lang="pt-PT" sz="2000" b="0" strike="noStrike" dirty="0">
                <a:latin typeface="Arial"/>
                <a:ea typeface="+mn-ea"/>
              </a:rPr>
              <a:t>, são os "suspeitos do costume" entre os disseminadores de desinformação, visando sobretudo gerar desconfiança e criar divisões na UE e no Ocidente. Uma tática comum dos agentes que espalham a desinformação, especificamente os ligados ao Kremlin, é gerar desconfiança nas instituições democráticas e tentar prejudicar a União Europeia enchendo deliberadamente o espaço da informação com narrativas falsas. Nos exemplos aqui apresentados, a cobertura noticiosa pela estação televisiva </a:t>
            </a:r>
            <a:r>
              <a:rPr lang="pt-PT" sz="2000" b="0" strike="noStrike" dirty="0" err="1">
                <a:latin typeface="Arial"/>
                <a:ea typeface="+mn-ea"/>
              </a:rPr>
              <a:t>Russia</a:t>
            </a:r>
            <a:r>
              <a:rPr lang="pt-PT" sz="2000" b="0" strike="noStrike" dirty="0">
                <a:latin typeface="Arial"/>
                <a:ea typeface="+mn-ea"/>
              </a:rPr>
              <a:t> </a:t>
            </a:r>
            <a:r>
              <a:rPr lang="pt-PT" sz="2000" b="0" strike="noStrike" dirty="0" err="1">
                <a:latin typeface="Arial"/>
                <a:ea typeface="+mn-ea"/>
              </a:rPr>
              <a:t>Today</a:t>
            </a:r>
            <a:r>
              <a:rPr lang="pt-PT" sz="2000" b="0" strike="noStrike" dirty="0">
                <a:latin typeface="Arial"/>
                <a:ea typeface="+mn-ea"/>
              </a:rPr>
              <a:t> centra-se no medicamento </a:t>
            </a:r>
            <a:r>
              <a:rPr lang="pt-PT" sz="2000" b="0" strike="noStrike" dirty="0" err="1">
                <a:latin typeface="Arial"/>
                <a:ea typeface="+mn-ea"/>
              </a:rPr>
              <a:t>Remdesivir</a:t>
            </a:r>
            <a:r>
              <a:rPr lang="pt-PT" sz="2000" b="0" strike="noStrike" dirty="0">
                <a:latin typeface="Arial"/>
                <a:ea typeface="+mn-ea"/>
              </a:rPr>
              <a:t>, que foi autorizado </a:t>
            </a:r>
            <a:r>
              <a:rPr lang="pt-PT" sz="1200" b="0" strike="noStrike" dirty="0">
                <a:solidFill>
                  <a:srgbClr val="000000"/>
                </a:solidFill>
                <a:latin typeface="+mn-lt"/>
                <a:ea typeface="+mn-ea"/>
              </a:rPr>
              <a:t>na UE em julho de 2020 para o tratamento da </a:t>
            </a:r>
            <a:r>
              <a:rPr lang="pt-PT" sz="1200" b="0" strike="noStrike" dirty="0" err="1">
                <a:solidFill>
                  <a:srgbClr val="000000"/>
                </a:solidFill>
                <a:latin typeface="+mn-lt"/>
                <a:ea typeface="+mn-ea"/>
              </a:rPr>
              <a:t>COVID-19</a:t>
            </a:r>
            <a:r>
              <a:rPr lang="pt-PT" sz="1200" b="0" strike="noStrike" dirty="0">
                <a:solidFill>
                  <a:srgbClr val="000000"/>
                </a:solidFill>
                <a:latin typeface="+mn-lt"/>
                <a:ea typeface="+mn-ea"/>
              </a:rPr>
              <a:t> em adultos e adolescentes a partir dos 12 anos com pneumonia, que necessitam de oxigénio suplementar. Os meios de comunicação social </a:t>
            </a:r>
            <a:r>
              <a:rPr lang="pt-PT" sz="1200" b="0" strike="noStrike" dirty="0" err="1">
                <a:solidFill>
                  <a:srgbClr val="000000"/>
                </a:solidFill>
                <a:latin typeface="+mn-lt"/>
                <a:ea typeface="+mn-ea"/>
              </a:rPr>
              <a:t>pró-Kremlin</a:t>
            </a:r>
            <a:r>
              <a:rPr lang="pt-PT" sz="1200" b="0" strike="noStrike" dirty="0">
                <a:solidFill>
                  <a:srgbClr val="000000"/>
                </a:solidFill>
                <a:latin typeface="+mn-lt"/>
                <a:ea typeface="+mn-ea"/>
              </a:rPr>
              <a:t> promoveram várias histórias enganadoras sobre a compra pela UE de grandes quantidades do medicamento </a:t>
            </a:r>
            <a:r>
              <a:rPr lang="pt-PT" sz="1200" b="0" strike="noStrike" dirty="0" err="1">
                <a:solidFill>
                  <a:srgbClr val="000000"/>
                </a:solidFill>
                <a:latin typeface="+mn-lt"/>
                <a:ea typeface="+mn-ea"/>
              </a:rPr>
              <a:t>Remdesivir</a:t>
            </a:r>
            <a:r>
              <a:rPr lang="pt-PT" sz="1200" b="0" strike="noStrike" dirty="0">
                <a:solidFill>
                  <a:srgbClr val="000000"/>
                </a:solidFill>
                <a:latin typeface="+mn-lt"/>
                <a:ea typeface="+mn-ea"/>
              </a:rPr>
              <a:t>, que foi alegadamente considerado como um tratamento ineficaz pela OMS. As histórias descreveram essa ação como um grande fracasso da política de saúde da UE e "um dos maiores escândalos da crise sanitária". Na realidade, segundo a OMS, a certeza em relação aos seus resultados é reduzida e as evidências não demonstraram que o </a:t>
            </a:r>
            <a:r>
              <a:rPr lang="pt-PT" sz="1200" b="0" strike="noStrike" dirty="0" err="1">
                <a:solidFill>
                  <a:srgbClr val="000000"/>
                </a:solidFill>
                <a:latin typeface="+mn-lt"/>
                <a:ea typeface="+mn-ea"/>
              </a:rPr>
              <a:t>Remdesivir</a:t>
            </a:r>
            <a:r>
              <a:rPr lang="pt-PT" sz="1200" b="0" strike="noStrike" dirty="0">
                <a:solidFill>
                  <a:srgbClr val="000000"/>
                </a:solidFill>
                <a:latin typeface="+mn-lt"/>
                <a:ea typeface="+mn-ea"/>
              </a:rPr>
              <a:t> </a:t>
            </a:r>
            <a:r>
              <a:rPr lang="pt-PT" sz="1200" b="0" i="1" strike="noStrike" dirty="0">
                <a:solidFill>
                  <a:srgbClr val="000000"/>
                </a:solidFill>
                <a:latin typeface="+mn-lt"/>
                <a:ea typeface="+mn-ea"/>
              </a:rPr>
              <a:t>não </a:t>
            </a:r>
            <a:r>
              <a:rPr lang="pt-PT" sz="1200" b="0" strike="noStrike" dirty="0">
                <a:solidFill>
                  <a:srgbClr val="000000"/>
                </a:solidFill>
                <a:latin typeface="+mn-lt"/>
                <a:ea typeface="+mn-ea"/>
              </a:rPr>
              <a:t>tem qualquer benefício. A recomendação é </a:t>
            </a:r>
            <a:r>
              <a:rPr lang="pt-PT" sz="1200" b="0" i="1" strike="noStrike" dirty="0">
                <a:solidFill>
                  <a:srgbClr val="000000"/>
                </a:solidFill>
                <a:latin typeface="+mn-lt"/>
                <a:ea typeface="+mn-ea"/>
              </a:rPr>
              <a:t>condicional</a:t>
            </a:r>
            <a:r>
              <a:rPr lang="pt-PT" sz="1200" b="0" strike="noStrike" dirty="0">
                <a:solidFill>
                  <a:srgbClr val="000000"/>
                </a:solidFill>
                <a:latin typeface="+mn-lt"/>
                <a:ea typeface="+mn-ea"/>
              </a:rPr>
              <a:t>, emitida quando as evidências relativamente aos benefícios e riscos de uma intervenção são menos seguras. </a:t>
            </a:r>
          </a:p>
          <a:p>
            <a:pPr>
              <a:lnSpc>
                <a:spcPct val="100000"/>
              </a:lnSpc>
              <a:tabLst>
                <a:tab pos="0" algn="l"/>
              </a:tabLst>
            </a:pPr>
            <a:endParaRPr lang="fr-BE" sz="1200" b="0" strike="noStrike" spc="-1" dirty="0">
              <a:latin typeface="Arial"/>
            </a:endParaRPr>
          </a:p>
          <a:p>
            <a:pPr>
              <a:lnSpc>
                <a:spcPct val="100000"/>
              </a:lnSpc>
              <a:tabLst>
                <a:tab pos="0" algn="l"/>
              </a:tabLst>
            </a:pPr>
            <a:r>
              <a:rPr lang="pt-PT" sz="1200" b="0" strike="noStrike" dirty="0">
                <a:solidFill>
                  <a:srgbClr val="000000"/>
                </a:solidFill>
                <a:latin typeface="+mn-lt"/>
                <a:ea typeface="+mn-ea"/>
              </a:rPr>
              <a:t>Esta tática é amplamente utilizada por agentes maliciosos que espalham a desinformação para obterem ganhos políticos e financeiros: o objetivo é, na maioria das vezes, prejudicar a </a:t>
            </a:r>
            <a:r>
              <a:rPr lang="pt-PT" sz="1200" b="0" strike="noStrike" dirty="0" err="1">
                <a:solidFill>
                  <a:srgbClr val="000000"/>
                </a:solidFill>
                <a:latin typeface="+mn-lt"/>
                <a:ea typeface="+mn-ea"/>
              </a:rPr>
              <a:t>UE/o</a:t>
            </a:r>
            <a:r>
              <a:rPr lang="pt-PT" sz="1200" b="0" strike="noStrike" dirty="0">
                <a:solidFill>
                  <a:srgbClr val="000000"/>
                </a:solidFill>
                <a:latin typeface="+mn-lt"/>
                <a:ea typeface="+mn-ea"/>
              </a:rPr>
              <a:t> Ocidente, apresentando as suas políticas e valores como fracassos, comprometendo assim a confiança do público nas instituições e autoridades envolvidas nessas decisões. Ao amplificar informações como a história anterior, os agentes da desinformação criam mais confusão durante uma situação já de si incerta, levando muitas vezes o público a ignorar as orientações das autoridades nacionais e dos peritos científicos. </a:t>
            </a:r>
          </a:p>
          <a:p>
            <a:pPr>
              <a:lnSpc>
                <a:spcPct val="100000"/>
              </a:lnSpc>
              <a:tabLst>
                <a:tab pos="0" algn="l"/>
              </a:tabLst>
            </a:pPr>
            <a:endParaRPr lang="fr-BE" sz="1200" b="0" strike="noStrike" spc="-1" dirty="0">
              <a:latin typeface="Arial"/>
            </a:endParaRPr>
          </a:p>
          <a:p>
            <a:pPr>
              <a:lnSpc>
                <a:spcPct val="100000"/>
              </a:lnSpc>
              <a:tabLst>
                <a:tab pos="0" algn="l"/>
              </a:tabLst>
            </a:pPr>
            <a:r>
              <a:rPr lang="pt-PT" sz="2000" b="0" strike="noStrike" dirty="0">
                <a:solidFill>
                  <a:srgbClr val="000000"/>
                </a:solidFill>
                <a:latin typeface="+mn-lt"/>
                <a:ea typeface="+mn-ea"/>
              </a:rPr>
              <a:t>Fonte: https://www.youtube.com/watch?v=e7jiPDxxx3o&amp;ab_channel=RTFrance</a:t>
            </a:r>
          </a:p>
          <a:p>
            <a:pPr>
              <a:lnSpc>
                <a:spcPct val="100000"/>
              </a:lnSpc>
              <a:tabLst>
                <a:tab pos="0" algn="l"/>
              </a:tabLst>
            </a:pPr>
            <a:r>
              <a:rPr lang="pt-PT"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pt-PT"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2000" b="0" strike="noStrike" dirty="0">
                <a:latin typeface="Arial"/>
              </a:rPr>
              <a:t>Quer o objetivo de espalhar uma narrativa de desinformação específica seja o de obter benefícios políticos quer seja o de obter benefícios financeiros, as redes sociais desempenham um papel importantíssimo para amplificar ou impedir a disseminação de desinformação. Fale sobre</a:t>
            </a:r>
            <a:r>
              <a:rPr lang="pt-PT" sz="2000" b="0" strike="noStrike" dirty="0" smtClean="0">
                <a:latin typeface="Arial"/>
              </a:rPr>
              <a:t>:</a:t>
            </a:r>
            <a:r>
              <a:rPr lang="pt-PT" dirty="0"/>
              <a:t/>
            </a:r>
            <a:br>
              <a:rPr lang="pt-PT" dirty="0"/>
            </a:br>
            <a:endParaRPr lang="pt-PT" dirty="0" smtClean="0"/>
          </a:p>
          <a:p>
            <a:pPr marL="171360" indent="-171000">
              <a:lnSpc>
                <a:spcPct val="100000"/>
              </a:lnSpc>
              <a:buClr>
                <a:srgbClr val="000000"/>
              </a:buClr>
              <a:buFont typeface="StarSymbol"/>
              <a:buChar char="-"/>
            </a:pPr>
            <a:r>
              <a:rPr lang="pt-PT" sz="2000" b="0" strike="noStrike" dirty="0" smtClean="0">
                <a:latin typeface="Arial"/>
              </a:rPr>
              <a:t>As redes sociais são utilizadas por qualquer pessoa, incluindo nós e todas as pessoas em quem confiamos, como os nossos amigos e a família. É por isso que temos de estar mais atentos à informação que </a:t>
            </a:r>
            <a:r>
              <a:rPr lang="pt-PT" sz="2000" b="0" strike="noStrike" dirty="0" err="1" smtClean="0">
                <a:latin typeface="Arial"/>
              </a:rPr>
              <a:t>visualizamos/recebemos</a:t>
            </a:r>
            <a:r>
              <a:rPr lang="pt-PT" sz="2000" b="0" strike="noStrike" dirty="0" smtClean="0">
                <a:latin typeface="Arial"/>
              </a:rPr>
              <a:t>. Vejam acima um exemplo de uma mensagem do </a:t>
            </a:r>
            <a:r>
              <a:rPr lang="pt-PT" sz="2000" b="0" strike="noStrike" dirty="0" err="1" smtClean="0">
                <a:latin typeface="Arial"/>
              </a:rPr>
              <a:t>WhatsApp</a:t>
            </a:r>
            <a:r>
              <a:rPr lang="pt-PT" sz="2000" b="0" strike="noStrike" dirty="0" smtClean="0">
                <a:latin typeface="Arial"/>
              </a:rPr>
              <a:t> que contém informações totalmente falsas sobre uma cura falsa para o </a:t>
            </a:r>
            <a:r>
              <a:rPr lang="pt-PT" sz="2000" b="0" strike="noStrike" dirty="0" err="1" smtClean="0">
                <a:latin typeface="Arial"/>
              </a:rPr>
              <a:t>coronavírus</a:t>
            </a:r>
            <a:r>
              <a:rPr lang="pt-PT" sz="2000" b="0" strike="noStrike" dirty="0" smtClean="0">
                <a:latin typeface="Arial"/>
              </a:rPr>
              <a:t>. (esquerda)</a:t>
            </a:r>
          </a:p>
          <a:p>
            <a:pPr marL="171360" indent="-171000">
              <a:lnSpc>
                <a:spcPct val="100000"/>
              </a:lnSpc>
              <a:buClr>
                <a:srgbClr val="000000"/>
              </a:buClr>
              <a:buFont typeface="StarSymbol"/>
              <a:buChar char="-"/>
            </a:pPr>
            <a:r>
              <a:rPr lang="pt-PT" sz="2000" b="0" i="1" strike="noStrike" dirty="0" err="1" smtClean="0">
                <a:latin typeface="Arial"/>
              </a:rPr>
              <a:t>Clickbait</a:t>
            </a:r>
            <a:r>
              <a:rPr lang="pt-PT" sz="2000" b="0" strike="noStrike" dirty="0" smtClean="0">
                <a:latin typeface="Arial"/>
              </a:rPr>
              <a:t> </a:t>
            </a:r>
            <a:r>
              <a:rPr lang="pt-PT" sz="2000" b="0" strike="noStrike" dirty="0">
                <a:latin typeface="Arial"/>
              </a:rPr>
              <a:t>ou "</a:t>
            </a:r>
            <a:r>
              <a:rPr lang="pt-PT" sz="2000" b="0" strike="noStrike" dirty="0" err="1">
                <a:latin typeface="Arial"/>
              </a:rPr>
              <a:t>caça-cliques</a:t>
            </a:r>
            <a:r>
              <a:rPr lang="pt-PT" sz="2000" b="0" strike="noStrike" dirty="0">
                <a:latin typeface="Arial"/>
              </a:rPr>
              <a:t>" (gerar lucro através de cliques) &gt; tornar os títulos ou </a:t>
            </a:r>
            <a:r>
              <a:rPr lang="pt-PT" sz="2000" b="0" strike="noStrike" dirty="0" err="1">
                <a:latin typeface="Arial"/>
              </a:rPr>
              <a:t>imagens/vídeos</a:t>
            </a:r>
            <a:r>
              <a:rPr lang="pt-PT" sz="2000" b="0" strike="noStrike" dirty="0">
                <a:latin typeface="Arial"/>
              </a:rPr>
              <a:t> intencionalmente apelativos e misteriosos para conseguir mais cliques. Lembram-se do artigo «O Papa apoia Trump» que vimos antes? Vejam também o exemplo acima sobre a UE alegadamente querer fundir o Reino Unido com a França. (centro – em cima)</a:t>
            </a:r>
          </a:p>
          <a:p>
            <a:pPr marL="171360" indent="-171000">
              <a:lnSpc>
                <a:spcPct val="100000"/>
              </a:lnSpc>
              <a:buClr>
                <a:srgbClr val="000000"/>
              </a:buClr>
              <a:buFont typeface="StarSymbol"/>
              <a:buChar char="-"/>
            </a:pPr>
            <a:r>
              <a:rPr lang="pt-PT" sz="2000" b="0" strike="noStrike" dirty="0">
                <a:latin typeface="Arial"/>
              </a:rPr>
              <a:t>Histórias completamente fabricadas como a acima apresentada de uma publicação do Instagram de abril de 2020, que alega que foi descoberta uma vacina para o </a:t>
            </a:r>
            <a:r>
              <a:rPr lang="pt-PT" sz="2000" b="0" strike="noStrike" dirty="0" err="1">
                <a:latin typeface="Arial"/>
              </a:rPr>
              <a:t>coronavírus</a:t>
            </a:r>
            <a:r>
              <a:rPr lang="pt-PT" sz="2000" b="0" strike="noStrike" dirty="0">
                <a:latin typeface="Arial"/>
              </a:rPr>
              <a:t>, embora não existisse nenhuma vacina na altura, nem tivesse sido iniciada qualquer investigação avançada (centro – em baixo)</a:t>
            </a:r>
          </a:p>
          <a:p>
            <a:pPr marL="171360" indent="-171000">
              <a:lnSpc>
                <a:spcPct val="100000"/>
              </a:lnSpc>
              <a:buClr>
                <a:srgbClr val="000000"/>
              </a:buClr>
              <a:buFont typeface="StarSymbol"/>
              <a:buChar char="-"/>
            </a:pPr>
            <a:r>
              <a:rPr lang="pt-PT" sz="2000" b="0" strike="noStrike" dirty="0">
                <a:latin typeface="Arial"/>
              </a:rPr>
              <a:t>Amplificação artificial &gt; conseguir que uma história ou narrativa se torne viral através de meios não autênticos: perfis falsos e robôs (</a:t>
            </a:r>
            <a:r>
              <a:rPr lang="pt-PT" sz="2000" b="0" i="1" strike="noStrike" dirty="0" err="1">
                <a:latin typeface="Arial"/>
              </a:rPr>
              <a:t>bots</a:t>
            </a:r>
            <a:r>
              <a:rPr lang="pt-PT" sz="2000" b="0" strike="noStrike" dirty="0">
                <a:latin typeface="Arial"/>
              </a:rPr>
              <a:t>), publicações tempestuosas com comentários e partilhas para lhes dar mais força. Perfis criados que aparentam ser de pessoas "normais" com descrições de empregos e passatempos normais, mas geridos de forma totalmente artificial ou por fábricas de </a:t>
            </a:r>
            <a:r>
              <a:rPr lang="pt-PT" sz="2000" b="0" i="1" strike="noStrike" dirty="0" err="1">
                <a:latin typeface="Arial"/>
              </a:rPr>
              <a:t>trolls</a:t>
            </a:r>
            <a:r>
              <a:rPr lang="pt-PT" sz="2000" b="0" strike="noStrike" dirty="0">
                <a:latin typeface="Arial"/>
              </a:rPr>
              <a:t>. O exemplo acima mostra respostas a publicações de diferentes contas do Twitter, utilizando narrativas semelhantes ou texto idêntico, o que sugere o envio coordenado de mensagens. Fonte: Relatório do </a:t>
            </a:r>
            <a:r>
              <a:rPr lang="pt-PT" sz="2000" b="0" strike="noStrike" dirty="0" err="1">
                <a:latin typeface="Arial"/>
              </a:rPr>
              <a:t>Institute</a:t>
            </a:r>
            <a:r>
              <a:rPr lang="pt-PT" sz="2000" b="0" strike="noStrike" dirty="0">
                <a:latin typeface="Arial"/>
              </a:rPr>
              <a:t> for </a:t>
            </a:r>
            <a:r>
              <a:rPr lang="pt-PT" sz="2000" b="0" strike="noStrike" dirty="0" err="1">
                <a:latin typeface="Arial"/>
              </a:rPr>
              <a:t>Strategic</a:t>
            </a:r>
            <a:r>
              <a:rPr lang="pt-PT" sz="2000" b="0" strike="noStrike" dirty="0">
                <a:latin typeface="Arial"/>
              </a:rPr>
              <a:t> Dialogue </a:t>
            </a:r>
            <a:r>
              <a:rPr lang="pt-PT" sz="2000" b="0" strike="noStrike" dirty="0" err="1">
                <a:latin typeface="Arial"/>
              </a:rPr>
              <a:t>and</a:t>
            </a:r>
            <a:r>
              <a:rPr lang="pt-PT" sz="2000" b="0" strike="noStrike" dirty="0">
                <a:latin typeface="Arial"/>
              </a:rPr>
              <a:t> </a:t>
            </a:r>
            <a:r>
              <a:rPr lang="pt-PT" sz="2000" b="0" strike="noStrike" dirty="0" err="1">
                <a:latin typeface="Arial"/>
              </a:rPr>
              <a:t>Alliance</a:t>
            </a:r>
            <a:r>
              <a:rPr lang="pt-PT" sz="2000" b="0" strike="noStrike" dirty="0">
                <a:latin typeface="Arial"/>
              </a:rPr>
              <a:t> for </a:t>
            </a:r>
            <a:r>
              <a:rPr lang="pt-PT" sz="2000" b="0" strike="noStrike" dirty="0" err="1">
                <a:latin typeface="Arial"/>
              </a:rPr>
              <a:t>Securing</a:t>
            </a:r>
            <a:r>
              <a:rPr lang="pt-PT" sz="2000" b="0" strike="noStrike" dirty="0">
                <a:latin typeface="Arial"/>
              </a:rPr>
              <a:t> </a:t>
            </a:r>
            <a:r>
              <a:rPr lang="pt-PT" sz="2000" b="0" strike="noStrike" dirty="0" err="1">
                <a:latin typeface="Arial"/>
              </a:rPr>
              <a:t>Democracy</a:t>
            </a:r>
            <a:r>
              <a:rPr lang="pt-PT" sz="2000" b="0" strike="noStrike" dirty="0">
                <a:latin typeface="Arial"/>
              </a:rPr>
              <a:t> - https://www.isdglobal.org/wp-content/uploads/2020/08/ISDG-proCCP.pdf</a:t>
            </a:r>
          </a:p>
          <a:p>
            <a:pPr marL="171360" indent="-171000">
              <a:lnSpc>
                <a:spcPct val="100000"/>
              </a:lnSpc>
              <a:buClr>
                <a:srgbClr val="000000"/>
              </a:buClr>
              <a:buFont typeface="StarSymbol"/>
              <a:buChar char="-"/>
            </a:pPr>
            <a:r>
              <a:rPr lang="pt-PT" sz="2000" b="0" strike="noStrike" dirty="0">
                <a:latin typeface="Arial"/>
              </a:rPr>
              <a:t>Utilização de imagens fora de contexto: iremos ver um exemplo disso nos próximos diapositivos. Uma técnica de desinformação muito comum é a reutilização de conteúdos audiovisuais antigos (muitas vezes gráficos ou chocantes) para um acontecimento atual ou em contextos completamente diferentes.</a:t>
            </a:r>
          </a:p>
          <a:p>
            <a:pPr>
              <a:lnSpc>
                <a:spcPct val="100000"/>
              </a:lnSpc>
            </a:pPr>
            <a:endParaRPr lang="fr-BE" sz="2000" b="0" strike="noStrike" spc="-1" dirty="0">
              <a:latin typeface="Arial"/>
            </a:endParaRPr>
          </a:p>
          <a:p>
            <a:pPr>
              <a:lnSpc>
                <a:spcPct val="100000"/>
              </a:lnSpc>
              <a:tabLst>
                <a:tab pos="0" algn="l"/>
              </a:tabLst>
            </a:pPr>
            <a:r>
              <a:rPr lang="pt-PT" sz="2000" b="0" strike="noStrike" dirty="0">
                <a:latin typeface="Arial"/>
              </a:rPr>
              <a:t>Para mais informações: </a:t>
            </a:r>
            <a:r>
              <a:rPr lang="pt-PT"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040" cy="308592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t-PT" sz="2000" b="0" strike="noStrike">
                <a:latin typeface="Arial"/>
                <a:ea typeface="+mn-ea"/>
              </a:rPr>
              <a:t>O TikTok, a aplicação de vídeos curtos, tem registado um aumento vertiginoso da sua base de utilizadores, particularmente entre o público adolescente. Mas à medida que a sua popularidade aumentou na Europa e nos Estados Unidos, </a:t>
            </a:r>
            <a:r>
              <a:rPr lang="pt-PT" sz="1200" b="0" strike="noStrike">
                <a:solidFill>
                  <a:srgbClr val="000000"/>
                </a:solidFill>
                <a:latin typeface="+mn-lt"/>
                <a:ea typeface="+mn-ea"/>
              </a:rPr>
              <a:t>o TikTok também se tornou num veículo de conteúdos falsos, muitos deles políticos, bem como de publicações antivacinação e informações enganosas sobre as alterações climáticas, como ataques à ativista ambiental sueca Greta Thunberg. </a:t>
            </a:r>
          </a:p>
          <a:p>
            <a:pPr marL="171360" indent="-171000">
              <a:lnSpc>
                <a:spcPct val="100000"/>
              </a:lnSpc>
              <a:buClr>
                <a:srgbClr val="000000"/>
              </a:buClr>
              <a:buFont typeface="StarSymbol"/>
              <a:buChar char="-"/>
            </a:pPr>
            <a:r>
              <a:rPr lang="pt-PT" sz="1200" b="0" strike="noStrike">
                <a:solidFill>
                  <a:srgbClr val="000000"/>
                </a:solidFill>
                <a:latin typeface="+mn-lt"/>
                <a:ea typeface="+mn-ea"/>
              </a:rPr>
              <a:t>No início deste ano, surgiram vários vídeos no TikTok a espalhar afirmações infundadas e teorias da conspiração desmascaradas sobre o surto do coronavírus.</a:t>
            </a:r>
          </a:p>
          <a:p>
            <a:pPr marL="171360" indent="-171000">
              <a:lnSpc>
                <a:spcPct val="100000"/>
              </a:lnSpc>
              <a:buClr>
                <a:srgbClr val="000000"/>
              </a:buClr>
              <a:buFont typeface="StarSymbol"/>
              <a:buChar char="-"/>
            </a:pPr>
            <a:r>
              <a:rPr lang="pt-PT" sz="1200" b="0" strike="noStrike">
                <a:solidFill>
                  <a:srgbClr val="000000"/>
                </a:solidFill>
                <a:latin typeface="+mn-lt"/>
                <a:ea typeface="+mn-ea"/>
              </a:rPr>
              <a:t>Vídeos como o aqui apresentado, com milhares de visualizações, afirmavam que "o governo Chinês" estava a "lançar um vírus como uma forma de controlo populacional" ou que o surto era "na verdade um ataque bioquímico por parte do governo" para distrair as pessoas. Um outro vídeo dizia que as "pessoas estão convencidas de que a China decidiu libertar o vírus por 'acidente'... como uma forma de controlo populacional".</a:t>
            </a:r>
          </a:p>
          <a:p>
            <a:pPr marL="171360" indent="-171000">
              <a:lnSpc>
                <a:spcPct val="100000"/>
              </a:lnSpc>
              <a:buClr>
                <a:srgbClr val="000000"/>
              </a:buClr>
              <a:buFont typeface="StarSymbol"/>
              <a:buChar char="-"/>
            </a:pPr>
            <a:r>
              <a:rPr lang="pt-PT" sz="1200" b="0" strike="noStrike">
                <a:solidFill>
                  <a:srgbClr val="000000"/>
                </a:solidFill>
                <a:latin typeface="+mn-lt"/>
                <a:ea typeface="+mn-ea"/>
              </a:rPr>
              <a:t>Desde então, o TikTok elaborou orientações claras contra as informações enganosas na sua plataforma, incluindo informações médicas erradas, mas qualquer pessoa que utiliza a informação conhece a rapidez com que as novas tendências, </a:t>
            </a:r>
            <a:r>
              <a:rPr lang="pt-PT" sz="1200" b="0" i="1" strike="noStrike">
                <a:solidFill>
                  <a:srgbClr val="000000"/>
                </a:solidFill>
                <a:latin typeface="+mn-lt"/>
                <a:ea typeface="+mn-ea"/>
              </a:rPr>
              <a:t>hashtags</a:t>
            </a:r>
            <a:r>
              <a:rPr lang="pt-PT" sz="1200" b="0" strike="noStrike">
                <a:solidFill>
                  <a:srgbClr val="000000"/>
                </a:solidFill>
                <a:latin typeface="+mn-lt"/>
                <a:ea typeface="+mn-ea"/>
              </a:rPr>
              <a:t> e desafios podem começar e espalhar-se, pelo que é importante mantermo-nos atentos ao visualizar e partilhar esses conteúdos.</a:t>
            </a:r>
          </a:p>
          <a:p>
            <a:pPr>
              <a:lnSpc>
                <a:spcPct val="100000"/>
              </a:lnSpc>
            </a:pPr>
            <a:endParaRPr lang="fr-BE" sz="1200" b="0" strike="noStrike" spc="-1">
              <a:latin typeface="Arial"/>
            </a:endParaRPr>
          </a:p>
          <a:p>
            <a:pPr>
              <a:lnSpc>
                <a:spcPct val="100000"/>
              </a:lnSpc>
            </a:pPr>
            <a:r>
              <a:rPr lang="pt-PT" sz="1200" b="0" strike="noStrike">
                <a:solidFill>
                  <a:srgbClr val="000000"/>
                </a:solidFill>
                <a:latin typeface="+mn-lt"/>
                <a:ea typeface="+mn-ea"/>
              </a:rPr>
              <a:t>Fontes: https://www.poynter.org/fact-checking/2019/misinformation-makes-its-way-to-tiktok/</a:t>
            </a:r>
          </a:p>
          <a:p>
            <a:pPr>
              <a:lnSpc>
                <a:spcPct val="100000"/>
              </a:lnSpc>
            </a:pPr>
            <a:r>
              <a:rPr lang="pt-PT" sz="2000" b="0" strike="noStrike">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rPr>
              <a:t>Vejam este vídeo com muita atenção – parece mesmo real, não é? Contudo, é óbvio que o Papa não fez nenhum truque com a toalha de mesa durante a sua visita aos EUA e que este vídeo foi totalmente fabricado: é o que chamamos de conteúdos "</a:t>
            </a:r>
            <a:r>
              <a:rPr lang="pt-PT" sz="2000" b="0" strike="noStrike" dirty="0" err="1">
                <a:latin typeface="Arial"/>
              </a:rPr>
              <a:t>ultrafalsos</a:t>
            </a:r>
            <a:r>
              <a:rPr lang="pt-PT" sz="2000" b="0" strike="noStrike" dirty="0">
                <a:latin typeface="Arial"/>
              </a:rPr>
              <a:t>" (</a:t>
            </a:r>
            <a:r>
              <a:rPr lang="pt-PT" sz="2000" b="0" i="1" strike="noStrike" dirty="0" err="1">
                <a:latin typeface="Arial"/>
              </a:rPr>
              <a:t>deepfakes</a:t>
            </a:r>
            <a:r>
              <a:rPr lang="pt-PT" sz="2000" b="0" strike="noStrike" dirty="0">
                <a:latin typeface="Arial"/>
              </a:rPr>
              <a:t>). Aqui fica uma comparação com a versão original: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pt-PT" sz="2000" b="0" strike="noStrike" dirty="0">
                <a:latin typeface="Arial"/>
                <a:ea typeface="+mn-ea"/>
              </a:rPr>
              <a:t>Os "</a:t>
            </a:r>
            <a:r>
              <a:rPr lang="pt-PT" sz="2000" b="0" strike="noStrike" dirty="0" err="1">
                <a:latin typeface="Arial"/>
                <a:ea typeface="+mn-ea"/>
              </a:rPr>
              <a:t>ultrafalsos</a:t>
            </a:r>
            <a:r>
              <a:rPr lang="pt-PT" sz="2000" b="0" strike="noStrike" dirty="0">
                <a:latin typeface="Arial"/>
                <a:ea typeface="+mn-ea"/>
              </a:rPr>
              <a:t>" são uma versão atual do Photoshop: utilizam a inteligência artificial para </a:t>
            </a:r>
            <a:r>
              <a:rPr lang="pt-PT" sz="1200" b="0" strike="noStrike" dirty="0">
                <a:solidFill>
                  <a:srgbClr val="000000"/>
                </a:solidFill>
                <a:latin typeface="+mn-lt"/>
                <a:ea typeface="+mn-ea"/>
              </a:rPr>
              <a:t>criar novos conteúdos audiovisuais (imagens, vídeos, gravações de voz) que retratam acontecimentos, declarações ou ações que, na verdade, nunca aconteceram. Os resultados podem ser bastante convincentes. Os "</a:t>
            </a:r>
            <a:r>
              <a:rPr lang="pt-PT" sz="1200" b="0" strike="noStrike" dirty="0" err="1">
                <a:solidFill>
                  <a:srgbClr val="000000"/>
                </a:solidFill>
                <a:latin typeface="+mn-lt"/>
                <a:ea typeface="+mn-ea"/>
              </a:rPr>
              <a:t>ultrafalsos</a:t>
            </a:r>
            <a:r>
              <a:rPr lang="pt-PT" sz="1200" b="0" strike="noStrike" dirty="0">
                <a:solidFill>
                  <a:srgbClr val="000000"/>
                </a:solidFill>
                <a:latin typeface="+mn-lt"/>
                <a:ea typeface="+mn-ea"/>
              </a:rPr>
              <a:t>" diferem de outras formas de informações falsas por serem muito difíceis de identificar como falsos. Trata-se de vídeos falsos criados com recurso a programas informáticos, de aprendizagem automática e de troca de rostos (</a:t>
            </a:r>
            <a:r>
              <a:rPr lang="pt-PT" sz="1200" b="0" i="1" strike="noStrike" dirty="0">
                <a:solidFill>
                  <a:srgbClr val="000000"/>
                </a:solidFill>
                <a:latin typeface="+mn-lt"/>
                <a:ea typeface="+mn-ea"/>
              </a:rPr>
              <a:t>face </a:t>
            </a:r>
            <a:r>
              <a:rPr lang="pt-PT" sz="1200" b="0" i="1" strike="noStrike" dirty="0" err="1">
                <a:solidFill>
                  <a:srgbClr val="000000"/>
                </a:solidFill>
                <a:latin typeface="+mn-lt"/>
                <a:ea typeface="+mn-ea"/>
              </a:rPr>
              <a:t>swapping</a:t>
            </a:r>
            <a:r>
              <a:rPr lang="pt-PT" sz="1200" b="0" strike="noStrike" dirty="0">
                <a:solidFill>
                  <a:srgbClr val="000000"/>
                </a:solidFill>
                <a:latin typeface="+mn-lt"/>
                <a:ea typeface="+mn-ea"/>
              </a:rPr>
              <a:t>).</a:t>
            </a:r>
          </a:p>
          <a:p>
            <a:pPr>
              <a:lnSpc>
                <a:spcPct val="100000"/>
              </a:lnSpc>
              <a:tabLst>
                <a:tab pos="0" algn="l"/>
              </a:tabLst>
            </a:pPr>
            <a:endParaRPr lang="fr-BE" sz="1200" b="0" strike="noStrike" spc="-1" dirty="0">
              <a:latin typeface="Arial"/>
            </a:endParaRPr>
          </a:p>
          <a:p>
            <a:pPr>
              <a:lnSpc>
                <a:spcPct val="100000"/>
              </a:lnSpc>
              <a:tabLst>
                <a:tab pos="0" algn="l"/>
              </a:tabLst>
            </a:pPr>
            <a:r>
              <a:rPr lang="pt-PT" sz="2000" b="0" strike="noStrike" dirty="0">
                <a:solidFill>
                  <a:srgbClr val="000000"/>
                </a:solidFill>
                <a:latin typeface="+mn-lt"/>
                <a:ea typeface="+mn-ea"/>
              </a:rPr>
              <a:t>Para mais informações: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rPr>
              <a:t>Um outro exemplo de utilização de imagens fora do contexto para construir uma narrativa falsa é esta história da agência Sputnik sobre crianças na Letónia "militarizada" que estão a ser treinadas pela NATO: </a:t>
            </a:r>
            <a:r>
              <a:rPr lang="pt-PT"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pt-PT" sz="1200" strike="noStrike" dirty="0">
                <a:solidFill>
                  <a:srgbClr val="000000"/>
                </a:solidFill>
                <a:latin typeface="+mn-lt"/>
                <a:ea typeface="+mn-ea"/>
              </a:rPr>
              <a:t>Deixe os estudantes refletir sobre as suas </a:t>
            </a:r>
            <a:r>
              <a:rPr lang="pt-PT" sz="1200" b="1" strike="noStrike" dirty="0">
                <a:solidFill>
                  <a:srgbClr val="000000"/>
                </a:solidFill>
                <a:latin typeface="+mn-lt"/>
                <a:ea typeface="+mn-ea"/>
              </a:rPr>
              <a:t>emoções</a:t>
            </a:r>
            <a:r>
              <a:rPr lang="pt-PT" sz="1200" strike="noStrike" dirty="0">
                <a:solidFill>
                  <a:srgbClr val="000000"/>
                </a:solidFill>
                <a:latin typeface="+mn-lt"/>
                <a:ea typeface="+mn-ea"/>
              </a:rPr>
              <a:t>.</a:t>
            </a:r>
            <a:r>
              <a:rPr lang="pt-PT" sz="1200" b="0" strike="noStrike" dirty="0">
                <a:solidFill>
                  <a:srgbClr val="000000"/>
                </a:solidFill>
                <a:latin typeface="+mn-lt"/>
                <a:ea typeface="+mn-ea"/>
              </a:rPr>
              <a:t> O que sentem ao verem isto? Como reagiriam se isto aparecesse no </a:t>
            </a:r>
            <a:r>
              <a:rPr lang="pt-PT" sz="1200" b="0" i="1" strike="noStrike" dirty="0" err="1">
                <a:solidFill>
                  <a:srgbClr val="000000"/>
                </a:solidFill>
                <a:latin typeface="+mn-lt"/>
                <a:ea typeface="+mn-ea"/>
              </a:rPr>
              <a:t>feed</a:t>
            </a:r>
            <a:r>
              <a:rPr lang="pt-PT" sz="1200" b="0" strike="noStrike" dirty="0">
                <a:solidFill>
                  <a:srgbClr val="000000"/>
                </a:solidFill>
                <a:latin typeface="+mn-lt"/>
                <a:ea typeface="+mn-ea"/>
              </a:rPr>
              <a:t> de notícias do seu </a:t>
            </a:r>
            <a:r>
              <a:rPr lang="pt-PT" sz="1200" b="0" strike="noStrike" dirty="0" err="1">
                <a:solidFill>
                  <a:srgbClr val="000000"/>
                </a:solidFill>
                <a:latin typeface="+mn-lt"/>
                <a:ea typeface="+mn-ea"/>
              </a:rPr>
              <a:t>Instagram/TikTok</a:t>
            </a:r>
            <a:r>
              <a:rPr lang="pt-PT" sz="1200" b="0" strike="noStrike" dirty="0">
                <a:solidFill>
                  <a:srgbClr val="000000"/>
                </a:solidFill>
                <a:latin typeface="+mn-lt"/>
                <a:ea typeface="+mn-ea"/>
              </a:rPr>
              <a:t>? Por que motivo se sentem impressionados com o vídeo? O que pensam da notícia </a:t>
            </a:r>
            <a:r>
              <a:rPr lang="pt-PT" sz="1200" b="0" strike="noStrike" dirty="0" smtClean="0">
                <a:solidFill>
                  <a:srgbClr val="000000"/>
                </a:solidFill>
                <a:latin typeface="+mn-lt"/>
                <a:ea typeface="+mn-ea"/>
              </a:rPr>
              <a:t>em si, </a:t>
            </a:r>
            <a:r>
              <a:rPr lang="pt-PT" sz="1200" b="0" strike="noStrike" dirty="0">
                <a:solidFill>
                  <a:srgbClr val="000000"/>
                </a:solidFill>
                <a:latin typeface="+mn-lt"/>
                <a:ea typeface="+mn-ea"/>
              </a:rPr>
              <a:t>da forma como está formulada, da imagem, etc.?</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pt-PT" sz="1200" b="0" strike="noStrike" dirty="0">
                <a:solidFill>
                  <a:srgbClr val="000000"/>
                </a:solidFill>
                <a:latin typeface="+mn-lt"/>
                <a:ea typeface="+mn-ea"/>
              </a:rPr>
              <a:t>Apresente o capítulo seguinte: responder à desinformação</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2000" b="1" strike="noStrike" dirty="0">
                <a:latin typeface="Arial"/>
              </a:rPr>
              <a:t>Qual dos exemplos é falso?</a:t>
            </a:r>
          </a:p>
          <a:p>
            <a:pPr marL="216000" indent="-216000">
              <a:lnSpc>
                <a:spcPct val="100000"/>
              </a:lnSpc>
            </a:pPr>
            <a:endParaRPr lang="fr-BE" sz="2000" b="0" strike="noStrike" spc="-1" dirty="0">
              <a:latin typeface="Arial"/>
            </a:endParaRPr>
          </a:p>
          <a:p>
            <a:pPr marL="216000" indent="-216000">
              <a:lnSpc>
                <a:spcPct val="100000"/>
              </a:lnSpc>
            </a:pPr>
            <a:r>
              <a:rPr lang="pt-PT" sz="2000" b="0" strike="noStrike" dirty="0">
                <a:latin typeface="Arial"/>
              </a:rPr>
              <a:t>Exercício de aquecimento: Vamos começar com um exemplo fácil que provavelmente não irá enganar ninguém, mas que pode fazer-vos rir. </a:t>
            </a:r>
          </a:p>
          <a:p>
            <a:pPr marL="216000" indent="-216000">
              <a:lnSpc>
                <a:spcPct val="100000"/>
              </a:lnSpc>
            </a:pPr>
            <a:endParaRPr lang="fr-BE" sz="2000" b="0" strike="noStrike" spc="-1" dirty="0">
              <a:latin typeface="Arial"/>
            </a:endParaRPr>
          </a:p>
          <a:p>
            <a:pPr marL="216000" indent="-216000">
              <a:lnSpc>
                <a:spcPct val="100000"/>
              </a:lnSpc>
            </a:pPr>
            <a:r>
              <a:rPr lang="pt-PT" sz="2000" b="0" strike="noStrike" dirty="0">
                <a:latin typeface="Arial"/>
              </a:rPr>
              <a:t>Fonte: </a:t>
            </a:r>
            <a:r>
              <a:rPr lang="pt-PT" sz="2000" b="0" strike="noStrike" dirty="0" err="1">
                <a:latin typeface="Arial"/>
              </a:rPr>
              <a:t>www.snopes.com</a:t>
            </a:r>
            <a:endParaRPr lang="pt-PT" sz="2000" b="0" strike="noStrike" dirty="0">
              <a:latin typeface="Arial"/>
            </a:endParaRP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1200" b="0" strike="noStrike" dirty="0">
                <a:solidFill>
                  <a:srgbClr val="000000"/>
                </a:solidFill>
                <a:latin typeface="Arial"/>
              </a:rPr>
              <a:t>COMO RESPONDER À DESINFORMAÇÃO</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pt-PT" sz="1200" b="0" strike="noStrike" dirty="0">
                <a:solidFill>
                  <a:srgbClr val="000000"/>
                </a:solidFill>
                <a:latin typeface="Arial"/>
                <a:ea typeface="Calibri"/>
              </a:rPr>
              <a:t>Objetivos de aprendizagem</a:t>
            </a:r>
            <a:r>
              <a:rPr lang="pt-PT" sz="1200" b="0" strike="noStrike" dirty="0" smtClean="0">
                <a:solidFill>
                  <a:srgbClr val="000000"/>
                </a:solidFill>
                <a:latin typeface="Arial"/>
                <a:ea typeface="Calibri"/>
              </a:rPr>
              <a:t>:</a:t>
            </a:r>
            <a:r>
              <a:rPr lang="pt-PT" dirty="0"/>
              <a:t/>
            </a:r>
            <a:br>
              <a:rPr lang="pt-PT" dirty="0"/>
            </a:br>
            <a:r>
              <a:rPr lang="pt-PT"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pt-PT" sz="1200" b="0" strike="noStrike" dirty="0">
                <a:solidFill>
                  <a:srgbClr val="000000"/>
                </a:solidFill>
                <a:latin typeface="Arial"/>
                <a:ea typeface="Calibri"/>
              </a:rPr>
              <a:t>Compreender que todos temos um papel a desempenhar no combate à disseminação da desinformação, uma vez que isso coloca as nossas democracias (e possivelmente as nossas vidas) em risco</a:t>
            </a:r>
          </a:p>
          <a:p>
            <a:pPr marL="171360" indent="-171000">
              <a:lnSpc>
                <a:spcPct val="100000"/>
              </a:lnSpc>
              <a:buClr>
                <a:srgbClr val="000000"/>
              </a:buClr>
              <a:buFont typeface="Wingdings" charset="2"/>
              <a:buChar char="-"/>
              <a:tabLst>
                <a:tab pos="0" algn="l"/>
              </a:tabLst>
            </a:pPr>
            <a:r>
              <a:rPr lang="pt-PT" sz="1200" b="0" strike="noStrike" dirty="0">
                <a:solidFill>
                  <a:srgbClr val="000000"/>
                </a:solidFill>
                <a:latin typeface="Arial"/>
                <a:ea typeface="Calibri"/>
              </a:rPr>
              <a:t>Discutir os diferentes passos para avaliar a veracidade dos conteúdos, incluindo pensar bem antes de partilhar, e os elementos-chave do processo de verificação dos factos</a:t>
            </a:r>
          </a:p>
          <a:p>
            <a:pPr marL="171360" indent="-171000">
              <a:lnSpc>
                <a:spcPct val="100000"/>
              </a:lnSpc>
              <a:buClr>
                <a:srgbClr val="000000"/>
              </a:buClr>
              <a:buFont typeface="Wingdings" charset="2"/>
              <a:buChar char="-"/>
              <a:tabLst>
                <a:tab pos="0" algn="l"/>
              </a:tabLst>
            </a:pPr>
            <a:r>
              <a:rPr lang="pt-PT" sz="1200" b="0" strike="noStrike" dirty="0">
                <a:solidFill>
                  <a:srgbClr val="000000"/>
                </a:solidFill>
                <a:latin typeface="Arial"/>
                <a:ea typeface="Calibri"/>
              </a:rPr>
              <a:t>Aprender a falar com os outros sobre a desinformação e os seus perigos e impedir que perpetuem narrativas prejudiciais e falsas</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1200" b="0" strike="noStrike">
                <a:solidFill>
                  <a:srgbClr val="000000"/>
                </a:solidFill>
                <a:latin typeface="+mn-lt"/>
                <a:ea typeface="+mn-ea"/>
              </a:rPr>
              <a:t>Descrições:</a:t>
            </a:r>
          </a:p>
          <a:p>
            <a:pPr marL="171360" indent="-171000">
              <a:lnSpc>
                <a:spcPct val="100000"/>
              </a:lnSpc>
              <a:buClr>
                <a:srgbClr val="000000"/>
              </a:buClr>
              <a:buFont typeface="StarSymbol"/>
              <a:buChar char="-"/>
              <a:tabLst>
                <a:tab pos="0" algn="l"/>
              </a:tabLst>
            </a:pPr>
            <a:r>
              <a:rPr lang="pt-PT" sz="1200" b="0" strike="noStrike">
                <a:solidFill>
                  <a:srgbClr val="000000"/>
                </a:solidFill>
                <a:latin typeface="+mn-lt"/>
                <a:ea typeface="+mn-ea"/>
              </a:rPr>
              <a:t>Estarmos cientes da desinformação e do facto de podermos ser alvo da mesma é um primeiro passo no sentido de nosprotegermos.</a:t>
            </a:r>
          </a:p>
          <a:p>
            <a:pPr marL="171360" indent="-171000">
              <a:lnSpc>
                <a:spcPct val="100000"/>
              </a:lnSpc>
              <a:buClr>
                <a:srgbClr val="000000"/>
              </a:buClr>
              <a:buFont typeface="StarSymbol"/>
              <a:buChar char="-"/>
              <a:tabLst>
                <a:tab pos="0" algn="l"/>
              </a:tabLst>
            </a:pPr>
            <a:r>
              <a:rPr lang="pt-PT" sz="1200" b="0" strike="noStrike">
                <a:solidFill>
                  <a:srgbClr val="000000"/>
                </a:solidFill>
                <a:latin typeface="+mn-lt"/>
                <a:ea typeface="+mn-ea"/>
              </a:rPr>
              <a:t>Verificar os factos pode ser o segundo passo e também pode ser divertido: é como brincar aos detetives, pelo que os alunos podem divertir-se bastante. É verdade que, a maior parte das vezes, é um processo bastante moroso, mas os alunos não devem sentir-se desencorajados uma vez que, com frequência, as características de uma notícia já dizem muito acerca da qualidade da mensagem transmitida. </a:t>
            </a:r>
          </a:p>
          <a:p>
            <a:pPr marL="171360" indent="-171000">
              <a:lnSpc>
                <a:spcPct val="100000"/>
              </a:lnSpc>
              <a:buClr>
                <a:srgbClr val="000000"/>
              </a:buClr>
              <a:buFont typeface="StarSymbol"/>
              <a:buChar char="-"/>
              <a:tabLst>
                <a:tab pos="0" algn="l"/>
              </a:tabLst>
            </a:pPr>
            <a:r>
              <a:rPr lang="pt-PT" sz="2000" b="0" strike="noStrike">
                <a:solidFill>
                  <a:srgbClr val="000000"/>
                </a:solidFill>
                <a:latin typeface="+mn-lt"/>
                <a:ea typeface="+mn-ea"/>
              </a:rPr>
              <a:t>Devemos sempre</a:t>
            </a:r>
            <a:r>
              <a:rPr lang="pt-PT" b="0" strike="noStrike">
                <a:solidFill>
                  <a:srgbClr val="000000"/>
                </a:solidFill>
              </a:rPr>
              <a:t> </a:t>
            </a:r>
            <a:r>
              <a:rPr lang="pt-PT" sz="1200" b="0" strike="noStrike">
                <a:solidFill>
                  <a:srgbClr val="000000"/>
                </a:solidFill>
                <a:latin typeface="+mn-lt"/>
                <a:ea typeface="Arial"/>
              </a:rPr>
              <a:t>olhar para a informação com uma atitude crítica.</a:t>
            </a:r>
          </a:p>
          <a:p>
            <a:pPr marL="171360" indent="-171000">
              <a:lnSpc>
                <a:spcPct val="100000"/>
              </a:lnSpc>
              <a:buClr>
                <a:srgbClr val="000000"/>
              </a:buClr>
              <a:buFont typeface="StarSymbol"/>
              <a:buChar char="-"/>
              <a:tabLst>
                <a:tab pos="0" algn="l"/>
              </a:tabLst>
            </a:pPr>
            <a:r>
              <a:rPr lang="pt-PT" sz="2000" b="0" strike="noStrike">
                <a:solidFill>
                  <a:srgbClr val="000000"/>
                </a:solidFill>
                <a:latin typeface="+mn-lt"/>
                <a:ea typeface="Arial"/>
              </a:rPr>
              <a:t>Como promover a confiança nas instituições e nos meios de comunicação social?</a:t>
            </a:r>
          </a:p>
          <a:p>
            <a:pPr marL="171360" indent="-171000">
              <a:lnSpc>
                <a:spcPct val="100000"/>
              </a:lnSpc>
              <a:buClr>
                <a:srgbClr val="000000"/>
              </a:buClr>
              <a:buFont typeface="StarSymbol"/>
              <a:buChar char="-"/>
              <a:tabLst>
                <a:tab pos="0" algn="l"/>
              </a:tabLst>
            </a:pPr>
            <a:r>
              <a:rPr lang="pt-PT" sz="2000" b="0" strike="noStrike">
                <a:solidFill>
                  <a:srgbClr val="000000"/>
                </a:solidFill>
                <a:latin typeface="+mn-lt"/>
                <a:ea typeface="Arial"/>
              </a:rPr>
              <a:t>O que aconteceria se, num momento de crise, não acreditássemos no que as nossas autoridades nos dizem para fazer?</a:t>
            </a:r>
          </a:p>
          <a:p>
            <a:pPr marL="171360" indent="-171000">
              <a:lnSpc>
                <a:spcPct val="100000"/>
              </a:lnSpc>
              <a:buClr>
                <a:srgbClr val="000000"/>
              </a:buClr>
              <a:buFont typeface="StarSymbol"/>
              <a:buChar char="-"/>
              <a:tabLst>
                <a:tab pos="0" algn="l"/>
              </a:tabLst>
            </a:pPr>
            <a:r>
              <a:rPr lang="pt-PT" sz="2000" b="0" strike="noStrike">
                <a:solidFill>
                  <a:srgbClr val="000000"/>
                </a:solidFill>
                <a:latin typeface="+mn-lt"/>
                <a:ea typeface="Arial"/>
              </a:rPr>
              <a:t>O que é importante é a </a:t>
            </a:r>
            <a:r>
              <a:rPr lang="pt-PT" sz="2000" b="1" i="1" strike="noStrike">
                <a:solidFill>
                  <a:srgbClr val="000000"/>
                </a:solidFill>
                <a:latin typeface="+mn-lt"/>
                <a:ea typeface="Arial"/>
              </a:rPr>
              <a:t>fonte</a:t>
            </a:r>
            <a:r>
              <a:rPr lang="pt-PT" sz="2000" b="0" strike="noStrike">
                <a:solidFill>
                  <a:srgbClr val="000000"/>
                </a:solidFill>
                <a:latin typeface="+mn-lt"/>
                <a:ea typeface="Arial"/>
              </a:rPr>
              <a:t> - é bom manter um certo nível de ceticismo, especialmente se a fonte não for fiável.</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pt-PT" sz="1200" b="0" strike="noStrike" dirty="0">
                <a:latin typeface="Arial"/>
                <a:ea typeface="Calibri"/>
              </a:rPr>
              <a:t>Como exercício, volte a um dos exemplos anteriores (por exemplo, o vídeo da alegada distribuição de armas pelas crianças na Letónia e o seu recrutamento pelo exército letão ou a imagem falsa sobre a invenção de uma vacina para a </a:t>
            </a:r>
            <a:r>
              <a:rPr lang="pt-PT" sz="1200" b="0" strike="noStrike" dirty="0" err="1">
                <a:latin typeface="Arial"/>
                <a:ea typeface="Calibri"/>
              </a:rPr>
              <a:t>COVID-19</a:t>
            </a:r>
            <a:r>
              <a:rPr lang="pt-PT" sz="1200" b="0" strike="noStrike" dirty="0">
                <a:latin typeface="Arial"/>
                <a:ea typeface="Calibri"/>
              </a:rPr>
              <a:t>).</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pt-PT" sz="1200" b="0" strike="noStrike" dirty="0">
                <a:latin typeface="Arial"/>
                <a:ea typeface="Calibri"/>
              </a:rPr>
              <a:t>Deixe os alunos refletir sobre os seus </a:t>
            </a:r>
            <a:r>
              <a:rPr lang="pt-PT" sz="1200" b="1" strike="noStrike" dirty="0">
                <a:latin typeface="Arial"/>
                <a:ea typeface="Calibri"/>
              </a:rPr>
              <a:t>próprios preconceitos</a:t>
            </a:r>
            <a:r>
              <a:rPr lang="pt-PT" sz="1200" b="0" strike="noStrike" dirty="0">
                <a:latin typeface="Arial"/>
                <a:ea typeface="Calibri"/>
              </a:rPr>
              <a:t>. Os alunos sentem que estas notícias vêm ao encontro das </a:t>
            </a:r>
            <a:r>
              <a:rPr lang="pt-PT" sz="1200" b="0" strike="noStrike" dirty="0" smtClean="0">
                <a:latin typeface="Arial"/>
                <a:ea typeface="Calibri"/>
              </a:rPr>
              <a:t>suas </a:t>
            </a:r>
            <a:r>
              <a:rPr lang="pt-PT" sz="1200" b="0" strike="noStrike" dirty="0">
                <a:latin typeface="Arial"/>
                <a:ea typeface="Calibri"/>
              </a:rPr>
              <a:t>crenças? Faria diferença se estas notícias fossem partilhadas por um amigo ou por uma celebridade de quem gostam…? Discuta com os alunos </a:t>
            </a:r>
            <a:r>
              <a:rPr lang="pt-PT" sz="1200" b="1" strike="noStrike" dirty="0">
                <a:latin typeface="Arial"/>
                <a:ea typeface="Calibri"/>
              </a:rPr>
              <a:t>de que forma podem verificar </a:t>
            </a:r>
            <a:r>
              <a:rPr lang="pt-PT" sz="1200" b="0" strike="noStrike" dirty="0">
                <a:latin typeface="Arial"/>
                <a:ea typeface="Calibri"/>
              </a:rPr>
              <a:t>se as notícias são verdadeiras (passos a seguir): verificar o </a:t>
            </a:r>
            <a:r>
              <a:rPr lang="pt-PT" sz="1200" b="0" strike="noStrike" dirty="0" err="1">
                <a:latin typeface="Arial"/>
                <a:ea typeface="Calibri"/>
              </a:rPr>
              <a:t>conteúdo/órgão</a:t>
            </a:r>
            <a:r>
              <a:rPr lang="pt-PT" sz="1200" b="0" strike="noStrike" dirty="0">
                <a:latin typeface="Arial"/>
                <a:ea typeface="Calibri"/>
              </a:rPr>
              <a:t> de </a:t>
            </a:r>
            <a:r>
              <a:rPr lang="pt-PT" sz="1200" b="0" strike="noStrike" dirty="0" err="1">
                <a:latin typeface="Arial"/>
                <a:ea typeface="Calibri"/>
              </a:rPr>
              <a:t>comunicação/autor/fontes</a:t>
            </a:r>
            <a:r>
              <a:rPr lang="pt-PT" sz="1200" b="0" strike="noStrike" dirty="0" err="1">
                <a:solidFill>
                  <a:srgbClr val="000000"/>
                </a:solidFill>
                <a:latin typeface="Arial"/>
                <a:ea typeface="Calibri"/>
              </a:rPr>
              <a:t>/imagens/</a:t>
            </a:r>
            <a:r>
              <a:rPr lang="pt-PT" sz="1200" b="0" strike="noStrike" dirty="0">
                <a:solidFill>
                  <a:srgbClr val="000000"/>
                </a:solidFill>
                <a:latin typeface="Arial"/>
                <a:ea typeface="Calibri"/>
              </a:rPr>
              <a:t>"</a:t>
            </a:r>
            <a:r>
              <a:rPr lang="pt-PT" sz="1200" b="0" strike="noStrike" dirty="0" err="1">
                <a:solidFill>
                  <a:srgbClr val="000000"/>
                </a:solidFill>
                <a:latin typeface="Arial"/>
                <a:ea typeface="Calibri"/>
              </a:rPr>
              <a:t>caça-mitos</a:t>
            </a:r>
            <a:r>
              <a:rPr lang="pt-PT" sz="1200" b="0" strike="noStrike" dirty="0">
                <a:solidFill>
                  <a:srgbClr val="000000"/>
                </a:solidFill>
                <a:latin typeface="Arial"/>
                <a:ea typeface="Calibri"/>
              </a:rPr>
              <a:t>". Deixe-os refletir sobre o que é uma fonte fiável e o que não é. PENSA ANTES DE PARTILHAR!! Mostre o vídeo do sítio Web </a:t>
            </a:r>
            <a:r>
              <a:rPr lang="pt-PT" sz="1200" b="0" strike="noStrike" dirty="0" err="1">
                <a:solidFill>
                  <a:srgbClr val="000000"/>
                </a:solidFill>
                <a:latin typeface="Arial"/>
                <a:ea typeface="Calibri"/>
              </a:rPr>
              <a:t>EUvsDisinfo</a:t>
            </a:r>
            <a:r>
              <a:rPr lang="pt-PT" sz="1200" b="0" strike="noStrike" dirty="0">
                <a:solidFill>
                  <a:srgbClr val="000000"/>
                </a:solidFill>
                <a:latin typeface="Arial"/>
                <a:ea typeface="Calibri"/>
              </a:rPr>
              <a:t> para servir de inspiração: </a:t>
            </a:r>
            <a:r>
              <a:rPr lang="pt-PT" sz="1200" b="0" u="sng" strike="noStrike" dirty="0">
                <a:solidFill>
                  <a:srgbClr val="000000"/>
                </a:solidFill>
                <a:uFillTx/>
                <a:latin typeface="Arial"/>
                <a:ea typeface="Calibri"/>
                <a:hlinkClick r:id="rId3"/>
              </a:rPr>
              <a:t>https://www.facebook.com/watch/?v=3192621760756370</a:t>
            </a:r>
            <a:r>
              <a:rPr lang="pt-PT" sz="1200" b="0" u="sng" strike="noStrike" dirty="0">
                <a:solidFill>
                  <a:srgbClr val="000000"/>
                </a:solidFill>
                <a:uFillTx/>
                <a:latin typeface="Arial"/>
                <a:ea typeface="Calibri"/>
              </a:rPr>
              <a:t>; </a:t>
            </a:r>
            <a:r>
              <a:rPr lang="pt-PT" sz="1200" b="0" strike="noStrike" dirty="0">
                <a:solidFill>
                  <a:srgbClr val="000000"/>
                </a:solidFill>
                <a:latin typeface="Arial"/>
                <a:ea typeface="Calibri"/>
              </a:rPr>
              <a:t> </a:t>
            </a:r>
            <a:r>
              <a:rPr lang="pt-PT"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pt-PT" sz="1200" b="0" strike="noStrike" dirty="0">
                <a:solidFill>
                  <a:srgbClr val="000000"/>
                </a:solidFill>
                <a:latin typeface="Arial"/>
                <a:ea typeface="Calibri"/>
              </a:rPr>
              <a:t>Mais detalhadamente: </a:t>
            </a:r>
          </a:p>
          <a:p>
            <a:pPr algn="just">
              <a:lnSpc>
                <a:spcPct val="100000"/>
              </a:lnSpc>
              <a:tabLst>
                <a:tab pos="0" algn="l"/>
              </a:tabLst>
            </a:pPr>
            <a:r>
              <a:rPr lang="pt-PT"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pt-PT" sz="1200" b="0" strike="noStrike" dirty="0">
                <a:solidFill>
                  <a:srgbClr val="000000"/>
                </a:solidFill>
                <a:latin typeface="Arial"/>
                <a:ea typeface="Calibri"/>
              </a:rPr>
              <a:t>Lê o artigo completo – o</a:t>
            </a:r>
            <a:r>
              <a:rPr lang="pt-PT" sz="1200" strike="noStrike" dirty="0">
                <a:solidFill>
                  <a:srgbClr val="000000"/>
                </a:solidFill>
                <a:latin typeface="Arial"/>
                <a:ea typeface="Calibri"/>
              </a:rPr>
              <a:t> </a:t>
            </a:r>
            <a:r>
              <a:rPr lang="pt-PT" sz="1200" b="1" strike="noStrike" dirty="0">
                <a:solidFill>
                  <a:srgbClr val="000000"/>
                </a:solidFill>
                <a:latin typeface="Arial"/>
                <a:ea typeface="Calibri"/>
              </a:rPr>
              <a:t>conteúdo corresponde ao título?</a:t>
            </a:r>
          </a:p>
          <a:p>
            <a:pPr marL="171360" indent="-171000">
              <a:lnSpc>
                <a:spcPct val="100000"/>
              </a:lnSpc>
              <a:buClr>
                <a:srgbClr val="000000"/>
              </a:buClr>
              <a:buFont typeface="Arial"/>
              <a:buChar char="-"/>
              <a:tabLst>
                <a:tab pos="457200" algn="l"/>
              </a:tabLst>
            </a:pPr>
            <a:r>
              <a:rPr lang="pt-PT" sz="1200" b="0" strike="noStrike" dirty="0">
                <a:solidFill>
                  <a:srgbClr val="000000"/>
                </a:solidFill>
                <a:latin typeface="Arial"/>
                <a:ea typeface="Calibri"/>
              </a:rPr>
              <a:t>Como posso</a:t>
            </a:r>
            <a:r>
              <a:rPr lang="pt-PT" sz="1200" strike="noStrike" dirty="0">
                <a:solidFill>
                  <a:srgbClr val="000000"/>
                </a:solidFill>
                <a:latin typeface="Arial"/>
                <a:ea typeface="Calibri"/>
              </a:rPr>
              <a:t> </a:t>
            </a:r>
            <a:r>
              <a:rPr lang="pt-PT" sz="1200" b="1" strike="noStrike" dirty="0">
                <a:solidFill>
                  <a:srgbClr val="000000"/>
                </a:solidFill>
                <a:latin typeface="Arial"/>
                <a:ea typeface="Calibri"/>
              </a:rPr>
              <a:t>verificar a fiabilidade de um sítio Web?</a:t>
            </a:r>
            <a:r>
              <a:rPr lang="pt-PT" sz="1200" b="0" strike="noStrike" dirty="0">
                <a:solidFill>
                  <a:srgbClr val="000000"/>
                </a:solidFill>
                <a:latin typeface="Arial"/>
                <a:ea typeface="Calibri"/>
              </a:rPr>
              <a:t> Análise do URL: verifica sempre se o sítio Web ou URL contém uma ligeira modificação do nome ou da extensão, de maneira a que um leitor distraído ou apressado não repare. Os sítios Web de desinformação usam os nomes de fontes de notícias reconhecidas, alterando pequenos detalhes. Por exemplo: (no diapositivo do início) </a:t>
            </a:r>
            <a:r>
              <a:rPr lang="pt-PT" sz="1200" b="0" strike="noStrike" dirty="0" err="1">
                <a:solidFill>
                  <a:srgbClr val="000000"/>
                </a:solidFill>
                <a:latin typeface="Arial"/>
                <a:ea typeface="Calibri"/>
              </a:rPr>
              <a:t>dailypresser.com</a:t>
            </a:r>
            <a:r>
              <a:rPr lang="pt-PT" sz="1200" b="0" strike="noStrike" dirty="0">
                <a:solidFill>
                  <a:srgbClr val="000000"/>
                </a:solidFill>
                <a:latin typeface="Arial"/>
                <a:ea typeface="Calibri"/>
              </a:rPr>
              <a:t> ou </a:t>
            </a:r>
            <a:r>
              <a:rPr lang="pt-PT" sz="1200" b="0" strike="noStrike" dirty="0" err="1">
                <a:solidFill>
                  <a:srgbClr val="000000"/>
                </a:solidFill>
                <a:latin typeface="Arial"/>
                <a:ea typeface="Calibri"/>
              </a:rPr>
              <a:t>nevvyorktimes.com</a:t>
            </a:r>
            <a:r>
              <a:rPr lang="pt-PT" sz="1200" b="0" strike="noStrike" dirty="0">
                <a:solidFill>
                  <a:srgbClr val="000000"/>
                </a:solidFill>
                <a:latin typeface="Arial"/>
                <a:ea typeface="Calibri"/>
              </a:rPr>
              <a:t>.</a:t>
            </a:r>
          </a:p>
          <a:p>
            <a:pPr marL="171360" indent="-171000">
              <a:lnSpc>
                <a:spcPct val="100000"/>
              </a:lnSpc>
              <a:buClr>
                <a:srgbClr val="000000"/>
              </a:buClr>
              <a:buFont typeface="Arial"/>
              <a:buChar char="-"/>
              <a:tabLst>
                <a:tab pos="457200" algn="l"/>
              </a:tabLst>
            </a:pPr>
            <a:r>
              <a:rPr lang="pt-PT" sz="1200" b="1" strike="noStrike" dirty="0">
                <a:solidFill>
                  <a:srgbClr val="000000"/>
                </a:solidFill>
                <a:latin typeface="Arial"/>
                <a:ea typeface="Calibri"/>
              </a:rPr>
              <a:t>Verifica </a:t>
            </a:r>
            <a:r>
              <a:rPr lang="pt-PT" sz="1200" b="1" strike="noStrike" dirty="0">
                <a:solidFill>
                  <a:srgbClr val="FF0000"/>
                </a:solidFill>
                <a:latin typeface="Arial"/>
                <a:ea typeface="Calibri"/>
              </a:rPr>
              <a:t>a data e o autor</a:t>
            </a:r>
            <a:r>
              <a:rPr lang="pt-PT" sz="1200" b="0" strike="noStrike" dirty="0">
                <a:solidFill>
                  <a:srgbClr val="FF0000"/>
                </a:solidFill>
                <a:latin typeface="Arial"/>
                <a:ea typeface="Calibri"/>
              </a:rPr>
              <a:t>: Por norma (embora nem sempre), </a:t>
            </a:r>
            <a:r>
              <a:rPr lang="pt-PT" sz="1200" b="0" strike="noStrike" dirty="0" smtClean="0">
                <a:solidFill>
                  <a:srgbClr val="FF0000"/>
                </a:solidFill>
                <a:latin typeface="Arial"/>
                <a:ea typeface="Calibri"/>
              </a:rPr>
              <a:t>as </a:t>
            </a:r>
            <a:r>
              <a:rPr lang="pt-PT" sz="1200" b="0" strike="noStrike" dirty="0">
                <a:solidFill>
                  <a:srgbClr val="FF0000"/>
                </a:solidFill>
                <a:latin typeface="Arial"/>
                <a:ea typeface="Calibri"/>
              </a:rPr>
              <a:t>contas das figuras públicas nas redes sociais são "verificadas", assim como as dos meios de comunicação social e dos jornalistas. Muitas vezes, as pessoas que trabalham na indústria da informação têm sítios Web ou outros perfis públicos que nos podem ajudar a encontrá-los e ao seu trabalho.</a:t>
            </a:r>
          </a:p>
          <a:p>
            <a:pPr marL="171360" indent="-171000">
              <a:lnSpc>
                <a:spcPct val="100000"/>
              </a:lnSpc>
              <a:buClr>
                <a:srgbClr val="000000"/>
              </a:buClr>
              <a:buFont typeface="Arial"/>
              <a:buChar char="-"/>
              <a:tabLst>
                <a:tab pos="457200" algn="l"/>
              </a:tabLst>
            </a:pPr>
            <a:r>
              <a:rPr lang="pt-PT" sz="1200" b="1" strike="noStrike" dirty="0">
                <a:solidFill>
                  <a:srgbClr val="FF0000"/>
                </a:solidFill>
                <a:latin typeface="Arial"/>
                <a:ea typeface="Calibri"/>
              </a:rPr>
              <a:t>Procura a história na internet – </a:t>
            </a:r>
            <a:r>
              <a:rPr lang="pt-PT" sz="1200" strike="noStrike" dirty="0">
                <a:solidFill>
                  <a:srgbClr val="FF0000"/>
                </a:solidFill>
                <a:latin typeface="Arial"/>
                <a:ea typeface="Calibri"/>
              </a:rPr>
              <a:t>há mais fontes a alegar o mesmo?</a:t>
            </a:r>
            <a:r>
              <a:rPr lang="pt-PT" sz="1200" b="0" strike="noStrike" dirty="0">
                <a:solidFill>
                  <a:srgbClr val="FF0000"/>
                </a:solidFill>
                <a:latin typeface="Arial"/>
                <a:ea typeface="Calibri"/>
              </a:rPr>
              <a:t> Sabes de que tipo de fontes se trata?</a:t>
            </a:r>
          </a:p>
          <a:p>
            <a:pPr marL="171360" indent="-171000">
              <a:lnSpc>
                <a:spcPct val="100000"/>
              </a:lnSpc>
              <a:buClr>
                <a:srgbClr val="000000"/>
              </a:buClr>
              <a:buFont typeface="Arial"/>
              <a:buChar char="-"/>
              <a:tabLst>
                <a:tab pos="457200" algn="l"/>
              </a:tabLst>
            </a:pPr>
            <a:r>
              <a:rPr lang="pt-PT" sz="1200" strike="noStrike" dirty="0">
                <a:solidFill>
                  <a:srgbClr val="FF0000"/>
                </a:solidFill>
                <a:latin typeface="Arial"/>
                <a:ea typeface="Calibri"/>
              </a:rPr>
              <a:t>Verifica se as </a:t>
            </a:r>
            <a:r>
              <a:rPr lang="pt-PT" sz="1200" b="1" strike="noStrike" dirty="0">
                <a:solidFill>
                  <a:srgbClr val="FF0000"/>
                </a:solidFill>
                <a:latin typeface="Arial"/>
                <a:ea typeface="Calibri"/>
              </a:rPr>
              <a:t>imagens parecem estranhas ou alteradas</a:t>
            </a:r>
            <a:r>
              <a:rPr lang="pt-PT" sz="1200" b="0" strike="noStrike" dirty="0">
                <a:solidFill>
                  <a:srgbClr val="FF0000"/>
                </a:solidFill>
                <a:latin typeface="Arial"/>
                <a:ea typeface="Calibri"/>
              </a:rPr>
              <a:t>. Se sim, podes fazer uma pesquisa reversa nas imagens do Google: </a:t>
            </a:r>
            <a:r>
              <a:rPr lang="pt-PT" sz="2000" b="0" u="sng" strike="noStrike" dirty="0">
                <a:solidFill>
                  <a:srgbClr val="000000"/>
                </a:solidFill>
                <a:uFillTx/>
                <a:latin typeface="Arial"/>
                <a:ea typeface="Calibri"/>
                <a:hlinkClick r:id="rId5"/>
              </a:rPr>
              <a:t>https://support.google.com/websearch/answer/1325808?co=GENIE.Platform%3DAndroid&amp;hl=en</a:t>
            </a:r>
            <a:r>
              <a:rPr lang="pt-PT" sz="1200" b="0" strike="noStrike" dirty="0">
                <a:solidFill>
                  <a:srgbClr val="000000"/>
                </a:solidFill>
                <a:latin typeface="Arial"/>
                <a:ea typeface="Calibri"/>
              </a:rPr>
              <a:t>. Podes descobrir que diz respeito a outro acontecimento ou a uma data anterior.</a:t>
            </a:r>
          </a:p>
          <a:p>
            <a:pPr marL="171360" indent="-171000">
              <a:lnSpc>
                <a:spcPct val="100000"/>
              </a:lnSpc>
              <a:buClr>
                <a:srgbClr val="000000"/>
              </a:buClr>
              <a:buFont typeface="Arial"/>
              <a:buChar char="-"/>
              <a:tabLst>
                <a:tab pos="457200" algn="l"/>
              </a:tabLst>
            </a:pPr>
            <a:r>
              <a:rPr lang="pt-PT" sz="1200" b="1" strike="noStrike" dirty="0">
                <a:solidFill>
                  <a:srgbClr val="000000"/>
                </a:solidFill>
                <a:latin typeface="Arial"/>
                <a:ea typeface="Calibri"/>
              </a:rPr>
              <a:t>Pensa no contexto </a:t>
            </a:r>
            <a:r>
              <a:rPr lang="pt-PT" sz="1200" b="0" strike="noStrike" dirty="0">
                <a:solidFill>
                  <a:srgbClr val="000000"/>
                </a:solidFill>
                <a:latin typeface="Arial"/>
                <a:ea typeface="Calibri"/>
              </a:rPr>
              <a:t>em torno</a:t>
            </a:r>
            <a:r>
              <a:rPr lang="pt-PT" sz="1200" b="1" strike="noStrike" dirty="0">
                <a:solidFill>
                  <a:srgbClr val="000000"/>
                </a:solidFill>
                <a:latin typeface="Arial"/>
                <a:ea typeface="Calibri"/>
              </a:rPr>
              <a:t> </a:t>
            </a:r>
            <a:r>
              <a:rPr lang="pt-PT" sz="1200" b="0" strike="noStrike" dirty="0">
                <a:solidFill>
                  <a:srgbClr val="000000"/>
                </a:solidFill>
                <a:latin typeface="Arial"/>
                <a:ea typeface="Calibri"/>
              </a:rPr>
              <a:t>da informação: Imagina que um fabricante de telemóveis te diz que as vendas duplicaram. Agora acrescenta o contexto: Foi em dezembro, na época festiva, existem muitos descontos nas lojas e comprar um telemóvel é simplesmente mais barato. Isso é expectável, certo? O mesmo também acontece muitas vezes em debates públicos sobre questões políticas.</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rPr>
              <a:t>As diferentes plataformas têm diferentes políticas para lidar com a desinformação, as informações enganosas e os conteúdos potencialmente nocivos. </a:t>
            </a:r>
            <a:r>
              <a:rPr lang="pt-PT" sz="2000" strike="noStrike" dirty="0">
                <a:latin typeface="Arial"/>
              </a:rPr>
              <a:t>Mas podemos ajudar</a:t>
            </a:r>
            <a:r>
              <a:rPr lang="pt-PT" sz="2000" b="1" strike="noStrike" dirty="0">
                <a:latin typeface="Arial"/>
              </a:rPr>
              <a:t>, denunciando de forma proativa </a:t>
            </a:r>
            <a:r>
              <a:rPr lang="pt-PT" sz="2000" b="0" strike="noStrike" dirty="0">
                <a:latin typeface="Arial"/>
              </a:rPr>
              <a:t>as histórias e publicações que parecem suspeitas (devido ao seu conteúdo, ou porque achamos que a conta que as publica pode não pertencer a uma pessoa real, ou porque a </a:t>
            </a:r>
            <a:r>
              <a:rPr lang="pt-PT" sz="2000" b="0" strike="noStrike" dirty="0" err="1">
                <a:latin typeface="Arial"/>
              </a:rPr>
              <a:t>publicação/comentários</a:t>
            </a:r>
            <a:r>
              <a:rPr lang="pt-PT" sz="2000" b="0" strike="noStrike" dirty="0">
                <a:latin typeface="Arial"/>
              </a:rPr>
              <a:t> estão a ocorrer de forma coordenada e não autêntica). Em geral, as plataformas têm uma função que nos permite fazer uma </a:t>
            </a:r>
            <a:r>
              <a:rPr lang="pt-PT" sz="2000" b="0" strike="noStrike" dirty="0" smtClean="0">
                <a:latin typeface="Arial"/>
              </a:rPr>
              <a:t>denúncia </a:t>
            </a:r>
            <a:r>
              <a:rPr lang="pt-PT" sz="2000" b="0" strike="noStrike" dirty="0">
                <a:latin typeface="Arial"/>
              </a:rPr>
              <a:t>de forma fácil.</a:t>
            </a:r>
          </a:p>
          <a:p>
            <a:pPr>
              <a:lnSpc>
                <a:spcPct val="100000"/>
              </a:lnSpc>
              <a:tabLst>
                <a:tab pos="0" algn="l"/>
              </a:tabLst>
            </a:pPr>
            <a:endParaRPr lang="fr-BE" sz="2000" b="0" strike="noStrike" spc="-1" dirty="0">
              <a:latin typeface="Arial"/>
            </a:endParaRPr>
          </a:p>
          <a:p>
            <a:pPr>
              <a:lnSpc>
                <a:spcPct val="100000"/>
              </a:lnSpc>
              <a:tabLst>
                <a:tab pos="0" algn="l"/>
              </a:tabLst>
            </a:pPr>
            <a:r>
              <a:rPr lang="pt-PT" sz="2000" b="0" strike="noStrike" dirty="0">
                <a:latin typeface="Arial"/>
              </a:rPr>
              <a:t>Para mais informações: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2000" b="1" strike="noStrike" dirty="0">
                <a:latin typeface="Arial"/>
              </a:rPr>
              <a:t>A forma como fazes a verificação dos factos junto dos teus amigos e família é importante! Tal determinará, muitas vezes, se te ouvem e se mudam de opinião. De seguida, são apresentadas algumas ideias sobre como abordar estas conversas difíceis.</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pt-PT" sz="1200" b="0" i="1" strike="noStrike" dirty="0">
                <a:solidFill>
                  <a:srgbClr val="000000"/>
                </a:solidFill>
                <a:latin typeface="+mn-lt"/>
                <a:ea typeface="+mn-ea"/>
              </a:rPr>
              <a:t>- O maior erro que se pode cometer</a:t>
            </a:r>
            <a:r>
              <a:rPr lang="pt-PT" sz="1200" b="0" strike="noStrike" dirty="0">
                <a:solidFill>
                  <a:srgbClr val="000000"/>
                </a:solidFill>
                <a:latin typeface="+mn-lt"/>
                <a:ea typeface="+mn-ea"/>
              </a:rPr>
              <a:t>: Embora seja tentador insultar as pessoas que acreditam em informações erradas, isso é extremamente contraproducente.  Muitas dessas pessoas podem ter preocupações compreensíveis, embora desavisadas, que se aplicam à sua situação específica, mas não à população em geral. Por exemplo, os seus filhos podem ter tido uma reação a uma vacina porque os médicos não tinham conhecimento de uma alergia e, por isso, podem desconfiar das vacinas. Nesse caso, atacá-los apenas irá reforçar as suas crenças.</a:t>
            </a:r>
          </a:p>
          <a:p>
            <a:pPr marL="457200">
              <a:lnSpc>
                <a:spcPct val="100000"/>
              </a:lnSpc>
              <a:tabLst>
                <a:tab pos="0" algn="l"/>
              </a:tabLst>
            </a:pPr>
            <a:r>
              <a:rPr lang="pt-PT" sz="1200" b="0" i="1" strike="noStrike" dirty="0">
                <a:solidFill>
                  <a:srgbClr val="000000"/>
                </a:solidFill>
                <a:latin typeface="+mn-lt"/>
                <a:ea typeface="+mn-ea"/>
              </a:rPr>
              <a:t>- Chegar aos extremistas mostrando empatia em relação às suas preocupações</a:t>
            </a:r>
            <a:r>
              <a:rPr lang="pt-PT" sz="1200" b="0" strike="noStrike" dirty="0">
                <a:solidFill>
                  <a:srgbClr val="000000"/>
                </a:solidFill>
                <a:latin typeface="+mn-lt"/>
                <a:ea typeface="+mn-ea"/>
              </a:rPr>
              <a:t>: No fim de contas, as pessoas que acreditam em informações erradas (como os opositores às vacinas) também são pessoas que apenas querem garantir a segurança dos seus filhos. As evidências, contudo, indicam que as vacinas são (no mínimo) mais seguras do que não ser vacinado. </a:t>
            </a:r>
            <a:r>
              <a:rPr lang="pt-PT" sz="1200" b="0" i="1" strike="noStrike" dirty="0">
                <a:solidFill>
                  <a:srgbClr val="000000"/>
                </a:solidFill>
                <a:latin typeface="+mn-lt"/>
                <a:ea typeface="+mn-ea"/>
              </a:rPr>
              <a:t>Explicar isto de forma compreensiva e empática é a forma mais provável de conseguir que as pessoas mudem de opinião</a:t>
            </a:r>
            <a:r>
              <a:rPr lang="pt-PT" sz="1200" b="0" strike="noStrike" dirty="0">
                <a:solidFill>
                  <a:srgbClr val="000000"/>
                </a:solidFill>
                <a:latin typeface="+mn-lt"/>
                <a:ea typeface="+mn-ea"/>
              </a:rPr>
              <a:t>; </a:t>
            </a:r>
            <a:r>
              <a:rPr lang="pt-PT" sz="1200" b="0" i="1" strike="noStrike" dirty="0">
                <a:solidFill>
                  <a:srgbClr val="000000"/>
                </a:solidFill>
                <a:latin typeface="+mn-lt"/>
                <a:ea typeface="+mn-ea"/>
              </a:rPr>
              <a:t>ou seja, sê paciente e simpático com as pessoas. </a:t>
            </a:r>
          </a:p>
          <a:p>
            <a:pPr>
              <a:lnSpc>
                <a:spcPct val="100000"/>
              </a:lnSpc>
              <a:tabLst>
                <a:tab pos="0" algn="l"/>
              </a:tabLst>
            </a:pPr>
            <a:endParaRPr lang="fr-BE" sz="1200" b="0" strike="noStrike" spc="-1" dirty="0">
              <a:latin typeface="Arial"/>
            </a:endParaRPr>
          </a:p>
          <a:p>
            <a:pPr>
              <a:lnSpc>
                <a:spcPct val="100000"/>
              </a:lnSpc>
              <a:tabLst>
                <a:tab pos="0" algn="l"/>
              </a:tabLst>
            </a:pPr>
            <a:r>
              <a:rPr lang="pt-PT" sz="1200" b="0" i="1" strike="noStrike" dirty="0">
                <a:solidFill>
                  <a:srgbClr val="000000"/>
                </a:solidFill>
                <a:latin typeface="+mn-lt"/>
                <a:ea typeface="+mn-ea"/>
              </a:rPr>
              <a:t>- O processo científico está repleto de incertezas, mas a forma como isso é comunicado não é eficaz.</a:t>
            </a:r>
            <a:r>
              <a:rPr lang="pt-PT" sz="1200" b="0" strike="noStrike" dirty="0">
                <a:solidFill>
                  <a:srgbClr val="000000"/>
                </a:solidFill>
                <a:latin typeface="+mn-lt"/>
                <a:ea typeface="+mn-ea"/>
              </a:rPr>
              <a:t> Qualquer informação fornecida deve ser acompanhada de uma explicação honesta do seu grau de certeza ou consenso científico. Embora isso não deva constituir a principal mensagem ao falar com amigos e família, o grau de incerteza entre os peritos deve ser mencionado com precisão. As pessoas têm de perceber que a ciência é um processo de tentativa e erro e que as decisões são tomadas com base nas melhores informações disponíveis em determinado momento, as quais estão sujeitas a alterações à medida que se realizam novos estudos.</a:t>
            </a:r>
          </a:p>
          <a:p>
            <a:pPr>
              <a:lnSpc>
                <a:spcPct val="100000"/>
              </a:lnSpc>
              <a:tabLst>
                <a:tab pos="0" algn="l"/>
              </a:tabLst>
            </a:pPr>
            <a:endParaRPr lang="fr-BE" sz="1200" b="0" strike="noStrike" spc="-1" dirty="0">
              <a:latin typeface="Arial"/>
            </a:endParaRPr>
          </a:p>
          <a:p>
            <a:pPr>
              <a:lnSpc>
                <a:spcPct val="100000"/>
              </a:lnSpc>
              <a:tabLst>
                <a:tab pos="0" algn="l"/>
              </a:tabLst>
            </a:pPr>
            <a:r>
              <a:rPr lang="pt-PT" sz="1200" b="0" strike="noStrike" dirty="0">
                <a:solidFill>
                  <a:srgbClr val="000000"/>
                </a:solidFill>
                <a:latin typeface="+mn-lt"/>
                <a:ea typeface="+mn-ea"/>
              </a:rPr>
              <a:t>Para saber mais:</a:t>
            </a:r>
          </a:p>
          <a:p>
            <a:pPr>
              <a:lnSpc>
                <a:spcPct val="100000"/>
              </a:lnSpc>
              <a:tabLst>
                <a:tab pos="0" algn="l"/>
              </a:tabLst>
            </a:pPr>
            <a:r>
              <a:rPr lang="pt-PT"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pt-PT"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B6A29499-08EE-4A46-939C-D35A967D2976}" type="slidenum">
              <a:rPr lang="fr-BE" sz="1400" b="0" strike="noStrike" spc="-1" smtClean="0">
                <a:latin typeface="Times New Roman"/>
              </a:rPr>
              <a:t>26</a:t>
            </a:fld>
            <a:endParaRPr lang="fr-BE" sz="1400" b="0" strike="noStrike" spc="-1">
              <a:latin typeface="Times New Roman"/>
            </a:endParaRPr>
          </a:p>
        </p:txBody>
      </p:sp>
    </p:spTree>
    <p:extLst>
      <p:ext uri="{BB962C8B-B14F-4D97-AF65-F5344CB8AC3E}">
        <p14:creationId xmlns:p14="http://schemas.microsoft.com/office/powerpoint/2010/main" val="266737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B6A29499-08EE-4A46-939C-D35A967D2976}" type="slidenum">
              <a:rPr lang="fr-BE" sz="1400" b="0" strike="noStrike" spc="-1" smtClean="0">
                <a:latin typeface="Times New Roman"/>
              </a:rPr>
              <a:t>27</a:t>
            </a:fld>
            <a:endParaRPr lang="fr-BE" sz="1400" b="0" strike="noStrike" spc="-1">
              <a:latin typeface="Times New Roman"/>
            </a:endParaRPr>
          </a:p>
        </p:txBody>
      </p:sp>
    </p:spTree>
    <p:extLst>
      <p:ext uri="{BB962C8B-B14F-4D97-AF65-F5344CB8AC3E}">
        <p14:creationId xmlns:p14="http://schemas.microsoft.com/office/powerpoint/2010/main" val="246959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040" cy="308592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a:latin typeface="Arial"/>
              </a:rPr>
              <a:t>Por vezes, é difícil distinguir entre o que é verdadeiro e o que é falso</a:t>
            </a:r>
          </a:p>
          <a:p>
            <a:pPr>
              <a:lnSpc>
                <a:spcPct val="100000"/>
              </a:lnSpc>
              <a:tabLst>
                <a:tab pos="0" algn="l"/>
              </a:tabLst>
            </a:pPr>
            <a:endParaRPr lang="fr-BE" sz="2000" b="0" strike="noStrike" spc="-1">
              <a:latin typeface="Arial"/>
            </a:endParaRPr>
          </a:p>
          <a:p>
            <a:pPr>
              <a:lnSpc>
                <a:spcPct val="100000"/>
              </a:lnSpc>
              <a:tabLst>
                <a:tab pos="0" algn="l"/>
              </a:tabLst>
            </a:pPr>
            <a:r>
              <a:rPr lang="pt-PT" sz="2000" b="0" strike="noStrike">
                <a:latin typeface="Arial"/>
              </a:rPr>
              <a:t>Soluções: ambos os exemplos são falsos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pt-PT" sz="2000" b="0" strike="noStrike">
                <a:latin typeface="Arial"/>
              </a:rPr>
              <a:t>História enganadora: uma ativista pelo clima com uma arma? A foto pertence a outra pessoa que, daquele ângulo em particular, parece a Greta Thunberg (Fonte: www.snopes.com e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pt-PT" sz="2000" b="0" strike="noStrike">
                <a:latin typeface="Arial"/>
              </a:rPr>
              <a:t>Notícias inventadas: A história não é verdadeira e a fonte da notícia (dailypresser.com) simplesmente não existe.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t-PT" sz="2000" b="0" strike="noStrike" dirty="0">
                <a:latin typeface="Arial"/>
              </a:rPr>
              <a:t>Compreender o que é a desinformação – diapositivos 4-24</a:t>
            </a:r>
          </a:p>
          <a:p>
            <a:pPr marL="171360" indent="-171000">
              <a:lnSpc>
                <a:spcPct val="100000"/>
              </a:lnSpc>
              <a:buClr>
                <a:srgbClr val="000000"/>
              </a:buClr>
              <a:buFont typeface="StarSymbol"/>
              <a:buChar char="-"/>
            </a:pPr>
            <a:r>
              <a:rPr lang="pt-PT" sz="2000" b="0" strike="noStrike" dirty="0">
                <a:latin typeface="Arial"/>
              </a:rPr>
              <a:t>Trabalho de grupo – diapositivo 25</a:t>
            </a:r>
          </a:p>
          <a:p>
            <a:pPr marL="171360" indent="-171000">
              <a:lnSpc>
                <a:spcPct val="100000"/>
              </a:lnSpc>
              <a:buClr>
                <a:srgbClr val="000000"/>
              </a:buClr>
              <a:buFont typeface="StarSymbol"/>
              <a:buChar char="-"/>
            </a:pPr>
            <a:r>
              <a:rPr lang="pt-PT" sz="2000" b="0" strike="noStrike" dirty="0">
                <a:latin typeface="Arial"/>
              </a:rPr>
              <a:t>Apresentações e discussões – diapositivo 25</a:t>
            </a:r>
          </a:p>
          <a:p>
            <a:pPr marL="171360" indent="-171000">
              <a:lnSpc>
                <a:spcPct val="100000"/>
              </a:lnSpc>
              <a:buClr>
                <a:srgbClr val="000000"/>
              </a:buClr>
              <a:buFont typeface="StarSymbol"/>
              <a:buChar char="-"/>
            </a:pPr>
            <a:r>
              <a:rPr lang="pt-PT" sz="2000" b="0" strike="noStrike" dirty="0">
                <a:latin typeface="Arial"/>
              </a:rPr>
              <a:t>Resumo e dicas para saber mais – diapositivos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a:latin typeface="Arial"/>
              </a:rPr>
              <a:t>Iremos falar sobre as definições e as técnicas, bem como dar alguns conselhos sobre como detetar facilmente a desinformação, como nos podemos proteger da mesma e como podemos ajudar os outros a estarem mais atentos!</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pt-PT" sz="1200" b="0" strike="noStrike" dirty="0">
                <a:latin typeface="Arial"/>
                <a:ea typeface="Calibri"/>
              </a:rPr>
              <a:t>O QUE É A DESINFORMAÇÃO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pt-PT" sz="1200" b="0" strike="noStrike" dirty="0">
                <a:latin typeface="Arial"/>
                <a:ea typeface="Calibri"/>
              </a:rPr>
              <a:t>Objetivos de aprendizagem: </a:t>
            </a:r>
          </a:p>
          <a:p>
            <a:pPr marL="171360" indent="-171000" algn="just">
              <a:lnSpc>
                <a:spcPct val="100000"/>
              </a:lnSpc>
              <a:buClr>
                <a:srgbClr val="000000"/>
              </a:buClr>
              <a:buFont typeface="Wingdings" charset="2"/>
              <a:buChar char="-"/>
            </a:pPr>
            <a:r>
              <a:rPr lang="pt-PT" sz="1200" b="0" strike="noStrike" dirty="0">
                <a:latin typeface="Arial"/>
                <a:ea typeface="Calibri"/>
              </a:rPr>
              <a:t>começar por perceber as definições e ser capaz de distinguir os diferentes conceitos</a:t>
            </a:r>
          </a:p>
          <a:p>
            <a:pPr marL="171360" indent="-171000" algn="just">
              <a:lnSpc>
                <a:spcPct val="100000"/>
              </a:lnSpc>
              <a:buClr>
                <a:srgbClr val="000000"/>
              </a:buClr>
              <a:buFont typeface="Wingdings" charset="2"/>
              <a:buChar char="-"/>
            </a:pPr>
            <a:r>
              <a:rPr lang="pt-PT" sz="1200" b="0" strike="noStrike" dirty="0">
                <a:solidFill>
                  <a:srgbClr val="000000"/>
                </a:solidFill>
                <a:latin typeface="Arial"/>
                <a:ea typeface="Calibri"/>
              </a:rPr>
              <a:t>avaliar os perigos de cada estudo de caso e a forma como podem ser utilizados como narrativas de desinformação</a:t>
            </a:r>
          </a:p>
          <a:p>
            <a:pPr marL="171360" indent="-171000" algn="just">
              <a:lnSpc>
                <a:spcPct val="100000"/>
              </a:lnSpc>
              <a:buClr>
                <a:srgbClr val="000000"/>
              </a:buClr>
              <a:buFont typeface="Wingdings" charset="2"/>
              <a:buChar char="-"/>
            </a:pPr>
            <a:r>
              <a:rPr lang="pt-PT" sz="1200" b="0" strike="noStrike" dirty="0">
                <a:solidFill>
                  <a:srgbClr val="000000"/>
                </a:solidFill>
                <a:latin typeface="Arial"/>
                <a:ea typeface="Calibri"/>
              </a:rPr>
              <a:t>sublinhar a importância dos valores: promoção da liberdade e do pluralismo dos meios de comunicação social, respeito por direitos fundamentais como a liberdade de expressão, sem nenhum ‘Ministério da Verdade’</a:t>
            </a:r>
          </a:p>
          <a:p>
            <a:pPr algn="just">
              <a:lnSpc>
                <a:spcPct val="100000"/>
              </a:lnSpc>
            </a:pPr>
            <a:endParaRPr lang="fr-BE" sz="1200" b="0" strike="noStrike" spc="-1" dirty="0">
              <a:latin typeface="Arial"/>
            </a:endParaRPr>
          </a:p>
          <a:p>
            <a:pPr algn="just">
              <a:lnSpc>
                <a:spcPct val="100000"/>
              </a:lnSpc>
            </a:pPr>
            <a:r>
              <a:rPr lang="pt-PT" sz="1200" b="0" strike="noStrike" dirty="0">
                <a:solidFill>
                  <a:srgbClr val="000000"/>
                </a:solidFill>
                <a:latin typeface="Arial"/>
                <a:ea typeface="Calibri"/>
              </a:rPr>
              <a:t>Pergunte aos alunos se sabem o que é a desinformação. Compare os exemplos dos alunos com a definição. Poderão alguns desses exemplos constituir desinformação?</a:t>
            </a:r>
          </a:p>
          <a:p>
            <a:pPr algn="just">
              <a:lnSpc>
                <a:spcPct val="100000"/>
              </a:lnSpc>
            </a:pPr>
            <a:r>
              <a:rPr lang="pt-PT" sz="1200" b="0" strike="noStrike" dirty="0">
                <a:solidFill>
                  <a:srgbClr val="000000"/>
                </a:solidFill>
                <a:latin typeface="Arial"/>
                <a:ea typeface="Calibri"/>
              </a:rPr>
              <a:t>Em caso negativo, o que são? (Por exemplo, notícias ou opiniões desagradáveis, marketing, erros ou equívocos.)</a:t>
            </a:r>
          </a:p>
          <a:p>
            <a:pPr algn="just">
              <a:lnSpc>
                <a:spcPct val="100000"/>
              </a:lnSpc>
            </a:pPr>
            <a:endParaRPr lang="fr-BE" sz="1200" b="0" strike="noStrike" spc="-1" dirty="0">
              <a:latin typeface="Arial"/>
            </a:endParaRPr>
          </a:p>
          <a:p>
            <a:pPr>
              <a:lnSpc>
                <a:spcPct val="100000"/>
              </a:lnSpc>
            </a:pPr>
            <a:r>
              <a:rPr lang="pt-PT" sz="1200" b="1" strike="noStrike" dirty="0">
                <a:solidFill>
                  <a:srgbClr val="000000"/>
                </a:solidFill>
                <a:latin typeface="Arial"/>
                <a:ea typeface="Calibri"/>
              </a:rPr>
              <a:t>Opinião ou facto?</a:t>
            </a:r>
            <a:r>
              <a:rPr lang="pt-PT" sz="1200" b="0" strike="noStrike" dirty="0">
                <a:solidFill>
                  <a:srgbClr val="000000"/>
                </a:solidFill>
                <a:latin typeface="Arial"/>
                <a:ea typeface="Calibri"/>
              </a:rPr>
              <a:t> Estabeleça a distinção entre opinião e facto.</a:t>
            </a:r>
          </a:p>
          <a:p>
            <a:pPr>
              <a:lnSpc>
                <a:spcPct val="100000"/>
              </a:lnSpc>
            </a:pPr>
            <a:r>
              <a:rPr lang="pt-PT" sz="1200" b="0" strike="noStrike" dirty="0">
                <a:solidFill>
                  <a:srgbClr val="000000"/>
                </a:solidFill>
                <a:latin typeface="Arial"/>
                <a:ea typeface="Calibri"/>
              </a:rPr>
              <a:t>O que é um facto? Os factos podem ser verificados e fundamentados com provas.</a:t>
            </a:r>
          </a:p>
          <a:p>
            <a:pPr>
              <a:lnSpc>
                <a:spcPct val="100000"/>
              </a:lnSpc>
            </a:pPr>
            <a:r>
              <a:rPr lang="pt-PT" sz="1200" b="0" strike="noStrike" dirty="0">
                <a:solidFill>
                  <a:srgbClr val="000000"/>
                </a:solidFill>
                <a:latin typeface="Arial"/>
                <a:ea typeface="Calibri"/>
              </a:rPr>
              <a:t>O que é uma opinião? As opiniões baseiam-se numa crença ou num ponto de vista, não se baseiam numa prova que possa ser verificada. Algumas pessoas podem pensar que é ao contrário. </a:t>
            </a:r>
          </a:p>
          <a:p>
            <a:pPr>
              <a:lnSpc>
                <a:spcPct val="100000"/>
              </a:lnSpc>
            </a:pPr>
            <a:endParaRPr lang="fr-BE" sz="1200" b="0" strike="noStrike" spc="-1" dirty="0">
              <a:latin typeface="Arial"/>
            </a:endParaRPr>
          </a:p>
          <a:p>
            <a:pPr>
              <a:lnSpc>
                <a:spcPct val="100000"/>
              </a:lnSpc>
            </a:pPr>
            <a:r>
              <a:rPr lang="pt-PT" sz="1200" b="0" i="1" strike="noStrike" dirty="0">
                <a:solidFill>
                  <a:srgbClr val="000000"/>
                </a:solidFill>
                <a:latin typeface="Arial"/>
                <a:ea typeface="Calibri"/>
              </a:rPr>
              <a:t>Sugestão de atividade (opcional): </a:t>
            </a:r>
            <a:r>
              <a:rPr lang="pt-PT" sz="1200" b="0" strike="noStrike" dirty="0">
                <a:solidFill>
                  <a:srgbClr val="000000"/>
                </a:solidFill>
                <a:latin typeface="Arial"/>
                <a:ea typeface="Calibri"/>
              </a:rPr>
              <a:t>Peça aos alunos para analisarem um artigo de jornal e identificarem as partes que são opiniões. Depois, peça-lhes para, através de uma fonte fiável, verificarem se as partes que são factos e as partes que parecem factos mas que não mencionam as fontes são mesmo factos. Peça à turma para partilhar as suas conclusões.</a:t>
            </a:r>
          </a:p>
          <a:p>
            <a:pPr>
              <a:lnSpc>
                <a:spcPct val="100000"/>
              </a:lnSpc>
            </a:pPr>
            <a:endParaRPr lang="fr-BE" sz="1200" b="0" strike="noStrike" spc="-1" dirty="0">
              <a:latin typeface="Arial"/>
            </a:endParaRPr>
          </a:p>
          <a:p>
            <a:pPr>
              <a:lnSpc>
                <a:spcPct val="100000"/>
              </a:lnSpc>
            </a:pPr>
            <a:r>
              <a:rPr lang="pt-PT" sz="2000" b="0" strike="noStrike" dirty="0">
                <a:solidFill>
                  <a:srgbClr val="000000"/>
                </a:solidFill>
                <a:latin typeface="Arial"/>
                <a:ea typeface="Calibri"/>
              </a:rPr>
              <a:t>As informações falsas estão em todo o lado, mas é importante distinguir a desinformação dos outros tipos de informações falsas, nomeadamente informações erradas, com base na INTENÇÃO:</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pt-PT" sz="2000" b="0" strike="noStrike" dirty="0">
                <a:solidFill>
                  <a:srgbClr val="000000"/>
                </a:solidFill>
                <a:latin typeface="Arial"/>
                <a:ea typeface="Calibri"/>
              </a:rPr>
              <a:t>A desinformação consiste em informações falsas que são criadas e partilhadas</a:t>
            </a:r>
            <a:r>
              <a:rPr lang="pt-PT" sz="2000" strike="noStrike" dirty="0">
                <a:solidFill>
                  <a:srgbClr val="000000"/>
                </a:solidFill>
                <a:latin typeface="Arial"/>
                <a:ea typeface="Calibri"/>
              </a:rPr>
              <a:t> </a:t>
            </a:r>
            <a:r>
              <a:rPr lang="pt-PT" sz="2000" b="1" strike="noStrike" dirty="0">
                <a:solidFill>
                  <a:srgbClr val="000000"/>
                </a:solidFill>
                <a:latin typeface="Arial"/>
                <a:ea typeface="Calibri"/>
              </a:rPr>
              <a:t>para provocarem danos de forma deliberada</a:t>
            </a:r>
            <a:r>
              <a:rPr lang="pt-PT" sz="2000" b="0" strike="noStrike" dirty="0">
                <a:solidFill>
                  <a:srgbClr val="000000"/>
                </a:solidFill>
                <a:latin typeface="Arial"/>
                <a:ea typeface="Calibri"/>
              </a:rPr>
              <a:t>. Exemplo: um </a:t>
            </a:r>
            <a:r>
              <a:rPr lang="pt-PT" sz="2000" b="0" i="1" strike="noStrike" dirty="0" err="1">
                <a:solidFill>
                  <a:srgbClr val="000000"/>
                </a:solidFill>
                <a:latin typeface="Arial"/>
                <a:ea typeface="Calibri"/>
              </a:rPr>
              <a:t>tweet</a:t>
            </a:r>
            <a:r>
              <a:rPr lang="pt-PT" sz="2000" b="0" strike="noStrike" dirty="0">
                <a:solidFill>
                  <a:srgbClr val="000000"/>
                </a:solidFill>
                <a:latin typeface="Arial"/>
                <a:ea typeface="Calibri"/>
              </a:rPr>
              <a:t> sobre migrantes que cometem crimes na Europa, criado para desunir a sociedade.</a:t>
            </a:r>
          </a:p>
          <a:p>
            <a:pPr marL="171360" indent="-171000">
              <a:lnSpc>
                <a:spcPct val="100000"/>
              </a:lnSpc>
              <a:spcAft>
                <a:spcPts val="601"/>
              </a:spcAft>
              <a:buClr>
                <a:srgbClr val="000000"/>
              </a:buClr>
              <a:buFont typeface="Wingdings" charset="2"/>
              <a:buChar char="-"/>
            </a:pPr>
            <a:r>
              <a:rPr lang="pt-PT" sz="2000" b="0" strike="noStrike" dirty="0">
                <a:solidFill>
                  <a:srgbClr val="000000"/>
                </a:solidFill>
                <a:latin typeface="Arial"/>
                <a:ea typeface="Calibri"/>
              </a:rPr>
              <a:t>Informações enganosas são informações falsas que são</a:t>
            </a:r>
            <a:r>
              <a:rPr lang="pt-PT" sz="2000" strike="noStrike" dirty="0">
                <a:solidFill>
                  <a:srgbClr val="000000"/>
                </a:solidFill>
                <a:latin typeface="Arial"/>
                <a:ea typeface="Calibri"/>
              </a:rPr>
              <a:t> </a:t>
            </a:r>
            <a:r>
              <a:rPr lang="pt-PT" sz="2000" b="1" strike="noStrike" dirty="0">
                <a:solidFill>
                  <a:srgbClr val="000000"/>
                </a:solidFill>
                <a:latin typeface="Arial"/>
                <a:ea typeface="Calibri"/>
              </a:rPr>
              <a:t>partilhadas por pessoas que não se apercebem de que são informações falsas e que não pretendem causar quaisquer danos</a:t>
            </a:r>
            <a:r>
              <a:rPr lang="pt-PT" sz="2000" b="0" strike="noStrike" dirty="0">
                <a:solidFill>
                  <a:srgbClr val="000000"/>
                </a:solidFill>
                <a:latin typeface="Arial"/>
                <a:ea typeface="Calibri"/>
              </a:rPr>
              <a:t>. Muitas vezes só estão a tentar ajudar. Exemplo: quando a tua tia partilha um artigo ou meme no Facebook que alega que o alho protege contra a </a:t>
            </a:r>
            <a:r>
              <a:rPr lang="pt-PT" sz="2000" b="0" strike="noStrike" dirty="0" err="1">
                <a:solidFill>
                  <a:srgbClr val="000000"/>
                </a:solidFill>
                <a:latin typeface="Arial"/>
                <a:ea typeface="Calibri"/>
              </a:rPr>
              <a:t>COVID-19</a:t>
            </a:r>
            <a:r>
              <a:rPr lang="pt-PT" sz="2000" b="0" strike="noStrike" dirty="0">
                <a:solidFill>
                  <a:srgbClr val="000000"/>
                </a:solidFill>
                <a:latin typeface="Arial"/>
                <a:ea typeface="Calibri"/>
              </a:rPr>
              <a:t> porque acha que é informação útil sem perceber que é falsa.</a:t>
            </a:r>
          </a:p>
          <a:p>
            <a:pPr marL="171360" indent="-171000">
              <a:lnSpc>
                <a:spcPct val="100000"/>
              </a:lnSpc>
              <a:buClr>
                <a:srgbClr val="000000"/>
              </a:buClr>
              <a:buFont typeface="Wingdings" charset="2"/>
              <a:buChar char="-"/>
            </a:pPr>
            <a:r>
              <a:rPr lang="pt-PT" sz="2000" b="0" strike="noStrike" dirty="0">
                <a:solidFill>
                  <a:srgbClr val="000000"/>
                </a:solidFill>
                <a:latin typeface="Arial"/>
                <a:ea typeface="Calibri"/>
              </a:rPr>
              <a:t>Tentativas de exercer influência - esforços coordenados para influenciar um público-alvo, utilizando um conjunto de meios ilegítimos e enganadores, para apoiar os objetivos de um adversário.</a:t>
            </a:r>
          </a:p>
          <a:p>
            <a:pPr marL="171360" indent="-171000">
              <a:lnSpc>
                <a:spcPct val="100000"/>
              </a:lnSpc>
              <a:buClr>
                <a:srgbClr val="000000"/>
              </a:buClr>
              <a:buFont typeface="Wingdings" charset="2"/>
              <a:buChar char="-"/>
            </a:pPr>
            <a:r>
              <a:rPr lang="pt-PT" sz="1200" b="0" strike="noStrike" dirty="0">
                <a:solidFill>
                  <a:srgbClr val="000000"/>
                </a:solidFill>
                <a:latin typeface="Arial"/>
                <a:ea typeface="Calibri"/>
              </a:rPr>
              <a:t>Interferência estrangeira - e</a:t>
            </a:r>
            <a:r>
              <a:rPr lang="pt-PT" sz="2000" b="0" strike="noStrike" dirty="0">
                <a:solidFill>
                  <a:srgbClr val="000000"/>
                </a:solidFill>
                <a:latin typeface="Arial"/>
                <a:ea typeface="Calibri"/>
              </a:rPr>
              <a:t>sforços coercivos, enganadores </a:t>
            </a:r>
            <a:r>
              <a:rPr lang="pt-PT" sz="2000" b="0" strike="noStrike" dirty="0" err="1">
                <a:solidFill>
                  <a:srgbClr val="000000"/>
                </a:solidFill>
                <a:latin typeface="Arial"/>
                <a:ea typeface="Calibri"/>
              </a:rPr>
              <a:t>e/ou</a:t>
            </a:r>
            <a:r>
              <a:rPr lang="pt-PT" sz="2000" b="0" strike="noStrike" dirty="0">
                <a:solidFill>
                  <a:srgbClr val="000000"/>
                </a:solidFill>
                <a:latin typeface="Arial"/>
                <a:ea typeface="Calibri"/>
              </a:rPr>
              <a:t> clandestinos por parte de um interveniente estatal estrangeiro ou pelos seus agentes, com vista a corromper a livre criação e expressão da vontade política, por exemplo durante a realização de eleições.</a:t>
            </a:r>
          </a:p>
          <a:p>
            <a:pPr>
              <a:lnSpc>
                <a:spcPct val="100000"/>
              </a:lnSpc>
              <a:tabLst>
                <a:tab pos="0" algn="l"/>
              </a:tabLst>
            </a:pPr>
            <a:endParaRPr lang="fr-BE" sz="2000" b="0" strike="noStrike" spc="-1" dirty="0">
              <a:latin typeface="Arial"/>
            </a:endParaRPr>
          </a:p>
          <a:p>
            <a:pPr>
              <a:lnSpc>
                <a:spcPct val="100000"/>
              </a:lnSpc>
              <a:tabLst>
                <a:tab pos="0" algn="l"/>
              </a:tabLst>
            </a:pPr>
            <a:r>
              <a:rPr lang="pt-PT" sz="2000" b="0" strike="noStrike" dirty="0">
                <a:solidFill>
                  <a:srgbClr val="000000"/>
                </a:solidFill>
                <a:latin typeface="Arial"/>
                <a:ea typeface="Calibri"/>
              </a:rPr>
              <a:t>Os alunos também poderão estar familiarizados com o termo </a:t>
            </a:r>
            <a:r>
              <a:rPr lang="pt-PT" sz="2000" b="0" strike="noStrike" dirty="0" smtClean="0">
                <a:solidFill>
                  <a:srgbClr val="000000"/>
                </a:solidFill>
                <a:latin typeface="Arial"/>
                <a:ea typeface="Calibri"/>
              </a:rPr>
              <a:t>“notícias falsas”, </a:t>
            </a:r>
            <a:r>
              <a:rPr lang="pt-PT" sz="2000" b="0" strike="noStrike" dirty="0">
                <a:solidFill>
                  <a:srgbClr val="000000"/>
                </a:solidFill>
                <a:latin typeface="Arial"/>
                <a:ea typeface="Calibri"/>
              </a:rPr>
              <a:t>mas não recomendamos a sua utilização. Algo está errado quando os políticos culpam os jornalistas independentes pela publicação de «notícias falsas», embora estes estejam simplesmente a ser críticos. Não queremos que o termo </a:t>
            </a:r>
            <a:r>
              <a:rPr lang="pt-PT" sz="2000" b="0" strike="noStrike" dirty="0" smtClean="0">
                <a:solidFill>
                  <a:srgbClr val="000000"/>
                </a:solidFill>
                <a:latin typeface="Arial"/>
                <a:ea typeface="Calibri"/>
              </a:rPr>
              <a:t>“notícias falsas” </a:t>
            </a:r>
            <a:r>
              <a:rPr lang="pt-PT" sz="2000" b="0" strike="noStrike" dirty="0">
                <a:solidFill>
                  <a:srgbClr val="000000"/>
                </a:solidFill>
                <a:latin typeface="Arial"/>
                <a:ea typeface="Calibri"/>
              </a:rPr>
              <a:t>resulte na deslegitimação dos meios de comunicação social.</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2000" b="0" strike="noStrike" dirty="0">
                <a:latin typeface="Arial"/>
              </a:rPr>
              <a:t>Comece por reproduzir o vídeo incluído no diapositivo (https://www.youtube.com/watch?v=d8uRYqsu2W4)</a:t>
            </a:r>
            <a:r>
              <a:rPr lang="pt-PT" dirty="0"/>
              <a:t>
</a:t>
            </a:r>
            <a:br>
              <a:rPr lang="pt-PT" dirty="0"/>
            </a:br>
            <a:r>
              <a:rPr lang="pt-PT" sz="2000" b="0" strike="noStrike" dirty="0">
                <a:latin typeface="Arial"/>
              </a:rPr>
              <a:t>Duração total: 1 </a:t>
            </a:r>
            <a:r>
              <a:rPr lang="pt-PT" sz="2000" b="0" strike="noStrike" dirty="0" err="1">
                <a:latin typeface="Arial"/>
              </a:rPr>
              <a:t>min</a:t>
            </a:r>
            <a:r>
              <a:rPr lang="pt-PT" sz="2000" b="0" strike="noStrike" dirty="0">
                <a:latin typeface="Arial"/>
              </a:rPr>
              <a:t>. 40 </a:t>
            </a:r>
            <a:r>
              <a:rPr lang="pt-PT" sz="2000" b="0" strike="noStrike" dirty="0" err="1">
                <a:latin typeface="Arial"/>
              </a:rPr>
              <a:t>seg.</a:t>
            </a:r>
            <a:endParaRPr lang="pt-PT" sz="2000" b="0" strike="noStrike" dirty="0">
              <a:latin typeface="Arial"/>
            </a:endParaRPr>
          </a:p>
          <a:p>
            <a:pPr marL="216000" indent="-216000">
              <a:lnSpc>
                <a:spcPct val="100000"/>
              </a:lnSpc>
            </a:pPr>
            <a:endParaRPr lang="fr-BE" sz="2000" b="0" strike="noStrike" spc="-1" dirty="0">
              <a:latin typeface="Arial"/>
            </a:endParaRPr>
          </a:p>
          <a:p>
            <a:pPr marL="216000" indent="-216000">
              <a:lnSpc>
                <a:spcPct val="100000"/>
              </a:lnSpc>
            </a:pPr>
            <a:r>
              <a:rPr lang="pt-PT" sz="2000" b="0" strike="noStrike" dirty="0">
                <a:latin typeface="Arial"/>
              </a:rPr>
              <a:t>Transcrição:</a:t>
            </a:r>
          </a:p>
          <a:p>
            <a:pPr marL="139680">
              <a:lnSpc>
                <a:spcPct val="100000"/>
              </a:lnSpc>
              <a:tabLst>
                <a:tab pos="0" algn="l"/>
              </a:tabLst>
            </a:pPr>
            <a:r>
              <a:rPr lang="pt-PT" sz="1200" b="0" strike="noStrike" dirty="0">
                <a:solidFill>
                  <a:srgbClr val="000000"/>
                </a:solidFill>
                <a:latin typeface="Arial"/>
              </a:rPr>
              <a:t>---------------------------</a:t>
            </a:r>
            <a:r>
              <a:rPr lang="pt-PT" dirty="0"/>
              <a:t>
</a:t>
            </a:r>
            <a:br>
              <a:rPr lang="pt-PT" dirty="0"/>
            </a:br>
            <a:r>
              <a:rPr lang="pt-PT" sz="2000" b="0" strike="noStrike" dirty="0">
                <a:solidFill>
                  <a:srgbClr val="000000"/>
                </a:solidFill>
                <a:latin typeface="Arial"/>
              </a:rPr>
              <a:t>(</a:t>
            </a:r>
            <a:r>
              <a:rPr lang="pt-PT" sz="2000" b="0" strike="noStrike" dirty="0" err="1">
                <a:solidFill>
                  <a:srgbClr val="000000"/>
                </a:solidFill>
                <a:latin typeface="Arial"/>
              </a:rPr>
              <a:t>voz-off</a:t>
            </a:r>
            <a:r>
              <a:rPr lang="pt-PT" sz="2000" b="0" strike="noStrike" dirty="0">
                <a:solidFill>
                  <a:srgbClr val="000000"/>
                </a:solidFill>
                <a:latin typeface="Arial"/>
              </a:rPr>
              <a:t>)	</a:t>
            </a:r>
          </a:p>
          <a:p>
            <a:pPr marL="139680">
              <a:lnSpc>
                <a:spcPct val="100000"/>
              </a:lnSpc>
              <a:tabLst>
                <a:tab pos="0" algn="l"/>
              </a:tabLst>
            </a:pPr>
            <a:r>
              <a:rPr lang="pt-PT" sz="2000" b="0" strike="noStrike" dirty="0">
                <a:solidFill>
                  <a:srgbClr val="000000"/>
                </a:solidFill>
                <a:latin typeface="Arial"/>
              </a:rPr>
              <a:t>Para milhões de famílias que lidam com o autismo, seria uma possível explicação para este problema. Um estudo médico emblemático que relacionava as vacinas dadas às crianças com a doença. Mas esse estudo está agora a ser chamado de ‘enganoso’, e algumas pessoas dizem que é uma fraude elaborada.</a:t>
            </a:r>
          </a:p>
          <a:p>
            <a:pPr marL="139680">
              <a:lnSpc>
                <a:spcPct val="100000"/>
              </a:lnSpc>
              <a:tabLst>
                <a:tab pos="0" algn="l"/>
              </a:tabLst>
            </a:pPr>
            <a:r>
              <a:rPr lang="pt-PT" sz="2000" b="0" strike="noStrike" dirty="0">
                <a:solidFill>
                  <a:srgbClr val="000000"/>
                </a:solidFill>
                <a:latin typeface="Arial"/>
              </a:rPr>
              <a:t>(Fiona </a:t>
            </a:r>
            <a:r>
              <a:rPr lang="pt-PT" sz="2000" b="0" strike="noStrike" dirty="0" err="1">
                <a:solidFill>
                  <a:srgbClr val="000000"/>
                </a:solidFill>
                <a:latin typeface="Arial"/>
              </a:rPr>
              <a:t>Godlee</a:t>
            </a:r>
            <a:r>
              <a:rPr lang="pt-PT" sz="2000" b="0" strike="noStrike" dirty="0">
                <a:solidFill>
                  <a:srgbClr val="000000"/>
                </a:solidFill>
                <a:latin typeface="Arial"/>
              </a:rPr>
              <a:t>, editora da revista British Medical </a:t>
            </a:r>
            <a:r>
              <a:rPr lang="pt-PT" sz="2000" b="0" strike="noStrike" dirty="0" err="1">
                <a:solidFill>
                  <a:srgbClr val="000000"/>
                </a:solidFill>
                <a:latin typeface="Arial"/>
              </a:rPr>
              <a:t>Journal</a:t>
            </a:r>
            <a:r>
              <a:rPr lang="pt-PT" sz="2000" b="0" strike="noStrike" dirty="0">
                <a:solidFill>
                  <a:srgbClr val="000000"/>
                </a:solidFill>
                <a:latin typeface="Arial"/>
              </a:rPr>
              <a:t>)	</a:t>
            </a:r>
          </a:p>
          <a:p>
            <a:pPr marL="139680">
              <a:lnSpc>
                <a:spcPct val="100000"/>
              </a:lnSpc>
              <a:tabLst>
                <a:tab pos="0" algn="l"/>
              </a:tabLst>
            </a:pPr>
            <a:r>
              <a:rPr lang="pt-PT" sz="2000" b="0" strike="noStrike" dirty="0">
                <a:solidFill>
                  <a:srgbClr val="000000"/>
                </a:solidFill>
                <a:latin typeface="Arial"/>
              </a:rPr>
              <a:t>Sabemos desde o início que o estudo era um estudo deficiente. Recebeu uma enorme atenção dos meios de comunicação social. Todas as evidências e todos os estudos </a:t>
            </a:r>
            <a:r>
              <a:rPr lang="pt-PT" sz="2000" b="0" strike="noStrike" dirty="0" smtClean="0">
                <a:solidFill>
                  <a:srgbClr val="000000"/>
                </a:solidFill>
                <a:latin typeface="Arial"/>
              </a:rPr>
              <a:t>epidemiológicos que </a:t>
            </a:r>
            <a:r>
              <a:rPr lang="pt-PT" sz="2000" b="0" strike="noStrike" dirty="0">
                <a:solidFill>
                  <a:srgbClr val="000000"/>
                </a:solidFill>
                <a:latin typeface="Arial"/>
              </a:rPr>
              <a:t>analisam as populações sanguíneas de crianças contrariaram essa ligação e declararam que não existem provas da mesma.</a:t>
            </a:r>
          </a:p>
          <a:p>
            <a:pPr marL="139680">
              <a:lnSpc>
                <a:spcPct val="100000"/>
              </a:lnSpc>
              <a:tabLst>
                <a:tab pos="0" algn="l"/>
              </a:tabLst>
            </a:pPr>
            <a:r>
              <a:rPr lang="pt-PT" sz="2000" b="0" strike="noStrike" dirty="0">
                <a:solidFill>
                  <a:srgbClr val="000000"/>
                </a:solidFill>
                <a:latin typeface="Arial"/>
              </a:rPr>
              <a:t>(</a:t>
            </a:r>
            <a:r>
              <a:rPr lang="pt-PT" sz="2000" b="0" strike="noStrike" dirty="0" err="1">
                <a:solidFill>
                  <a:srgbClr val="000000"/>
                </a:solidFill>
                <a:latin typeface="Arial"/>
              </a:rPr>
              <a:t>voz-off</a:t>
            </a:r>
            <a:r>
              <a:rPr lang="pt-PT" sz="2000" b="0" strike="noStrike" dirty="0">
                <a:solidFill>
                  <a:srgbClr val="000000"/>
                </a:solidFill>
                <a:latin typeface="Arial"/>
              </a:rPr>
              <a:t>)	</a:t>
            </a:r>
          </a:p>
          <a:p>
            <a:pPr marL="139680">
              <a:lnSpc>
                <a:spcPct val="100000"/>
              </a:lnSpc>
              <a:tabLst>
                <a:tab pos="0" algn="l"/>
              </a:tabLst>
            </a:pPr>
            <a:r>
              <a:rPr lang="pt-PT" sz="2000" b="0" strike="noStrike" dirty="0">
                <a:solidFill>
                  <a:srgbClr val="000000"/>
                </a:solidFill>
                <a:latin typeface="Arial"/>
              </a:rPr>
              <a:t>Trata-se de um artigo científico, publicado por Andrew </a:t>
            </a:r>
            <a:r>
              <a:rPr lang="pt-PT" sz="2000" b="0" strike="noStrike" dirty="0" err="1">
                <a:solidFill>
                  <a:srgbClr val="000000"/>
                </a:solidFill>
                <a:latin typeface="Arial"/>
              </a:rPr>
              <a:t>Wakefield</a:t>
            </a:r>
            <a:r>
              <a:rPr lang="pt-PT" sz="2000" b="0" strike="noStrike" dirty="0">
                <a:solidFill>
                  <a:srgbClr val="000000"/>
                </a:solidFill>
                <a:latin typeface="Arial"/>
              </a:rPr>
              <a:t> e os seus colegas em 1998, que assustou as pessoas, levando à queda das taxas de vacinação em todo o mundo. Andrew </a:t>
            </a:r>
            <a:r>
              <a:rPr lang="pt-PT" sz="2000" b="0" strike="noStrike" dirty="0" err="1">
                <a:solidFill>
                  <a:srgbClr val="000000"/>
                </a:solidFill>
                <a:latin typeface="Arial"/>
              </a:rPr>
              <a:t>Wakefield</a:t>
            </a:r>
            <a:r>
              <a:rPr lang="pt-PT" sz="2000" b="0" strike="noStrike" dirty="0">
                <a:solidFill>
                  <a:srgbClr val="000000"/>
                </a:solidFill>
                <a:latin typeface="Arial"/>
              </a:rPr>
              <a:t> alegava que 12 crianças eram normais até terem recebido a habitual vacina para o sarampo, papeira e rubéola.</a:t>
            </a:r>
          </a:p>
          <a:p>
            <a:pPr marL="139680">
              <a:lnSpc>
                <a:spcPct val="100000"/>
              </a:lnSpc>
              <a:tabLst>
                <a:tab pos="0" algn="l"/>
              </a:tabLst>
            </a:pPr>
            <a:r>
              <a:rPr lang="pt-PT" sz="2000" b="0" strike="noStrike" dirty="0">
                <a:solidFill>
                  <a:srgbClr val="000000"/>
                </a:solidFill>
                <a:latin typeface="Arial"/>
              </a:rPr>
              <a:t>Todavia, o seu artigo foi depois desmentido, e uma nova investigação revelou que Andrew </a:t>
            </a:r>
            <a:r>
              <a:rPr lang="pt-PT" sz="2000" b="0" strike="noStrike" dirty="0" err="1">
                <a:solidFill>
                  <a:srgbClr val="000000"/>
                </a:solidFill>
                <a:latin typeface="Arial"/>
              </a:rPr>
              <a:t>Wakefield</a:t>
            </a:r>
            <a:r>
              <a:rPr lang="pt-PT" sz="2000" b="0" strike="noStrike" dirty="0">
                <a:solidFill>
                  <a:srgbClr val="000000"/>
                </a:solidFill>
                <a:latin typeface="Arial"/>
              </a:rPr>
              <a:t> e os seus colegas tinham alterado os dados dos pacientes nos seus estudos. Mesmo assim, Andrew </a:t>
            </a:r>
            <a:r>
              <a:rPr lang="pt-PT" sz="2000" b="0" strike="noStrike" dirty="0" err="1">
                <a:solidFill>
                  <a:srgbClr val="000000"/>
                </a:solidFill>
                <a:latin typeface="Arial"/>
              </a:rPr>
              <a:t>Wakefield</a:t>
            </a:r>
            <a:r>
              <a:rPr lang="pt-PT" sz="2000" b="0" strike="noStrike" dirty="0">
                <a:solidFill>
                  <a:srgbClr val="000000"/>
                </a:solidFill>
                <a:latin typeface="Arial"/>
              </a:rPr>
              <a:t> ainda tem seguidores, entre os quais Jamie </a:t>
            </a:r>
            <a:r>
              <a:rPr lang="pt-PT" sz="2000" b="0" strike="noStrike" dirty="0" err="1">
                <a:solidFill>
                  <a:srgbClr val="000000"/>
                </a:solidFill>
                <a:latin typeface="Arial"/>
              </a:rPr>
              <a:t>Handley</a:t>
            </a:r>
            <a:r>
              <a:rPr lang="pt-PT" sz="2000" b="0" strike="noStrike" dirty="0">
                <a:solidFill>
                  <a:srgbClr val="000000"/>
                </a:solidFill>
                <a:latin typeface="Arial"/>
              </a:rPr>
              <a:t> que tem um filho autista.</a:t>
            </a:r>
          </a:p>
          <a:p>
            <a:pPr marL="139680">
              <a:lnSpc>
                <a:spcPct val="100000"/>
              </a:lnSpc>
              <a:tabLst>
                <a:tab pos="0" algn="l"/>
              </a:tabLst>
            </a:pPr>
            <a:r>
              <a:rPr lang="pt-PT" sz="2000" b="0" strike="noStrike" dirty="0">
                <a:solidFill>
                  <a:srgbClr val="000000"/>
                </a:solidFill>
                <a:latin typeface="Arial"/>
              </a:rPr>
              <a:t>(</a:t>
            </a:r>
            <a:r>
              <a:rPr lang="pt-PT" sz="2000" b="0" strike="noStrike" dirty="0" err="1">
                <a:solidFill>
                  <a:srgbClr val="000000"/>
                </a:solidFill>
                <a:latin typeface="Arial"/>
              </a:rPr>
              <a:t>J.B</a:t>
            </a:r>
            <a:r>
              <a:rPr lang="pt-PT" sz="2000" b="0" strike="noStrike" dirty="0">
                <a:solidFill>
                  <a:srgbClr val="000000"/>
                </a:solidFill>
                <a:latin typeface="Arial"/>
              </a:rPr>
              <a:t>. </a:t>
            </a:r>
            <a:r>
              <a:rPr lang="pt-PT" sz="2000" b="0" strike="noStrike" dirty="0" err="1">
                <a:solidFill>
                  <a:srgbClr val="000000"/>
                </a:solidFill>
                <a:latin typeface="Arial"/>
              </a:rPr>
              <a:t>Handley</a:t>
            </a:r>
            <a:r>
              <a:rPr lang="pt-PT" sz="2000" b="0" strike="noStrike" dirty="0">
                <a:solidFill>
                  <a:srgbClr val="000000"/>
                </a:solidFill>
                <a:latin typeface="Arial"/>
              </a:rPr>
              <a:t>, fundador da </a:t>
            </a:r>
            <a:r>
              <a:rPr lang="pt-PT" sz="2000" b="0" strike="noStrike" dirty="0" err="1">
                <a:solidFill>
                  <a:srgbClr val="000000"/>
                </a:solidFill>
                <a:latin typeface="Arial"/>
              </a:rPr>
              <a:t>Generation</a:t>
            </a:r>
            <a:r>
              <a:rPr lang="pt-PT" sz="2000" b="0" strike="noStrike" dirty="0">
                <a:solidFill>
                  <a:srgbClr val="000000"/>
                </a:solidFill>
                <a:latin typeface="Arial"/>
              </a:rPr>
              <a:t> </a:t>
            </a:r>
            <a:r>
              <a:rPr lang="pt-PT" sz="2000" b="0" strike="noStrike" dirty="0" err="1">
                <a:solidFill>
                  <a:srgbClr val="000000"/>
                </a:solidFill>
                <a:latin typeface="Arial"/>
              </a:rPr>
              <a:t>Rescue</a:t>
            </a:r>
            <a:r>
              <a:rPr lang="pt-PT" sz="2000" b="0" strike="noStrike" dirty="0">
                <a:solidFill>
                  <a:srgbClr val="000000"/>
                </a:solidFill>
                <a:latin typeface="Arial"/>
              </a:rPr>
              <a:t>)	</a:t>
            </a:r>
          </a:p>
          <a:p>
            <a:pPr marL="139680">
              <a:lnSpc>
                <a:spcPct val="100000"/>
              </a:lnSpc>
              <a:tabLst>
                <a:tab pos="0" algn="l"/>
              </a:tabLst>
            </a:pPr>
            <a:r>
              <a:rPr lang="pt-PT" sz="2000" b="0" strike="noStrike" dirty="0">
                <a:solidFill>
                  <a:srgbClr val="000000"/>
                </a:solidFill>
                <a:latin typeface="Arial"/>
              </a:rPr>
              <a:t>É sabido que as vacinas provocam lesões cerebrais, por isso não é preciso ser um génio para pensar: as crianças foram a uma consulta, antes estavam normais e depois saíram de lá em grande sofrimento. Estas coisas provocam lesões cerebrais em algumas crianças. É por isso que não saímos daqui e a verdadeira ciência nunca foi aplicada.</a:t>
            </a:r>
          </a:p>
          <a:p>
            <a:pPr marL="139680">
              <a:lnSpc>
                <a:spcPct val="100000"/>
              </a:lnSpc>
              <a:tabLst>
                <a:tab pos="0" algn="l"/>
              </a:tabLst>
            </a:pPr>
            <a:r>
              <a:rPr lang="pt-PT" sz="2000" b="0" strike="noStrike" dirty="0">
                <a:solidFill>
                  <a:srgbClr val="000000"/>
                </a:solidFill>
                <a:latin typeface="Arial"/>
              </a:rPr>
              <a:t>(</a:t>
            </a:r>
            <a:r>
              <a:rPr lang="pt-PT" sz="2000" b="0" strike="noStrike" dirty="0" err="1">
                <a:solidFill>
                  <a:srgbClr val="000000"/>
                </a:solidFill>
                <a:latin typeface="Arial"/>
              </a:rPr>
              <a:t>voz-off</a:t>
            </a:r>
            <a:r>
              <a:rPr lang="pt-PT" sz="2000" b="0" strike="noStrike" dirty="0">
                <a:solidFill>
                  <a:srgbClr val="000000"/>
                </a:solidFill>
                <a:latin typeface="Arial"/>
              </a:rPr>
              <a:t>)	</a:t>
            </a:r>
          </a:p>
          <a:p>
            <a:pPr marL="139680">
              <a:lnSpc>
                <a:spcPct val="100000"/>
              </a:lnSpc>
              <a:tabLst>
                <a:tab pos="0" algn="l"/>
              </a:tabLst>
            </a:pPr>
            <a:r>
              <a:rPr lang="pt-PT" sz="2000" b="0" strike="noStrike" dirty="0">
                <a:solidFill>
                  <a:srgbClr val="000000"/>
                </a:solidFill>
                <a:latin typeface="Arial"/>
              </a:rPr>
              <a:t>Andrew </a:t>
            </a:r>
            <a:r>
              <a:rPr lang="pt-PT" sz="2000" b="0" strike="noStrike" dirty="0" err="1">
                <a:solidFill>
                  <a:srgbClr val="000000"/>
                </a:solidFill>
                <a:latin typeface="Arial"/>
              </a:rPr>
              <a:t>Wakefield</a:t>
            </a:r>
            <a:r>
              <a:rPr lang="pt-PT" sz="2000" b="0" strike="noStrike" dirty="0">
                <a:solidFill>
                  <a:srgbClr val="000000"/>
                </a:solidFill>
                <a:latin typeface="Arial"/>
              </a:rPr>
              <a:t> viu a sua licença de médico revogada na Grã-Bretanha em maio passado. Desde então, surgiram outros estudos que não revelaram qualquer ligação entre a vacina </a:t>
            </a:r>
            <a:r>
              <a:rPr lang="pt-PT" sz="2000" b="0" strike="noStrike" dirty="0" err="1">
                <a:solidFill>
                  <a:srgbClr val="000000"/>
                </a:solidFill>
                <a:latin typeface="Arial"/>
              </a:rPr>
              <a:t>VASPR</a:t>
            </a:r>
            <a:r>
              <a:rPr lang="pt-PT" sz="2000" b="0" strike="noStrike" dirty="0">
                <a:solidFill>
                  <a:srgbClr val="000000"/>
                </a:solidFill>
                <a:latin typeface="Arial"/>
              </a:rPr>
              <a:t> e o autismo.</a:t>
            </a:r>
          </a:p>
          <a:p>
            <a:pPr marL="139680">
              <a:lnSpc>
                <a:spcPct val="100000"/>
              </a:lnSpc>
              <a:tabLst>
                <a:tab pos="0" algn="l"/>
              </a:tabLst>
            </a:pPr>
            <a:r>
              <a:rPr lang="pt-PT" sz="2000" b="0" strike="noStrike" dirty="0">
                <a:solidFill>
                  <a:srgbClr val="000000"/>
                </a:solidFill>
                <a:latin typeface="Arial"/>
              </a:rPr>
              <a:t>Não foi possível recolher declarações de Andrew </a:t>
            </a:r>
            <a:r>
              <a:rPr lang="pt-PT" sz="2000" b="0" strike="noStrike" dirty="0" err="1">
                <a:solidFill>
                  <a:srgbClr val="000000"/>
                </a:solidFill>
                <a:latin typeface="Arial"/>
              </a:rPr>
              <a:t>Wakefield</a:t>
            </a:r>
            <a:r>
              <a:rPr lang="pt-PT" sz="2000" b="0" strike="noStrike" dirty="0">
                <a:solidFill>
                  <a:srgbClr val="000000"/>
                </a:solidFill>
                <a:latin typeface="Arial"/>
              </a:rPr>
              <a:t>. </a:t>
            </a:r>
            <a:r>
              <a:rPr lang="pt-PT" sz="2000" b="0" strike="noStrike" dirty="0" err="1">
                <a:solidFill>
                  <a:srgbClr val="000000"/>
                </a:solidFill>
                <a:latin typeface="Arial"/>
              </a:rPr>
              <a:t>Rosenson</a:t>
            </a:r>
            <a:r>
              <a:rPr lang="pt-PT" sz="2000" b="0" strike="noStrike" dirty="0">
                <a:solidFill>
                  <a:srgbClr val="000000"/>
                </a:solidFill>
                <a:latin typeface="Arial"/>
              </a:rPr>
              <a:t>, </a:t>
            </a:r>
            <a:r>
              <a:rPr lang="pt-PT" sz="2000" b="0" strike="noStrike" dirty="0" err="1">
                <a:solidFill>
                  <a:srgbClr val="000000"/>
                </a:solidFill>
                <a:latin typeface="Arial"/>
              </a:rPr>
              <a:t>Associated</a:t>
            </a:r>
            <a:r>
              <a:rPr lang="pt-PT" sz="2000" b="0" strike="noStrike" dirty="0">
                <a:solidFill>
                  <a:srgbClr val="000000"/>
                </a:solidFill>
                <a:latin typeface="Arial"/>
              </a:rPr>
              <a:t> </a:t>
            </a:r>
            <a:r>
              <a:rPr lang="pt-PT" sz="2000" b="0" strike="noStrike" dirty="0" err="1">
                <a:solidFill>
                  <a:srgbClr val="000000"/>
                </a:solidFill>
                <a:latin typeface="Arial"/>
              </a:rPr>
              <a:t>Press</a:t>
            </a:r>
            <a:r>
              <a:rPr lang="pt-P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pt-P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pt-PT" sz="2000" b="0" strike="noStrike" dirty="0">
                <a:solidFill>
                  <a:srgbClr val="000000"/>
                </a:solidFill>
                <a:latin typeface="Arial"/>
              </a:rPr>
              <a:t>Pontos a debater:</a:t>
            </a:r>
          </a:p>
          <a:p>
            <a:pPr marL="311040" indent="-171000">
              <a:lnSpc>
                <a:spcPct val="100000"/>
              </a:lnSpc>
              <a:buClr>
                <a:srgbClr val="000000"/>
              </a:buClr>
              <a:buFont typeface="StarSymbol"/>
              <a:buChar char="-"/>
              <a:tabLst>
                <a:tab pos="0" algn="l"/>
              </a:tabLst>
            </a:pPr>
            <a:r>
              <a:rPr lang="pt-PT" sz="2000" b="0" strike="noStrike" dirty="0">
                <a:solidFill>
                  <a:srgbClr val="000000"/>
                </a:solidFill>
                <a:latin typeface="Arial"/>
              </a:rPr>
              <a:t>A sociedade exige que as pessoas nas instituições académicas sigam elevados padrões académicos, pelo que é importante compreender por que razão são necessários. Este único</a:t>
            </a:r>
            <a:r>
              <a:rPr lang="pt-PT" sz="2000" b="0" strike="noStrike" dirty="0">
                <a:solidFill>
                  <a:srgbClr val="FF0000"/>
                </a:solidFill>
                <a:latin typeface="Arial"/>
              </a:rPr>
              <a:t> artigo científico, que já foi refutado e desacreditado muitas vezes, é uma das principais razões pelas quais o movimento antivacinação foi criado e ainda prevalece hoje. Apesar de o artigo estar errado, recebeu atenção suficiente dos meios de comunicação para prejudicar a perceção pública das vacinas, que têm sido repetidamente comprovadas como sendo seguras e eficazes. </a:t>
            </a:r>
          </a:p>
          <a:p>
            <a:pPr marL="311040" indent="-171000">
              <a:lnSpc>
                <a:spcPct val="100000"/>
              </a:lnSpc>
              <a:buClr>
                <a:srgbClr val="000000"/>
              </a:buClr>
              <a:buFont typeface="StarSymbol"/>
              <a:buChar char="-"/>
              <a:tabLst>
                <a:tab pos="0" algn="l"/>
              </a:tabLst>
            </a:pPr>
            <a:r>
              <a:rPr lang="pt-PT" sz="2000" b="0" strike="noStrike" dirty="0">
                <a:solidFill>
                  <a:srgbClr val="FF0000"/>
                </a:solidFill>
                <a:latin typeface="Arial"/>
              </a:rPr>
              <a:t>Toda a gente tem direito à liberdade de expressão, mas </a:t>
            </a:r>
            <a:r>
              <a:rPr lang="pt-PT" sz="2000" b="0" strike="noStrike" dirty="0" smtClean="0">
                <a:solidFill>
                  <a:srgbClr val="FF0000"/>
                </a:solidFill>
                <a:latin typeface="Arial"/>
              </a:rPr>
              <a:t>isso não nos dá </a:t>
            </a:r>
            <a:r>
              <a:rPr lang="pt-PT" sz="2000" b="0" strike="noStrike" dirty="0">
                <a:solidFill>
                  <a:srgbClr val="FF0000"/>
                </a:solidFill>
                <a:latin typeface="Arial"/>
              </a:rPr>
              <a:t>o direito de espalhar mentiras de forma deliberada, especialmente quando </a:t>
            </a:r>
            <a:r>
              <a:rPr lang="pt-PT" sz="2000" b="0" strike="noStrike" dirty="0" smtClean="0">
                <a:solidFill>
                  <a:srgbClr val="FF0000"/>
                </a:solidFill>
                <a:latin typeface="Arial"/>
              </a:rPr>
              <a:t>essas mentiras podem </a:t>
            </a:r>
            <a:r>
              <a:rPr lang="pt-PT" sz="2000" b="0" strike="noStrike" dirty="0">
                <a:solidFill>
                  <a:srgbClr val="FF0000"/>
                </a:solidFill>
                <a:latin typeface="Arial"/>
              </a:rPr>
              <a:t>prejudicar a saúde pública.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pt-PT" sz="2000" b="0" strike="noStrike" dirty="0">
                <a:solidFill>
                  <a:srgbClr val="FF0000"/>
                </a:solidFill>
                <a:latin typeface="Arial"/>
              </a:rPr>
              <a:t>Porque é prejudicial?</a:t>
            </a:r>
          </a:p>
          <a:p>
            <a:pPr marL="311040" indent="-171000">
              <a:lnSpc>
                <a:spcPct val="100000"/>
              </a:lnSpc>
              <a:buClr>
                <a:srgbClr val="000000"/>
              </a:buClr>
              <a:buFont typeface="StarSymbol"/>
              <a:buChar char="-"/>
              <a:tabLst>
                <a:tab pos="0" algn="l"/>
              </a:tabLst>
            </a:pPr>
            <a:r>
              <a:rPr lang="pt-PT" sz="2000" b="0" strike="noStrike" dirty="0">
                <a:solidFill>
                  <a:srgbClr val="FF0000"/>
                </a:solidFill>
                <a:latin typeface="Arial"/>
              </a:rPr>
              <a:t>As pessoas gostam muito de estabelecer ligações, mesmo quando os raciocínios que fazem contradizem os conhecimentos científicos.</a:t>
            </a:r>
          </a:p>
          <a:p>
            <a:pPr marL="311040" indent="-171000">
              <a:lnSpc>
                <a:spcPct val="100000"/>
              </a:lnSpc>
              <a:buClr>
                <a:srgbClr val="000000"/>
              </a:buClr>
              <a:buFont typeface="StarSymbol"/>
              <a:buChar char="-"/>
              <a:tabLst>
                <a:tab pos="0" algn="l"/>
              </a:tabLst>
            </a:pPr>
            <a:r>
              <a:rPr lang="pt-PT" sz="2000" b="0" strike="noStrike" dirty="0">
                <a:solidFill>
                  <a:srgbClr val="FF0000"/>
                </a:solidFill>
                <a:latin typeface="Arial"/>
              </a:rPr>
              <a:t>A transferência de culpa ajuda a ocultar potenciais fatores como a responsabilidade individual ou causas comprovadas para o desenvolvimento do autismo. Por exemplo, o autismo é geralmente diagnosticado mais ou menos na mesma altura em que a vacina </a:t>
            </a:r>
            <a:r>
              <a:rPr lang="pt-PT" sz="2000" b="0" strike="noStrike" dirty="0" err="1">
                <a:solidFill>
                  <a:srgbClr val="FF0000"/>
                </a:solidFill>
                <a:latin typeface="Arial"/>
              </a:rPr>
              <a:t>VASPR</a:t>
            </a:r>
            <a:r>
              <a:rPr lang="pt-PT" sz="2000" b="0" strike="noStrike" dirty="0">
                <a:solidFill>
                  <a:srgbClr val="FF0000"/>
                </a:solidFill>
                <a:latin typeface="Arial"/>
              </a:rPr>
              <a:t> (isto é, a vacina do sarampo) é administrada às crianças. Este facto é normalmente ignorado pelas pessoas que preferem acreditar que o autismo do seu filho foi provocado, em vez de aceitar que o diagnóstico estava fora do seu controlo.</a:t>
            </a:r>
          </a:p>
          <a:p>
            <a:pPr marL="311040" indent="-171000">
              <a:lnSpc>
                <a:spcPct val="100000"/>
              </a:lnSpc>
              <a:buClr>
                <a:srgbClr val="000000"/>
              </a:buClr>
              <a:buFont typeface="StarSymbol"/>
              <a:buChar char="-"/>
              <a:tabLst>
                <a:tab pos="0" algn="l"/>
              </a:tabLst>
            </a:pPr>
            <a:r>
              <a:rPr lang="pt-PT" sz="2000" b="0" strike="noStrike" dirty="0">
                <a:solidFill>
                  <a:srgbClr val="FF0000"/>
                </a:solidFill>
                <a:latin typeface="Arial"/>
              </a:rPr>
              <a:t>Quando amplamente disseminada, esta história falsa pode mudar o sistema de vacinação. Um grande número de pessoas pode perder a sua imunidade face a doenças graves, em necessidade.</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t-PT" sz="1200" b="0" strike="noStrike" dirty="0">
                <a:latin typeface="+mn-lt"/>
                <a:ea typeface="+mn-ea"/>
              </a:rPr>
              <a:t>Desde o início da pandemia da </a:t>
            </a:r>
            <a:r>
              <a:rPr lang="pt-PT" sz="1200" b="0" strike="noStrike" dirty="0" err="1">
                <a:latin typeface="+mn-lt"/>
                <a:ea typeface="+mn-ea"/>
              </a:rPr>
              <a:t>COVID-19</a:t>
            </a:r>
            <a:r>
              <a:rPr lang="pt-PT" sz="1200" b="0" strike="noStrike" dirty="0">
                <a:latin typeface="+mn-lt"/>
                <a:ea typeface="+mn-ea"/>
              </a:rPr>
              <a:t>, têm sido difundidas nas redes sociais muitas informações confusas em que muitas pessoas alegam uma ligação entre as tecnologias 5G e a disseminação do </a:t>
            </a:r>
            <a:r>
              <a:rPr lang="pt-PT" sz="1200" b="0" strike="noStrike" dirty="0" err="1">
                <a:latin typeface="+mn-lt"/>
                <a:ea typeface="+mn-ea"/>
              </a:rPr>
              <a:t>coronavírus</a:t>
            </a:r>
            <a:r>
              <a:rPr lang="pt-PT" sz="1200" b="0" strike="noStrike" dirty="0">
                <a:latin typeface="+mn-lt"/>
                <a:ea typeface="+mn-ea"/>
              </a:rPr>
              <a:t>. Por um lado, toda a gente tem o direito de se expressar livremente, e não é mau ser-se cauteloso ou até mesmo cético em relação a novas tecnologias e aos efeitos que podem ter nas nossas vidas e na saúde.</a:t>
            </a:r>
          </a:p>
          <a:p>
            <a:pPr marL="216000" indent="-216000">
              <a:lnSpc>
                <a:spcPct val="100000"/>
              </a:lnSpc>
            </a:pPr>
            <a:endParaRPr lang="fr-BE" sz="1200" b="0" strike="noStrike" spc="-1" dirty="0">
              <a:latin typeface="Arial"/>
            </a:endParaRPr>
          </a:p>
          <a:p>
            <a:pPr marL="216000" indent="-216000">
              <a:lnSpc>
                <a:spcPct val="100000"/>
              </a:lnSpc>
            </a:pPr>
            <a:r>
              <a:rPr lang="pt-PT" sz="1200" b="0" strike="noStrike" dirty="0">
                <a:latin typeface="+mn-lt"/>
                <a:ea typeface="+mn-ea"/>
              </a:rPr>
              <a:t>MAS esta teoria trouxe consequências nocivas para o mundo real, como os incêndios postos em infraestruturas de telecomunicações e os ataques físicos aos trabalhadores que instalam essas infraestruturas.</a:t>
            </a:r>
          </a:p>
          <a:p>
            <a:pPr>
              <a:lnSpc>
                <a:spcPct val="100000"/>
              </a:lnSpc>
              <a:tabLst>
                <a:tab pos="0" algn="l"/>
              </a:tabLst>
            </a:pPr>
            <a:endParaRPr lang="fr-BE" sz="1200" b="0" strike="noStrike" spc="-1" dirty="0">
              <a:latin typeface="Arial"/>
            </a:endParaRPr>
          </a:p>
          <a:p>
            <a:pPr>
              <a:lnSpc>
                <a:spcPct val="100000"/>
              </a:lnSpc>
              <a:tabLst>
                <a:tab pos="0" algn="l"/>
              </a:tabLst>
            </a:pPr>
            <a:r>
              <a:rPr lang="pt-PT" sz="2000" b="0" strike="noStrike" dirty="0">
                <a:latin typeface="+mn-lt"/>
                <a:ea typeface="+mn-ea"/>
              </a:rPr>
              <a:t>Porque é prejudicial?</a:t>
            </a:r>
          </a:p>
          <a:p>
            <a:pPr marL="171360" indent="-171000">
              <a:lnSpc>
                <a:spcPct val="100000"/>
              </a:lnSpc>
              <a:buClr>
                <a:srgbClr val="000000"/>
              </a:buClr>
              <a:buFont typeface="StarSymbol"/>
              <a:buChar char="-"/>
              <a:tabLst>
                <a:tab pos="0" algn="l"/>
              </a:tabLst>
            </a:pPr>
            <a:r>
              <a:rPr lang="pt-PT" sz="2000" b="0" strike="noStrike" dirty="0">
                <a:latin typeface="+mn-lt"/>
                <a:ea typeface="+mn-ea"/>
              </a:rPr>
              <a:t>Causam destruição na vida real: incendiários que incendeiam torres de telecomunicações móveis em toda a Europa</a:t>
            </a:r>
          </a:p>
          <a:p>
            <a:pPr marL="171360" indent="-171000">
              <a:lnSpc>
                <a:spcPct val="100000"/>
              </a:lnSpc>
              <a:buClr>
                <a:srgbClr val="000000"/>
              </a:buClr>
              <a:buFont typeface="StarSymbol"/>
              <a:buChar char="-"/>
              <a:tabLst>
                <a:tab pos="0" algn="l"/>
              </a:tabLst>
            </a:pPr>
            <a:r>
              <a:rPr lang="pt-PT" sz="2000" b="0" strike="noStrike" dirty="0">
                <a:latin typeface="+mn-lt"/>
                <a:ea typeface="+mn-ea"/>
              </a:rPr>
              <a:t>Avarias nas redes de telecomunicações, uma vez que muitas das torres destruídas e vandalizadas diziam respeito aos serviços 3G e 4G, dos quais o público depende</a:t>
            </a:r>
          </a:p>
          <a:p>
            <a:pPr marL="171360" indent="-171000">
              <a:lnSpc>
                <a:spcPct val="100000"/>
              </a:lnSpc>
              <a:buClr>
                <a:srgbClr val="000000"/>
              </a:buClr>
              <a:buFont typeface="StarSymbol"/>
              <a:buChar char="-"/>
              <a:tabLst>
                <a:tab pos="0" algn="l"/>
              </a:tabLst>
            </a:pPr>
            <a:r>
              <a:rPr lang="pt-PT" sz="1200" b="0" strike="noStrike" dirty="0">
                <a:solidFill>
                  <a:srgbClr val="000000"/>
                </a:solidFill>
                <a:latin typeface="+mn-lt"/>
                <a:ea typeface="+mn-ea"/>
              </a:rPr>
              <a:t>Funcionários das telecomunicações intimidados na rua por instalarem cabos de fibra ótica 5G ou outro tipo de infraestruturas de telecomunicações.</a:t>
            </a:r>
          </a:p>
          <a:p>
            <a:pPr>
              <a:lnSpc>
                <a:spcPct val="100000"/>
              </a:lnSpc>
              <a:tabLst>
                <a:tab pos="0" algn="l"/>
              </a:tabLst>
            </a:pPr>
            <a:endParaRPr lang="fr-BE" sz="1200" b="0" strike="noStrike" spc="-1" dirty="0">
              <a:latin typeface="Arial"/>
            </a:endParaRPr>
          </a:p>
          <a:p>
            <a:pPr>
              <a:lnSpc>
                <a:spcPct val="100000"/>
              </a:lnSpc>
              <a:tabLst>
                <a:tab pos="0" algn="l"/>
              </a:tabLst>
            </a:pPr>
            <a:r>
              <a:rPr lang="pt-PT" sz="1200" b="0" strike="noStrike" dirty="0">
                <a:solidFill>
                  <a:srgbClr val="000000"/>
                </a:solidFill>
                <a:latin typeface="+mn-lt"/>
                <a:ea typeface="+mn-ea"/>
              </a:rPr>
              <a:t>«Quando as pessoas se sentem ameaçadas ou sem controlo, ou quando tentam explicar um grande </a:t>
            </a:r>
            <a:r>
              <a:rPr lang="pt-PT" sz="1200" b="0" strike="noStrike" dirty="0" smtClean="0">
                <a:solidFill>
                  <a:srgbClr val="000000"/>
                </a:solidFill>
                <a:latin typeface="+mn-lt"/>
                <a:ea typeface="+mn-ea"/>
              </a:rPr>
              <a:t>e importante</a:t>
            </a:r>
            <a:r>
              <a:rPr lang="pt-PT" sz="1200" b="0" strike="noStrike" baseline="0" dirty="0" smtClean="0">
                <a:solidFill>
                  <a:srgbClr val="000000"/>
                </a:solidFill>
                <a:latin typeface="+mn-lt"/>
                <a:ea typeface="+mn-ea"/>
              </a:rPr>
              <a:t> </a:t>
            </a:r>
            <a:r>
              <a:rPr lang="pt-PT" sz="1200" b="0" strike="noStrike" dirty="0" smtClean="0">
                <a:solidFill>
                  <a:srgbClr val="000000"/>
                </a:solidFill>
                <a:latin typeface="+mn-lt"/>
                <a:ea typeface="+mn-ea"/>
              </a:rPr>
              <a:t>acontecimento, </a:t>
            </a:r>
            <a:r>
              <a:rPr lang="pt-PT" sz="1200" b="0" strike="noStrike" dirty="0">
                <a:solidFill>
                  <a:srgbClr val="000000"/>
                </a:solidFill>
                <a:latin typeface="+mn-lt"/>
                <a:ea typeface="+mn-ea"/>
              </a:rPr>
              <a:t>estão mais vulneráveis ou suscetíveis de aderirem a teorias da conspiração para os explicarem. De forma algo contraintuitiva, as pessoas ficam com uma sensação de maior controlo se imaginarem que, em vez de acontecimentos aleatórios, se tratam de agências e grupos duvidosos que estão a controlar os acontecimentos. A aleatoriedade é muito desconfortável para as pessoas.» John Cook, perito em informações enganosas no Centro de Comunicação para as Alterações Climáticas da Universidade de George Mason</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t-PT" sz="2000" b="0" strike="noStrike" dirty="0">
                <a:latin typeface="Arial"/>
              </a:rPr>
              <a:t>Pontos a debater:</a:t>
            </a:r>
          </a:p>
          <a:p>
            <a:pPr>
              <a:lnSpc>
                <a:spcPct val="100000"/>
              </a:lnSpc>
              <a:tabLst>
                <a:tab pos="0" algn="l"/>
              </a:tabLst>
            </a:pPr>
            <a:r>
              <a:rPr lang="pt-PT" sz="2000" b="0" strike="noStrike" dirty="0">
                <a:latin typeface="Arial"/>
              </a:rPr>
              <a:t>- Utilizar conselhos de saúde inadequados pode induzir as pessoas a não se tratarem, ou</a:t>
            </a:r>
            <a:r>
              <a:rPr lang="pt-PT" sz="2000" b="0" strike="noStrike" dirty="0">
                <a:solidFill>
                  <a:srgbClr val="FF0000"/>
                </a:solidFill>
                <a:latin typeface="Arial"/>
              </a:rPr>
              <a:t> a subestimarem ou sobrestimarem uma determinada doença. No contexto da </a:t>
            </a:r>
            <a:r>
              <a:rPr lang="pt-PT" sz="2000" b="0" strike="noStrike" dirty="0" err="1">
                <a:solidFill>
                  <a:srgbClr val="FF0000"/>
                </a:solidFill>
                <a:latin typeface="Arial"/>
              </a:rPr>
              <a:t>COVID-19</a:t>
            </a:r>
            <a:r>
              <a:rPr lang="pt-PT" sz="2000" b="0" strike="noStrike" dirty="0">
                <a:solidFill>
                  <a:srgbClr val="FF0000"/>
                </a:solidFill>
                <a:latin typeface="Arial"/>
              </a:rPr>
              <a:t>, esta imagem é um bom exemplo. Esta é o original que alguns de vós devem ter visto nas redes sociais ou até mesmo nalgumas das vossas conversas do </a:t>
            </a:r>
            <a:r>
              <a:rPr lang="pt-PT" sz="2000" b="0" strike="noStrike" dirty="0" err="1">
                <a:solidFill>
                  <a:srgbClr val="FF0000"/>
                </a:solidFill>
                <a:latin typeface="Arial"/>
              </a:rPr>
              <a:t>WhatsApp</a:t>
            </a:r>
            <a:r>
              <a:rPr lang="pt-PT" sz="2000" b="0" strike="noStrike" dirty="0">
                <a:solidFill>
                  <a:srgbClr val="FF0000"/>
                </a:solidFill>
                <a:latin typeface="Arial"/>
              </a:rPr>
              <a:t>: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pt-PT" sz="2000" b="0" strike="noStrike" dirty="0">
                <a:solidFill>
                  <a:srgbClr val="FF0000"/>
                </a:solidFill>
                <a:latin typeface="Arial"/>
              </a:rPr>
              <a:t>Porque é prejudicial?</a:t>
            </a:r>
          </a:p>
          <a:p>
            <a:pPr marL="171360" indent="-171000">
              <a:lnSpc>
                <a:spcPct val="100000"/>
              </a:lnSpc>
              <a:buClr>
                <a:srgbClr val="000000"/>
              </a:buClr>
              <a:buFont typeface="StarSymbol"/>
              <a:buChar char="-"/>
              <a:tabLst>
                <a:tab pos="0" algn="l"/>
              </a:tabLst>
            </a:pPr>
            <a:r>
              <a:rPr lang="pt-PT" sz="2000" b="0" strike="noStrike" dirty="0">
                <a:solidFill>
                  <a:srgbClr val="FF0000"/>
                </a:solidFill>
                <a:latin typeface="Arial"/>
              </a:rPr>
              <a:t>Neste caso, dizer às pessoas para beber água quente não é muito perigoso, </a:t>
            </a:r>
            <a:r>
              <a:rPr lang="pt-PT" sz="2000" b="0" strike="noStrike" dirty="0" smtClean="0">
                <a:solidFill>
                  <a:srgbClr val="FF0000"/>
                </a:solidFill>
                <a:latin typeface="Arial"/>
              </a:rPr>
              <a:t>mas, </a:t>
            </a:r>
            <a:r>
              <a:rPr lang="pt-PT" sz="2000" b="0" strike="noStrike" dirty="0">
                <a:solidFill>
                  <a:srgbClr val="FF0000"/>
                </a:solidFill>
                <a:latin typeface="Arial"/>
              </a:rPr>
              <a:t>e se a desinformação fosse sobre beber um líquido mesmo muito perigoso para nós, como lixívia?</a:t>
            </a:r>
          </a:p>
          <a:p>
            <a:pPr marL="171360" indent="-171000">
              <a:lnSpc>
                <a:spcPct val="100000"/>
              </a:lnSpc>
              <a:buClr>
                <a:srgbClr val="000000"/>
              </a:buClr>
              <a:buFont typeface="StarSymbol"/>
              <a:buChar char="-"/>
              <a:tabLst>
                <a:tab pos="0" algn="l"/>
              </a:tabLst>
            </a:pPr>
            <a:r>
              <a:rPr lang="pt-PT" sz="2000" b="0" strike="noStrike" dirty="0">
                <a:solidFill>
                  <a:srgbClr val="FF0000"/>
                </a:solidFill>
                <a:latin typeface="Arial"/>
              </a:rPr>
              <a:t>Com efeito, um estudo publicado na revista </a:t>
            </a:r>
            <a:r>
              <a:rPr lang="pt-PT" sz="2000" b="0" i="1" strike="noStrike" dirty="0" err="1">
                <a:solidFill>
                  <a:srgbClr val="FF0000"/>
                </a:solidFill>
                <a:latin typeface="Arial"/>
              </a:rPr>
              <a:t>American</a:t>
            </a:r>
            <a:r>
              <a:rPr lang="pt-PT" sz="2000" b="0" i="1" strike="noStrike" dirty="0">
                <a:solidFill>
                  <a:srgbClr val="FF0000"/>
                </a:solidFill>
                <a:latin typeface="Arial"/>
              </a:rPr>
              <a:t> </a:t>
            </a:r>
            <a:r>
              <a:rPr lang="pt-PT" sz="2000" b="0" i="1" strike="noStrike" dirty="0" err="1">
                <a:solidFill>
                  <a:srgbClr val="FF0000"/>
                </a:solidFill>
                <a:latin typeface="Arial"/>
              </a:rPr>
              <a:t>Journal</a:t>
            </a:r>
            <a:r>
              <a:rPr lang="pt-PT" sz="2000" b="0" i="1" strike="noStrike" dirty="0">
                <a:solidFill>
                  <a:srgbClr val="FF0000"/>
                </a:solidFill>
                <a:latin typeface="Arial"/>
              </a:rPr>
              <a:t> </a:t>
            </a:r>
            <a:r>
              <a:rPr lang="pt-PT" sz="2000" b="0" i="1" strike="noStrike" dirty="0" err="1">
                <a:solidFill>
                  <a:srgbClr val="FF0000"/>
                </a:solidFill>
                <a:latin typeface="Arial"/>
              </a:rPr>
              <a:t>of</a:t>
            </a:r>
            <a:r>
              <a:rPr lang="pt-PT" sz="2000" b="0" i="1" strike="noStrike" dirty="0">
                <a:solidFill>
                  <a:srgbClr val="FF0000"/>
                </a:solidFill>
                <a:latin typeface="Arial"/>
              </a:rPr>
              <a:t> Tropical </a:t>
            </a:r>
            <a:r>
              <a:rPr lang="pt-PT" sz="2000" b="0" i="1" strike="noStrike" dirty="0" err="1">
                <a:solidFill>
                  <a:srgbClr val="FF0000"/>
                </a:solidFill>
                <a:latin typeface="Arial"/>
              </a:rPr>
              <a:t>Medicine</a:t>
            </a:r>
            <a:r>
              <a:rPr lang="pt-PT" sz="2000" b="0" i="1" strike="noStrike" dirty="0">
                <a:solidFill>
                  <a:srgbClr val="FF0000"/>
                </a:solidFill>
                <a:latin typeface="Arial"/>
              </a:rPr>
              <a:t> </a:t>
            </a:r>
            <a:r>
              <a:rPr lang="pt-PT" sz="2000" b="0" i="1" strike="noStrike" dirty="0" err="1">
                <a:solidFill>
                  <a:srgbClr val="FF0000"/>
                </a:solidFill>
                <a:latin typeface="Arial"/>
              </a:rPr>
              <a:t>and</a:t>
            </a:r>
            <a:r>
              <a:rPr lang="pt-PT" sz="2000" b="0" i="1" strike="noStrike" dirty="0">
                <a:solidFill>
                  <a:srgbClr val="FF0000"/>
                </a:solidFill>
                <a:latin typeface="Arial"/>
              </a:rPr>
              <a:t> </a:t>
            </a:r>
            <a:r>
              <a:rPr lang="pt-PT" sz="2000" b="0" i="1" strike="noStrike" dirty="0" err="1">
                <a:solidFill>
                  <a:srgbClr val="FF0000"/>
                </a:solidFill>
                <a:latin typeface="Arial"/>
              </a:rPr>
              <a:t>Hygien</a:t>
            </a:r>
            <a:r>
              <a:rPr lang="pt-PT" sz="2000" b="0" strike="noStrike" dirty="0" err="1">
                <a:solidFill>
                  <a:srgbClr val="FF0000"/>
                </a:solidFill>
                <a:latin typeface="Arial"/>
              </a:rPr>
              <a:t>e</a:t>
            </a:r>
            <a:r>
              <a:rPr lang="pt-PT" sz="2000" b="0" strike="noStrike" dirty="0">
                <a:solidFill>
                  <a:srgbClr val="FF0000"/>
                </a:solidFill>
                <a:latin typeface="Arial"/>
              </a:rPr>
              <a:t> revelou que a desinformação e as informações enganosas sobre o </a:t>
            </a:r>
            <a:r>
              <a:rPr lang="pt-PT" sz="2000" b="0" strike="noStrike" dirty="0" err="1">
                <a:solidFill>
                  <a:srgbClr val="FF0000"/>
                </a:solidFill>
                <a:latin typeface="Arial"/>
              </a:rPr>
              <a:t>coronavírus</a:t>
            </a:r>
            <a:r>
              <a:rPr lang="pt-PT" sz="2000" b="0" strike="noStrike" dirty="0">
                <a:solidFill>
                  <a:srgbClr val="FF0000"/>
                </a:solidFill>
                <a:latin typeface="Arial"/>
              </a:rPr>
              <a:t> já levaram à morte de, pelo menos, 800 pessoas (desde agosto de 2020), bem como à hospitalização de cerca de 6 000 pessoas. O estudo examinou os rumores, os estigmas e as narrativas de conspiração relacionadas com a </a:t>
            </a:r>
            <a:r>
              <a:rPr lang="pt-PT" sz="2000" b="0" strike="noStrike" dirty="0" err="1">
                <a:solidFill>
                  <a:srgbClr val="FF0000"/>
                </a:solidFill>
                <a:latin typeface="Arial"/>
              </a:rPr>
              <a:t>COVID-19</a:t>
            </a:r>
            <a:r>
              <a:rPr lang="pt-PT" sz="2000" b="0" strike="noStrike" dirty="0">
                <a:solidFill>
                  <a:srgbClr val="FF0000"/>
                </a:solidFill>
                <a:latin typeface="Arial"/>
              </a:rPr>
              <a:t> que andam a circular na Internet, bem como o seu impacto na saúde pública.</a:t>
            </a:r>
          </a:p>
          <a:p>
            <a:pPr marL="171360" indent="-171000">
              <a:lnSpc>
                <a:spcPct val="100000"/>
              </a:lnSpc>
              <a:buClr>
                <a:srgbClr val="000000"/>
              </a:buClr>
              <a:buFont typeface="StarSymbol"/>
              <a:buChar char="-"/>
              <a:tabLst>
                <a:tab pos="0" algn="l"/>
              </a:tabLst>
            </a:pPr>
            <a:r>
              <a:rPr lang="pt-PT" sz="1200" b="0" strike="noStrike" dirty="0">
                <a:solidFill>
                  <a:srgbClr val="FF0000"/>
                </a:solidFill>
                <a:latin typeface="+mn-lt"/>
                <a:ea typeface="+mn-ea"/>
              </a:rPr>
              <a:t>Muitas vezes, essas informações falsas são involuntariamente espalhadas, mas, em muitos outros casos, são espalhadas por fontes que pretendem gerar cliques em títulos e histórias cuidadosamente criados para atrair a atenção, o chamado jornalismo de </a:t>
            </a:r>
            <a:r>
              <a:rPr lang="pt-PT" sz="1200" b="0" i="1" strike="noStrike" dirty="0" err="1">
                <a:solidFill>
                  <a:srgbClr val="FF0000"/>
                </a:solidFill>
                <a:latin typeface="+mn-lt"/>
                <a:ea typeface="+mn-ea"/>
              </a:rPr>
              <a:t>clickbait</a:t>
            </a:r>
            <a:r>
              <a:rPr lang="pt-PT" sz="1200" b="0" strike="noStrike" dirty="0">
                <a:solidFill>
                  <a:srgbClr val="FF0000"/>
                </a:solidFill>
                <a:latin typeface="+mn-lt"/>
                <a:ea typeface="+mn-ea"/>
              </a:rPr>
              <a:t> ou "</a:t>
            </a:r>
            <a:r>
              <a:rPr lang="pt-PT" sz="1200" b="0" strike="noStrike" dirty="0" err="1">
                <a:solidFill>
                  <a:srgbClr val="FF0000"/>
                </a:solidFill>
                <a:latin typeface="+mn-lt"/>
                <a:ea typeface="+mn-ea"/>
              </a:rPr>
              <a:t>caça-cliques</a:t>
            </a:r>
            <a:r>
              <a:rPr lang="pt-PT" sz="1200" b="0" strike="noStrike" dirty="0">
                <a:solidFill>
                  <a:srgbClr val="FF0000"/>
                </a:solidFill>
                <a:latin typeface="+mn-lt"/>
                <a:ea typeface="+mn-ea"/>
              </a:rPr>
              <a:t>" (por exemplo, «Cientistas dizem que este remédio antigo pode ser a resposta para a cura do cancro. Clique aqui para saber mais!»), ou por intervenientes maliciosos que tentam espalhar o caos, a confusão e contaminar o espetro informativo com muitas narrativas, frequentemente contraditórias.</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fakey.iuni.iu.edu/" TargetMode="External"/><Relationship Id="rId3" Type="http://schemas.openxmlformats.org/officeDocument/2006/relationships/image" Target="../media/image68.png"/><Relationship Id="rId7" Type="http://schemas.openxmlformats.org/officeDocument/2006/relationships/hyperlink" Target="https://fakescape.cz/en/about-us" TargetMode="External"/><Relationship Id="rId12"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61.xml"/><Relationship Id="rId6" Type="http://schemas.openxmlformats.org/officeDocument/2006/relationships/hyperlink" Target="https://landing.adobe.com/en/na/products/creative-cloud/69308-real-or-photoshop/index.html" TargetMode="External"/><Relationship Id="rId11" Type="http://schemas.openxmlformats.org/officeDocument/2006/relationships/image" Target="../media/image69.png"/><Relationship Id="rId5" Type="http://schemas.openxmlformats.org/officeDocument/2006/relationships/hyperlink" Target="https://www.getbadnews.com/droggame_book/junior-uk/#intro" TargetMode="External"/><Relationship Id="rId10" Type="http://schemas.openxmlformats.org/officeDocument/2006/relationships/hyperlink" Target="https://trollfactory.yle.fi/" TargetMode="External"/><Relationship Id="rId4" Type="http://schemas.openxmlformats.org/officeDocument/2006/relationships/hyperlink" Target="https://www.getbadnews.com/#intro" TargetMode="External"/><Relationship Id="rId9" Type="http://schemas.openxmlformats.org/officeDocument/2006/relationships/hyperlink" Target="https://escapefake.org/en/home-4/"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3"/>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8000" b="1" strike="noStrike">
                <a:solidFill>
                  <a:srgbClr val="FF5D00"/>
                </a:solidFill>
                <a:latin typeface="Arial"/>
              </a:rPr>
              <a:t>des</a:t>
            </a:r>
            <a:r>
              <a:rPr lang="pt-PT" sz="8000" b="1" strike="noStrike">
                <a:solidFill>
                  <a:srgbClr val="164193"/>
                </a:solidFill>
                <a:latin typeface="Arial"/>
              </a:rPr>
              <a:t>informação</a:t>
            </a:r>
          </a:p>
        </p:txBody>
      </p:sp>
      <p:sp>
        <p:nvSpPr>
          <p:cNvPr id="283" name="CustomShape 2"/>
          <p:cNvSpPr/>
          <p:nvPr/>
        </p:nvSpPr>
        <p:spPr>
          <a:xfrm>
            <a:off x="2955240" y="3429000"/>
            <a:ext cx="521460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2800" b="0" strike="noStrike" dirty="0">
                <a:solidFill>
                  <a:srgbClr val="164193"/>
                </a:solidFill>
                <a:latin typeface="Arial"/>
              </a:rPr>
              <a:t>DETETAR E COMBATER A</a:t>
            </a:r>
          </a:p>
        </p:txBody>
      </p:sp>
      <p:pic>
        <p:nvPicPr>
          <p:cNvPr id="284" name="Immagine 6"/>
          <p:cNvPicPr/>
          <p:nvPr/>
        </p:nvPicPr>
        <p:blipFill>
          <a:blip r:embed="rId4"/>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5"/>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6"/>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dirty="0">
                <a:solidFill>
                  <a:srgbClr val="FFFFFF"/>
                </a:solidFill>
                <a:latin typeface="Arial"/>
              </a:rPr>
              <a:t>O QUE É A DESINFORMAÇÃO - </a:t>
            </a:r>
            <a:r>
              <a:rPr lang="pt-PT" sz="1800" b="1" strike="noStrike" dirty="0">
                <a:solidFill>
                  <a:srgbClr val="FFFFFF"/>
                </a:solidFill>
                <a:latin typeface="Arial"/>
              </a:rPr>
              <a:t>A MESMA ATRIZ </a:t>
            </a:r>
            <a:r>
              <a:rPr lang="pt-PT" sz="1800" b="1" strike="noStrike" dirty="0" smtClean="0">
                <a:solidFill>
                  <a:srgbClr val="FFFFFF"/>
                </a:solidFill>
                <a:latin typeface="Arial"/>
              </a:rPr>
              <a:t>ENCARNA DIFERENTES </a:t>
            </a:r>
            <a:r>
              <a:rPr lang="pt-PT" sz="1800" b="1" strike="noStrike" dirty="0">
                <a:solidFill>
                  <a:srgbClr val="FFFFFF"/>
                </a:solidFill>
                <a:latin typeface="Arial"/>
              </a:rPr>
              <a:t>CIDADÃS </a:t>
            </a:r>
            <a:r>
              <a:rPr lang="pt-PT" sz="1800" b="1" strike="noStrike" dirty="0" err="1">
                <a:solidFill>
                  <a:srgbClr val="FFFFFF"/>
                </a:solidFill>
                <a:latin typeface="Arial"/>
              </a:rPr>
              <a:t>ANTI-UCRÂNIA</a:t>
            </a:r>
            <a:endParaRPr lang="pt-PT" sz="1800" b="1" strike="noStrike" dirty="0">
              <a:solidFill>
                <a:srgbClr val="FFFFFF"/>
              </a:solidFill>
              <a:latin typeface="Arial"/>
            </a:endParaRP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pt-PT" sz="1400" b="1" strike="noStrike">
                <a:solidFill>
                  <a:srgbClr val="FFFFFF"/>
                </a:solidFill>
                <a:latin typeface="Arial"/>
              </a:rPr>
              <a:t>Chamo-me Maria, uma mãe que reside na Crimeia</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t-PT" sz="1400" b="1" strike="noStrike">
                <a:solidFill>
                  <a:srgbClr val="FFFFFF"/>
                </a:solidFill>
                <a:latin typeface="Arial"/>
              </a:rPr>
              <a:t>Agora sou vice-presidente </a:t>
            </a:r>
          </a:p>
          <a:p>
            <a:pPr algn="ctr">
              <a:lnSpc>
                <a:spcPts val="1380"/>
              </a:lnSpc>
            </a:pPr>
            <a:r>
              <a:rPr lang="pt-PT" sz="1400" b="1" strike="noStrike">
                <a:solidFill>
                  <a:srgbClr val="FFFFFF"/>
                </a:solidFill>
                <a:latin typeface="Arial"/>
              </a:rPr>
              <a:t>de uma fundação cultural </a:t>
            </a:r>
          </a:p>
          <a:p>
            <a:pPr algn="ctr">
              <a:lnSpc>
                <a:spcPts val="1380"/>
              </a:lnSpc>
            </a:pPr>
            <a:r>
              <a:rPr lang="pt-PT" sz="1400" b="1" strike="noStrike">
                <a:solidFill>
                  <a:srgbClr val="FFFFFF"/>
                </a:solidFill>
                <a:latin typeface="Arial"/>
              </a:rPr>
              <a:t>em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t-PT" sz="1400" b="1" strike="noStrike">
                <a:solidFill>
                  <a:srgbClr val="FFFFFF"/>
                </a:solidFill>
                <a:latin typeface="Arial"/>
              </a:rPr>
              <a:t>Agora sou uma russófona a viver em Riga, na Letónia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t-PT" sz="1400" b="1" strike="noStrike" dirty="0">
                <a:solidFill>
                  <a:srgbClr val="FFFFFF"/>
                </a:solidFill>
                <a:latin typeface="Arial"/>
              </a:rPr>
              <a:t>Agora </a:t>
            </a:r>
            <a:r>
              <a:rPr lang="pt-PT" sz="1400" b="1" strike="noStrike" dirty="0" smtClean="0">
                <a:solidFill>
                  <a:srgbClr val="FFFFFF"/>
                </a:solidFill>
                <a:latin typeface="Arial"/>
              </a:rPr>
              <a:t>vivo</a:t>
            </a:r>
            <a:endParaRPr lang="pt-PT" sz="1400" b="1" strike="noStrike" dirty="0">
              <a:solidFill>
                <a:srgbClr val="FFFFFF"/>
              </a:solidFill>
              <a:latin typeface="Arial"/>
            </a:endParaRPr>
          </a:p>
          <a:p>
            <a:pPr algn="ctr">
              <a:lnSpc>
                <a:spcPts val="1380"/>
              </a:lnSpc>
            </a:pPr>
            <a:r>
              <a:rPr lang="pt-PT" sz="1400" b="1" strike="noStrike" dirty="0">
                <a:solidFill>
                  <a:srgbClr val="FFFFFF"/>
                </a:solidFill>
                <a:latin typeface="Arial"/>
              </a:rPr>
              <a:t>em </a:t>
            </a:r>
            <a:r>
              <a:rPr lang="pt-PT" sz="1400" b="1" strike="noStrike" dirty="0" err="1">
                <a:solidFill>
                  <a:srgbClr val="FFFFFF"/>
                </a:solidFill>
                <a:latin typeface="Arial"/>
              </a:rPr>
              <a:t>Kharkiv</a:t>
            </a:r>
            <a:r>
              <a:rPr lang="pt-PT" sz="1400" b="1" strike="noStrike" dirty="0">
                <a:solidFill>
                  <a:srgbClr val="FFFFFF"/>
                </a:solidFill>
                <a:latin typeface="Arial"/>
              </a:rPr>
              <a:t>, na Ucrânia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1</a:t>
            </a:r>
          </a:p>
        </p:txBody>
      </p:sp>
      <p:sp>
        <p:nvSpPr>
          <p:cNvPr id="391" name="CustomShape 7"/>
          <p:cNvSpPr/>
          <p:nvPr/>
        </p:nvSpPr>
        <p:spPr>
          <a:xfrm>
            <a:off x="1793140" y="4816800"/>
            <a:ext cx="860548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pt-PT" sz="2000" b="1" strike="noStrike" dirty="0" smtClean="0">
                <a:solidFill>
                  <a:srgbClr val="FFFFFF"/>
                </a:solidFill>
                <a:latin typeface="Arial"/>
              </a:rPr>
              <a:t>ATRIZ </a:t>
            </a:r>
            <a:r>
              <a:rPr lang="pt-PT" sz="2000" b="1" strike="noStrike" dirty="0">
                <a:solidFill>
                  <a:srgbClr val="FFFFFF"/>
                </a:solidFill>
                <a:latin typeface="Arial"/>
              </a:rPr>
              <a:t>ASSUME VÁRIAS PERSONAGENS NUMA HISTÓRIA FALSA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PROCESSO DE DESINFORMAÇÃO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780722" y="4252680"/>
            <a:ext cx="3043158"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pt-PT" sz="4800" b="1" strike="noStrike" dirty="0">
                <a:solidFill>
                  <a:srgbClr val="FFFFFF"/>
                </a:solidFill>
                <a:latin typeface="Arial"/>
              </a:rPr>
              <a:t>APOIAR</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238538" y="4252544"/>
            <a:ext cx="4102999" cy="934831"/>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pt-PT" sz="4800" b="1" strike="noStrike" dirty="0">
                <a:solidFill>
                  <a:srgbClr val="FFFFFF"/>
                </a:solidFill>
                <a:latin typeface="Arial"/>
              </a:rPr>
              <a:t>ACREDITAR</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994912" y="4252544"/>
            <a:ext cx="2244350"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pt-PT" sz="4800" b="1" strike="noStrike" dirty="0">
                <a:solidFill>
                  <a:srgbClr val="FFFFFF"/>
                </a:solidFill>
                <a:latin typeface="Arial"/>
              </a:rPr>
              <a:t>AGIR</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PROCESSO DE DESINFORMAÇÃO II – VALORES EUROPEUS</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084280" y="2797560"/>
            <a:ext cx="2048760" cy="2146320"/>
            <a:chOff x="5084280" y="2797560"/>
            <a:chExt cx="2048760" cy="2083979"/>
          </a:xfrm>
        </p:grpSpPr>
        <p:sp>
          <p:nvSpPr>
            <p:cNvPr id="440" name="CustomShape 34"/>
            <p:cNvSpPr/>
            <p:nvPr/>
          </p:nvSpPr>
          <p:spPr>
            <a:xfrm>
              <a:off x="5084280" y="2797560"/>
              <a:ext cx="2048760" cy="2083979"/>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214240" y="3955680"/>
              <a:ext cx="1837080" cy="552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pt-PT" sz="1700" b="1" strike="noStrike" dirty="0" smtClean="0">
                  <a:solidFill>
                    <a:srgbClr val="FF5D00"/>
                  </a:solidFill>
                  <a:latin typeface="Arial"/>
                </a:rPr>
                <a:t>UNIDA </a:t>
              </a:r>
              <a:r>
                <a:rPr lang="pt-PT" sz="1700" b="1" strike="noStrike" dirty="0">
                  <a:solidFill>
                    <a:srgbClr val="FF5D00"/>
                  </a:solidFill>
                  <a:latin typeface="Arial"/>
                </a:rPr>
                <a:t>NA</a:t>
              </a:r>
            </a:p>
            <a:p>
              <a:pPr algn="ctr">
                <a:lnSpc>
                  <a:spcPts val="1760"/>
                </a:lnSpc>
              </a:pPr>
              <a:r>
                <a:rPr lang="pt-PT" sz="1700" b="1" strike="noStrike" dirty="0">
                  <a:solidFill>
                    <a:srgbClr val="FF5D00"/>
                  </a:solidFill>
                  <a:latin typeface="Arial"/>
                </a:rPr>
                <a:t>DIVERSIDADE</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t-PT" sz="1400" b="1" strike="noStrike" dirty="0">
                  <a:solidFill>
                    <a:srgbClr val="FFFFFF"/>
                  </a:solidFill>
                  <a:latin typeface="Arial"/>
                </a:rPr>
                <a:t>VALORES EUROPEUS</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PROCESSO DE DESINFORMAÇÃO II – VALORES EUROPEUS</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000400" y="2797560"/>
            <a:ext cx="2132640" cy="1995480"/>
            <a:chOff x="5000400" y="2797560"/>
            <a:chExt cx="2132640" cy="1995480"/>
          </a:xfrm>
        </p:grpSpPr>
        <p:sp>
          <p:nvSpPr>
            <p:cNvPr id="487" name="CustomShape 34"/>
            <p:cNvSpPr/>
            <p:nvPr/>
          </p:nvSpPr>
          <p:spPr>
            <a:xfrm>
              <a:off x="5000400" y="2797560"/>
              <a:ext cx="2132640" cy="199548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t-PT" sz="1700" b="1" strike="noStrike" dirty="0" smtClean="0">
                  <a:solidFill>
                    <a:srgbClr val="FF5D00"/>
                  </a:solidFill>
                  <a:latin typeface="Arial"/>
                </a:rPr>
                <a:t>UNIDA </a:t>
              </a:r>
              <a:r>
                <a:rPr lang="pt-PT" sz="1700" b="1" strike="noStrike" dirty="0">
                  <a:solidFill>
                    <a:srgbClr val="FF5D00"/>
                  </a:solidFill>
                  <a:latin typeface="Arial"/>
                </a:rPr>
                <a:t>NA</a:t>
              </a:r>
            </a:p>
            <a:p>
              <a:pPr algn="ctr">
                <a:lnSpc>
                  <a:spcPts val="1760"/>
                </a:lnSpc>
              </a:pPr>
              <a:r>
                <a:rPr lang="pt-PT" sz="1700" b="1" strike="noStrike" dirty="0">
                  <a:solidFill>
                    <a:srgbClr val="FF5D00"/>
                  </a:solidFill>
                  <a:latin typeface="Arial"/>
                </a:rPr>
                <a:t>DIVERSIDADE</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t-PT" sz="1400" b="1" strike="noStrike">
                  <a:solidFill>
                    <a:srgbClr val="FFFFFF"/>
                  </a:solidFill>
                  <a:latin typeface="Arial"/>
                </a:rPr>
                <a:t>VALORES EUROPEUS</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61084" y="1627920"/>
            <a:ext cx="2853751" cy="100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pt-PT" sz="2000" b="1" strike="noStrike" dirty="0">
                <a:solidFill>
                  <a:srgbClr val="FFFFFF"/>
                </a:solidFill>
                <a:latin typeface="Arial"/>
              </a:rPr>
              <a:t>A desconfiança e</a:t>
            </a:r>
          </a:p>
          <a:p>
            <a:pPr>
              <a:lnSpc>
                <a:spcPts val="2001"/>
              </a:lnSpc>
            </a:pPr>
            <a:r>
              <a:rPr lang="pt-PT" sz="2000" b="1" strike="noStrike" dirty="0">
                <a:solidFill>
                  <a:srgbClr val="FFFFFF"/>
                </a:solidFill>
                <a:latin typeface="Arial"/>
              </a:rPr>
              <a:t>a suspeita crescem</a:t>
            </a:r>
          </a:p>
        </p:txBody>
      </p:sp>
      <p:sp>
        <p:nvSpPr>
          <p:cNvPr id="497" name="CustomShape 41"/>
          <p:cNvSpPr/>
          <p:nvPr/>
        </p:nvSpPr>
        <p:spPr>
          <a:xfrm>
            <a:off x="514816" y="2912580"/>
            <a:ext cx="4055384" cy="9939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pt-PT" sz="2000" b="1" strike="noStrike" dirty="0">
                <a:solidFill>
                  <a:srgbClr val="FFFFFF"/>
                </a:solidFill>
                <a:latin typeface="Arial"/>
              </a:rPr>
              <a:t>A confiança em valores como a democracia e a igualdade desvanece-se lentamente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PROCESSO DE DESINFORMAÇÃO II – VALORES EUROPEUS</a:t>
            </a:r>
          </a:p>
        </p:txBody>
      </p:sp>
      <p:sp>
        <p:nvSpPr>
          <p:cNvPr id="499" name="CustomShape 2"/>
          <p:cNvSpPr/>
          <p:nvPr/>
        </p:nvSpPr>
        <p:spPr>
          <a:xfrm>
            <a:off x="7331103"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pt-PT" b="1" strike="noStrike" dirty="0">
                <a:solidFill>
                  <a:srgbClr val="FFFFFF"/>
                </a:solidFill>
                <a:latin typeface="Arial"/>
              </a:rPr>
              <a:t>CRESCEM OS VALORES ANTIEUROPEUS</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t-PT" sz="1700" b="1" strike="noStrike" dirty="0" smtClean="0">
                  <a:solidFill>
                    <a:srgbClr val="FF5D00"/>
                  </a:solidFill>
                  <a:latin typeface="Arial"/>
                </a:rPr>
                <a:t>UNIDA </a:t>
              </a:r>
              <a:r>
                <a:rPr lang="pt-PT" sz="1700" b="1" strike="noStrike" dirty="0">
                  <a:solidFill>
                    <a:srgbClr val="FF5D00"/>
                  </a:solidFill>
                  <a:latin typeface="Arial"/>
                </a:rPr>
                <a:t>NA</a:t>
              </a:r>
            </a:p>
            <a:p>
              <a:pPr algn="ctr">
                <a:lnSpc>
                  <a:spcPts val="1760"/>
                </a:lnSpc>
              </a:pPr>
              <a:r>
                <a:rPr lang="pt-PT" sz="1700" b="1" strike="noStrike" dirty="0">
                  <a:solidFill>
                    <a:srgbClr val="FF5D00"/>
                  </a:solidFill>
                  <a:latin typeface="Arial"/>
                </a:rPr>
                <a:t>DIVERSIDADE</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4832036" y="3312720"/>
              <a:ext cx="236100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t-PT" sz="1600" b="1" strike="noStrike" dirty="0">
                  <a:solidFill>
                    <a:srgbClr val="FFFFFF"/>
                  </a:solidFill>
                  <a:latin typeface="Arial"/>
                </a:rPr>
                <a:t>VALORES EUROPEUS</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pt-PT" b="1" strike="noStrike" dirty="0">
                <a:solidFill>
                  <a:srgbClr val="FFFFFF"/>
                </a:solidFill>
                <a:latin typeface="Arial"/>
              </a:rPr>
              <a:t>REINAM A CONFUSÃO E A INDECISÃO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pt-PT" sz="1800" b="0" strike="noStrike" dirty="0">
                <a:solidFill>
                  <a:srgbClr val="FFFFFF"/>
                </a:solidFill>
                <a:latin typeface="Arial"/>
              </a:rPr>
              <a:t>COMO FUNCIONA A DESINFORMAÇÃO - </a:t>
            </a:r>
            <a:r>
              <a:rPr lang="pt-PT" sz="1800" b="1" strike="noStrike" dirty="0">
                <a:solidFill>
                  <a:srgbClr val="FFFFFF"/>
                </a:solidFill>
                <a:latin typeface="Arial"/>
              </a:rPr>
              <a:t>PROCESSO DE DESINFORMAÇÃO II - CONTRA A UE: DA ESTAÇÃO TELEVISIVA </a:t>
            </a:r>
            <a:r>
              <a:rPr lang="pt-PT" sz="1800" b="1" strike="noStrike" dirty="0" err="1">
                <a:solidFill>
                  <a:srgbClr val="FFFFFF"/>
                </a:solidFill>
                <a:latin typeface="Arial"/>
              </a:rPr>
              <a:t>RUSSIA</a:t>
            </a:r>
            <a:r>
              <a:rPr lang="pt-PT" sz="1800" b="1" strike="noStrike" dirty="0">
                <a:solidFill>
                  <a:srgbClr val="FFFFFF"/>
                </a:solidFill>
                <a:latin typeface="Arial"/>
              </a:rPr>
              <a:t> </a:t>
            </a:r>
            <a:r>
              <a:rPr lang="pt-PT" sz="1800" b="1" strike="noStrike" dirty="0" err="1">
                <a:solidFill>
                  <a:srgbClr val="FFFFFF"/>
                </a:solidFill>
                <a:latin typeface="Arial"/>
              </a:rPr>
              <a:t>TODAY</a:t>
            </a:r>
            <a:endParaRPr lang="pt-PT" sz="1800" b="1" strike="noStrike" dirty="0">
              <a:solidFill>
                <a:srgbClr val="FFFFFF"/>
              </a:solidFill>
              <a:latin typeface="Arial"/>
            </a:endParaRP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PROCESSO DE DESINFORMAÇÃO II – VALORES EUROPEUS</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O PAPEL DAS REDES SOCIAIS</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t-PT" sz="2000" b="1" strike="noStrike">
                <a:solidFill>
                  <a:srgbClr val="FFFFFF"/>
                </a:solidFill>
                <a:latin typeface="Arial"/>
              </a:rPr>
              <a:t>O PAPEL DAS REDES SOCIAIS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COMO SE PODEM MANIPULAR OS CONTEÚDOS?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FUNCIONA A DESINFORMAÇÃO - </a:t>
            </a:r>
            <a:r>
              <a:rPr lang="pt-PT" sz="1800" b="1" strike="noStrike">
                <a:solidFill>
                  <a:srgbClr val="FFFFFF"/>
                </a:solidFill>
                <a:latin typeface="Arial"/>
              </a:rPr>
              <a:t>COMO SE PODEM MANIPULAR OS CONTEÚDOS?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ALGUNS EXEMPLOS</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926470" y="4243680"/>
            <a:ext cx="6168050" cy="4852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2400" b="1" strike="noStrike" dirty="0" smtClean="0">
                <a:solidFill>
                  <a:srgbClr val="FFFFFF"/>
                </a:solidFill>
                <a:latin typeface="Arial"/>
              </a:rPr>
              <a:t>Greta </a:t>
            </a:r>
            <a:r>
              <a:rPr lang="pt-PT" sz="2400" b="1" strike="noStrike" dirty="0" err="1" smtClean="0">
                <a:solidFill>
                  <a:srgbClr val="FFFFFF"/>
                </a:solidFill>
                <a:latin typeface="Arial"/>
              </a:rPr>
              <a:t>Thunberg</a:t>
            </a:r>
            <a:r>
              <a:rPr lang="pt-PT" sz="2400" b="1" strike="noStrike" dirty="0" smtClean="0">
                <a:solidFill>
                  <a:srgbClr val="FFFFFF"/>
                </a:solidFill>
                <a:latin typeface="Arial"/>
              </a:rPr>
              <a:t> com </a:t>
            </a:r>
            <a:r>
              <a:rPr lang="pt-PT" sz="2400" b="1" strike="noStrike" dirty="0">
                <a:solidFill>
                  <a:srgbClr val="FFFFFF"/>
                </a:solidFill>
                <a:latin typeface="Arial"/>
              </a:rPr>
              <a:t>uma metralhadora!</a:t>
            </a:r>
          </a:p>
        </p:txBody>
      </p:sp>
      <p:sp>
        <p:nvSpPr>
          <p:cNvPr id="292" name="CustomShape 3"/>
          <p:cNvSpPr/>
          <p:nvPr/>
        </p:nvSpPr>
        <p:spPr>
          <a:xfrm>
            <a:off x="6351964" y="4923360"/>
            <a:ext cx="4734956"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2400" b="1" strike="noStrike" dirty="0" smtClean="0">
                <a:solidFill>
                  <a:srgbClr val="FFFFFF"/>
                </a:solidFill>
                <a:latin typeface="Arial"/>
              </a:rPr>
              <a:t>Papa </a:t>
            </a:r>
            <a:r>
              <a:rPr lang="pt-PT" sz="2400" b="1" strike="noStrike" dirty="0">
                <a:solidFill>
                  <a:srgbClr val="FFFFFF"/>
                </a:solidFill>
                <a:latin typeface="Arial"/>
              </a:rPr>
              <a:t>apoia um líder político!</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pt-PT" sz="1400" b="1" strike="noStrike">
                <a:solidFill>
                  <a:srgbClr val="0B1741"/>
                </a:solidFill>
                <a:latin typeface="Arial"/>
              </a:rPr>
              <a:t>ALGUÉM ESCREVE NO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pt-PT" sz="1400" b="1" strike="noStrike">
                <a:solidFill>
                  <a:srgbClr val="0B1741"/>
                </a:solidFill>
                <a:latin typeface="Arial"/>
              </a:rPr>
              <a:t>OUTRA PESSOA PUBLICA NO FACEBOOK</a:t>
            </a:r>
          </a:p>
        </p:txBody>
      </p:sp>
      <p:pic>
        <p:nvPicPr>
          <p:cNvPr id="296" name="Immagine 11"/>
          <p:cNvPicPr/>
          <p:nvPr/>
        </p:nvPicPr>
        <p:blipFill>
          <a:blip r:embed="rId7">
            <a:biLevel thresh="50000"/>
          </a:blip>
          <a:stretch/>
        </p:blipFill>
        <p:spPr>
          <a:xfrm>
            <a:off x="5740020" y="1126642"/>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RESPONDER À DESINFORMAÇÃO</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4000" b="1" strike="noStrike">
                <a:solidFill>
                  <a:srgbClr val="FFFFFF"/>
                </a:solidFill>
                <a:latin typeface="Arial"/>
              </a:rPr>
              <a:t>Pensa</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Antes de partilhar</a:t>
            </a:r>
          </a:p>
        </p:txBody>
      </p:sp>
      <p:sp>
        <p:nvSpPr>
          <p:cNvPr id="536" name="CustomShape 4"/>
          <p:cNvSpPr/>
          <p:nvPr/>
        </p:nvSpPr>
        <p:spPr>
          <a:xfrm>
            <a:off x="9028800" y="1530000"/>
            <a:ext cx="2679496"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4000" b="1" strike="noStrike" dirty="0">
                <a:solidFill>
                  <a:srgbClr val="FFFFFF"/>
                </a:solidFill>
                <a:latin typeface="Arial"/>
              </a:rPr>
              <a:t>Denuncia</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Às plataformas</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Torna-te no verificador de factos da tua </a:t>
            </a:r>
          </a:p>
        </p:txBody>
      </p:sp>
      <p:sp>
        <p:nvSpPr>
          <p:cNvPr id="539" name="CustomShape 7"/>
          <p:cNvSpPr/>
          <p:nvPr/>
        </p:nvSpPr>
        <p:spPr>
          <a:xfrm>
            <a:off x="3518656" y="5290730"/>
            <a:ext cx="4905235"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4000" b="1" strike="noStrike" dirty="0" smtClean="0">
                <a:solidFill>
                  <a:srgbClr val="FFFFFF"/>
                </a:solidFill>
                <a:latin typeface="Arial"/>
              </a:rPr>
              <a:t>Verifica</a:t>
            </a:r>
          </a:p>
          <a:p>
            <a:pPr>
              <a:lnSpc>
                <a:spcPct val="100000"/>
              </a:lnSpc>
            </a:pPr>
            <a:r>
              <a:rPr lang="pt-PT" sz="4000" b="1" strike="noStrike" dirty="0" smtClean="0">
                <a:solidFill>
                  <a:srgbClr val="FFFFFF"/>
                </a:solidFill>
                <a:latin typeface="Arial"/>
              </a:rPr>
              <a:t>os </a:t>
            </a:r>
            <a:r>
              <a:rPr lang="pt-PT" sz="4000" b="1" strike="noStrike" dirty="0">
                <a:solidFill>
                  <a:srgbClr val="FFFFFF"/>
                </a:solidFill>
                <a:latin typeface="Arial"/>
              </a:rPr>
              <a:t>factos</a:t>
            </a:r>
          </a:p>
        </p:txBody>
      </p:sp>
      <p:sp>
        <p:nvSpPr>
          <p:cNvPr id="540" name="CustomShape 8"/>
          <p:cNvSpPr/>
          <p:nvPr/>
        </p:nvSpPr>
        <p:spPr>
          <a:xfrm>
            <a:off x="6416749" y="5376130"/>
            <a:ext cx="429780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4000" b="1" strike="noStrike" dirty="0">
                <a:solidFill>
                  <a:srgbClr val="FFFFFF"/>
                </a:solidFill>
                <a:latin typeface="Arial"/>
              </a:rPr>
              <a:t>família e amigos</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RESPONDER À DESINFORMAÇÃO - </a:t>
            </a:r>
            <a:r>
              <a:rPr lang="pt-PT" sz="1800" b="1" strike="noStrike">
                <a:solidFill>
                  <a:srgbClr val="FFFFFF"/>
                </a:solidFill>
                <a:latin typeface="Arial"/>
              </a:rPr>
              <a:t>PENSA ANTES DE PARTILHAR E VERIFICA OS FAC</a:t>
            </a:r>
            <a:r>
              <a:rPr lang="pt-PT" sz="1800" b="0" strike="noStrike">
                <a:solidFill>
                  <a:srgbClr val="FFFFFF"/>
                </a:solidFill>
                <a:latin typeface="Arial"/>
              </a:rPr>
              <a:t>TOS</a:t>
            </a:r>
          </a:p>
        </p:txBody>
      </p:sp>
      <p:sp>
        <p:nvSpPr>
          <p:cNvPr id="546" name="CustomShape 3"/>
          <p:cNvSpPr/>
          <p:nvPr/>
        </p:nvSpPr>
        <p:spPr>
          <a:xfrm>
            <a:off x="233640" y="2877120"/>
            <a:ext cx="3312720"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6500" b="1" strike="noStrike" dirty="0">
                <a:solidFill>
                  <a:srgbClr val="FFFFFF"/>
                </a:solidFill>
                <a:latin typeface="Arial"/>
              </a:rPr>
              <a:t>Duvidar</a:t>
            </a:r>
          </a:p>
        </p:txBody>
      </p:sp>
      <p:sp>
        <p:nvSpPr>
          <p:cNvPr id="547" name="CustomShape 4"/>
          <p:cNvSpPr/>
          <p:nvPr/>
        </p:nvSpPr>
        <p:spPr>
          <a:xfrm>
            <a:off x="3660531" y="2877120"/>
            <a:ext cx="4869617" cy="209142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PT" sz="6500" b="1" strike="noStrike" dirty="0" smtClean="0">
                <a:solidFill>
                  <a:srgbClr val="FFFFFF"/>
                </a:solidFill>
                <a:latin typeface="Arial"/>
              </a:rPr>
              <a:t>Verificar</a:t>
            </a:r>
          </a:p>
          <a:p>
            <a:pPr algn="ctr">
              <a:lnSpc>
                <a:spcPct val="100000"/>
              </a:lnSpc>
            </a:pPr>
            <a:r>
              <a:rPr lang="pt-PT" sz="6500" b="1" strike="noStrike" dirty="0" smtClean="0">
                <a:solidFill>
                  <a:srgbClr val="FFFFFF"/>
                </a:solidFill>
                <a:latin typeface="Arial"/>
              </a:rPr>
              <a:t>os </a:t>
            </a:r>
            <a:r>
              <a:rPr lang="pt-PT" sz="6500" b="1" strike="noStrike" dirty="0">
                <a:solidFill>
                  <a:srgbClr val="FFFFFF"/>
                </a:solidFill>
                <a:latin typeface="Arial"/>
              </a:rPr>
              <a:t>factos</a:t>
            </a:r>
          </a:p>
        </p:txBody>
      </p:sp>
      <p:sp>
        <p:nvSpPr>
          <p:cNvPr id="548" name="CustomShape 5"/>
          <p:cNvSpPr/>
          <p:nvPr/>
        </p:nvSpPr>
        <p:spPr>
          <a:xfrm>
            <a:off x="8822880" y="2877120"/>
            <a:ext cx="3183590"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6500" b="1" strike="noStrike" dirty="0">
                <a:solidFill>
                  <a:srgbClr val="FFFFFF"/>
                </a:solidFill>
                <a:latin typeface="Arial"/>
              </a:rPr>
              <a:t>Decidir</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RESPONDER À DESINFORMAÇÃO - </a:t>
            </a:r>
            <a:r>
              <a:rPr lang="pt-PT" sz="1800" b="1" strike="noStrike">
                <a:solidFill>
                  <a:srgbClr val="FFFFFF"/>
                </a:solidFill>
                <a:latin typeface="Arial"/>
              </a:rPr>
              <a:t>VERIFICAR OS FACTOS</a:t>
            </a:r>
          </a:p>
        </p:txBody>
      </p:sp>
      <p:sp>
        <p:nvSpPr>
          <p:cNvPr id="551" name="CustomShape 2"/>
          <p:cNvSpPr/>
          <p:nvPr/>
        </p:nvSpPr>
        <p:spPr>
          <a:xfrm>
            <a:off x="4857301" y="1924836"/>
            <a:ext cx="2378880" cy="39135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a:solidFill>
                  <a:srgbClr val="FFFFFF"/>
                </a:solidFill>
                <a:latin typeface="Arial"/>
              </a:rPr>
              <a:t>Verifica o conteúdo</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615648"/>
            <a:ext cx="2298600" cy="59469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dirty="0">
                <a:solidFill>
                  <a:srgbClr val="FFFFFF"/>
                </a:solidFill>
                <a:latin typeface="Arial"/>
              </a:rPr>
              <a:t>Verifica o órgão de comunicação</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a:solidFill>
                  <a:srgbClr val="FFFFFF"/>
                </a:solidFill>
                <a:latin typeface="Arial"/>
              </a:rPr>
              <a:t>Verifica o autor</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a:solidFill>
                  <a:srgbClr val="FFFFFF"/>
                </a:solidFill>
                <a:latin typeface="Arial"/>
              </a:rPr>
              <a:t>Verifica as fontes</a:t>
            </a:r>
          </a:p>
        </p:txBody>
      </p:sp>
      <p:sp>
        <p:nvSpPr>
          <p:cNvPr id="557" name="CustomShape 7"/>
          <p:cNvSpPr/>
          <p:nvPr/>
        </p:nvSpPr>
        <p:spPr>
          <a:xfrm>
            <a:off x="5019840" y="5717519"/>
            <a:ext cx="2397240" cy="49496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dirty="0">
                <a:solidFill>
                  <a:srgbClr val="FFFFFF"/>
                </a:solidFill>
                <a:latin typeface="Arial"/>
              </a:rPr>
              <a:t>Verifica as imagens</a:t>
            </a:r>
          </a:p>
        </p:txBody>
      </p:sp>
      <p:sp>
        <p:nvSpPr>
          <p:cNvPr id="558" name="CustomShape 8"/>
          <p:cNvSpPr/>
          <p:nvPr/>
        </p:nvSpPr>
        <p:spPr>
          <a:xfrm>
            <a:off x="2017643" y="4907880"/>
            <a:ext cx="2749477" cy="3294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dirty="0">
                <a:solidFill>
                  <a:srgbClr val="FFFFFF"/>
                </a:solidFill>
                <a:latin typeface="Arial"/>
              </a:rPr>
              <a:t>Pensa antes de partilhar</a:t>
            </a:r>
          </a:p>
        </p:txBody>
      </p:sp>
      <p:sp>
        <p:nvSpPr>
          <p:cNvPr id="559" name="CustomShape 9"/>
          <p:cNvSpPr/>
          <p:nvPr/>
        </p:nvSpPr>
        <p:spPr>
          <a:xfrm>
            <a:off x="1578600" y="3830040"/>
            <a:ext cx="2832480" cy="58293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dirty="0">
                <a:solidFill>
                  <a:srgbClr val="FFFFFF"/>
                </a:solidFill>
                <a:latin typeface="Arial"/>
              </a:rPr>
              <a:t>Questiona os teus próprios preconceitos</a:t>
            </a:r>
          </a:p>
        </p:txBody>
      </p:sp>
      <p:sp>
        <p:nvSpPr>
          <p:cNvPr id="560" name="CustomShape 10"/>
          <p:cNvSpPr/>
          <p:nvPr/>
        </p:nvSpPr>
        <p:spPr>
          <a:xfrm>
            <a:off x="1789043" y="2615647"/>
            <a:ext cx="2943157" cy="59469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1600" b="1" strike="noStrike" dirty="0">
                <a:solidFill>
                  <a:srgbClr val="FFFFFF"/>
                </a:solidFill>
                <a:latin typeface="Arial"/>
              </a:rPr>
              <a:t>Junta-te aos "</a:t>
            </a:r>
            <a:r>
              <a:rPr lang="pt-PT" sz="1600" b="1" strike="noStrike" dirty="0" err="1" smtClean="0">
                <a:solidFill>
                  <a:srgbClr val="FFFFFF"/>
                </a:solidFill>
                <a:latin typeface="Arial"/>
              </a:rPr>
              <a:t>caça-mitos“</a:t>
            </a:r>
            <a:endParaRPr lang="pt-PT" sz="1600" b="1" strike="noStrike" dirty="0" smtClean="0">
              <a:solidFill>
                <a:srgbClr val="FFFFFF"/>
              </a:solidFill>
              <a:latin typeface="Arial"/>
            </a:endParaRPr>
          </a:p>
          <a:p>
            <a:pPr algn="ctr">
              <a:lnSpc>
                <a:spcPct val="100000"/>
              </a:lnSpc>
            </a:pPr>
            <a:r>
              <a:rPr lang="pt-PT" sz="1600" b="1" strike="noStrike" dirty="0" smtClean="0">
                <a:solidFill>
                  <a:srgbClr val="FFFFFF"/>
                </a:solidFill>
                <a:latin typeface="Arial"/>
              </a:rPr>
              <a:t>(</a:t>
            </a:r>
            <a:r>
              <a:rPr lang="pt-PT" sz="1600" b="1" i="1" strike="noStrike" dirty="0" err="1">
                <a:solidFill>
                  <a:srgbClr val="FFFFFF"/>
                </a:solidFill>
                <a:latin typeface="Arial"/>
              </a:rPr>
              <a:t>mythbusters</a:t>
            </a:r>
            <a:r>
              <a:rPr lang="pt-PT" sz="1600" b="1" strike="noStrike" dirty="0">
                <a:solidFill>
                  <a:srgbClr val="FFFFFF"/>
                </a:solidFill>
                <a:latin typeface="Arial"/>
              </a:rPr>
              <a:t>)</a:t>
            </a:r>
          </a:p>
        </p:txBody>
      </p:sp>
      <p:sp>
        <p:nvSpPr>
          <p:cNvPr id="561" name="CustomShape 11"/>
          <p:cNvSpPr/>
          <p:nvPr/>
        </p:nvSpPr>
        <p:spPr>
          <a:xfrm>
            <a:off x="1137236" y="906120"/>
            <a:ext cx="9819011"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t-PT" sz="4000" b="1" strike="noStrike" dirty="0" smtClean="0">
                <a:solidFill>
                  <a:srgbClr val="FFFFFF"/>
                </a:solidFill>
                <a:latin typeface="Arial"/>
              </a:rPr>
              <a:t>Em </a:t>
            </a:r>
            <a:r>
              <a:rPr lang="pt-PT" sz="4000" b="1" strike="noStrike" dirty="0">
                <a:solidFill>
                  <a:srgbClr val="FFFFFF"/>
                </a:solidFill>
                <a:latin typeface="Arial"/>
              </a:rPr>
              <a:t>caso de </a:t>
            </a:r>
            <a:r>
              <a:rPr lang="pt-PT" sz="4000" b="1" dirty="0">
                <a:solidFill>
                  <a:srgbClr val="FFFFFF"/>
                </a:solidFill>
              </a:rPr>
              <a:t>dúvida, </a:t>
            </a:r>
            <a:r>
              <a:rPr lang="pt-PT" sz="4000" b="1" dirty="0" smtClean="0">
                <a:solidFill>
                  <a:srgbClr val="FFFFFF"/>
                </a:solidFill>
              </a:rPr>
              <a:t>verificar os factos! </a:t>
            </a:r>
            <a:endParaRPr lang="pt-PT" sz="40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RESPONDER À DESINFORMAÇÃO</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520280" y="2832840"/>
            <a:ext cx="259236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4000" b="1" strike="noStrike" dirty="0">
                <a:solidFill>
                  <a:srgbClr val="FFFFFF"/>
                </a:solidFill>
                <a:latin typeface="Arial"/>
              </a:rPr>
              <a:t>Denuncia</a:t>
            </a:r>
          </a:p>
        </p:txBody>
      </p:sp>
      <p:sp>
        <p:nvSpPr>
          <p:cNvPr id="566" name="CustomShape 4"/>
          <p:cNvSpPr/>
          <p:nvPr/>
        </p:nvSpPr>
        <p:spPr>
          <a:xfrm>
            <a:off x="1237500" y="349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Às plataformas</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COMO RESPONDER À DESINFORMAÇÃO</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3</a:t>
            </a:r>
          </a:p>
        </p:txBody>
      </p:sp>
      <p:sp>
        <p:nvSpPr>
          <p:cNvPr id="579" name="CustomShape 3"/>
          <p:cNvSpPr/>
          <p:nvPr/>
        </p:nvSpPr>
        <p:spPr>
          <a:xfrm>
            <a:off x="7962840" y="1562400"/>
            <a:ext cx="3770640" cy="8090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pt-PT" sz="2800" b="1" strike="noStrike" dirty="0">
                <a:solidFill>
                  <a:srgbClr val="FFFFFF"/>
                </a:solidFill>
                <a:latin typeface="Arial"/>
              </a:rPr>
              <a:t>NÃO </a:t>
            </a:r>
            <a:r>
              <a:rPr lang="pt-PT" sz="2800" b="1" strike="noStrike" dirty="0" smtClean="0">
                <a:solidFill>
                  <a:srgbClr val="FFFFFF"/>
                </a:solidFill>
                <a:latin typeface="Arial"/>
              </a:rPr>
              <a:t>JULGUES</a:t>
            </a:r>
            <a:endParaRPr lang="pt-PT" sz="2800" b="1" strike="noStrike" dirty="0">
              <a:solidFill>
                <a:srgbClr val="FFFFFF"/>
              </a:solidFill>
              <a:latin typeface="Arial"/>
            </a:endParaRPr>
          </a:p>
          <a:p>
            <a:pPr>
              <a:lnSpc>
                <a:spcPts val="2761"/>
              </a:lnSpc>
            </a:pPr>
            <a:r>
              <a:rPr lang="pt-PT" sz="2800" b="1" strike="noStrike" dirty="0">
                <a:solidFill>
                  <a:srgbClr val="FFFFFF"/>
                </a:solidFill>
                <a:latin typeface="Arial"/>
              </a:rPr>
              <a:t>MOSTRA EMPATIA</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pt-PT" sz="1800" b="0" strike="noStrike" dirty="0">
                <a:solidFill>
                  <a:srgbClr val="FFFFFF"/>
                </a:solidFill>
                <a:latin typeface="Arial"/>
              </a:rPr>
              <a:t>Adotar a atitude </a:t>
            </a:r>
          </a:p>
          <a:p>
            <a:pPr>
              <a:lnSpc>
                <a:spcPts val="1760"/>
              </a:lnSpc>
            </a:pPr>
            <a:r>
              <a:rPr lang="pt-PT" dirty="0">
                <a:solidFill>
                  <a:srgbClr val="FFFFFF"/>
                </a:solidFill>
                <a:latin typeface="Arial"/>
              </a:rPr>
              <a:t>«</a:t>
            </a:r>
            <a:r>
              <a:rPr lang="pt-PT" sz="1800" b="1" strike="noStrike" dirty="0" smtClean="0">
                <a:solidFill>
                  <a:srgbClr val="FFFFFF"/>
                </a:solidFill>
                <a:latin typeface="Arial"/>
              </a:rPr>
              <a:t>eu </a:t>
            </a:r>
            <a:r>
              <a:rPr lang="pt-PT" sz="1800" b="1" strike="noStrike" dirty="0">
                <a:solidFill>
                  <a:srgbClr val="FFFFFF"/>
                </a:solidFill>
                <a:latin typeface="Arial"/>
              </a:rPr>
              <a:t>estou certo e tu </a:t>
            </a:r>
            <a:r>
              <a:rPr lang="pt-PT" sz="1800" b="1" strike="noStrike" dirty="0" smtClean="0">
                <a:solidFill>
                  <a:srgbClr val="FFFFFF"/>
                </a:solidFill>
                <a:latin typeface="Arial"/>
              </a:rPr>
              <a:t>errado</a:t>
            </a:r>
            <a:r>
              <a:rPr lang="pt-PT" dirty="0">
                <a:solidFill>
                  <a:srgbClr val="FFFFFF"/>
                </a:solidFill>
                <a:latin typeface="Arial"/>
              </a:rPr>
              <a:t>»</a:t>
            </a:r>
            <a:endParaRPr lang="pt-PT" sz="1800" b="0" strike="noStrike" dirty="0">
              <a:solidFill>
                <a:srgbClr val="FFFFFF"/>
              </a:solidFill>
              <a:latin typeface="Arial"/>
            </a:endParaRPr>
          </a:p>
          <a:p>
            <a:pPr>
              <a:lnSpc>
                <a:spcPts val="1760"/>
              </a:lnSpc>
            </a:pPr>
            <a:r>
              <a:rPr lang="pt-PT" sz="1800" b="0" strike="noStrike" dirty="0">
                <a:solidFill>
                  <a:srgbClr val="FFFFFF"/>
                </a:solidFill>
                <a:latin typeface="Arial"/>
              </a:rPr>
              <a:t>não funciona</a:t>
            </a:r>
          </a:p>
        </p:txBody>
      </p:sp>
      <p:sp>
        <p:nvSpPr>
          <p:cNvPr id="582" name="CustomShape 5"/>
          <p:cNvSpPr/>
          <p:nvPr/>
        </p:nvSpPr>
        <p:spPr>
          <a:xfrm>
            <a:off x="2241000" y="4084560"/>
            <a:ext cx="743118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dirty="0">
                <a:solidFill>
                  <a:srgbClr val="FFFFFF"/>
                </a:solidFill>
                <a:latin typeface="Arial"/>
              </a:rPr>
              <a:t>Como falar sobre a desinformação aos amigos e à família</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t-PT" sz="2800" b="1" strike="noStrike">
                <a:solidFill>
                  <a:srgbClr val="FFFFFF"/>
                </a:solidFill>
                <a:latin typeface="Arial"/>
              </a:rPr>
              <a:t>NÃO ESPERES MUDANÇAS IMEDIATAS</a:t>
            </a:r>
          </a:p>
        </p:txBody>
      </p:sp>
      <p:sp>
        <p:nvSpPr>
          <p:cNvPr id="584" name="CustomShape 7"/>
          <p:cNvSpPr/>
          <p:nvPr/>
        </p:nvSpPr>
        <p:spPr>
          <a:xfrm>
            <a:off x="3150705" y="5623176"/>
            <a:ext cx="6091419" cy="552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pt-PT" sz="1800" b="0" strike="noStrike" dirty="0">
                <a:solidFill>
                  <a:srgbClr val="FFFFFF"/>
                </a:solidFill>
                <a:latin typeface="Arial"/>
              </a:rPr>
              <a:t>É necessário ter delicadeza e paciência para convencer as pessoas a deixarem de espalhar desinformação</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pt-PT" sz="2800" b="1" strike="noStrike">
                <a:solidFill>
                  <a:srgbClr val="FFFFFF"/>
                </a:solidFill>
                <a:latin typeface="Arial"/>
              </a:rPr>
              <a:t>SÊ PROATIVO</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pt-PT" sz="1800" b="0" strike="noStrike">
                <a:solidFill>
                  <a:srgbClr val="FFFFFF"/>
                </a:solidFill>
                <a:latin typeface="Arial"/>
              </a:rPr>
              <a:t>TODOS temos a responsabilidade de impedir a disseminação de informações erradas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TRABALHAR EM GRUPOS - </a:t>
            </a:r>
            <a:r>
              <a:rPr lang="pt-PT" sz="1800" strike="noStrike">
                <a:solidFill>
                  <a:srgbClr val="FFFFFF"/>
                </a:solidFill>
                <a:latin typeface="Arial"/>
              </a:rPr>
              <a:t>EXERCÍCIOS</a:t>
            </a:r>
            <a:r>
              <a:rPr lang="pt-PT" sz="1800" b="1" strike="noStrike">
                <a:solidFill>
                  <a:srgbClr val="FFFFFF"/>
                </a:solidFill>
                <a:latin typeface="Arial"/>
              </a:rPr>
              <a:t> PARA 3-4 GRUPOS</a:t>
            </a:r>
          </a:p>
        </p:txBody>
      </p:sp>
      <p:sp>
        <p:nvSpPr>
          <p:cNvPr id="588" name="CustomShape 2"/>
          <p:cNvSpPr/>
          <p:nvPr/>
        </p:nvSpPr>
        <p:spPr>
          <a:xfrm>
            <a:off x="4234758" y="1133460"/>
            <a:ext cx="372188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2000" b="1" strike="noStrike" dirty="0">
                <a:solidFill>
                  <a:srgbClr val="FFFFFF"/>
                </a:solidFill>
                <a:latin typeface="Arial"/>
              </a:rPr>
              <a:t>Exercícios para 3-4 grupos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t-PT" sz="1800" b="1" strike="noStrike">
                <a:solidFill>
                  <a:srgbClr val="FFFFFF"/>
                </a:solidFill>
                <a:latin typeface="Arial"/>
              </a:rPr>
              <a:t>FORMAR GRUPOS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t-PT" sz="1800" b="1" strike="noStrike">
                <a:solidFill>
                  <a:srgbClr val="FFFFFF"/>
                </a:solidFill>
                <a:latin typeface="Arial"/>
              </a:rPr>
              <a:t>ANALISAR O ESTUDO DE CASO E RESPETIVOS EXERCÍCIOS</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t-PT" sz="1800" b="1" strike="noStrike">
                <a:solidFill>
                  <a:srgbClr val="FFFFFF"/>
                </a:solidFill>
                <a:latin typeface="Arial"/>
              </a:rPr>
              <a:t>PREPARAR UMA APRESENTAÇÃO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RESUMO - </a:t>
            </a:r>
            <a:r>
              <a:rPr lang="pt-PT" sz="1800" b="1" strike="noStrike">
                <a:solidFill>
                  <a:srgbClr val="FFFFFF"/>
                </a:solidFill>
                <a:latin typeface="Arial"/>
              </a:rPr>
              <a:t>O QUE APRENDEMOS?</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23" name="CustomShape 3"/>
          <p:cNvSpPr/>
          <p:nvPr/>
        </p:nvSpPr>
        <p:spPr>
          <a:xfrm>
            <a:off x="2355574" y="1442496"/>
            <a:ext cx="3760826"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8000" b="1" strike="noStrike" dirty="0">
                <a:solidFill>
                  <a:srgbClr val="FF5D00"/>
                </a:solidFill>
                <a:latin typeface="Arial"/>
              </a:rPr>
              <a:t>O que</a:t>
            </a:r>
          </a:p>
        </p:txBody>
      </p:sp>
      <p:sp>
        <p:nvSpPr>
          <p:cNvPr id="624" name="CustomShape 4"/>
          <p:cNvSpPr/>
          <p:nvPr/>
        </p:nvSpPr>
        <p:spPr>
          <a:xfrm>
            <a:off x="2355574" y="2449439"/>
            <a:ext cx="3410186"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8000" b="1" strike="noStrike" dirty="0">
                <a:solidFill>
                  <a:srgbClr val="164193"/>
                </a:solidFill>
                <a:latin typeface="Arial"/>
              </a:rPr>
              <a:t>Como</a:t>
            </a:r>
          </a:p>
        </p:txBody>
      </p:sp>
      <p:sp>
        <p:nvSpPr>
          <p:cNvPr id="625" name="CustomShape 5"/>
          <p:cNvSpPr/>
          <p:nvPr/>
        </p:nvSpPr>
        <p:spPr>
          <a:xfrm>
            <a:off x="2355574" y="3418206"/>
            <a:ext cx="3536906"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8000" b="1" strike="noStrike" dirty="0">
                <a:solidFill>
                  <a:srgbClr val="164193"/>
                </a:solidFill>
                <a:latin typeface="Arial"/>
              </a:rPr>
              <a:t>Como</a:t>
            </a:r>
          </a:p>
        </p:txBody>
      </p:sp>
      <p:sp>
        <p:nvSpPr>
          <p:cNvPr id="626" name="CustomShape 6"/>
          <p:cNvSpPr/>
          <p:nvPr/>
        </p:nvSpPr>
        <p:spPr>
          <a:xfrm>
            <a:off x="6095880" y="2097156"/>
            <a:ext cx="2471650" cy="35228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dirty="0">
                <a:solidFill>
                  <a:srgbClr val="FFFFFF"/>
                </a:solidFill>
                <a:latin typeface="Arial"/>
              </a:rPr>
              <a:t>é a desinformação? </a:t>
            </a:r>
          </a:p>
        </p:txBody>
      </p:sp>
      <p:sp>
        <p:nvSpPr>
          <p:cNvPr id="627" name="CustomShape 7"/>
          <p:cNvSpPr/>
          <p:nvPr/>
        </p:nvSpPr>
        <p:spPr>
          <a:xfrm>
            <a:off x="6095879" y="3024359"/>
            <a:ext cx="3197207" cy="395641"/>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funciona a desinformação?</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t-PT" sz="1600" b="1" strike="noStrike">
                <a:solidFill>
                  <a:srgbClr val="FFFFFF"/>
                </a:solidFill>
                <a:latin typeface="Arial"/>
              </a:rPr>
              <a:t>devemos responder à desinformação? </a:t>
            </a:r>
          </a:p>
        </p:txBody>
      </p:sp>
      <p:sp>
        <p:nvSpPr>
          <p:cNvPr id="629" name="CustomShape 9"/>
          <p:cNvSpPr/>
          <p:nvPr/>
        </p:nvSpPr>
        <p:spPr>
          <a:xfrm>
            <a:off x="2355574" y="4343617"/>
            <a:ext cx="3536906"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8000" b="1" strike="noStrike" dirty="0">
                <a:solidFill>
                  <a:srgbClr val="F49900"/>
                </a:solidFill>
                <a:latin typeface="Arial"/>
              </a:rPr>
              <a:t>Dicas</a:t>
            </a: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t-PT" sz="1600" b="1" strike="noStrike">
                <a:solidFill>
                  <a:srgbClr val="FFFFFF"/>
                </a:solidFill>
                <a:latin typeface="Arial"/>
              </a:rPr>
              <a:t>para saber mais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DICAS PARA SABER MAIS - </a:t>
            </a:r>
            <a:r>
              <a:rPr lang="pt-PT" sz="1800" b="1" strike="noStrike">
                <a:solidFill>
                  <a:srgbClr val="FFFFFF"/>
                </a:solidFill>
                <a:latin typeface="Arial"/>
              </a:rPr>
              <a:t>JOGOS EM LINHA SOBRE DESINFORMAÇÃO (RECURSOS EXTERNOS)</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33" name="CustomShape 3"/>
          <p:cNvSpPr/>
          <p:nvPr/>
        </p:nvSpPr>
        <p:spPr>
          <a:xfrm>
            <a:off x="2224221" y="1011872"/>
            <a:ext cx="8966160" cy="53015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pt-PT" sz="1400" b="1" u="sng" strike="noStrike" dirty="0">
                <a:solidFill>
                  <a:srgbClr val="964277"/>
                </a:solidFill>
                <a:uFillTx/>
                <a:latin typeface="Arial"/>
                <a:hlinkClick r:id="rId4"/>
              </a:rPr>
              <a:t>Jogo das más notícias </a:t>
            </a:r>
            <a:r>
              <a:rPr lang="pt-PT" sz="1400" b="0" strike="noStrike" dirty="0">
                <a:solidFill>
                  <a:srgbClr val="808080"/>
                </a:solidFill>
                <a:latin typeface="Arial"/>
              </a:rPr>
              <a:t>(várias línguas) e</a:t>
            </a:r>
            <a:r>
              <a:rPr lang="pt-PT" sz="1400" strike="noStrike" dirty="0">
                <a:latin typeface="Arial"/>
              </a:rPr>
              <a:t> </a:t>
            </a:r>
            <a:r>
              <a:rPr lang="pt-PT" sz="1400" b="1" u="sng" strike="noStrike" dirty="0">
                <a:solidFill>
                  <a:srgbClr val="964277"/>
                </a:solidFill>
                <a:uFillTx/>
                <a:latin typeface="Arial"/>
                <a:hlinkClick r:id="rId5"/>
              </a:rPr>
              <a:t>Jogo das más notícias para crianças</a:t>
            </a:r>
            <a:r>
              <a:rPr lang="pt-PT" sz="1400" b="0" strike="noStrike" dirty="0">
                <a:solidFill>
                  <a:srgbClr val="808080"/>
                </a:solidFill>
                <a:latin typeface="Arial"/>
              </a:rPr>
              <a:t> (algumas línguas). </a:t>
            </a:r>
            <a:r>
              <a:rPr lang="pt-PT" sz="1400" b="0" strike="noStrike" dirty="0" smtClean="0">
                <a:solidFill>
                  <a:srgbClr val="808080"/>
                </a:solidFill>
                <a:latin typeface="Arial"/>
              </a:rPr>
              <a:t>Cria </a:t>
            </a:r>
            <a:r>
              <a:rPr lang="pt-PT" sz="1400" b="0" strike="noStrike" dirty="0">
                <a:solidFill>
                  <a:srgbClr val="808080"/>
                </a:solidFill>
                <a:latin typeface="Arial"/>
              </a:rPr>
              <a:t>as tuas próprias notícias falsas. Versão padrão: idade superior a 15 anos. Versão infantil: idade superior a 8 anos.</a:t>
            </a:r>
          </a:p>
          <a:p>
            <a:pPr marL="1035000">
              <a:lnSpc>
                <a:spcPct val="90000"/>
              </a:lnSpc>
              <a:spcBef>
                <a:spcPts val="1199"/>
              </a:spcBef>
              <a:tabLst>
                <a:tab pos="1060560" algn="l"/>
              </a:tabLst>
            </a:pPr>
            <a:r>
              <a:rPr lang="pt-PT" sz="1200" b="0" i="1" strike="noStrike" dirty="0">
                <a:solidFill>
                  <a:srgbClr val="808080"/>
                </a:solidFill>
                <a:latin typeface="Arial"/>
              </a:rPr>
              <a:t>Disponível em várias línguas.</a:t>
            </a:r>
          </a:p>
          <a:p>
            <a:pPr marL="863640" indent="-285480">
              <a:lnSpc>
                <a:spcPct val="90000"/>
              </a:lnSpc>
              <a:spcBef>
                <a:spcPts val="1199"/>
              </a:spcBef>
              <a:buClr>
                <a:srgbClr val="4365E2"/>
              </a:buClr>
              <a:buFont typeface="Arial"/>
              <a:buChar char="•"/>
              <a:tabLst>
                <a:tab pos="1060560" algn="l"/>
              </a:tabLst>
            </a:pPr>
            <a:r>
              <a:rPr lang="pt-PT" sz="1400" b="1" u="sng" strike="noStrike" dirty="0">
                <a:solidFill>
                  <a:srgbClr val="964277"/>
                </a:solidFill>
                <a:uFillTx/>
                <a:latin typeface="Arial"/>
                <a:hlinkClick r:id="rId6"/>
              </a:rPr>
              <a:t>Real ou Photoshop?</a:t>
            </a:r>
            <a:r>
              <a:rPr lang="pt-PT" sz="1400" b="1" strike="noStrike" dirty="0">
                <a:solidFill>
                  <a:srgbClr val="1D848A"/>
                </a:solidFill>
                <a:latin typeface="Arial"/>
              </a:rPr>
              <a:t> </a:t>
            </a:r>
            <a:r>
              <a:rPr lang="pt-PT" sz="1400" b="0" strike="noStrike" dirty="0">
                <a:solidFill>
                  <a:srgbClr val="808080"/>
                </a:solidFill>
                <a:latin typeface="Arial"/>
              </a:rPr>
              <a:t>(EN) Testa as tuas capacidades de observação para melhor detetares a manipulação das imagens.</a:t>
            </a:r>
          </a:p>
          <a:p>
            <a:pPr marL="577800">
              <a:lnSpc>
                <a:spcPct val="90000"/>
              </a:lnSpc>
              <a:spcBef>
                <a:spcPts val="1199"/>
              </a:spcBef>
              <a:tabLst>
                <a:tab pos="1060560" algn="l"/>
              </a:tabLst>
            </a:pPr>
            <a:r>
              <a:rPr lang="pt-PT" sz="1200" b="0" i="1" strike="noStrike" dirty="0">
                <a:solidFill>
                  <a:srgbClr val="808080"/>
                </a:solidFill>
                <a:latin typeface="Arial"/>
              </a:rPr>
              <a:t>	Disponível apenas em inglês.</a:t>
            </a:r>
          </a:p>
          <a:p>
            <a:pPr marL="863640" indent="-285480">
              <a:lnSpc>
                <a:spcPct val="90000"/>
              </a:lnSpc>
              <a:spcBef>
                <a:spcPts val="1199"/>
              </a:spcBef>
              <a:buClr>
                <a:srgbClr val="4365E2"/>
              </a:buClr>
              <a:buFont typeface="Arial"/>
              <a:buChar char="•"/>
              <a:tabLst>
                <a:tab pos="1060560" algn="l"/>
              </a:tabLst>
            </a:pPr>
            <a:r>
              <a:rPr lang="pt-PT" sz="1400" b="1" u="sng" strike="noStrike" dirty="0" err="1">
                <a:solidFill>
                  <a:srgbClr val="964277"/>
                </a:solidFill>
                <a:uFillTx/>
                <a:latin typeface="Arial"/>
                <a:hlinkClick r:id="rId7"/>
              </a:rPr>
              <a:t>Fakescape</a:t>
            </a:r>
            <a:r>
              <a:rPr lang="pt-PT" sz="1400" strike="noStrike" dirty="0">
                <a:solidFill>
                  <a:srgbClr val="808080"/>
                </a:solidFill>
                <a:latin typeface="Arial"/>
              </a:rPr>
              <a:t> (</a:t>
            </a:r>
            <a:r>
              <a:rPr lang="pt-PT" sz="1400" strike="noStrike" dirty="0" err="1">
                <a:solidFill>
                  <a:srgbClr val="808080"/>
                </a:solidFill>
                <a:latin typeface="Arial"/>
              </a:rPr>
              <a:t>CZ</a:t>
            </a:r>
            <a:r>
              <a:rPr lang="pt-PT" sz="1400" strike="noStrike" dirty="0">
                <a:solidFill>
                  <a:srgbClr val="808080"/>
                </a:solidFill>
                <a:latin typeface="Arial"/>
              </a:rPr>
              <a:t> e EN).</a:t>
            </a:r>
            <a:r>
              <a:rPr lang="pt-PT" sz="1400" b="0" strike="noStrike" dirty="0">
                <a:solidFill>
                  <a:srgbClr val="808080"/>
                </a:solidFill>
                <a:latin typeface="Arial"/>
              </a:rPr>
              <a:t> Jogos que ensinam os estudantes a "fugirem" às notícias falsas. </a:t>
            </a:r>
            <a:r>
              <a:rPr lang="pt-PT" sz="1400" b="0" strike="noStrike" dirty="0" smtClean="0">
                <a:solidFill>
                  <a:srgbClr val="808080"/>
                </a:solidFill>
                <a:latin typeface="Arial"/>
              </a:rPr>
              <a:t>Disponível mediante pedido. Gratuito </a:t>
            </a:r>
            <a:r>
              <a:rPr lang="pt-PT" sz="1400" b="0" strike="noStrike" dirty="0">
                <a:solidFill>
                  <a:srgbClr val="808080"/>
                </a:solidFill>
                <a:latin typeface="Arial"/>
              </a:rPr>
              <a:t>para docentes. Idade superior a 13 anos.</a:t>
            </a:r>
          </a:p>
          <a:p>
            <a:pPr marL="577800">
              <a:lnSpc>
                <a:spcPct val="90000"/>
              </a:lnSpc>
              <a:spcBef>
                <a:spcPts val="1199"/>
              </a:spcBef>
              <a:tabLst>
                <a:tab pos="1060560" algn="l"/>
              </a:tabLst>
            </a:pPr>
            <a:r>
              <a:rPr lang="pt-PT" sz="1200" b="0" i="1" strike="noStrike" dirty="0">
                <a:solidFill>
                  <a:srgbClr val="808080"/>
                </a:solidFill>
                <a:latin typeface="Arial"/>
              </a:rPr>
              <a:t>	Disponível em inglês e checo.</a:t>
            </a:r>
          </a:p>
          <a:p>
            <a:pPr marL="863640" indent="-285480">
              <a:lnSpc>
                <a:spcPct val="90000"/>
              </a:lnSpc>
              <a:spcBef>
                <a:spcPts val="1199"/>
              </a:spcBef>
              <a:buClr>
                <a:srgbClr val="4365E2"/>
              </a:buClr>
              <a:buFont typeface="Arial"/>
              <a:buChar char="•"/>
              <a:tabLst>
                <a:tab pos="1060560" algn="l"/>
              </a:tabLst>
            </a:pPr>
            <a:r>
              <a:rPr lang="pt-PT" sz="1400" b="1" u="sng" strike="noStrike" dirty="0" err="1">
                <a:solidFill>
                  <a:srgbClr val="964277"/>
                </a:solidFill>
                <a:uFillTx/>
                <a:latin typeface="Arial"/>
                <a:hlinkClick r:id="rId8"/>
              </a:rPr>
              <a:t>Fakey</a:t>
            </a:r>
            <a:r>
              <a:rPr lang="pt-PT" sz="1400" strike="noStrike" dirty="0">
                <a:solidFill>
                  <a:srgbClr val="808080"/>
                </a:solidFill>
                <a:latin typeface="Arial"/>
              </a:rPr>
              <a:t> (EN).</a:t>
            </a:r>
            <a:r>
              <a:rPr lang="pt-PT" sz="1400" b="0" strike="noStrike" dirty="0">
                <a:solidFill>
                  <a:srgbClr val="808080"/>
                </a:solidFill>
                <a:latin typeface="Arial"/>
              </a:rPr>
              <a:t> Jogo que ensina o que é a literacia mediática e sobre como as pessoas interagem com informações enganosas. Idade superior a 16 anos.</a:t>
            </a:r>
          </a:p>
          <a:p>
            <a:pPr marL="577800">
              <a:lnSpc>
                <a:spcPct val="90000"/>
              </a:lnSpc>
              <a:spcBef>
                <a:spcPts val="1199"/>
              </a:spcBef>
              <a:tabLst>
                <a:tab pos="1060560" algn="l"/>
              </a:tabLst>
            </a:pPr>
            <a:r>
              <a:rPr lang="pt-PT" sz="1200" b="0" i="1" strike="noStrike" dirty="0">
                <a:solidFill>
                  <a:srgbClr val="808080"/>
                </a:solidFill>
                <a:latin typeface="Arial"/>
              </a:rPr>
              <a:t>	Disponível apenas em inglês.</a:t>
            </a:r>
          </a:p>
          <a:p>
            <a:pPr marL="863640" indent="-285480">
              <a:lnSpc>
                <a:spcPct val="90000"/>
              </a:lnSpc>
              <a:spcBef>
                <a:spcPts val="1199"/>
              </a:spcBef>
              <a:buClr>
                <a:srgbClr val="4365E2"/>
              </a:buClr>
              <a:buFont typeface="Arial"/>
              <a:buChar char="•"/>
              <a:tabLst>
                <a:tab pos="1060560" algn="l"/>
              </a:tabLst>
            </a:pPr>
            <a:r>
              <a:rPr lang="pt-PT" sz="1400" b="1" u="sng" strike="noStrike" dirty="0">
                <a:solidFill>
                  <a:srgbClr val="964277"/>
                </a:solidFill>
                <a:uFillTx/>
                <a:latin typeface="Arial"/>
                <a:hlinkClick r:id="rId9"/>
              </a:rPr>
              <a:t>Escape </a:t>
            </a:r>
            <a:r>
              <a:rPr lang="pt-PT" sz="1400" b="1" u="sng" strike="noStrike" dirty="0" err="1">
                <a:solidFill>
                  <a:srgbClr val="964277"/>
                </a:solidFill>
                <a:uFillTx/>
                <a:latin typeface="Arial"/>
                <a:hlinkClick r:id="rId9"/>
              </a:rPr>
              <a:t>Fake</a:t>
            </a:r>
            <a:r>
              <a:rPr lang="pt-PT" sz="1400" u="sng" strike="noStrike" dirty="0">
                <a:solidFill>
                  <a:srgbClr val="964277"/>
                </a:solidFill>
                <a:uFillTx/>
                <a:latin typeface="Arial"/>
                <a:hlinkClick r:id="rId9"/>
              </a:rPr>
              <a:t> </a:t>
            </a:r>
            <a:r>
              <a:rPr lang="pt-PT" sz="1400" b="0" strike="noStrike" dirty="0">
                <a:solidFill>
                  <a:srgbClr val="808080"/>
                </a:solidFill>
                <a:latin typeface="Arial"/>
              </a:rPr>
              <a:t>(DE e EN). App de jogos descarregável que ensina, de forma divertida, o que é a literacia mediática. Idade superior a 15 anos.</a:t>
            </a:r>
          </a:p>
          <a:p>
            <a:pPr marL="577800">
              <a:lnSpc>
                <a:spcPct val="90000"/>
              </a:lnSpc>
              <a:spcBef>
                <a:spcPts val="1199"/>
              </a:spcBef>
              <a:tabLst>
                <a:tab pos="1060560" algn="l"/>
              </a:tabLst>
            </a:pPr>
            <a:r>
              <a:rPr lang="pt-PT" sz="1200" b="0" i="1" strike="noStrike" dirty="0">
                <a:solidFill>
                  <a:srgbClr val="808080"/>
                </a:solidFill>
                <a:latin typeface="Arial"/>
              </a:rPr>
              <a:t>	Disponível em inglês e alemão.</a:t>
            </a:r>
          </a:p>
          <a:p>
            <a:pPr marL="863640" indent="-285480">
              <a:lnSpc>
                <a:spcPct val="90000"/>
              </a:lnSpc>
              <a:spcBef>
                <a:spcPts val="1199"/>
              </a:spcBef>
              <a:buClr>
                <a:srgbClr val="4365E2"/>
              </a:buClr>
              <a:buFont typeface="Arial"/>
              <a:buChar char="•"/>
              <a:tabLst>
                <a:tab pos="1060560" algn="l"/>
              </a:tabLst>
            </a:pPr>
            <a:r>
              <a:rPr lang="pt-PT" sz="1400" b="1" u="sng" strike="noStrike" dirty="0" err="1">
                <a:solidFill>
                  <a:srgbClr val="964277"/>
                </a:solidFill>
                <a:uFillTx/>
                <a:latin typeface="Arial"/>
                <a:hlinkClick r:id="rId10"/>
              </a:rPr>
              <a:t>Troll</a:t>
            </a:r>
            <a:r>
              <a:rPr lang="pt-PT" sz="1400" b="1" u="sng" strike="noStrike" dirty="0">
                <a:solidFill>
                  <a:srgbClr val="964277"/>
                </a:solidFill>
                <a:uFillTx/>
                <a:latin typeface="Arial"/>
                <a:hlinkClick r:id="rId10"/>
              </a:rPr>
              <a:t> </a:t>
            </a:r>
            <a:r>
              <a:rPr lang="pt-PT" sz="1400" b="1" u="sng" strike="noStrike" dirty="0" err="1">
                <a:solidFill>
                  <a:srgbClr val="964277"/>
                </a:solidFill>
                <a:uFillTx/>
                <a:latin typeface="Arial"/>
                <a:hlinkClick r:id="rId10"/>
              </a:rPr>
              <a:t>Factory</a:t>
            </a:r>
            <a:r>
              <a:rPr lang="pt-PT" sz="1400" b="0" strike="noStrike" dirty="0">
                <a:solidFill>
                  <a:srgbClr val="808080"/>
                </a:solidFill>
                <a:latin typeface="Arial"/>
              </a:rPr>
              <a:t> (EN). O jogador é um </a:t>
            </a:r>
            <a:r>
              <a:rPr lang="pt-PT" sz="1400" b="0" i="1" strike="noStrike" dirty="0" err="1">
                <a:solidFill>
                  <a:srgbClr val="808080"/>
                </a:solidFill>
                <a:latin typeface="Arial"/>
              </a:rPr>
              <a:t>troll</a:t>
            </a:r>
            <a:r>
              <a:rPr lang="pt-PT" sz="1400" b="0" strike="noStrike" dirty="0">
                <a:solidFill>
                  <a:srgbClr val="808080"/>
                </a:solidFill>
                <a:latin typeface="Arial"/>
              </a:rPr>
              <a:t> que cria notícias falsas. Idade superior a 16 anos.</a:t>
            </a:r>
          </a:p>
          <a:p>
            <a:pPr marL="577800">
              <a:lnSpc>
                <a:spcPct val="90000"/>
              </a:lnSpc>
              <a:spcBef>
                <a:spcPts val="1199"/>
              </a:spcBef>
              <a:tabLst>
                <a:tab pos="1060560" algn="l"/>
              </a:tabLst>
            </a:pPr>
            <a:r>
              <a:rPr lang="pt-PT" sz="1200" b="0" i="1" strike="noStrike" dirty="0">
                <a:solidFill>
                  <a:srgbClr val="808080"/>
                </a:solidFill>
                <a:latin typeface="Arial"/>
              </a:rPr>
              <a:t>	Disponível apenas em inglês.</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1"/>
            <a:stretch/>
          </p:blipFill>
          <p:spPr>
            <a:xfrm>
              <a:off x="463680" y="2623680"/>
              <a:ext cx="1945440" cy="1945440"/>
            </a:xfrm>
            <a:prstGeom prst="rect">
              <a:avLst/>
            </a:prstGeom>
            <a:ln w="0">
              <a:noFill/>
            </a:ln>
          </p:spPr>
        </p:pic>
        <p:pic>
          <p:nvPicPr>
            <p:cNvPr id="636" name="Immagine 9"/>
            <p:cNvPicPr/>
            <p:nvPr/>
          </p:nvPicPr>
          <p:blipFill>
            <a:blip r:embed="rId12">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DICAS PARA SABER MAIS - </a:t>
            </a:r>
            <a:r>
              <a:rPr lang="pt-PT" sz="1800" b="1" strike="noStrike">
                <a:solidFill>
                  <a:srgbClr val="FFFFFF"/>
                </a:solidFill>
                <a:latin typeface="Arial"/>
              </a:rPr>
              <a:t>VERIFICADORES DE FACTOS</a:t>
            </a:r>
          </a:p>
        </p:txBody>
      </p:sp>
      <p:sp>
        <p:nvSpPr>
          <p:cNvPr id="638" name="CustomShape 2"/>
          <p:cNvSpPr/>
          <p:nvPr/>
        </p:nvSpPr>
        <p:spPr>
          <a:xfrm>
            <a:off x="2891880" y="2366021"/>
            <a:ext cx="8301600" cy="24607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pt-PT" sz="1400" b="0" strike="noStrike" dirty="0">
                <a:solidFill>
                  <a:srgbClr val="808080"/>
                </a:solidFill>
                <a:latin typeface="Arial"/>
              </a:rPr>
              <a:t>As listas de organizações de verificação de factos no teu país são atualizadas através do </a:t>
            </a:r>
            <a:r>
              <a:rPr lang="pt-PT" sz="1400" b="1" u="sng" strike="noStrike" dirty="0">
                <a:solidFill>
                  <a:srgbClr val="964277"/>
                </a:solidFill>
                <a:uFillTx/>
                <a:latin typeface="Arial"/>
                <a:hlinkClick r:id="rId3"/>
              </a:rPr>
              <a:t>Instituto </a:t>
            </a:r>
            <a:r>
              <a:rPr lang="pt-PT" sz="1400" b="1" u="sng" strike="noStrike" dirty="0" err="1">
                <a:solidFill>
                  <a:srgbClr val="964277"/>
                </a:solidFill>
                <a:uFillTx/>
                <a:latin typeface="Arial"/>
                <a:hlinkClick r:id="rId3"/>
              </a:rPr>
              <a:t>Poynter</a:t>
            </a:r>
            <a:r>
              <a:rPr lang="pt-PT" sz="1400" b="1" strike="noStrike" dirty="0">
                <a:solidFill>
                  <a:srgbClr val="1D848A"/>
                </a:solidFill>
                <a:latin typeface="Arial"/>
              </a:rPr>
              <a:t> </a:t>
            </a:r>
            <a:r>
              <a:rPr lang="pt-PT" sz="1400" b="0" strike="noStrike" dirty="0" smtClean="0">
                <a:solidFill>
                  <a:srgbClr val="808080"/>
                </a:solidFill>
                <a:latin typeface="Arial"/>
              </a:rPr>
              <a:t>e </a:t>
            </a:r>
            <a:r>
              <a:rPr lang="pt-PT" sz="1400" b="0" strike="noStrike" dirty="0">
                <a:solidFill>
                  <a:srgbClr val="808080"/>
                </a:solidFill>
                <a:latin typeface="Arial"/>
              </a:rPr>
              <a:t>do</a:t>
            </a:r>
            <a:r>
              <a:rPr lang="pt-PT" sz="1400" b="0" strike="noStrike" dirty="0">
                <a:solidFill>
                  <a:srgbClr val="1D848A"/>
                </a:solidFill>
                <a:latin typeface="Arial"/>
              </a:rPr>
              <a:t> </a:t>
            </a:r>
            <a:r>
              <a:rPr lang="pt-PT" sz="1400" b="1" u="sng" strike="noStrike" dirty="0">
                <a:solidFill>
                  <a:srgbClr val="964277"/>
                </a:solidFill>
                <a:uFillTx/>
                <a:latin typeface="Arial"/>
                <a:hlinkClick r:id="rId4"/>
              </a:rPr>
              <a:t>Facebook</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pt-PT" sz="1400" b="0" strike="noStrike" dirty="0">
                <a:solidFill>
                  <a:srgbClr val="808080"/>
                </a:solidFill>
                <a:latin typeface="Arial"/>
              </a:rPr>
              <a:t>Procura resultados de verificações de factos sobre um assunto ou pessoa utilizando o </a:t>
            </a:r>
            <a:r>
              <a:rPr lang="pt-PT" dirty="0"/>
              <a:t/>
            </a:r>
            <a:br>
              <a:rPr lang="pt-PT" dirty="0"/>
            </a:br>
            <a:r>
              <a:rPr lang="pt-PT" sz="1400" b="1" u="sng" strike="noStrike" dirty="0" err="1">
                <a:solidFill>
                  <a:srgbClr val="964277"/>
                </a:solidFill>
                <a:uFillTx/>
                <a:latin typeface="Arial"/>
                <a:hlinkClick r:id="rId5"/>
              </a:rPr>
              <a:t>Fact</a:t>
            </a:r>
            <a:r>
              <a:rPr lang="pt-PT" sz="1400" b="1" u="sng" strike="noStrike" dirty="0">
                <a:solidFill>
                  <a:srgbClr val="964277"/>
                </a:solidFill>
                <a:uFillTx/>
                <a:latin typeface="Arial"/>
                <a:hlinkClick r:id="rId5"/>
              </a:rPr>
              <a:t> </a:t>
            </a:r>
            <a:r>
              <a:rPr lang="pt-PT" sz="1400" b="1" u="sng" strike="noStrike" dirty="0" err="1">
                <a:solidFill>
                  <a:srgbClr val="964277"/>
                </a:solidFill>
                <a:uFillTx/>
                <a:latin typeface="Arial"/>
                <a:hlinkClick r:id="rId5"/>
              </a:rPr>
              <a:t>Check</a:t>
            </a:r>
            <a:r>
              <a:rPr lang="pt-PT" sz="1400" b="1" u="sng" strike="noStrike" dirty="0">
                <a:solidFill>
                  <a:srgbClr val="964277"/>
                </a:solidFill>
                <a:uFillTx/>
                <a:latin typeface="Arial"/>
                <a:hlinkClick r:id="rId5"/>
              </a:rPr>
              <a:t> Explorer do Google</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pt-PT" sz="1400" b="1" u="sng" strike="noStrike" dirty="0">
                <a:solidFill>
                  <a:srgbClr val="964277"/>
                </a:solidFill>
                <a:uFillTx/>
                <a:latin typeface="Arial"/>
                <a:hlinkClick r:id="rId6"/>
              </a:rPr>
              <a:t>«</a:t>
            </a:r>
            <a:r>
              <a:rPr lang="pt-PT" sz="1400" b="1" u="sng" strike="noStrike" dirty="0" err="1">
                <a:solidFill>
                  <a:srgbClr val="964277"/>
                </a:solidFill>
                <a:uFillTx/>
                <a:latin typeface="Arial"/>
                <a:hlinkClick r:id="rId6"/>
              </a:rPr>
              <a:t>Learn</a:t>
            </a:r>
            <a:r>
              <a:rPr lang="pt-PT" sz="1400" b="1" u="sng" strike="noStrike" dirty="0">
                <a:solidFill>
                  <a:srgbClr val="964277"/>
                </a:solidFill>
                <a:uFillTx/>
                <a:latin typeface="Arial"/>
                <a:hlinkClick r:id="rId6"/>
              </a:rPr>
              <a:t> to </a:t>
            </a:r>
            <a:r>
              <a:rPr lang="pt-PT" sz="1400" b="1" u="sng" strike="noStrike" dirty="0" err="1">
                <a:solidFill>
                  <a:srgbClr val="964277"/>
                </a:solidFill>
                <a:uFillTx/>
                <a:latin typeface="Arial"/>
                <a:hlinkClick r:id="rId6"/>
              </a:rPr>
              <a:t>Discern</a:t>
            </a:r>
            <a:r>
              <a:rPr lang="pt-PT" sz="1400" b="1" u="sng" strike="noStrike" dirty="0">
                <a:solidFill>
                  <a:srgbClr val="964277"/>
                </a:solidFill>
                <a:uFillTx/>
                <a:latin typeface="Arial"/>
                <a:hlinkClick r:id="rId6"/>
              </a:rPr>
              <a:t>» </a:t>
            </a:r>
            <a:r>
              <a:rPr lang="pt-PT" sz="1400" b="0" strike="noStrike" dirty="0">
                <a:solidFill>
                  <a:srgbClr val="808080"/>
                </a:solidFill>
                <a:latin typeface="Arial"/>
              </a:rPr>
              <a:t>[Aprender a discernir] – Manual do formador sobre literacia mediática da </a:t>
            </a:r>
            <a:r>
              <a:rPr lang="pt-PT" sz="1400" b="0" strike="noStrike" dirty="0" err="1">
                <a:solidFill>
                  <a:srgbClr val="808080"/>
                </a:solidFill>
                <a:latin typeface="Arial"/>
              </a:rPr>
              <a:t>IREX</a:t>
            </a:r>
            <a:r>
              <a:rPr lang="pt-PT" sz="1400" b="0" strike="noStrike" dirty="0">
                <a:solidFill>
                  <a:srgbClr val="808080"/>
                </a:solidFill>
                <a:latin typeface="Arial"/>
              </a:rPr>
              <a:t>, uma organização sem fins lucrativos especializada na educação </a:t>
            </a:r>
            <a:r>
              <a:rPr lang="pt-PT" sz="1400" b="0" strike="noStrike" dirty="0" smtClean="0">
                <a:solidFill>
                  <a:srgbClr val="808080"/>
                </a:solidFill>
                <a:latin typeface="Arial"/>
              </a:rPr>
              <a:t>e desenvolvimento </a:t>
            </a:r>
            <a:r>
              <a:rPr lang="pt-PT" sz="1400" b="0" strike="noStrike" dirty="0">
                <a:solidFill>
                  <a:srgbClr val="808080"/>
                </a:solidFill>
                <a:latin typeface="Arial"/>
              </a:rPr>
              <a:t>globais</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pt-PT" sz="1400" b="0" strike="noStrike" dirty="0">
                <a:solidFill>
                  <a:srgbClr val="808080"/>
                </a:solidFill>
                <a:latin typeface="Arial"/>
              </a:rPr>
              <a:t>O </a:t>
            </a:r>
            <a:r>
              <a:rPr lang="pt-PT" sz="1400" b="1" u="sng" strike="noStrike" dirty="0">
                <a:solidFill>
                  <a:srgbClr val="964277"/>
                </a:solidFill>
                <a:uFillTx/>
                <a:latin typeface="Arial"/>
                <a:hlinkClick r:id="rId7"/>
              </a:rPr>
              <a:t>grupo </a:t>
            </a:r>
            <a:r>
              <a:rPr lang="pt-PT" sz="1400" b="1" u="sng" strike="noStrike" dirty="0" err="1" smtClean="0">
                <a:solidFill>
                  <a:srgbClr val="964277"/>
                </a:solidFill>
                <a:uFillTx/>
                <a:latin typeface="Arial"/>
                <a:hlinkClick r:id="rId7"/>
              </a:rPr>
              <a:t>antidesinformação</a:t>
            </a:r>
            <a:r>
              <a:rPr lang="pt-PT" sz="1400" b="1" strike="noStrike" dirty="0" smtClean="0">
                <a:solidFill>
                  <a:srgbClr val="1D848A"/>
                </a:solidFill>
                <a:latin typeface="Arial"/>
              </a:rPr>
              <a:t> </a:t>
            </a:r>
            <a:r>
              <a:rPr lang="pt-PT" sz="1400" b="0" strike="noStrike" dirty="0">
                <a:solidFill>
                  <a:srgbClr val="808080"/>
                </a:solidFill>
                <a:latin typeface="Arial"/>
              </a:rPr>
              <a:t>da UE e a campanha </a:t>
            </a:r>
            <a:r>
              <a:rPr lang="pt-PT" sz="1400" b="1" strike="noStrike" dirty="0">
                <a:solidFill>
                  <a:srgbClr val="808080"/>
                </a:solidFill>
                <a:latin typeface="Arial"/>
              </a:rPr>
              <a:t>«</a:t>
            </a:r>
            <a:r>
              <a:rPr lang="pt-PT" sz="1400" b="1" u="sng" strike="noStrike" dirty="0" err="1">
                <a:solidFill>
                  <a:srgbClr val="964277"/>
                </a:solidFill>
                <a:uFillTx/>
                <a:latin typeface="Arial"/>
                <a:hlinkClick r:id="rId8"/>
              </a:rPr>
              <a:t>Think</a:t>
            </a:r>
            <a:r>
              <a:rPr lang="pt-PT" sz="1400" b="1" u="sng" strike="noStrike" dirty="0">
                <a:solidFill>
                  <a:srgbClr val="964277"/>
                </a:solidFill>
                <a:uFillTx/>
                <a:latin typeface="Arial"/>
                <a:hlinkClick r:id="rId8"/>
              </a:rPr>
              <a:t> </a:t>
            </a:r>
            <a:r>
              <a:rPr lang="pt-PT" sz="1400" b="1" u="sng" strike="noStrike" dirty="0" err="1">
                <a:solidFill>
                  <a:srgbClr val="964277"/>
                </a:solidFill>
                <a:uFillTx/>
                <a:latin typeface="Arial"/>
                <a:hlinkClick r:id="rId8"/>
              </a:rPr>
              <a:t>Before</a:t>
            </a:r>
            <a:r>
              <a:rPr lang="pt-PT" sz="1400" b="1" u="sng" strike="noStrike" dirty="0">
                <a:solidFill>
                  <a:srgbClr val="964277"/>
                </a:solidFill>
                <a:uFillTx/>
                <a:latin typeface="Arial"/>
                <a:hlinkClick r:id="rId8"/>
              </a:rPr>
              <a:t> </a:t>
            </a:r>
            <a:r>
              <a:rPr lang="pt-PT" sz="1400" b="1" u="sng" strike="noStrike" dirty="0" err="1">
                <a:solidFill>
                  <a:srgbClr val="964277"/>
                </a:solidFill>
                <a:uFillTx/>
                <a:latin typeface="Arial"/>
                <a:hlinkClick r:id="rId8"/>
              </a:rPr>
              <a:t>you</a:t>
            </a:r>
            <a:r>
              <a:rPr lang="pt-PT" sz="1400" b="1" u="sng" strike="noStrike" dirty="0">
                <a:solidFill>
                  <a:srgbClr val="964277"/>
                </a:solidFill>
                <a:uFillTx/>
                <a:latin typeface="Arial"/>
                <a:hlinkClick r:id="rId8"/>
              </a:rPr>
              <a:t> Share</a:t>
            </a:r>
            <a:r>
              <a:rPr lang="pt-PT" sz="1400" b="1" strike="noStrike" dirty="0">
                <a:solidFill>
                  <a:srgbClr val="808080"/>
                </a:solidFill>
                <a:latin typeface="Arial"/>
              </a:rPr>
              <a:t>» </a:t>
            </a:r>
            <a:r>
              <a:rPr lang="pt-PT" sz="1400" b="0" strike="noStrike" dirty="0">
                <a:solidFill>
                  <a:srgbClr val="808080"/>
                </a:solidFill>
                <a:latin typeface="Arial"/>
              </a:rPr>
              <a:t> [Pensa antes de partilhar]</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DICAS PARA SABER MAIS - </a:t>
            </a:r>
            <a:r>
              <a:rPr lang="pt-PT" sz="1800" b="1" strike="noStrike">
                <a:solidFill>
                  <a:srgbClr val="FFFFFF"/>
                </a:solidFill>
                <a:latin typeface="Arial"/>
              </a:rPr>
              <a:t>RECURSOS NACIONAIS</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45" name="CustomShape 3"/>
          <p:cNvSpPr/>
          <p:nvPr/>
        </p:nvSpPr>
        <p:spPr>
          <a:xfrm>
            <a:off x="2891880" y="9934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dirty="0">
                <a:solidFill>
                  <a:srgbClr val="0A1641"/>
                </a:solidFill>
                <a:latin typeface="Arial"/>
              </a:rPr>
              <a:t>ÁUSTRIA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3"/>
              </a:rPr>
              <a:t>Mediamanual</a:t>
            </a:r>
            <a:endParaRPr lang="pt-PT"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4"/>
              </a:rPr>
              <a:t>Saferinternet</a:t>
            </a:r>
            <a:endParaRPr lang="pt-PT" sz="1200" b="1" u="sng" strike="noStrike" dirty="0">
              <a:solidFill>
                <a:srgbClr val="964277"/>
              </a:solidFill>
              <a:uFillTx/>
              <a:latin typeface="Arial"/>
              <a:hlinkClick r:id="rId4"/>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5"/>
              </a:rPr>
              <a:t>BUPP</a:t>
            </a:r>
            <a:endParaRPr lang="pt-PT" sz="1200" b="1" u="sng" strike="noStrike" dirty="0">
              <a:solidFill>
                <a:srgbClr val="964277"/>
              </a:solidFill>
              <a:uFillTx/>
              <a:latin typeface="Arial"/>
              <a:hlinkClick r:id="rId5"/>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6"/>
              </a:rPr>
              <a:t>Click</a:t>
            </a:r>
            <a:r>
              <a:rPr lang="pt-PT" sz="1200" b="1" u="sng" strike="noStrike" dirty="0">
                <a:solidFill>
                  <a:srgbClr val="964277"/>
                </a:solidFill>
                <a:uFillTx/>
                <a:latin typeface="Arial"/>
                <a:hlinkClick r:id="rId6"/>
              </a:rPr>
              <a:t> &amp; </a:t>
            </a:r>
            <a:r>
              <a:rPr lang="pt-PT" sz="1200" b="1" u="sng" strike="noStrike" dirty="0" err="1">
                <a:solidFill>
                  <a:srgbClr val="964277"/>
                </a:solidFill>
                <a:uFillTx/>
                <a:latin typeface="Arial"/>
                <a:hlinkClick r:id="rId6"/>
              </a:rPr>
              <a:t>Check</a:t>
            </a:r>
            <a:r>
              <a:rPr lang="pt-PT"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BÉLGICA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7"/>
              </a:rPr>
              <a:t>Mediawijs</a:t>
            </a:r>
            <a:endParaRPr lang="pt-PT" sz="1200" b="1" u="sng" strike="noStrike" dirty="0">
              <a:solidFill>
                <a:srgbClr val="964277"/>
              </a:solidFill>
              <a:uFillTx/>
              <a:latin typeface="Arial"/>
              <a:hlinkClick r:id="rId7"/>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BULGÁRIA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8"/>
              </a:rPr>
              <a:t>Gramoten</a:t>
            </a:r>
            <a:r>
              <a:rPr lang="pt-PT"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CROÁCIA</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9"/>
              </a:rPr>
              <a:t>Associação para a cultura da comunicação e dos meios de comunicação social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0"/>
              </a:rPr>
              <a:t>As crianças e os meios de comunicação social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1"/>
              </a:rPr>
              <a:t>Dias de literacia mediática</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46" name="CustomShape 4"/>
          <p:cNvSpPr/>
          <p:nvPr/>
        </p:nvSpPr>
        <p:spPr>
          <a:xfrm>
            <a:off x="7524720" y="9934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dirty="0">
                <a:solidFill>
                  <a:srgbClr val="0A1641"/>
                </a:solidFill>
                <a:latin typeface="Arial"/>
              </a:rPr>
              <a:t>CHIPRE</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2"/>
              </a:rPr>
              <a:t>Combater informações enganosas através da literacia mediática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REPÚBLICA CHECA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3"/>
              </a:rPr>
              <a:t>Clovekvtisni</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4"/>
              </a:rPr>
              <a:t>Fakescape</a:t>
            </a:r>
            <a:endParaRPr lang="pt-PT"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5"/>
              </a:rPr>
              <a:t>Elpida</a:t>
            </a:r>
            <a:r>
              <a:rPr lang="pt-PT"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DINAMARCA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6"/>
              </a:rPr>
              <a:t>International</a:t>
            </a:r>
            <a:r>
              <a:rPr lang="pt-PT" sz="1200" b="1" u="sng" strike="noStrike" dirty="0">
                <a:solidFill>
                  <a:srgbClr val="964277"/>
                </a:solidFill>
                <a:uFillTx/>
                <a:latin typeface="Arial"/>
                <a:hlinkClick r:id="rId16"/>
              </a:rPr>
              <a:t> Media </a:t>
            </a:r>
            <a:r>
              <a:rPr lang="pt-PT" sz="1200" b="1" u="sng" strike="noStrike" dirty="0" err="1">
                <a:solidFill>
                  <a:srgbClr val="964277"/>
                </a:solidFill>
                <a:uFillTx/>
                <a:latin typeface="Arial"/>
                <a:hlinkClick r:id="rId16"/>
              </a:rPr>
              <a:t>Support</a:t>
            </a:r>
            <a:r>
              <a:rPr lang="pt-PT" sz="1200" b="1" u="sng" strike="noStrike" dirty="0">
                <a:solidFill>
                  <a:srgbClr val="964277"/>
                </a:solidFill>
                <a:uFillTx/>
                <a:latin typeface="Arial"/>
                <a:hlinkClick r:id="rId16"/>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7"/>
              </a:rPr>
              <a:t>TjekDet</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8"/>
              </a:rPr>
              <a:t>DR </a:t>
            </a:r>
            <a:r>
              <a:rPr lang="pt-PT" sz="1200" b="1" u="sng" strike="noStrike" dirty="0" err="1">
                <a:solidFill>
                  <a:srgbClr val="964277"/>
                </a:solidFill>
                <a:uFillTx/>
                <a:latin typeface="Arial"/>
                <a:hlinkClick r:id="rId18"/>
              </a:rPr>
              <a:t>Detektor</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20"/>
              </a:rPr>
              <a:t>Børneavisen</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21"/>
              </a:rPr>
              <a:t>Danske</a:t>
            </a:r>
            <a:r>
              <a:rPr lang="pt-PT" sz="1200" b="1" u="sng" strike="noStrike" dirty="0">
                <a:solidFill>
                  <a:srgbClr val="964277"/>
                </a:solidFill>
                <a:uFillTx/>
                <a:latin typeface="Arial"/>
                <a:hlinkClick r:id="rId21"/>
              </a:rPr>
              <a:t> </a:t>
            </a:r>
            <a:r>
              <a:rPr lang="pt-PT" sz="1200" b="1" u="sng" strike="noStrike" dirty="0" err="1">
                <a:solidFill>
                  <a:srgbClr val="964277"/>
                </a:solidFill>
                <a:uFillTx/>
                <a:latin typeface="Arial"/>
                <a:hlinkClick r:id="rId21"/>
              </a:rPr>
              <a:t>Medier</a:t>
            </a:r>
            <a:r>
              <a:rPr lang="pt-PT" sz="1200" b="1" u="sng" strike="noStrike" dirty="0">
                <a:solidFill>
                  <a:srgbClr val="964277"/>
                </a:solidFill>
                <a:uFillTx/>
                <a:latin typeface="Arial"/>
                <a:hlinkClick r:id="rId21"/>
              </a:rPr>
              <a:t> </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ALGUNS EXEMPLOS</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pt-PT" sz="1400" b="1" strike="noStrike">
                <a:solidFill>
                  <a:srgbClr val="0B1741"/>
                </a:solidFill>
                <a:latin typeface="Arial"/>
              </a:rPr>
              <a:t>LEGENDA ENGANOSA</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pt-PT" sz="1400" b="1" strike="noStrike">
                <a:solidFill>
                  <a:srgbClr val="0B1741"/>
                </a:solidFill>
                <a:latin typeface="Arial"/>
              </a:rPr>
              <a:t>A FONTE NÃO EXISTE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2800" b="1" strike="noStrike">
                <a:solidFill>
                  <a:srgbClr val="FFFFFF"/>
                </a:solidFill>
                <a:latin typeface="Arial"/>
              </a:rPr>
              <a:t>FALSO</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pt-PT" sz="1400" b="1" strike="noStrike" dirty="0">
                <a:solidFill>
                  <a:srgbClr val="0A1641"/>
                </a:solidFill>
                <a:latin typeface="Arial"/>
              </a:rPr>
              <a:t>A foto pertence à conta de uma outra jovem que, daquele ângulo em particular, parece a Greta </a:t>
            </a:r>
            <a:r>
              <a:rPr lang="pt-PT" sz="1400" b="1" strike="noStrike" dirty="0" err="1">
                <a:solidFill>
                  <a:srgbClr val="0A1641"/>
                </a:solidFill>
                <a:latin typeface="Arial"/>
              </a:rPr>
              <a:t>Thunberg</a:t>
            </a:r>
            <a:r>
              <a:rPr lang="pt-PT" sz="1400" b="1" strike="noStrike" dirty="0">
                <a:solidFill>
                  <a:srgbClr val="0A1641"/>
                </a:solidFill>
                <a:latin typeface="Arial"/>
              </a:rPr>
              <a:t>.</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pt-PT" sz="1400" b="1" strike="noStrike">
                <a:solidFill>
                  <a:srgbClr val="0A1641"/>
                </a:solidFill>
                <a:latin typeface="Arial"/>
              </a:rPr>
              <a:t>Dailypresser.com não é um sítio Web de notícias verdadeiro, a publicação foi completamente inventada.</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t-PT" sz="2800" b="1" strike="noStrike">
                <a:solidFill>
                  <a:srgbClr val="FFFFFF"/>
                </a:solidFill>
                <a:latin typeface="Arial"/>
              </a:rPr>
              <a:t>FALSO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RECOMENDAÇÕES ADICIONAIS - </a:t>
            </a:r>
            <a:r>
              <a:rPr lang="pt-PT" sz="1800" b="1" strike="noStrike">
                <a:solidFill>
                  <a:srgbClr val="FFFFFF"/>
                </a:solidFill>
                <a:latin typeface="Arial"/>
              </a:rPr>
              <a:t>RECURSOS NACIONAIS</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dirty="0">
                <a:solidFill>
                  <a:srgbClr val="0A1641"/>
                </a:solidFill>
                <a:latin typeface="Arial"/>
              </a:rPr>
              <a:t>ESTÓNIA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3"/>
              </a:rPr>
              <a:t>Meediapädevuse</a:t>
            </a:r>
            <a:r>
              <a:rPr lang="pt-PT" sz="1200" b="1" u="sng" strike="noStrike" dirty="0">
                <a:solidFill>
                  <a:srgbClr val="964277"/>
                </a:solidFill>
                <a:uFillTx/>
                <a:latin typeface="Arial"/>
              </a:rPr>
              <a:t> </a:t>
            </a:r>
            <a:r>
              <a:rPr lang="pt-PT" sz="1200" b="1" u="sng" strike="noStrike" dirty="0" err="1">
                <a:solidFill>
                  <a:srgbClr val="964277"/>
                </a:solidFill>
                <a:uFillTx/>
                <a:latin typeface="Arial"/>
                <a:hlinkClick r:id="rId3"/>
              </a:rPr>
              <a:t>nädal</a:t>
            </a:r>
            <a:endParaRPr lang="pt-PT"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rPr>
              <a:t>Centro de recursos </a:t>
            </a:r>
            <a:r>
              <a:rPr lang="pt-PT" sz="1200" b="1" u="sng" strike="noStrike" dirty="0">
                <a:solidFill>
                  <a:srgbClr val="964277"/>
                </a:solidFill>
                <a:uFillTx/>
                <a:latin typeface="Arial"/>
                <a:hlinkClick r:id="rId4"/>
              </a:rPr>
              <a:t>SALTO </a:t>
            </a:r>
            <a:r>
              <a:rPr lang="pt-PT" sz="1200" b="1" u="sng" strike="noStrike" dirty="0" err="1">
                <a:solidFill>
                  <a:srgbClr val="964277"/>
                </a:solidFill>
                <a:uFillTx/>
                <a:latin typeface="Arial"/>
                <a:hlinkClick r:id="rId4"/>
              </a:rPr>
              <a:t>Participation</a:t>
            </a:r>
            <a:r>
              <a:rPr lang="pt-PT" sz="1200" b="1" u="sng" strike="noStrike" dirty="0">
                <a:solidFill>
                  <a:srgbClr val="964277"/>
                </a:solidFill>
                <a:uFillTx/>
                <a:latin typeface="Arial"/>
                <a:hlinkClick r:id="rId4"/>
              </a:rPr>
              <a:t> &amp; </a:t>
            </a:r>
            <a:r>
              <a:rPr lang="pt-PT" sz="1200" b="1" u="sng" strike="noStrike" dirty="0" err="1">
                <a:solidFill>
                  <a:srgbClr val="964277"/>
                </a:solidFill>
                <a:uFillTx/>
                <a:latin typeface="Arial"/>
                <a:hlinkClick r:id="rId4"/>
              </a:rPr>
              <a:t>Information</a:t>
            </a:r>
            <a:endParaRPr lang="pt-PT" sz="1200" b="1" u="sng" strike="noStrike" dirty="0">
              <a:solidFill>
                <a:srgbClr val="964277"/>
              </a:solidFill>
              <a:uFillTx/>
              <a:latin typeface="Arial"/>
              <a:hlinkClick r:id="rId4"/>
            </a:endParaRPr>
          </a:p>
          <a:p>
            <a:pPr>
              <a:lnSpc>
                <a:spcPct val="90000"/>
              </a:lnSpc>
              <a:spcBef>
                <a:spcPts val="1199"/>
              </a:spcBef>
            </a:pPr>
            <a:endParaRPr lang="fr-BE" sz="1400" b="0" strike="noStrike" spc="-1" dirty="0">
              <a:latin typeface="Arial"/>
            </a:endParaRPr>
          </a:p>
          <a:p>
            <a:pPr>
              <a:lnSpc>
                <a:spcPct val="90000"/>
              </a:lnSpc>
              <a:spcBef>
                <a:spcPts val="1199"/>
              </a:spcBef>
            </a:pPr>
            <a:r>
              <a:rPr lang="pt-PT" sz="1400" b="1" strike="noStrike" dirty="0">
                <a:solidFill>
                  <a:srgbClr val="0A1641"/>
                </a:solidFill>
                <a:latin typeface="Arial"/>
              </a:rPr>
              <a:t>FINLÂNDIA</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5"/>
              </a:rPr>
              <a:t>Literacia mediática na Finlândia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6"/>
              </a:rPr>
              <a:t>KAVI</a:t>
            </a:r>
            <a:endParaRPr lang="pt-PT" sz="1200" b="1" u="sng" strike="noStrike" dirty="0">
              <a:solidFill>
                <a:srgbClr val="964277"/>
              </a:solidFill>
              <a:uFillTx/>
              <a:latin typeface="Arial"/>
              <a:hlinkClick r:id="rId6"/>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7"/>
              </a:rPr>
              <a:t>Escola</a:t>
            </a:r>
            <a:r>
              <a:rPr lang="pt-PT" sz="1200" b="1" u="sng" strike="noStrike" dirty="0">
                <a:solidFill>
                  <a:srgbClr val="964277"/>
                </a:solidFill>
                <a:uFillTx/>
                <a:latin typeface="Arial"/>
              </a:rPr>
              <a:t> </a:t>
            </a:r>
            <a:r>
              <a:rPr lang="pt-PT" sz="1200" b="1" u="sng" strike="noStrike" dirty="0">
                <a:solidFill>
                  <a:srgbClr val="964277"/>
                </a:solidFill>
                <a:uFillTx/>
                <a:latin typeface="Arial"/>
                <a:hlinkClick r:id="rId7"/>
              </a:rPr>
              <a:t>de literacia mediática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8"/>
              </a:rPr>
              <a:t>Mediataitoviikko</a:t>
            </a:r>
            <a:endParaRPr lang="pt-PT" sz="1200" b="1" u="sng" strike="noStrike" dirty="0">
              <a:solidFill>
                <a:srgbClr val="964277"/>
              </a:solidFill>
              <a:uFillTx/>
              <a:latin typeface="Arial"/>
              <a:hlinkClick r:id="rId8"/>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9"/>
              </a:rPr>
              <a:t>Mediakasvastus</a:t>
            </a:r>
            <a:endParaRPr lang="pt-PT"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0"/>
              </a:rPr>
              <a:t>YLE</a:t>
            </a:r>
            <a:r>
              <a:rPr lang="pt-PT" sz="1200" b="1" u="sng" strike="noStrike" dirty="0">
                <a:solidFill>
                  <a:srgbClr val="964277"/>
                </a:solidFill>
                <a:uFillTx/>
                <a:latin typeface="Arial"/>
              </a:rPr>
              <a:t> </a:t>
            </a:r>
            <a:r>
              <a:rPr lang="pt-PT" sz="1200" b="1" u="sng" strike="noStrike" dirty="0" err="1">
                <a:solidFill>
                  <a:srgbClr val="964277"/>
                </a:solidFill>
                <a:uFillTx/>
                <a:latin typeface="Arial"/>
                <a:hlinkClick r:id="rId10"/>
              </a:rPr>
              <a:t>Digitrennit</a:t>
            </a:r>
            <a:r>
              <a:rPr lang="pt-PT" sz="1200" b="1" u="sng" strike="noStrike" dirty="0">
                <a:solidFill>
                  <a:srgbClr val="964277"/>
                </a:solidFill>
                <a:uFillTx/>
                <a:latin typeface="Arial"/>
                <a:hlinkClick r:id="rId10"/>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1"/>
              </a:rPr>
              <a:t>YLE</a:t>
            </a:r>
            <a:r>
              <a:rPr lang="pt-PT" sz="1200" u="sng" strike="noStrike" dirty="0">
                <a:solidFill>
                  <a:srgbClr val="964277"/>
                </a:solidFill>
                <a:uFillTx/>
                <a:latin typeface="Arial"/>
              </a:rPr>
              <a:t> </a:t>
            </a:r>
            <a:r>
              <a:rPr lang="pt-PT" sz="1200" b="1" u="sng" strike="noStrike" dirty="0" err="1">
                <a:solidFill>
                  <a:srgbClr val="964277"/>
                </a:solidFill>
                <a:uFillTx/>
                <a:latin typeface="Arial"/>
                <a:hlinkClick r:id="rId11"/>
              </a:rPr>
              <a:t>Uutisluokka</a:t>
            </a:r>
            <a:endParaRPr lang="pt-PT" sz="1200" b="1" u="sng" strike="noStrike" dirty="0">
              <a:solidFill>
                <a:srgbClr val="964277"/>
              </a:solidFill>
              <a:uFillTx/>
              <a:latin typeface="Arial"/>
              <a:hlinkClick r:id="rId11"/>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FRANÇA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2"/>
              </a:rPr>
              <a:t>IREX</a:t>
            </a:r>
            <a:r>
              <a:rPr lang="pt-PT" sz="1200" b="1" u="sng" strike="noStrike" dirty="0">
                <a:solidFill>
                  <a:srgbClr val="964277"/>
                </a:solidFill>
                <a:uFillTx/>
                <a:latin typeface="Arial"/>
                <a:hlinkClick r:id="rId12"/>
              </a:rPr>
              <a:t> </a:t>
            </a:r>
            <a:r>
              <a:rPr lang="pt-PT" sz="1200" b="1" u="sng" strike="noStrike" dirty="0" err="1">
                <a:solidFill>
                  <a:srgbClr val="964277"/>
                </a:solidFill>
                <a:uFillTx/>
                <a:latin typeface="Arial"/>
                <a:hlinkClick r:id="rId12"/>
              </a:rPr>
              <a:t>Europe</a:t>
            </a:r>
            <a:endParaRPr lang="pt-PT" sz="1200" b="1" u="sng" strike="noStrike" dirty="0">
              <a:solidFill>
                <a:srgbClr val="964277"/>
              </a:solidFill>
              <a:uFillTx/>
              <a:latin typeface="Arial"/>
              <a:hlinkClick r:id="rId12"/>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a:solidFill>
                  <a:srgbClr val="0A1641"/>
                </a:solidFill>
                <a:latin typeface="Arial"/>
              </a:rPr>
              <a:t>ALEMANHA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20"/>
              </a:rPr>
              <a:t>DW</a:t>
            </a:r>
            <a:r>
              <a:rPr lang="pt-PT" sz="1200" b="1" u="sng" strike="noStrike">
                <a:solidFill>
                  <a:srgbClr val="964277"/>
                </a:solidFill>
                <a:uFillTx/>
                <a:latin typeface="Arial"/>
              </a:rPr>
              <a:t> </a:t>
            </a:r>
            <a:r>
              <a:rPr lang="pt-PT" sz="1200" b="1" u="sng" strike="noStrike">
                <a:solidFill>
                  <a:srgbClr val="964277"/>
                </a:solidFill>
                <a:uFillTx/>
                <a:latin typeface="Arial"/>
                <a:hlinkClick r:id="rId20"/>
              </a:rPr>
              <a:t>Akademie</a:t>
            </a:r>
          </a:p>
          <a:p>
            <a:pPr>
              <a:lnSpc>
                <a:spcPct val="90000"/>
              </a:lnSpc>
              <a:spcBef>
                <a:spcPts val="1199"/>
              </a:spcBef>
            </a:pPr>
            <a:endParaRPr lang="fr-BE" sz="1200" b="0" strike="noStrike" spc="-1">
              <a:latin typeface="Arial"/>
            </a:endParaRPr>
          </a:p>
          <a:p>
            <a:pPr>
              <a:lnSpc>
                <a:spcPct val="90000"/>
              </a:lnSpc>
              <a:spcBef>
                <a:spcPts val="1199"/>
              </a:spcBef>
            </a:pPr>
            <a:r>
              <a:rPr lang="pt-PT" sz="1400" b="1" strike="noStrike">
                <a:solidFill>
                  <a:srgbClr val="0A1641"/>
                </a:solidFill>
                <a:latin typeface="Arial"/>
              </a:rPr>
              <a:t>GRÉCIA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21"/>
              </a:rPr>
              <a:t>Instituto de literacia mediática</a:t>
            </a:r>
            <a:r>
              <a:rPr lang="pt-P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RECOMENDAÇÕES ADICIONAIS - </a:t>
            </a:r>
            <a:r>
              <a:rPr lang="pt-PT" sz="1800" b="1" strike="noStrike">
                <a:solidFill>
                  <a:srgbClr val="FFFFFF"/>
                </a:solidFill>
                <a:latin typeface="Arial"/>
              </a:rPr>
              <a:t>RECURSOS NACIONAIS</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58" name="CustomShape 3"/>
          <p:cNvSpPr/>
          <p:nvPr/>
        </p:nvSpPr>
        <p:spPr>
          <a:xfrm>
            <a:off x="2780280" y="768897"/>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dirty="0">
                <a:solidFill>
                  <a:srgbClr val="0A1641"/>
                </a:solidFill>
                <a:latin typeface="Arial"/>
              </a:rPr>
              <a:t>HUNGRIA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3"/>
              </a:rPr>
              <a:t>Televele</a:t>
            </a:r>
            <a:endParaRPr lang="pt-PT" sz="1200" b="1" u="sng" strike="noStrike" dirty="0">
              <a:solidFill>
                <a:srgbClr val="964277"/>
              </a:solidFill>
              <a:uFillTx/>
              <a:latin typeface="Arial"/>
              <a:hlinkClick r:id="rId3"/>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IRLANDA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4"/>
              </a:rPr>
              <a:t>Be</a:t>
            </a:r>
            <a:r>
              <a:rPr lang="pt-PT" sz="1200" b="1" u="sng" strike="noStrike" dirty="0">
                <a:solidFill>
                  <a:srgbClr val="964277"/>
                </a:solidFill>
                <a:uFillTx/>
                <a:latin typeface="Arial"/>
                <a:hlinkClick r:id="rId4"/>
              </a:rPr>
              <a:t> Media </a:t>
            </a:r>
            <a:r>
              <a:rPr lang="pt-PT" sz="1200" b="1" u="sng" strike="noStrike" dirty="0" err="1">
                <a:solidFill>
                  <a:srgbClr val="964277"/>
                </a:solidFill>
                <a:uFillTx/>
                <a:latin typeface="Arial"/>
                <a:hlinkClick r:id="rId4"/>
              </a:rPr>
              <a:t>Smart</a:t>
            </a:r>
            <a:r>
              <a:rPr lang="pt-PT" sz="1200" b="1" u="sng" strike="noStrike" dirty="0">
                <a:solidFill>
                  <a:srgbClr val="964277"/>
                </a:solidFill>
                <a:uFillTx/>
                <a:latin typeface="Arial"/>
                <a:hlinkClick r:id="rId4"/>
              </a:rPr>
              <a:t>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ITÁLIA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5"/>
              </a:rPr>
              <a:t>Pagella</a:t>
            </a:r>
            <a:r>
              <a:rPr lang="pt-PT" sz="1200" b="1" u="sng" strike="noStrike" dirty="0">
                <a:solidFill>
                  <a:srgbClr val="964277"/>
                </a:solidFill>
                <a:uFillTx/>
                <a:latin typeface="Arial"/>
                <a:hlinkClick r:id="rId5"/>
              </a:rPr>
              <a:t> Politica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6"/>
              </a:rPr>
              <a:t>Facta</a:t>
            </a:r>
            <a:endParaRPr lang="pt-PT" sz="1200" b="1" u="sng" strike="noStrike" dirty="0">
              <a:solidFill>
                <a:srgbClr val="964277"/>
              </a:solidFill>
              <a:uFillTx/>
              <a:latin typeface="Arial"/>
              <a:hlinkClick r:id="rId6"/>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7"/>
              </a:rPr>
              <a:t>Media </a:t>
            </a:r>
            <a:r>
              <a:rPr lang="pt-PT" sz="1200" b="1" u="sng" strike="noStrike" dirty="0" err="1">
                <a:solidFill>
                  <a:srgbClr val="964277"/>
                </a:solidFill>
                <a:uFillTx/>
                <a:latin typeface="Arial"/>
                <a:hlinkClick r:id="rId7"/>
              </a:rPr>
              <a:t>Education</a:t>
            </a:r>
            <a:endParaRPr lang="pt-PT" sz="1200" b="1" u="sng" strike="noStrike" dirty="0">
              <a:solidFill>
                <a:srgbClr val="964277"/>
              </a:solidFill>
              <a:uFillTx/>
              <a:latin typeface="Arial"/>
              <a:hlinkClick r:id="rId7"/>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8"/>
              </a:rPr>
              <a:t>Eurispes</a:t>
            </a:r>
            <a:endParaRPr lang="pt-PT" sz="1200" b="1" u="sng" strike="noStrike" dirty="0">
              <a:solidFill>
                <a:srgbClr val="964277"/>
              </a:solidFill>
              <a:uFillTx/>
              <a:latin typeface="Arial"/>
              <a:hlinkClick r:id="rId8"/>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LETÓNIA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9"/>
              </a:rPr>
              <a:t>Pilna</a:t>
            </a:r>
            <a:r>
              <a:rPr lang="pt-PT" sz="1200" b="1" u="sng" strike="noStrike" dirty="0">
                <a:solidFill>
                  <a:srgbClr val="964277"/>
                </a:solidFill>
                <a:uFillTx/>
                <a:latin typeface="Arial"/>
                <a:hlinkClick r:id="rId9"/>
              </a:rPr>
              <a:t> doma (Pensamento completo)</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0"/>
              </a:rPr>
              <a:t>Re:Check</a:t>
            </a:r>
            <a:endParaRPr lang="pt-PT" sz="1200" b="1" u="sng" strike="noStrike" dirty="0">
              <a:solidFill>
                <a:srgbClr val="964277"/>
              </a:solidFill>
              <a:uFillTx/>
              <a:latin typeface="Arial"/>
              <a:hlinkClick r:id="rId10"/>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1"/>
              </a:rPr>
              <a:t>CAPS</a:t>
            </a:r>
            <a:r>
              <a:rPr lang="pt-PT" sz="1200" b="1" u="sng" strike="noStrike" dirty="0">
                <a:solidFill>
                  <a:srgbClr val="964277"/>
                </a:solidFill>
                <a:uFillTx/>
                <a:latin typeface="Arial"/>
                <a:hlinkClick r:id="rId11"/>
              </a:rPr>
              <a:t> </a:t>
            </a:r>
            <a:r>
              <a:rPr lang="pt-PT" sz="1200" b="1" u="sng" strike="noStrike" dirty="0" err="1">
                <a:solidFill>
                  <a:srgbClr val="964277"/>
                </a:solidFill>
                <a:uFillTx/>
                <a:latin typeface="Arial"/>
                <a:hlinkClick r:id="rId11"/>
              </a:rPr>
              <a:t>un</a:t>
            </a:r>
            <a:r>
              <a:rPr lang="pt-PT" sz="1200" b="1" u="sng" strike="noStrike" dirty="0">
                <a:solidFill>
                  <a:srgbClr val="964277"/>
                </a:solidFill>
                <a:uFillTx/>
                <a:latin typeface="Arial"/>
                <a:hlinkClick r:id="rId11"/>
              </a:rPr>
              <a:t> </a:t>
            </a:r>
            <a:r>
              <a:rPr lang="pt-PT" sz="1200" b="1" u="sng" strike="noStrike" dirty="0" err="1">
                <a:solidFill>
                  <a:srgbClr val="964277"/>
                </a:solidFill>
                <a:uFillTx/>
                <a:latin typeface="Arial"/>
                <a:hlinkClick r:id="rId11"/>
              </a:rPr>
              <a:t>CIET</a:t>
            </a:r>
            <a:r>
              <a:rPr lang="pt-PT" sz="1200" b="1" u="sng" strike="noStrike" dirty="0">
                <a:solidFill>
                  <a:srgbClr val="964277"/>
                </a:solidFill>
                <a:uFillTx/>
                <a:latin typeface="Arial"/>
                <a:hlinkClick r:id="rId11"/>
              </a:rPr>
              <a:t> </a:t>
            </a:r>
            <a:r>
              <a:rPr lang="pt-PT" sz="1200" b="1" u="sng" strike="noStrike" dirty="0" err="1">
                <a:solidFill>
                  <a:srgbClr val="964277"/>
                </a:solidFill>
                <a:uFillTx/>
                <a:latin typeface="Arial"/>
                <a:hlinkClick r:id="rId11"/>
              </a:rPr>
              <a:t>jeb</a:t>
            </a:r>
            <a:r>
              <a:rPr lang="pt-PT" sz="1200" b="1" u="sng" strike="noStrike" dirty="0">
                <a:solidFill>
                  <a:srgbClr val="964277"/>
                </a:solidFill>
                <a:uFillTx/>
                <a:latin typeface="Arial"/>
                <a:hlinkClick r:id="rId11"/>
              </a:rPr>
              <a:t> </a:t>
            </a:r>
            <a:r>
              <a:rPr lang="pt-PT" sz="1200" b="1" u="sng" strike="noStrike" dirty="0" err="1">
                <a:solidFill>
                  <a:srgbClr val="964277"/>
                </a:solidFill>
                <a:uFillTx/>
                <a:latin typeface="Arial"/>
                <a:hlinkClick r:id="rId11"/>
              </a:rPr>
              <a:t>vilks</a:t>
            </a:r>
            <a:r>
              <a:rPr lang="pt-PT" sz="1200" b="1" u="sng" strike="noStrike" dirty="0">
                <a:solidFill>
                  <a:srgbClr val="964277"/>
                </a:solidFill>
                <a:uFillTx/>
                <a:latin typeface="Arial"/>
                <a:hlinkClick r:id="rId11"/>
              </a:rPr>
              <a:t> </a:t>
            </a:r>
            <a:r>
              <a:rPr lang="pt-PT" sz="1200" b="1" u="sng" strike="noStrike" dirty="0" err="1">
                <a:solidFill>
                  <a:srgbClr val="964277"/>
                </a:solidFill>
                <a:uFillTx/>
                <a:latin typeface="Arial"/>
                <a:hlinkClick r:id="rId11"/>
              </a:rPr>
              <a:t>manipulators</a:t>
            </a:r>
            <a:endParaRPr lang="pt-PT" sz="1200" b="1" u="sng" strike="noStrike" dirty="0">
              <a:solidFill>
                <a:srgbClr val="964277"/>
              </a:solidFill>
              <a:uFillTx/>
              <a:latin typeface="Arial"/>
              <a:hlinkClick r:id="rId11"/>
            </a:endParaRP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2"/>
              </a:rPr>
              <a:t>Medijpratējs</a:t>
            </a:r>
            <a:endParaRPr lang="pt-PT" sz="1200" b="1" u="sng" strike="noStrike" dirty="0">
              <a:solidFill>
                <a:srgbClr val="964277"/>
              </a:solidFill>
              <a:uFillTx/>
              <a:latin typeface="Arial"/>
              <a:hlinkClick r:id="rId12"/>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3"/>
              </a:rPr>
              <a:t>Super-heróis na Internet</a:t>
            </a:r>
          </a:p>
          <a:p>
            <a:pPr>
              <a:lnSpc>
                <a:spcPct val="90000"/>
              </a:lnSpc>
              <a:spcBef>
                <a:spcPts val="1199"/>
              </a:spcBef>
            </a:pPr>
            <a:endParaRPr lang="fr-BE" sz="1200" b="0" strike="noStrike" spc="-1" dirty="0">
              <a:latin typeface="Arial"/>
            </a:endParaRPr>
          </a:p>
        </p:txBody>
      </p:sp>
      <p:sp>
        <p:nvSpPr>
          <p:cNvPr id="659" name="CustomShape 4"/>
          <p:cNvSpPr/>
          <p:nvPr/>
        </p:nvSpPr>
        <p:spPr>
          <a:xfrm>
            <a:off x="7339680" y="768897"/>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dirty="0">
                <a:solidFill>
                  <a:srgbClr val="0A1641"/>
                </a:solidFill>
                <a:latin typeface="Arial"/>
              </a:rPr>
              <a:t>LITUÂNIA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4"/>
              </a:rPr>
              <a:t>Draugiškas</a:t>
            </a:r>
            <a:r>
              <a:rPr lang="pt-PT" sz="1200" b="1" u="sng" strike="noStrike" dirty="0">
                <a:solidFill>
                  <a:srgbClr val="964277"/>
                </a:solidFill>
                <a:uFillTx/>
                <a:latin typeface="Arial"/>
                <a:hlinkClick r:id="rId14"/>
              </a:rPr>
              <a:t> </a:t>
            </a:r>
            <a:r>
              <a:rPr lang="pt-PT" sz="1200" b="1" u="sng" strike="noStrike" dirty="0" err="1">
                <a:solidFill>
                  <a:srgbClr val="964277"/>
                </a:solidFill>
                <a:uFillTx/>
                <a:latin typeface="Arial"/>
                <a:hlinkClick r:id="rId14"/>
              </a:rPr>
              <a:t>internetas</a:t>
            </a:r>
            <a:r>
              <a:rPr lang="pt-PT" sz="1200" b="1" u="sng" strike="noStrike" dirty="0">
                <a:solidFill>
                  <a:srgbClr val="964277"/>
                </a:solidFill>
                <a:uFillTx/>
                <a:latin typeface="Arial"/>
                <a:hlinkClick r:id="rId14"/>
              </a:rPr>
              <a:t> (Internet amigável)</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5"/>
              </a:rPr>
              <a:t>Žinau</a:t>
            </a:r>
            <a:r>
              <a:rPr lang="pt-PT" sz="1200" b="1" u="sng" strike="noStrike" dirty="0">
                <a:solidFill>
                  <a:srgbClr val="964277"/>
                </a:solidFill>
                <a:uFillTx/>
                <a:latin typeface="Arial"/>
                <a:hlinkClick r:id="rId15"/>
              </a:rPr>
              <a:t> </a:t>
            </a:r>
            <a:r>
              <a:rPr lang="pt-PT" sz="1200" b="1" u="sng" strike="noStrike" dirty="0" err="1">
                <a:solidFill>
                  <a:srgbClr val="964277"/>
                </a:solidFill>
                <a:uFillTx/>
                <a:latin typeface="Arial"/>
                <a:hlinkClick r:id="rId15"/>
              </a:rPr>
              <a:t>viską</a:t>
            </a:r>
            <a:endParaRPr lang="pt-PT"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6"/>
              </a:rPr>
              <a:t>Plataforma de literacia mediática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7"/>
              </a:rPr>
              <a:t>Debunk.eu</a:t>
            </a:r>
            <a:endParaRPr lang="pt-PT" sz="1200" b="1" u="sng" strike="noStrike" dirty="0">
              <a:solidFill>
                <a:srgbClr val="964277"/>
              </a:solidFill>
              <a:uFillTx/>
              <a:latin typeface="Arial"/>
              <a:hlinkClick r:id="rId17"/>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LUXEMBURGO</a:t>
            </a:r>
          </a:p>
          <a:p>
            <a:pPr marL="171360" indent="-171000">
              <a:lnSpc>
                <a:spcPct val="90000"/>
              </a:lnSpc>
              <a:spcBef>
                <a:spcPts val="1199"/>
              </a:spcBef>
              <a:buClr>
                <a:srgbClr val="40BAD2"/>
              </a:buClr>
              <a:buFont typeface="Arial"/>
              <a:buChar char="•"/>
            </a:pPr>
            <a:r>
              <a:rPr lang="pt-PT" sz="1200" b="1" u="sng" strike="noStrike" dirty="0" err="1">
                <a:solidFill>
                  <a:srgbClr val="964277"/>
                </a:solidFill>
                <a:uFillTx/>
                <a:latin typeface="Arial"/>
                <a:hlinkClick r:id="rId18"/>
              </a:rPr>
              <a:t>Bee-secure</a:t>
            </a:r>
            <a:endParaRPr lang="pt-PT" sz="1200" b="1" u="sng" strike="noStrike" dirty="0">
              <a:solidFill>
                <a:srgbClr val="964277"/>
              </a:solidFill>
              <a:uFillTx/>
              <a:latin typeface="Arial"/>
              <a:hlinkClick r:id="rId18"/>
            </a:endParaRP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MALTA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9"/>
              </a:rPr>
              <a:t>BeSmartOnline</a:t>
            </a:r>
            <a:r>
              <a:rPr lang="pt-PT" sz="1200" b="1" u="sng" strike="noStrike" dirty="0">
                <a:solidFill>
                  <a:srgbClr val="964277"/>
                </a:solidFill>
                <a:uFillTx/>
                <a:latin typeface="Arial"/>
                <a:hlinkClick r:id="rId19"/>
              </a:rPr>
              <a:t>!</a:t>
            </a:r>
            <a:r>
              <a:rPr lang="pt-PT"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pt-PT" sz="1400" b="1" strike="noStrike" dirty="0">
                <a:solidFill>
                  <a:srgbClr val="0A1641"/>
                </a:solidFill>
                <a:latin typeface="Arial"/>
              </a:rPr>
              <a:t>PAÍSES BAIXOS</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20"/>
              </a:rPr>
              <a:t>Netwerk</a:t>
            </a:r>
            <a:r>
              <a:rPr lang="pt-PT" sz="1200" b="1" u="sng" strike="noStrike" dirty="0">
                <a:solidFill>
                  <a:srgbClr val="964277"/>
                </a:solidFill>
                <a:uFillTx/>
                <a:latin typeface="Arial"/>
                <a:hlinkClick r:id="rId20"/>
              </a:rPr>
              <a:t> </a:t>
            </a:r>
            <a:r>
              <a:rPr lang="pt-PT" sz="1200" b="1" u="sng" strike="noStrike" dirty="0" err="1">
                <a:solidFill>
                  <a:srgbClr val="964277"/>
                </a:solidFill>
                <a:uFillTx/>
                <a:latin typeface="Arial"/>
                <a:hlinkClick r:id="rId20"/>
              </a:rPr>
              <a:t>Mediawijsheid</a:t>
            </a:r>
            <a:r>
              <a:rPr lang="pt-PT" sz="1200" b="1" u="sng" strike="noStrike" dirty="0">
                <a:solidFill>
                  <a:srgbClr val="964277"/>
                </a:solidFill>
                <a:uFillTx/>
                <a:latin typeface="Arial"/>
                <a:hlinkClick r:id="rId20"/>
              </a:rPr>
              <a:t>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21"/>
              </a:rPr>
              <a:t>Centro Europeu de Jornalismo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22"/>
              </a:rPr>
              <a:t>Hoezomediawijs</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23"/>
              </a:rPr>
              <a:t>Más notícias</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RECOMENDAÇÕES ADICIONAIS - </a:t>
            </a:r>
            <a:r>
              <a:rPr lang="pt-PT" sz="1800" b="1" strike="noStrike">
                <a:solidFill>
                  <a:srgbClr val="FFFFFF"/>
                </a:solidFill>
                <a:latin typeface="Arial"/>
              </a:rPr>
              <a:t>RECURSOS NACIONAIS</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400" b="1" strike="noStrike">
                <a:solidFill>
                  <a:srgbClr val="0A1641"/>
                </a:solidFill>
                <a:latin typeface="Arial"/>
              </a:rPr>
              <a:t>POLÓNIA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3"/>
              </a:rPr>
              <a:t>Fundação</a:t>
            </a:r>
            <a:r>
              <a:rPr lang="pt-PT" sz="1200" b="1" u="sng" strike="noStrike">
                <a:solidFill>
                  <a:srgbClr val="964277"/>
                </a:solidFill>
                <a:uFillTx/>
                <a:latin typeface="Arial"/>
              </a:rPr>
              <a:t> </a:t>
            </a:r>
            <a:r>
              <a:rPr lang="pt-PT" sz="1200" b="1" u="sng" strike="noStrike">
                <a:solidFill>
                  <a:srgbClr val="964277"/>
                </a:solidFill>
                <a:uFillTx/>
                <a:latin typeface="Arial"/>
                <a:hlinkClick r:id="rId3"/>
              </a:rPr>
              <a:t>Stefan Batory</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6"/>
              </a:rPr>
              <a:t>Centro</a:t>
            </a:r>
            <a:r>
              <a:rPr lang="pt-PT" sz="1200" b="1" u="sng" strike="noStrike">
                <a:solidFill>
                  <a:srgbClr val="964277"/>
                </a:solidFill>
                <a:uFillTx/>
                <a:latin typeface="Arial"/>
              </a:rPr>
              <a:t> </a:t>
            </a:r>
            <a:r>
              <a:rPr lang="pt-PT" sz="1200" b="1" u="sng" strike="noStrike">
                <a:solidFill>
                  <a:srgbClr val="964277"/>
                </a:solidFill>
                <a:uFillTx/>
                <a:latin typeface="Arial"/>
                <a:hlinkClick r:id="rId6"/>
              </a:rPr>
              <a:t>de educação para a cidadania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8"/>
              </a:rPr>
              <a:t>Fundação para a capacitação das crianças</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9"/>
              </a:rPr>
              <a:t>Fundação</a:t>
            </a:r>
            <a:r>
              <a:rPr lang="pt-PT" sz="1200" b="1" u="sng" strike="noStrike">
                <a:solidFill>
                  <a:srgbClr val="964277"/>
                </a:solidFill>
                <a:uFillTx/>
                <a:latin typeface="Arial"/>
              </a:rPr>
              <a:t> </a:t>
            </a:r>
            <a:r>
              <a:rPr lang="pt-PT" sz="1200" b="1" u="sng" strike="noStrike">
                <a:solidFill>
                  <a:srgbClr val="964277"/>
                </a:solidFill>
                <a:uFillTx/>
                <a:latin typeface="Arial"/>
                <a:hlinkClick r:id="rId9"/>
              </a:rPr>
              <a:t>Panoptykon</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0"/>
              </a:rPr>
              <a:t>Associação polaca para a literacia mediática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t-PT"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6"/>
              </a:rPr>
              <a:t>Iniciativa Nacional Competências Digitais e.2030</a:t>
            </a:r>
          </a:p>
          <a:p>
            <a:pPr>
              <a:lnSpc>
                <a:spcPct val="90000"/>
              </a:lnSpc>
              <a:spcBef>
                <a:spcPts val="1199"/>
              </a:spcBef>
            </a:pPr>
            <a:endParaRPr lang="fr-BE" sz="1200" b="0" strike="noStrike" spc="-1">
              <a:latin typeface="Arial"/>
            </a:endParaRPr>
          </a:p>
          <a:p>
            <a:pPr>
              <a:lnSpc>
                <a:spcPct val="90000"/>
              </a:lnSpc>
              <a:spcBef>
                <a:spcPts val="1199"/>
              </a:spcBef>
            </a:pPr>
            <a:r>
              <a:rPr lang="pt-PT" sz="1400" b="1" strike="noStrike">
                <a:solidFill>
                  <a:srgbClr val="0A1641"/>
                </a:solidFill>
                <a:latin typeface="Arial"/>
              </a:rPr>
              <a:t>ROMÉNIA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7"/>
              </a:rPr>
              <a:t>ActiveWatch</a:t>
            </a:r>
            <a:r>
              <a:rPr lang="pt-P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pt-PT" sz="1400" b="1" strike="noStrike">
                <a:solidFill>
                  <a:srgbClr val="0A1641"/>
                </a:solidFill>
                <a:latin typeface="Arial"/>
              </a:rPr>
              <a:t>ESLOVÁQUIA</a:t>
            </a:r>
          </a:p>
          <a:p>
            <a:pPr marL="182880" indent="-182520">
              <a:lnSpc>
                <a:spcPct val="90000"/>
              </a:lnSpc>
              <a:spcBef>
                <a:spcPts val="1199"/>
              </a:spcBef>
              <a:buClr>
                <a:srgbClr val="40BAD2"/>
              </a:buClr>
              <a:buFont typeface="Wingdings 2" charset="2"/>
              <a:buChar char=""/>
            </a:pPr>
            <a:r>
              <a:rPr lang="pt-PT" sz="1200" b="1" u="sng" strike="noStrike">
                <a:solidFill>
                  <a:srgbClr val="964277"/>
                </a:solidFill>
                <a:uFillTx/>
                <a:latin typeface="Arial"/>
                <a:hlinkClick r:id="rId21"/>
              </a:rPr>
              <a:t>Conselho para a radiodifusão e retransmissão</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RECOMENDAÇÕES ADICIONAIS - </a:t>
            </a:r>
            <a:r>
              <a:rPr lang="pt-PT" sz="1800" b="1" strike="noStrike">
                <a:solidFill>
                  <a:srgbClr val="FFFFFF"/>
                </a:solidFill>
                <a:latin typeface="Arial"/>
              </a:rPr>
              <a:t>RECURSOS NACIONAIS</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5</a:t>
            </a:r>
          </a:p>
        </p:txBody>
      </p:sp>
      <p:sp>
        <p:nvSpPr>
          <p:cNvPr id="672" name="CustomShape 3"/>
          <p:cNvSpPr/>
          <p:nvPr/>
        </p:nvSpPr>
        <p:spPr>
          <a:xfrm>
            <a:off x="7260245" y="1378471"/>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400" b="1" strike="noStrike" dirty="0">
                <a:solidFill>
                  <a:srgbClr val="0A1641"/>
                </a:solidFill>
                <a:latin typeface="Arial"/>
              </a:rPr>
              <a:t>ESPANHA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3"/>
              </a:rPr>
              <a:t>Istituto</a:t>
            </a:r>
            <a:r>
              <a:rPr lang="pt-PT" sz="1200" b="1" u="sng" strike="noStrike" dirty="0">
                <a:solidFill>
                  <a:srgbClr val="964277"/>
                </a:solidFill>
                <a:uFillTx/>
                <a:latin typeface="Arial"/>
                <a:hlinkClick r:id="rId3"/>
              </a:rPr>
              <a:t> </a:t>
            </a:r>
            <a:r>
              <a:rPr lang="pt-PT" sz="1200" b="1" u="sng" strike="noStrike" dirty="0" err="1">
                <a:solidFill>
                  <a:srgbClr val="964277"/>
                </a:solidFill>
                <a:uFillTx/>
                <a:latin typeface="Arial"/>
                <a:hlinkClick r:id="rId3"/>
              </a:rPr>
              <a:t>RTVE</a:t>
            </a:r>
            <a:endParaRPr lang="pt-PT"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5"/>
              </a:rPr>
              <a:t>Internet Segura for </a:t>
            </a:r>
            <a:r>
              <a:rPr lang="pt-PT" sz="1200" b="1" u="sng" strike="noStrike" dirty="0" err="1">
                <a:solidFill>
                  <a:srgbClr val="964277"/>
                </a:solidFill>
                <a:uFillTx/>
                <a:latin typeface="Arial"/>
                <a:hlinkClick r:id="rId5"/>
              </a:rPr>
              <a:t>Kids</a:t>
            </a:r>
            <a:endParaRPr lang="pt-PT" sz="1200" b="1" u="sng" strike="noStrike" dirty="0">
              <a:solidFill>
                <a:srgbClr val="964277"/>
              </a:solidFill>
              <a:uFillTx/>
              <a:latin typeface="Arial"/>
              <a:hlinkClick r:id="rId5"/>
            </a:endParaRPr>
          </a:p>
          <a:p>
            <a:pPr>
              <a:lnSpc>
                <a:spcPct val="90000"/>
              </a:lnSpc>
              <a:spcBef>
                <a:spcPts val="1199"/>
              </a:spcBef>
            </a:pPr>
            <a:endParaRPr lang="fr-BE" sz="1200" b="0" strike="noStrike" spc="-1" dirty="0">
              <a:latin typeface="Arial"/>
            </a:endParaRPr>
          </a:p>
        </p:txBody>
      </p:sp>
      <p:sp>
        <p:nvSpPr>
          <p:cNvPr id="673" name="CustomShape 4"/>
          <p:cNvSpPr/>
          <p:nvPr/>
        </p:nvSpPr>
        <p:spPr>
          <a:xfrm>
            <a:off x="2780280" y="1378471"/>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400" b="1" strike="noStrike" dirty="0">
                <a:solidFill>
                  <a:srgbClr val="0A1641"/>
                </a:solidFill>
                <a:latin typeface="Arial"/>
              </a:rPr>
              <a:t>ESLOVÉNIA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6"/>
              </a:rPr>
              <a:t>NE/JA</a:t>
            </a:r>
            <a:r>
              <a:rPr lang="pt-PT" sz="1200" b="1" u="sng" strike="noStrike" dirty="0">
                <a:solidFill>
                  <a:srgbClr val="964277"/>
                </a:solidFill>
                <a:uFillTx/>
                <a:latin typeface="Arial"/>
                <a:hlinkClick r:id="rId6"/>
              </a:rPr>
              <a:t> </a:t>
            </a:r>
            <a:r>
              <a:rPr lang="pt-PT" sz="1200" b="1" u="sng" strike="noStrike" dirty="0" err="1">
                <a:solidFill>
                  <a:srgbClr val="964277"/>
                </a:solidFill>
                <a:uFillTx/>
                <a:latin typeface="Arial"/>
                <a:hlinkClick r:id="rId6"/>
              </a:rPr>
              <a:t>Razbijalka</a:t>
            </a:r>
            <a:r>
              <a:rPr lang="pt-PT" sz="1200" b="1" u="sng" strike="noStrike" dirty="0">
                <a:solidFill>
                  <a:srgbClr val="964277"/>
                </a:solidFill>
                <a:uFillTx/>
                <a:latin typeface="Arial"/>
                <a:hlinkClick r:id="rId6"/>
              </a:rPr>
              <a:t> </a:t>
            </a:r>
            <a:r>
              <a:rPr lang="pt-PT" sz="1200" b="1" u="sng" strike="noStrike" dirty="0" err="1">
                <a:solidFill>
                  <a:srgbClr val="964277"/>
                </a:solidFill>
                <a:uFillTx/>
                <a:latin typeface="Arial"/>
                <a:hlinkClick r:id="rId6"/>
              </a:rPr>
              <a:t>Mitov</a:t>
            </a:r>
            <a:r>
              <a:rPr lang="pt-PT" sz="1200" b="1" u="sng" strike="noStrike" dirty="0">
                <a:solidFill>
                  <a:srgbClr val="964277"/>
                </a:solidFill>
                <a:uFillTx/>
                <a:latin typeface="Arial"/>
                <a:hlinkClick r:id="rId6"/>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7"/>
              </a:rPr>
              <a:t>MIPI</a:t>
            </a:r>
            <a:r>
              <a:rPr lang="pt-PT" sz="1200" b="1" u="sng" strike="noStrike" dirty="0">
                <a:solidFill>
                  <a:srgbClr val="964277"/>
                </a:solidFill>
                <a:uFillTx/>
                <a:latin typeface="Arial"/>
                <a:hlinkClick r:id="rId7"/>
              </a:rPr>
              <a:t> – </a:t>
            </a:r>
            <a:r>
              <a:rPr lang="pt-PT" sz="1200" b="1" u="sng" strike="noStrike" dirty="0" err="1">
                <a:solidFill>
                  <a:srgbClr val="964277"/>
                </a:solidFill>
                <a:uFillTx/>
                <a:latin typeface="Arial"/>
                <a:hlinkClick r:id="rId7"/>
              </a:rPr>
              <a:t>medijska</a:t>
            </a:r>
            <a:r>
              <a:rPr lang="pt-PT" sz="1200" b="1" u="sng" strike="noStrike" dirty="0">
                <a:solidFill>
                  <a:srgbClr val="964277"/>
                </a:solidFill>
                <a:uFillTx/>
                <a:latin typeface="Arial"/>
                <a:hlinkClick r:id="rId7"/>
              </a:rPr>
              <a:t> </a:t>
            </a:r>
            <a:r>
              <a:rPr lang="pt-PT" sz="1200" b="1" u="sng" strike="noStrike" dirty="0" err="1">
                <a:solidFill>
                  <a:srgbClr val="964277"/>
                </a:solidFill>
                <a:uFillTx/>
                <a:latin typeface="Arial"/>
                <a:hlinkClick r:id="rId7"/>
              </a:rPr>
              <a:t>in</a:t>
            </a:r>
            <a:r>
              <a:rPr lang="pt-PT" sz="1200" b="1" u="sng" strike="noStrike" dirty="0">
                <a:solidFill>
                  <a:srgbClr val="964277"/>
                </a:solidFill>
                <a:uFillTx/>
                <a:latin typeface="Arial"/>
                <a:hlinkClick r:id="rId7"/>
              </a:rPr>
              <a:t> </a:t>
            </a:r>
            <a:r>
              <a:rPr lang="pt-PT" sz="1200" b="1" u="sng" strike="noStrike" dirty="0" err="1">
                <a:solidFill>
                  <a:srgbClr val="964277"/>
                </a:solidFill>
                <a:uFillTx/>
                <a:latin typeface="Arial"/>
                <a:hlinkClick r:id="rId7"/>
              </a:rPr>
              <a:t>informacijska</a:t>
            </a:r>
            <a:r>
              <a:rPr lang="pt-PT" sz="1200" b="1" u="sng" strike="noStrike" dirty="0">
                <a:solidFill>
                  <a:srgbClr val="964277"/>
                </a:solidFill>
                <a:uFillTx/>
                <a:latin typeface="Arial"/>
                <a:hlinkClick r:id="rId7"/>
              </a:rPr>
              <a:t> </a:t>
            </a:r>
            <a:r>
              <a:rPr lang="pt-PT" sz="1200" b="1" u="sng" strike="noStrike" dirty="0" err="1">
                <a:solidFill>
                  <a:srgbClr val="964277"/>
                </a:solidFill>
                <a:uFillTx/>
                <a:latin typeface="Arial"/>
                <a:hlinkClick r:id="rId7"/>
              </a:rPr>
              <a:t>pismenost</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8"/>
              </a:rPr>
              <a:t>Časoris</a:t>
            </a:r>
            <a:r>
              <a:rPr lang="pt-PT" sz="1200" b="1" u="sng" strike="noStrike" dirty="0">
                <a:solidFill>
                  <a:srgbClr val="964277"/>
                </a:solidFill>
                <a:uFillTx/>
                <a:latin typeface="Arial"/>
                <a:hlinkClick r:id="rId8"/>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9"/>
              </a:rPr>
              <a:t>Otroci</a:t>
            </a:r>
            <a:r>
              <a:rPr lang="pt-PT" sz="1200" b="1" u="sng" strike="noStrike" dirty="0">
                <a:solidFill>
                  <a:srgbClr val="964277"/>
                </a:solidFill>
                <a:uFillTx/>
                <a:latin typeface="Arial"/>
                <a:hlinkClick r:id="rId9"/>
              </a:rPr>
              <a:t> </a:t>
            </a:r>
            <a:r>
              <a:rPr lang="pt-PT" sz="1200" b="1" u="sng" strike="noStrike" dirty="0" err="1">
                <a:solidFill>
                  <a:srgbClr val="964277"/>
                </a:solidFill>
                <a:uFillTx/>
                <a:latin typeface="Arial"/>
                <a:hlinkClick r:id="rId9"/>
              </a:rPr>
              <a:t>in</a:t>
            </a:r>
            <a:r>
              <a:rPr lang="pt-PT" sz="1200" b="1" u="sng" strike="noStrike" dirty="0">
                <a:solidFill>
                  <a:srgbClr val="964277"/>
                </a:solidFill>
                <a:uFillTx/>
                <a:latin typeface="Arial"/>
                <a:hlinkClick r:id="rId9"/>
              </a:rPr>
              <a:t> </a:t>
            </a:r>
            <a:r>
              <a:rPr lang="pt-PT" sz="1200" b="1" u="sng" strike="noStrike" dirty="0" err="1">
                <a:solidFill>
                  <a:srgbClr val="964277"/>
                </a:solidFill>
                <a:uFillTx/>
                <a:latin typeface="Arial"/>
                <a:hlinkClick r:id="rId9"/>
              </a:rPr>
              <a:t>mediji</a:t>
            </a:r>
            <a:r>
              <a:rPr lang="pt-PT" sz="1200" b="1" u="sng" strike="noStrike" dirty="0">
                <a:solidFill>
                  <a:srgbClr val="964277"/>
                </a:solidFill>
                <a:uFillTx/>
                <a:latin typeface="Arial"/>
                <a:hlinkClick r:id="rId9"/>
              </a:rPr>
              <a:t>: </a:t>
            </a:r>
            <a:r>
              <a:rPr lang="pt-PT" sz="1200" b="1" u="sng" strike="noStrike" dirty="0" err="1">
                <a:solidFill>
                  <a:srgbClr val="964277"/>
                </a:solidFill>
                <a:uFillTx/>
                <a:latin typeface="Arial"/>
                <a:hlinkClick r:id="rId9"/>
              </a:rPr>
              <a:t>iskanje</a:t>
            </a:r>
            <a:r>
              <a:rPr lang="pt-PT" sz="1200" b="1" u="sng" strike="noStrike" dirty="0">
                <a:solidFill>
                  <a:srgbClr val="964277"/>
                </a:solidFill>
                <a:uFillTx/>
                <a:latin typeface="Arial"/>
                <a:hlinkClick r:id="rId9"/>
              </a:rPr>
              <a:t> </a:t>
            </a:r>
            <a:r>
              <a:rPr lang="pt-PT" sz="1200" b="1" u="sng" strike="noStrike" dirty="0" err="1">
                <a:solidFill>
                  <a:srgbClr val="964277"/>
                </a:solidFill>
                <a:uFillTx/>
                <a:latin typeface="Arial"/>
                <a:hlinkClick r:id="rId9"/>
              </a:rPr>
              <a:t>resnice</a:t>
            </a:r>
            <a:r>
              <a:rPr lang="pt-PT" sz="1200" b="1" u="sng" strike="noStrike" dirty="0">
                <a:solidFill>
                  <a:srgbClr val="964277"/>
                </a:solidFill>
                <a:uFillTx/>
                <a:latin typeface="Arial"/>
                <a:hlinkClick r:id="rId9"/>
              </a:rPr>
              <a:t> v </a:t>
            </a:r>
            <a:r>
              <a:rPr lang="pt-PT" sz="1200" b="1" u="sng" strike="noStrike" dirty="0" err="1">
                <a:solidFill>
                  <a:srgbClr val="964277"/>
                </a:solidFill>
                <a:uFillTx/>
                <a:latin typeface="Arial"/>
                <a:hlinkClick r:id="rId9"/>
              </a:rPr>
              <a:t>svetu</a:t>
            </a:r>
            <a:r>
              <a:rPr lang="pt-PT" sz="1200" b="1" u="sng" strike="noStrike" dirty="0">
                <a:solidFill>
                  <a:srgbClr val="964277"/>
                </a:solidFill>
                <a:uFillTx/>
                <a:latin typeface="Arial"/>
                <a:hlinkClick r:id="rId9"/>
              </a:rPr>
              <a:t> </a:t>
            </a:r>
            <a:r>
              <a:rPr lang="pt-PT" sz="1200" b="1" u="sng" strike="noStrike" dirty="0" err="1">
                <a:solidFill>
                  <a:srgbClr val="964277"/>
                </a:solidFill>
                <a:uFillTx/>
                <a:latin typeface="Arial"/>
                <a:hlinkClick r:id="rId9"/>
              </a:rPr>
              <a:t>novic</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0"/>
              </a:rPr>
              <a:t>Medijska</a:t>
            </a:r>
            <a:r>
              <a:rPr lang="pt-PT" sz="1200" b="1" u="sng" strike="noStrike" dirty="0">
                <a:solidFill>
                  <a:srgbClr val="964277"/>
                </a:solidFill>
                <a:uFillTx/>
                <a:latin typeface="Arial"/>
                <a:hlinkClick r:id="rId10"/>
              </a:rPr>
              <a:t> </a:t>
            </a:r>
            <a:r>
              <a:rPr lang="pt-PT" sz="1200" b="1" u="sng" strike="noStrike" dirty="0" err="1">
                <a:solidFill>
                  <a:srgbClr val="964277"/>
                </a:solidFill>
                <a:uFillTx/>
                <a:latin typeface="Arial"/>
                <a:hlinkClick r:id="rId10"/>
              </a:rPr>
              <a:t>pismenost</a:t>
            </a:r>
            <a:r>
              <a:rPr lang="pt-P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pt-PT" sz="1200" b="1" u="sng" strike="noStrike" dirty="0" smtClean="0">
                <a:solidFill>
                  <a:srgbClr val="964277"/>
                </a:solidFill>
                <a:uFillTx/>
                <a:latin typeface="Arial"/>
                <a:hlinkClick r:id="rId11"/>
              </a:rPr>
              <a:t>Safe</a:t>
            </a:r>
            <a:r>
              <a:rPr lang="pt-PT" dirty="0"/>
              <a:t/>
            </a:r>
            <a:br>
              <a:rPr lang="pt-PT" dirty="0"/>
            </a:br>
            <a:r>
              <a:rPr lang="pt-PT" sz="1200" b="1" strike="noStrike" dirty="0">
                <a:solidFill>
                  <a:srgbClr val="0A1641"/>
                </a:solidFill>
                <a:latin typeface="Arial"/>
              </a:rPr>
              <a:t> </a:t>
            </a:r>
          </a:p>
          <a:p>
            <a:pPr>
              <a:lnSpc>
                <a:spcPct val="90000"/>
              </a:lnSpc>
              <a:spcBef>
                <a:spcPts val="1199"/>
              </a:spcBef>
            </a:pPr>
            <a:r>
              <a:rPr lang="pt-PT" sz="1400" b="1" strike="noStrike" dirty="0">
                <a:solidFill>
                  <a:srgbClr val="0A1641"/>
                </a:solidFill>
                <a:latin typeface="Arial"/>
              </a:rPr>
              <a:t>SUÉCIA</a:t>
            </a:r>
          </a:p>
          <a:p>
            <a:pPr marL="182880" indent="-182520">
              <a:lnSpc>
                <a:spcPct val="90000"/>
              </a:lnSpc>
              <a:spcBef>
                <a:spcPts val="1199"/>
              </a:spcBef>
              <a:buClr>
                <a:srgbClr val="40BAD2"/>
              </a:buClr>
              <a:buFont typeface="Wingdings 2" charset="2"/>
              <a:buChar char=""/>
            </a:pPr>
            <a:r>
              <a:rPr lang="pt-PT" sz="1200" b="1" u="sng" strike="noStrike" dirty="0" err="1">
                <a:solidFill>
                  <a:srgbClr val="964277"/>
                </a:solidFill>
                <a:uFillTx/>
                <a:latin typeface="Arial"/>
                <a:hlinkClick r:id="rId12"/>
              </a:rPr>
              <a:t>MIK</a:t>
            </a:r>
            <a:r>
              <a:rPr lang="pt-PT" sz="1200" b="1" u="sng" strike="noStrike" dirty="0">
                <a:solidFill>
                  <a:srgbClr val="964277"/>
                </a:solidFill>
                <a:uFillTx/>
                <a:latin typeface="Arial"/>
                <a:hlinkClick r:id="rId12"/>
              </a:rPr>
              <a:t> </a:t>
            </a:r>
            <a:r>
              <a:rPr lang="pt-PT" sz="1200" b="1" u="sng" strike="noStrike" dirty="0" err="1">
                <a:solidFill>
                  <a:srgbClr val="964277"/>
                </a:solidFill>
                <a:uFillTx/>
                <a:latin typeface="Arial"/>
                <a:hlinkClick r:id="rId12"/>
              </a:rPr>
              <a:t>för</a:t>
            </a:r>
            <a:r>
              <a:rPr lang="pt-PT" sz="1200" b="1" u="sng" strike="noStrike" dirty="0">
                <a:solidFill>
                  <a:srgbClr val="964277"/>
                </a:solidFill>
                <a:uFillTx/>
                <a:latin typeface="Arial"/>
                <a:hlinkClick r:id="rId12"/>
              </a:rPr>
              <a:t> </a:t>
            </a:r>
            <a:r>
              <a:rPr lang="pt-PT" sz="1200" b="1" u="sng" strike="noStrike" dirty="0" err="1">
                <a:solidFill>
                  <a:srgbClr val="964277"/>
                </a:solidFill>
                <a:uFillTx/>
                <a:latin typeface="Arial"/>
                <a:hlinkClick r:id="rId12"/>
              </a:rPr>
              <a:t>mig</a:t>
            </a:r>
            <a:endParaRPr lang="pt-PT" sz="1200" b="1" u="sng" strike="noStrike" dirty="0">
              <a:solidFill>
                <a:srgbClr val="964277"/>
              </a:solidFill>
              <a:uFillTx/>
              <a:latin typeface="Arial"/>
              <a:hlinkClick r:id="rId12"/>
            </a:endParaRP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3"/>
              </a:rPr>
              <a:t>Agência sueca de desenvolvimento internacional</a:t>
            </a:r>
          </a:p>
          <a:p>
            <a:pPr marL="182880" indent="-182520">
              <a:lnSpc>
                <a:spcPct val="90000"/>
              </a:lnSpc>
              <a:spcBef>
                <a:spcPts val="1199"/>
              </a:spcBef>
              <a:buClr>
                <a:srgbClr val="40BAD2"/>
              </a:buClr>
              <a:buFont typeface="Wingdings 2" charset="2"/>
              <a:buChar char=""/>
            </a:pPr>
            <a:r>
              <a:rPr lang="pt-PT" sz="1200" b="1" u="sng" strike="noStrike" dirty="0">
                <a:solidFill>
                  <a:srgbClr val="964277"/>
                </a:solidFill>
                <a:uFillTx/>
                <a:latin typeface="Arial"/>
                <a:hlinkClick r:id="rId14"/>
              </a:rPr>
              <a:t>FOJO</a:t>
            </a:r>
            <a:r>
              <a:rPr lang="pt-PT" sz="1200" b="1" strike="noStrike" dirty="0">
                <a:solidFill>
                  <a:srgbClr val="0A1641"/>
                </a:solidFill>
                <a:latin typeface="Arial"/>
              </a:rPr>
              <a:t> </a:t>
            </a:r>
          </a:p>
          <a:p>
            <a:pPr>
              <a:lnSpc>
                <a:spcPct val="100000"/>
              </a:lnSpc>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PLANO DA AULA</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39" y="843120"/>
            <a:ext cx="4317323" cy="1054756"/>
            <a:chOff x="7498439" y="843120"/>
            <a:chExt cx="4317323" cy="1054756"/>
          </a:xfrm>
        </p:grpSpPr>
        <p:sp>
          <p:nvSpPr>
            <p:cNvPr id="317" name="CustomShape 3"/>
            <p:cNvSpPr/>
            <p:nvPr/>
          </p:nvSpPr>
          <p:spPr>
            <a:xfrm>
              <a:off x="7498439" y="843120"/>
              <a:ext cx="4317323" cy="105475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pt-PT" sz="2400" b="1" strike="noStrike" dirty="0">
                  <a:solidFill>
                    <a:srgbClr val="FFFFFF"/>
                  </a:solidFill>
                  <a:latin typeface="Arial"/>
                </a:rPr>
                <a:t>TRABALHO DE GRUPO</a:t>
              </a:r>
            </a:p>
            <a:p>
              <a:pPr marL="457200">
                <a:lnSpc>
                  <a:spcPts val="1559"/>
                </a:lnSpc>
              </a:pPr>
              <a:r>
                <a:rPr lang="pt-PT" sz="1400" b="1" strike="noStrike" dirty="0">
                  <a:solidFill>
                    <a:srgbClr val="FFFFFF"/>
                  </a:solidFill>
                  <a:latin typeface="Arial"/>
                </a:rPr>
                <a:t>ESTUDOS DE CASOS</a:t>
              </a:r>
            </a:p>
          </p:txBody>
        </p:sp>
        <p:sp>
          <p:nvSpPr>
            <p:cNvPr id="318" name="CustomShape 4"/>
            <p:cNvSpPr/>
            <p:nvPr/>
          </p:nvSpPr>
          <p:spPr>
            <a:xfrm>
              <a:off x="7641720" y="1020578"/>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PT" sz="4000" b="1" strike="noStrike" dirty="0">
                  <a:solidFill>
                    <a:srgbClr val="FFFFFF"/>
                  </a:solidFill>
                  <a:latin typeface="Arial"/>
                </a:rPr>
                <a:t>2</a:t>
              </a:r>
            </a:p>
          </p:txBody>
        </p:sp>
      </p:grpSp>
      <p:grpSp>
        <p:nvGrpSpPr>
          <p:cNvPr id="319" name="Group 5"/>
          <p:cNvGrpSpPr/>
          <p:nvPr/>
        </p:nvGrpSpPr>
        <p:grpSpPr>
          <a:xfrm>
            <a:off x="734040" y="797444"/>
            <a:ext cx="4760280" cy="1068076"/>
            <a:chOff x="1319040" y="829800"/>
            <a:chExt cx="4760280" cy="1068076"/>
          </a:xfrm>
        </p:grpSpPr>
        <p:sp>
          <p:nvSpPr>
            <p:cNvPr id="320" name="CustomShape 6"/>
            <p:cNvSpPr/>
            <p:nvPr/>
          </p:nvSpPr>
          <p:spPr>
            <a:xfrm>
              <a:off x="1319040" y="829800"/>
              <a:ext cx="4760280" cy="106807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pt-PT" sz="2400" b="1" strike="noStrike" dirty="0">
                  <a:solidFill>
                    <a:srgbClr val="FFFFFF"/>
                  </a:solidFill>
                  <a:latin typeface="Arial"/>
                </a:rPr>
                <a:t>COMPREENDER O QUE É A DESINFORMAÇÃO</a:t>
              </a:r>
            </a:p>
          </p:txBody>
        </p:sp>
        <p:sp>
          <p:nvSpPr>
            <p:cNvPr id="321" name="CustomShape 7"/>
            <p:cNvSpPr/>
            <p:nvPr/>
          </p:nvSpPr>
          <p:spPr>
            <a:xfrm>
              <a:off x="1407038" y="1052934"/>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PT" sz="4000" b="1" strike="noStrike" dirty="0">
                  <a:solidFill>
                    <a:srgbClr val="FFFFFF"/>
                  </a:solidFill>
                  <a:latin typeface="Arial"/>
                </a:rPr>
                <a:t>1</a:t>
              </a:r>
            </a:p>
          </p:txBody>
        </p:sp>
      </p:grpSp>
      <p:grpSp>
        <p:nvGrpSpPr>
          <p:cNvPr id="322" name="Group 8"/>
          <p:cNvGrpSpPr/>
          <p:nvPr/>
        </p:nvGrpSpPr>
        <p:grpSpPr>
          <a:xfrm>
            <a:off x="1319040" y="4708958"/>
            <a:ext cx="3590280" cy="1166447"/>
            <a:chOff x="1319040" y="4699800"/>
            <a:chExt cx="3407040" cy="830872"/>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pt-PT" sz="2400" b="1" strike="noStrike" dirty="0">
                  <a:solidFill>
                    <a:srgbClr val="FFFFFF"/>
                  </a:solidFill>
                  <a:latin typeface="Arial"/>
                </a:rPr>
                <a:t>APRESENTAÇÕES</a:t>
              </a:r>
            </a:p>
            <a:p>
              <a:pPr marL="457200">
                <a:lnSpc>
                  <a:spcPts val="2259"/>
                </a:lnSpc>
              </a:pPr>
              <a:r>
                <a:rPr lang="pt-PT" sz="2400" b="1" strike="noStrike" dirty="0">
                  <a:solidFill>
                    <a:srgbClr val="FFFFFF"/>
                  </a:solidFill>
                  <a:latin typeface="Arial"/>
                </a:rPr>
                <a:t>E DISCUSSÕES</a:t>
              </a:r>
            </a:p>
          </p:txBody>
        </p:sp>
        <p:sp>
          <p:nvSpPr>
            <p:cNvPr id="324" name="CustomShape 10"/>
            <p:cNvSpPr/>
            <p:nvPr/>
          </p:nvSpPr>
          <p:spPr>
            <a:xfrm>
              <a:off x="1370092" y="4830832"/>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PT" sz="4000" b="1" strike="noStrike" dirty="0">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pt-PT" sz="2400" b="1" strike="noStrike" dirty="0">
                  <a:solidFill>
                    <a:srgbClr val="FFFFFF"/>
                  </a:solidFill>
                  <a:latin typeface="Arial"/>
                </a:rPr>
                <a:t>RESUMO E DICAS PARA SABER MAIS</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PT"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COMPREENDER O QUE É A DESINFORMAÇÃO</a:t>
            </a:r>
          </a:p>
        </p:txBody>
      </p:sp>
      <p:sp>
        <p:nvSpPr>
          <p:cNvPr id="329" name="CustomShape 2"/>
          <p:cNvSpPr/>
          <p:nvPr/>
        </p:nvSpPr>
        <p:spPr>
          <a:xfrm>
            <a:off x="3884399" y="1657178"/>
            <a:ext cx="4395352" cy="11065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6600" b="1" strike="noStrike" dirty="0">
                <a:solidFill>
                  <a:srgbClr val="FF5D00"/>
                </a:solidFill>
                <a:latin typeface="Arial"/>
              </a:rPr>
              <a:t>O que</a:t>
            </a:r>
          </a:p>
        </p:txBody>
      </p:sp>
      <p:sp>
        <p:nvSpPr>
          <p:cNvPr id="330" name="CustomShape 3"/>
          <p:cNvSpPr/>
          <p:nvPr/>
        </p:nvSpPr>
        <p:spPr>
          <a:xfrm>
            <a:off x="3884399" y="2876809"/>
            <a:ext cx="2860529" cy="11065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t-PT" sz="6600" b="1" strike="noStrike" dirty="0">
                <a:solidFill>
                  <a:srgbClr val="164193"/>
                </a:solidFill>
                <a:latin typeface="Arial"/>
              </a:rPr>
              <a:t>Como</a:t>
            </a:r>
          </a:p>
        </p:txBody>
      </p:sp>
      <p:sp>
        <p:nvSpPr>
          <p:cNvPr id="331" name="CustomShape 4"/>
          <p:cNvSpPr/>
          <p:nvPr/>
        </p:nvSpPr>
        <p:spPr>
          <a:xfrm>
            <a:off x="3884399" y="4145498"/>
            <a:ext cx="2667240" cy="11065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6600" b="1" strike="noStrike" dirty="0">
                <a:solidFill>
                  <a:srgbClr val="164193"/>
                </a:solidFill>
                <a:latin typeface="Arial"/>
              </a:rPr>
              <a:t>Como</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99966"/>
            <a:ext cx="2503688" cy="694074"/>
            <a:chOff x="6630480" y="2199966"/>
            <a:chExt cx="2503688" cy="694074"/>
          </a:xfrm>
        </p:grpSpPr>
        <p:sp>
          <p:nvSpPr>
            <p:cNvPr id="334" name="CustomShape 6"/>
            <p:cNvSpPr/>
            <p:nvPr/>
          </p:nvSpPr>
          <p:spPr>
            <a:xfrm>
              <a:off x="6630480" y="2199966"/>
              <a:ext cx="2503688" cy="37403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dirty="0">
                  <a:solidFill>
                    <a:srgbClr val="FFFFFF"/>
                  </a:solidFill>
                  <a:latin typeface="Arial"/>
                </a:rPr>
                <a:t>é a desinformação?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600" b="1" strike="noStrike">
                  <a:solidFill>
                    <a:srgbClr val="FE5D00"/>
                  </a:solidFill>
                  <a:latin typeface="Arial"/>
                </a:rPr>
                <a:t>Exemplos</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600" b="1" strike="noStrike">
                  <a:solidFill>
                    <a:srgbClr val="164193"/>
                  </a:solidFill>
                  <a:latin typeface="Arial"/>
                </a:rPr>
                <a:t>Respostas recomendadas</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t-PT" sz="1600" b="1" strike="noStrike">
                  <a:solidFill>
                    <a:srgbClr val="FFFFFF"/>
                  </a:solidFill>
                  <a:latin typeface="Arial"/>
                </a:rPr>
                <a:t>devemos responder à desinformação?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79" y="3362760"/>
            <a:ext cx="3368927" cy="710640"/>
            <a:chOff x="6630479" y="3362760"/>
            <a:chExt cx="3231275" cy="710640"/>
          </a:xfrm>
        </p:grpSpPr>
        <p:sp>
          <p:nvSpPr>
            <p:cNvPr id="342" name="CustomShape 14"/>
            <p:cNvSpPr/>
            <p:nvPr/>
          </p:nvSpPr>
          <p:spPr>
            <a:xfrm>
              <a:off x="6630479" y="3362760"/>
              <a:ext cx="3231275" cy="36288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1600" b="1" strike="noStrike">
                  <a:solidFill>
                    <a:srgbClr val="FFFFFF"/>
                  </a:solidFill>
                  <a:latin typeface="Arial"/>
                </a:rPr>
                <a:t>funciona a desinformação?</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PT" sz="1600" b="1" strike="noStrike">
                  <a:solidFill>
                    <a:srgbClr val="164193"/>
                  </a:solidFill>
                  <a:latin typeface="Arial"/>
                </a:rPr>
                <a:t>Exemplos</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O QUE É A DESINFORMAÇÃO</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1</a:t>
            </a:r>
          </a:p>
        </p:txBody>
      </p:sp>
      <p:sp>
        <p:nvSpPr>
          <p:cNvPr id="347" name="CustomShape 3"/>
          <p:cNvSpPr/>
          <p:nvPr/>
        </p:nvSpPr>
        <p:spPr>
          <a:xfrm>
            <a:off x="4127400" y="3139560"/>
            <a:ext cx="15127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a:solidFill>
                  <a:srgbClr val="FFFFFF"/>
                </a:solidFill>
                <a:latin typeface="Arial"/>
              </a:rPr>
              <a:t>FACTOS</a:t>
            </a:r>
          </a:p>
        </p:txBody>
      </p:sp>
      <p:sp>
        <p:nvSpPr>
          <p:cNvPr id="348" name="CustomShape 4"/>
          <p:cNvSpPr/>
          <p:nvPr/>
        </p:nvSpPr>
        <p:spPr>
          <a:xfrm>
            <a:off x="4127400" y="1015920"/>
            <a:ext cx="432834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t-PT" sz="2000" b="1" strike="noStrike" dirty="0">
                <a:solidFill>
                  <a:srgbClr val="FFFFFF"/>
                </a:solidFill>
                <a:latin typeface="Arial"/>
              </a:rPr>
              <a:t>INTERFERÊNCIA ESTRANGEIRA</a:t>
            </a:r>
          </a:p>
        </p:txBody>
      </p:sp>
      <p:sp>
        <p:nvSpPr>
          <p:cNvPr id="349" name="CustomShape 5"/>
          <p:cNvSpPr/>
          <p:nvPr/>
        </p:nvSpPr>
        <p:spPr>
          <a:xfrm>
            <a:off x="4127399" y="1546560"/>
            <a:ext cx="535089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dirty="0">
                <a:solidFill>
                  <a:srgbClr val="FFFFFF"/>
                </a:solidFill>
                <a:latin typeface="Arial"/>
              </a:rPr>
              <a:t>TENTATIVAS DE EXERCER INFLUÊNCIA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dirty="0">
                <a:solidFill>
                  <a:srgbClr val="FFFFFF"/>
                </a:solidFill>
                <a:latin typeface="Arial"/>
              </a:rPr>
              <a:t>DESINFORMAÇÃO</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a:solidFill>
                  <a:srgbClr val="FFFFFF"/>
                </a:solidFill>
                <a:latin typeface="Arial"/>
              </a:rPr>
              <a:t>OPINIÕES</a:t>
            </a:r>
          </a:p>
        </p:txBody>
      </p:sp>
      <p:sp>
        <p:nvSpPr>
          <p:cNvPr id="352" name="CustomShape 8"/>
          <p:cNvSpPr/>
          <p:nvPr/>
        </p:nvSpPr>
        <p:spPr>
          <a:xfrm>
            <a:off x="4127399" y="2608560"/>
            <a:ext cx="336478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dirty="0">
                <a:solidFill>
                  <a:srgbClr val="FFFFFF"/>
                </a:solidFill>
                <a:latin typeface="Arial"/>
              </a:rPr>
              <a:t>INFORMAÇÃO ERRADA</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t-PT" sz="2000" b="1" strike="noStrike" dirty="0">
                <a:solidFill>
                  <a:srgbClr val="FFFFFF"/>
                </a:solidFill>
                <a:latin typeface="Arial"/>
              </a:rPr>
              <a:t>SÁTIRA E HUMOR</a:t>
            </a:r>
          </a:p>
        </p:txBody>
      </p:sp>
      <p:sp>
        <p:nvSpPr>
          <p:cNvPr id="354" name="CustomShape 10"/>
          <p:cNvSpPr/>
          <p:nvPr/>
        </p:nvSpPr>
        <p:spPr>
          <a:xfrm>
            <a:off x="4103280" y="4928400"/>
            <a:ext cx="6505726" cy="130788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pt-PT" sz="4000" b="1" strike="noStrike" dirty="0">
                <a:solidFill>
                  <a:srgbClr val="FFFFFF"/>
                </a:solidFill>
                <a:latin typeface="Arial"/>
              </a:rPr>
              <a:t>O QUE É UM FACTO </a:t>
            </a:r>
          </a:p>
          <a:p>
            <a:pPr>
              <a:lnSpc>
                <a:spcPts val="3781"/>
              </a:lnSpc>
            </a:pPr>
            <a:r>
              <a:rPr lang="pt-PT" sz="4000" b="1" strike="noStrike" dirty="0">
                <a:solidFill>
                  <a:srgbClr val="FFFFFF"/>
                </a:solidFill>
                <a:latin typeface="Arial"/>
              </a:rPr>
              <a:t>O QUE É FICÇÃO</a:t>
            </a:r>
          </a:p>
        </p:txBody>
      </p:sp>
      <p:pic>
        <p:nvPicPr>
          <p:cNvPr id="355" name="Immagine 12"/>
          <p:cNvPicPr/>
          <p:nvPr/>
        </p:nvPicPr>
        <p:blipFill>
          <a:blip r:embed="rId4"/>
          <a:stretch/>
        </p:blipFill>
        <p:spPr>
          <a:xfrm>
            <a:off x="8760960" y="2158286"/>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O QUE É A DESINFORMAÇÃO - </a:t>
            </a:r>
            <a:r>
              <a:rPr lang="pt-PT" sz="1800" b="1" strike="noStrike">
                <a:solidFill>
                  <a:srgbClr val="FFFFFF"/>
                </a:solidFill>
                <a:latin typeface="Arial"/>
              </a:rPr>
              <a:t>O MOVIMENTO ANTIVACINAS</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76000" y="199080"/>
            <a:ext cx="4698000" cy="6731640"/>
          </a:xfrm>
          <a:prstGeom prst="rect">
            <a:avLst/>
          </a:prstGeom>
          <a:ln w="0">
            <a:noFill/>
          </a:ln>
        </p:spPr>
      </p:pic>
      <p:sp>
        <p:nvSpPr>
          <p:cNvPr id="361" name="CustomShape 3"/>
          <p:cNvSpPr/>
          <p:nvPr/>
        </p:nvSpPr>
        <p:spPr>
          <a:xfrm>
            <a:off x="7180106" y="2342676"/>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pt-PT" sz="1800" b="1" strike="noStrike" dirty="0">
                <a:solidFill>
                  <a:srgbClr val="FFFFFF"/>
                </a:solidFill>
                <a:latin typeface="Arial"/>
              </a:rPr>
              <a:t>Conclusões falsas, ilusão social</a:t>
            </a:r>
          </a:p>
        </p:txBody>
      </p:sp>
      <p:sp>
        <p:nvSpPr>
          <p:cNvPr id="362" name="CustomShape 4"/>
          <p:cNvSpPr/>
          <p:nvPr/>
        </p:nvSpPr>
        <p:spPr>
          <a:xfrm>
            <a:off x="7180106" y="2868906"/>
            <a:ext cx="4155120"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pt-PT" sz="1800" b="1" strike="noStrike" dirty="0">
                <a:solidFill>
                  <a:srgbClr val="FFFFFF"/>
                </a:solidFill>
                <a:latin typeface="Arial"/>
              </a:rPr>
              <a:t>Criação de bodes expiatórios, as verdadeiras razões </a:t>
            </a:r>
            <a:r>
              <a:rPr lang="pt-PT" sz="1800" b="1" strike="noStrike" dirty="0" smtClean="0">
                <a:solidFill>
                  <a:srgbClr val="FFFFFF"/>
                </a:solidFill>
                <a:latin typeface="Arial"/>
              </a:rPr>
              <a:t>do autismo </a:t>
            </a:r>
            <a:r>
              <a:rPr lang="pt-PT" sz="1800" b="1" strike="noStrike" dirty="0">
                <a:solidFill>
                  <a:srgbClr val="FFFFFF"/>
                </a:solidFill>
                <a:latin typeface="Arial"/>
              </a:rPr>
              <a:t>são </a:t>
            </a:r>
            <a:r>
              <a:rPr lang="pt-PT" sz="1800" b="1" strike="noStrike" dirty="0" err="1">
                <a:solidFill>
                  <a:srgbClr val="FFFFFF"/>
                </a:solidFill>
                <a:latin typeface="Arial"/>
              </a:rPr>
              <a:t>esquecidas/não</a:t>
            </a:r>
            <a:r>
              <a:rPr lang="pt-PT" sz="1800" b="1" strike="noStrike" dirty="0">
                <a:solidFill>
                  <a:srgbClr val="FFFFFF"/>
                </a:solidFill>
                <a:latin typeface="Arial"/>
              </a:rPr>
              <a:t> </a:t>
            </a:r>
            <a:r>
              <a:rPr lang="pt-PT" sz="1800" b="1" strike="noStrike" dirty="0" err="1">
                <a:solidFill>
                  <a:srgbClr val="FFFFFF"/>
                </a:solidFill>
                <a:latin typeface="Arial"/>
              </a:rPr>
              <a:t>são</a:t>
            </a:r>
            <a:r>
              <a:rPr lang="pt-PT" sz="1800" b="1" strike="noStrike" dirty="0">
                <a:solidFill>
                  <a:srgbClr val="FFFFFF"/>
                </a:solidFill>
                <a:latin typeface="Arial"/>
              </a:rPr>
              <a:t> analisadas</a:t>
            </a:r>
          </a:p>
        </p:txBody>
      </p:sp>
      <p:sp>
        <p:nvSpPr>
          <p:cNvPr id="363" name="CustomShape 5"/>
          <p:cNvSpPr/>
          <p:nvPr/>
        </p:nvSpPr>
        <p:spPr>
          <a:xfrm>
            <a:off x="7152120" y="4035298"/>
            <a:ext cx="4183106" cy="12262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pt-PT" sz="1800" b="1" strike="noStrike" dirty="0">
                <a:solidFill>
                  <a:srgbClr val="FFFFFF"/>
                </a:solidFill>
                <a:latin typeface="Arial"/>
              </a:rPr>
              <a:t>Impacto a longo prazo: uma </a:t>
            </a:r>
            <a:r>
              <a:rPr lang="pt-PT" sz="1800" b="1" strike="noStrike" dirty="0" smtClean="0">
                <a:solidFill>
                  <a:srgbClr val="FFFFFF"/>
                </a:solidFill>
                <a:latin typeface="Arial"/>
              </a:rPr>
              <a:t>diminuição da </a:t>
            </a:r>
            <a:r>
              <a:rPr lang="pt-PT" sz="1800" b="1" strike="noStrike" dirty="0">
                <a:solidFill>
                  <a:srgbClr val="FFFFFF"/>
                </a:solidFill>
                <a:latin typeface="Arial"/>
              </a:rPr>
              <a:t>% de pessoas vacinadas significa uma epidemia em grande escala mais tarde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O QUE É A DESINFORMAÇÃO - </a:t>
            </a:r>
            <a:r>
              <a:rPr lang="pt-PT" sz="1800" b="1" strike="noStrike">
                <a:solidFill>
                  <a:srgbClr val="FFFFFF"/>
                </a:solidFill>
                <a:latin typeface="Arial"/>
              </a:rPr>
              <a:t>A HISTÓRIA DE QUE A REDE 5G PROVOCA O CORONAVÍRUS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t-PT" sz="2000" b="1" strike="noStrike">
                <a:solidFill>
                  <a:srgbClr val="FFFFFF"/>
                </a:solidFill>
                <a:latin typeface="Arial"/>
              </a:rPr>
              <a:t>LIBERDADE DE EXPRESSÃO</a:t>
            </a:r>
          </a:p>
        </p:txBody>
      </p:sp>
      <p:sp>
        <p:nvSpPr>
          <p:cNvPr id="369" name="CustomShape 4"/>
          <p:cNvSpPr/>
          <p:nvPr/>
        </p:nvSpPr>
        <p:spPr>
          <a:xfrm>
            <a:off x="345600" y="2444040"/>
            <a:ext cx="4062052" cy="70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pt-PT" sz="2000" b="1" strike="noStrike" dirty="0">
                <a:solidFill>
                  <a:srgbClr val="FFFFFF"/>
                </a:solidFill>
                <a:latin typeface="Arial"/>
              </a:rPr>
              <a:t>CAUTELA EM RELAÇÃO AOS</a:t>
            </a:r>
          </a:p>
          <a:p>
            <a:pPr>
              <a:lnSpc>
                <a:spcPts val="1899"/>
              </a:lnSpc>
            </a:pPr>
            <a:r>
              <a:rPr lang="pt-PT" sz="2000" b="1" strike="noStrike" dirty="0">
                <a:solidFill>
                  <a:srgbClr val="FFFFFF"/>
                </a:solidFill>
                <a:latin typeface="Arial"/>
              </a:rPr>
              <a:t>EFEITOS NA SAÚDE</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t-PT" sz="2000" b="1" strike="noStrike">
                <a:solidFill>
                  <a:srgbClr val="FFFFFF"/>
                </a:solidFill>
                <a:latin typeface="Arial"/>
              </a:rPr>
              <a:t>DANOS EM TORRES 5G</a:t>
            </a:r>
          </a:p>
        </p:txBody>
      </p:sp>
      <p:sp>
        <p:nvSpPr>
          <p:cNvPr id="371" name="CustomShape 6"/>
          <p:cNvSpPr/>
          <p:nvPr/>
        </p:nvSpPr>
        <p:spPr>
          <a:xfrm>
            <a:off x="7981122" y="2444040"/>
            <a:ext cx="3542838"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t-PT" sz="2000" b="1" strike="noStrike" dirty="0">
                <a:solidFill>
                  <a:srgbClr val="FFFFFF"/>
                </a:solidFill>
                <a:latin typeface="Arial"/>
              </a:rPr>
              <a:t>REDES DE</a:t>
            </a:r>
          </a:p>
          <a:p>
            <a:pPr>
              <a:lnSpc>
                <a:spcPts val="1899"/>
              </a:lnSpc>
            </a:pPr>
            <a:r>
              <a:rPr lang="pt-PT" sz="2000" b="1" strike="noStrike" dirty="0">
                <a:solidFill>
                  <a:srgbClr val="FFFFFF"/>
                </a:solidFill>
                <a:latin typeface="Arial"/>
              </a:rPr>
              <a:t>COMUNICAÇÃO FALHAM</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t-PT" sz="2000" b="1" strike="noStrike">
                <a:solidFill>
                  <a:srgbClr val="FFFFFF"/>
                </a:solidFill>
                <a:latin typeface="Arial"/>
              </a:rPr>
              <a:t>FALSA ASSOCIAÇÃO </a:t>
            </a:r>
          </a:p>
          <a:p>
            <a:pPr>
              <a:lnSpc>
                <a:spcPts val="1899"/>
              </a:lnSpc>
            </a:pPr>
            <a:r>
              <a:rPr lang="pt-PT" sz="2000" b="1" strike="noStrike">
                <a:solidFill>
                  <a:srgbClr val="FFFFFF"/>
                </a:solidFill>
                <a:latin typeface="Arial"/>
              </a:rPr>
              <a:t>ENTRE A COVID-19 E AS </a:t>
            </a:r>
          </a:p>
          <a:p>
            <a:pPr>
              <a:lnSpc>
                <a:spcPts val="1899"/>
              </a:lnSpc>
            </a:pPr>
            <a:r>
              <a:rPr lang="pt-PT" sz="2000" b="1" strike="noStrike">
                <a:solidFill>
                  <a:srgbClr val="FFFFFF"/>
                </a:solidFill>
                <a:latin typeface="Arial"/>
              </a:rPr>
              <a:t>TECNOLOGIAS DE REDE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t-PT" sz="1800" b="0" strike="noStrike">
                <a:solidFill>
                  <a:srgbClr val="FFFFFF"/>
                </a:solidFill>
                <a:latin typeface="Arial"/>
              </a:rPr>
              <a:t>O QUE É A DESINFORMAÇÃO - </a:t>
            </a:r>
            <a:r>
              <a:rPr lang="pt-PT" sz="1800" b="1" strike="noStrike">
                <a:solidFill>
                  <a:srgbClr val="FFFFFF"/>
                </a:solidFill>
                <a:latin typeface="Arial"/>
              </a:rPr>
              <a:t>BEBER ÁGUA QUENTE MATA O CORONAVÍRUS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355600" y="2012760"/>
            <a:ext cx="3951800" cy="1177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pt-PT" sz="2000" b="1" strike="noStrike" dirty="0" smtClean="0">
                <a:solidFill>
                  <a:srgbClr val="FFFFFF"/>
                </a:solidFill>
                <a:latin typeface="Arial"/>
              </a:rPr>
              <a:t>BEBER ÁGUA QUENTE NÃO</a:t>
            </a:r>
          </a:p>
          <a:p>
            <a:pPr>
              <a:lnSpc>
                <a:spcPts val="1899"/>
              </a:lnSpc>
            </a:pPr>
            <a:r>
              <a:rPr lang="pt-PT" sz="2000" b="1" strike="noStrike" dirty="0" smtClean="0">
                <a:solidFill>
                  <a:srgbClr val="FFFFFF"/>
                </a:solidFill>
                <a:latin typeface="Arial"/>
              </a:rPr>
              <a:t>CAUSA QUALQUER </a:t>
            </a:r>
          </a:p>
          <a:p>
            <a:pPr>
              <a:lnSpc>
                <a:spcPts val="1899"/>
              </a:lnSpc>
            </a:pPr>
            <a:r>
              <a:rPr lang="pt-PT" sz="2000" b="1" strike="noStrike" dirty="0" smtClean="0">
                <a:solidFill>
                  <a:srgbClr val="FFFFFF"/>
                </a:solidFill>
                <a:latin typeface="Arial"/>
              </a:rPr>
              <a:t>DANO FÍSICO</a:t>
            </a:r>
            <a:endParaRPr lang="pt-PT" sz="2000" b="1" strike="noStrike" dirty="0">
              <a:solidFill>
                <a:srgbClr val="FFFFFF"/>
              </a:solidFill>
              <a:latin typeface="Arial"/>
            </a:endParaRPr>
          </a:p>
        </p:txBody>
      </p:sp>
      <p:sp>
        <p:nvSpPr>
          <p:cNvPr id="376" name="CustomShape 3"/>
          <p:cNvSpPr/>
          <p:nvPr/>
        </p:nvSpPr>
        <p:spPr>
          <a:xfrm>
            <a:off x="7292520" y="792480"/>
            <a:ext cx="4452440" cy="15727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pt-PT" sz="2000" b="1" strike="noStrike" dirty="0">
                <a:solidFill>
                  <a:srgbClr val="FFFFFF"/>
                </a:solidFill>
                <a:latin typeface="Arial"/>
              </a:rPr>
              <a:t>DESVIA A ATENÇÃO</a:t>
            </a:r>
          </a:p>
          <a:p>
            <a:pPr>
              <a:lnSpc>
                <a:spcPts val="1899"/>
              </a:lnSpc>
            </a:pPr>
            <a:r>
              <a:rPr lang="pt-PT" sz="2000" b="1" strike="noStrike" dirty="0">
                <a:solidFill>
                  <a:srgbClr val="FFFFFF"/>
                </a:solidFill>
                <a:latin typeface="Arial"/>
              </a:rPr>
              <a:t>DAS VERDADEIRAS FORMAS</a:t>
            </a:r>
          </a:p>
          <a:p>
            <a:pPr>
              <a:lnSpc>
                <a:spcPts val="1899"/>
              </a:lnSpc>
            </a:pPr>
            <a:r>
              <a:rPr lang="pt-PT" sz="2000" b="1" strike="noStrike" dirty="0">
                <a:solidFill>
                  <a:srgbClr val="FFFFFF"/>
                </a:solidFill>
                <a:latin typeface="Arial"/>
              </a:rPr>
              <a:t>DE PROTEÇÃO INDIVIDUAL</a:t>
            </a:r>
          </a:p>
          <a:p>
            <a:pPr>
              <a:lnSpc>
                <a:spcPts val="1899"/>
              </a:lnSpc>
            </a:pPr>
            <a:r>
              <a:rPr lang="pt-PT" sz="1400" b="0" strike="noStrike" dirty="0">
                <a:solidFill>
                  <a:srgbClr val="FFFFFF"/>
                </a:solidFill>
                <a:latin typeface="Arial"/>
              </a:rPr>
              <a:t>(lavagem das </a:t>
            </a:r>
            <a:r>
              <a:rPr lang="pt-PT" sz="1400" b="0" strike="noStrike" dirty="0" err="1">
                <a:solidFill>
                  <a:srgbClr val="FFFFFF"/>
                </a:solidFill>
                <a:latin typeface="Arial"/>
              </a:rPr>
              <a:t>mãos/ou</a:t>
            </a:r>
            <a:r>
              <a:rPr lang="pt-PT" sz="1400" b="0" strike="noStrike" dirty="0">
                <a:solidFill>
                  <a:srgbClr val="FFFFFF"/>
                </a:solidFill>
                <a:latin typeface="Arial"/>
              </a:rPr>
              <a:t> distanciamento social, </a:t>
            </a:r>
            <a:endParaRPr lang="pt-PT" sz="1400" b="0" strike="noStrike" dirty="0" smtClean="0">
              <a:solidFill>
                <a:srgbClr val="FFFFFF"/>
              </a:solidFill>
              <a:latin typeface="Arial"/>
            </a:endParaRPr>
          </a:p>
          <a:p>
            <a:pPr>
              <a:lnSpc>
                <a:spcPts val="1899"/>
              </a:lnSpc>
            </a:pPr>
            <a:r>
              <a:rPr lang="pt-PT" sz="1400" b="0" strike="noStrike" dirty="0" smtClean="0">
                <a:solidFill>
                  <a:srgbClr val="FFFFFF"/>
                </a:solidFill>
                <a:latin typeface="Arial"/>
              </a:rPr>
              <a:t>uso </a:t>
            </a:r>
            <a:r>
              <a:rPr lang="pt-PT" sz="1400" b="0" strike="noStrike" dirty="0">
                <a:solidFill>
                  <a:srgbClr val="FFFFFF"/>
                </a:solidFill>
                <a:latin typeface="Arial"/>
              </a:rPr>
              <a:t>de máscara)</a:t>
            </a:r>
          </a:p>
        </p:txBody>
      </p:sp>
      <p:sp>
        <p:nvSpPr>
          <p:cNvPr id="377" name="CustomShape 4"/>
          <p:cNvSpPr/>
          <p:nvPr/>
        </p:nvSpPr>
        <p:spPr>
          <a:xfrm>
            <a:off x="7292520" y="2650320"/>
            <a:ext cx="4564200" cy="1119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t-PT" sz="2000" b="1" strike="noStrike" dirty="0" smtClean="0">
                <a:solidFill>
                  <a:srgbClr val="FFFFFF"/>
                </a:solidFill>
                <a:latin typeface="Arial"/>
              </a:rPr>
              <a:t>DÁ UMA </a:t>
            </a:r>
            <a:r>
              <a:rPr lang="pt-PT" sz="2000" b="1" strike="noStrike" dirty="0">
                <a:solidFill>
                  <a:srgbClr val="FFFFFF"/>
                </a:solidFill>
                <a:latin typeface="Arial"/>
              </a:rPr>
              <a:t>FALSA SENSAÇÃO </a:t>
            </a:r>
            <a:r>
              <a:rPr lang="pt-PT" sz="2000" b="1" strike="noStrike" dirty="0" smtClean="0">
                <a:solidFill>
                  <a:srgbClr val="FFFFFF"/>
                </a:solidFill>
                <a:latin typeface="Arial"/>
              </a:rPr>
              <a:t>DE</a:t>
            </a:r>
          </a:p>
          <a:p>
            <a:pPr>
              <a:lnSpc>
                <a:spcPts val="1899"/>
              </a:lnSpc>
            </a:pPr>
            <a:r>
              <a:rPr lang="pt-PT" sz="2000" b="1" strike="noStrike" dirty="0" smtClean="0">
                <a:solidFill>
                  <a:srgbClr val="FFFFFF"/>
                </a:solidFill>
                <a:latin typeface="Arial"/>
              </a:rPr>
              <a:t>PROTEÇÃO CONTRA </a:t>
            </a:r>
            <a:r>
              <a:rPr lang="pt-PT" sz="2000" b="1" strike="noStrike" dirty="0">
                <a:solidFill>
                  <a:srgbClr val="FFFFFF"/>
                </a:solidFill>
                <a:latin typeface="Arial"/>
              </a:rPr>
              <a:t>O </a:t>
            </a:r>
            <a:endParaRPr lang="pt-PT" sz="2000" b="1" strike="noStrike" dirty="0" smtClean="0">
              <a:solidFill>
                <a:srgbClr val="FFFFFF"/>
              </a:solidFill>
              <a:latin typeface="Arial"/>
            </a:endParaRPr>
          </a:p>
          <a:p>
            <a:pPr>
              <a:lnSpc>
                <a:spcPts val="1899"/>
              </a:lnSpc>
            </a:pPr>
            <a:r>
              <a:rPr lang="pt-PT" sz="2000" b="1" strike="noStrike" dirty="0" err="1" smtClean="0">
                <a:solidFill>
                  <a:srgbClr val="FFFFFF"/>
                </a:solidFill>
                <a:latin typeface="Arial"/>
              </a:rPr>
              <a:t>CORONAVÍRUS</a:t>
            </a:r>
            <a:endParaRPr lang="pt-PT" sz="2000" b="1" strike="noStrike" dirty="0">
              <a:solidFill>
                <a:srgbClr val="FFFFFF"/>
              </a:solidFill>
              <a:latin typeface="Arial"/>
            </a:endParaRPr>
          </a:p>
        </p:txBody>
      </p:sp>
      <p:sp>
        <p:nvSpPr>
          <p:cNvPr id="378" name="CustomShape 5"/>
          <p:cNvSpPr/>
          <p:nvPr/>
        </p:nvSpPr>
        <p:spPr>
          <a:xfrm>
            <a:off x="7292520" y="4033560"/>
            <a:ext cx="4564200" cy="1473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t-PT" sz="2000" b="1" strike="noStrike" dirty="0">
                <a:solidFill>
                  <a:srgbClr val="FFFFFF"/>
                </a:solidFill>
                <a:latin typeface="Arial"/>
              </a:rPr>
              <a:t>USA O MEDO E A </a:t>
            </a:r>
            <a:r>
              <a:rPr lang="pt-PT" sz="2000" b="1" strike="noStrike" dirty="0" smtClean="0">
                <a:solidFill>
                  <a:srgbClr val="FFFFFF"/>
                </a:solidFill>
                <a:latin typeface="Arial"/>
              </a:rPr>
              <a:t>INCERTEZA</a:t>
            </a:r>
          </a:p>
          <a:p>
            <a:pPr>
              <a:lnSpc>
                <a:spcPts val="1899"/>
              </a:lnSpc>
            </a:pPr>
            <a:r>
              <a:rPr lang="pt-PT" sz="2000" b="1" strike="noStrike" dirty="0" smtClean="0">
                <a:solidFill>
                  <a:srgbClr val="FFFFFF"/>
                </a:solidFill>
                <a:latin typeface="Arial"/>
              </a:rPr>
              <a:t>DAS PESSOAS </a:t>
            </a:r>
            <a:r>
              <a:rPr lang="pt-PT" sz="2000" b="1" strike="noStrike" dirty="0">
                <a:solidFill>
                  <a:srgbClr val="FFFFFF"/>
                </a:solidFill>
                <a:latin typeface="Arial"/>
              </a:rPr>
              <a:t>PARA ESPALHAR </a:t>
            </a:r>
          </a:p>
          <a:p>
            <a:pPr>
              <a:lnSpc>
                <a:spcPts val="1899"/>
              </a:lnSpc>
            </a:pPr>
            <a:r>
              <a:rPr lang="pt-PT" sz="2000" b="1" strike="noStrike" dirty="0">
                <a:solidFill>
                  <a:srgbClr val="FFFFFF"/>
                </a:solidFill>
                <a:latin typeface="Arial"/>
              </a:rPr>
              <a:t>INFORMAÇÕES SEM BASE </a:t>
            </a:r>
            <a:endParaRPr lang="pt-PT" sz="2000" b="1" strike="noStrike" dirty="0" smtClean="0">
              <a:solidFill>
                <a:srgbClr val="FFFFFF"/>
              </a:solidFill>
              <a:latin typeface="Arial"/>
            </a:endParaRPr>
          </a:p>
          <a:p>
            <a:pPr>
              <a:lnSpc>
                <a:spcPts val="1899"/>
              </a:lnSpc>
            </a:pPr>
            <a:r>
              <a:rPr lang="pt-PT" sz="2000" b="1" strike="noStrike" dirty="0" smtClean="0">
                <a:solidFill>
                  <a:srgbClr val="FFFFFF"/>
                </a:solidFill>
                <a:latin typeface="Arial"/>
              </a:rPr>
              <a:t>CIENTÍFICA</a:t>
            </a:r>
            <a:endParaRPr lang="pt-PT" sz="2000" b="1" strike="noStrike" dirty="0">
              <a:solidFill>
                <a:srgbClr val="FFFFFF"/>
              </a:solidFill>
              <a:latin typeface="Arial"/>
            </a:endParaRP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PT"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2550</TotalTime>
  <Words>6525</Words>
  <Application>Microsoft Office PowerPoint</Application>
  <PresentationFormat>Widescreen</PresentationFormat>
  <Paragraphs>598</Paragraphs>
  <Slides>34</Slides>
  <Notes>26</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97</cp:revision>
  <dcterms:created xsi:type="dcterms:W3CDTF">2021-01-13T11:40:04Z</dcterms:created>
  <dcterms:modified xsi:type="dcterms:W3CDTF">2021-04-09T15:03:58Z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