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91" r:id="rId2"/>
    <p:sldId id="260" r:id="rId3"/>
    <p:sldId id="261" r:id="rId4"/>
    <p:sldId id="262" r:id="rId5"/>
    <p:sldId id="263" r:id="rId6"/>
    <p:sldId id="264" r:id="rId7"/>
    <p:sldId id="257" r:id="rId8"/>
    <p:sldId id="256"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90" r:id="rId28"/>
    <p:sldId id="284" r:id="rId29"/>
    <p:sldId id="292" r:id="rId30"/>
    <p:sldId id="286" r:id="rId31"/>
    <p:sldId id="287" r:id="rId32"/>
    <p:sldId id="288" r:id="rId33"/>
    <p:sldId id="289" r:id="rId34"/>
    <p:sldId id="281"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182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278"/>
    <a:srgbClr val="9D5BBB"/>
    <a:srgbClr val="9C17BC"/>
    <a:srgbClr val="FF5D00"/>
    <a:srgbClr val="ACE7EE"/>
    <a:srgbClr val="152B4F"/>
    <a:srgbClr val="102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279" autoAdjust="0"/>
  </p:normalViewPr>
  <p:slideViewPr>
    <p:cSldViewPr snapToGrid="0" snapToObjects="1">
      <p:cViewPr varScale="1">
        <p:scale>
          <a:sx n="59" d="100"/>
          <a:sy n="59" d="100"/>
        </p:scale>
        <p:origin x="1498" y="34"/>
      </p:cViewPr>
      <p:guideLst>
        <p:guide orient="horz" pos="754"/>
        <p:guide pos="1822"/>
      </p:guideLst>
    </p:cSldViewPr>
  </p:slideViewPr>
  <p:outlineViewPr>
    <p:cViewPr>
      <p:scale>
        <a:sx n="33" d="100"/>
        <a:sy n="33" d="100"/>
      </p:scale>
      <p:origin x="0" y="-1440"/>
    </p:cViewPr>
  </p:outlineViewPr>
  <p:notesTextViewPr>
    <p:cViewPr>
      <p:scale>
        <a:sx n="1" d="1"/>
        <a:sy n="1" d="1"/>
      </p:scale>
      <p:origin x="0" y="0"/>
    </p:cViewPr>
  </p:notesTextViewPr>
  <p:sorterViewPr>
    <p:cViewPr>
      <p:scale>
        <a:sx n="100" d="100"/>
        <a:sy n="100" d="100"/>
      </p:scale>
      <p:origin x="0" y="-3354"/>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D8132-973D-4D1D-921F-24FBD8963ADF}" type="datetimeFigureOut">
              <a:rPr lang="fr-BE" smtClean="0"/>
              <a:t>09-04-2021</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03EC-3D46-44EF-8288-F414FA14AE2B}" type="slidenum">
              <a:rPr lang="fr-BE" smtClean="0"/>
              <a:t>‹#›</a:t>
            </a:fld>
            <a:endParaRPr lang="fr-BE"/>
          </a:p>
        </p:txBody>
      </p:sp>
    </p:spTree>
    <p:extLst>
      <p:ext uri="{BB962C8B-B14F-4D97-AF65-F5344CB8AC3E}">
        <p14:creationId xmlns:p14="http://schemas.microsoft.com/office/powerpoint/2010/main" val="1988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ynter.org/fact-checking/2020/have-you-become-a-personal-fact-checker-to-your-family-and-frien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baseline="0" dirty="0"/>
              <a:t>Koja je objava lažna?</a:t>
            </a:r>
          </a:p>
          <a:p>
            <a:endParaRPr lang="sv-SE" baseline="0" dirty="0" smtClean="0"/>
          </a:p>
          <a:p>
            <a:r>
              <a:rPr lang="hr-HR" dirty="0"/>
              <a:t>Za početak uzmimo </a:t>
            </a:r>
            <a:r>
              <a:rPr lang="hr-HR" baseline="0" dirty="0"/>
              <a:t> jednostavan primjer koji vjerojatno neće nikoga zavarati, ali će vas možda nasmijati. </a:t>
            </a:r>
          </a:p>
          <a:p>
            <a:endParaRPr lang="en-GB" baseline="0" dirty="0" smtClean="0"/>
          </a:p>
          <a:p>
            <a:r>
              <a:rPr lang="hr-HR" baseline="0" dirty="0"/>
              <a:t>Izvor: www.snopes.com</a:t>
            </a:r>
          </a:p>
        </p:txBody>
      </p:sp>
      <p:sp>
        <p:nvSpPr>
          <p:cNvPr id="4" name="Slide Number Placeholder 3"/>
          <p:cNvSpPr>
            <a:spLocks noGrp="1"/>
          </p:cNvSpPr>
          <p:nvPr>
            <p:ph type="sldNum" sz="quarter" idx="10"/>
          </p:nvPr>
        </p:nvSpPr>
        <p:spPr/>
        <p:txBody>
          <a:bodyPr/>
          <a:lstStyle/>
          <a:p>
            <a:fld id="{506803EC-3D46-44EF-8288-F414FA14AE2B}" type="slidenum">
              <a:rPr lang="fr-BE" smtClean="0"/>
              <a:t>2</a:t>
            </a:fld>
            <a:endParaRPr lang="fr-BE" dirty="0" smtClean="0"/>
          </a:p>
        </p:txBody>
      </p:sp>
    </p:spTree>
    <p:extLst>
      <p:ext uri="{BB962C8B-B14F-4D97-AF65-F5344CB8AC3E}">
        <p14:creationId xmlns:p14="http://schemas.microsoft.com/office/powerpoint/2010/main" val="252083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ea typeface="Calibri" panose="020F0502020204030204" pitchFamily="34" charset="0"/>
              </a:rPr>
              <a:t>KAKO </a:t>
            </a:r>
            <a:r>
              <a:rPr lang="hr-HR" sz="1200" baseline="0" dirty="0" smtClean="0">
                <a:ea typeface="Calibri" panose="020F0502020204030204" pitchFamily="34" charset="0"/>
              </a:rPr>
              <a:t>DEZINFORMACIJE DJELUJU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aseline="0" dirty="0" smtClean="0">
              <a:effectLs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hr-HR" sz="1200" baseline="0" dirty="0" smtClean="0">
                <a:ea typeface="Calibri" panose="020F0502020204030204" pitchFamily="34" charset="0"/>
              </a:rPr>
              <a:t>Obrazovni ciljevi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Razumjeti glavne aktere, ponašanje i sadržaj koji definiraju dezinformacije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Razumjeti da oni koji šire dezinformacije često pokušavaju namjerno probuditi emotivnu reakciju čitatelja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Razumjeti da smo svi izloženi riziku dezinformacija; razgovarati o tome zašto je to opasno.</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hr-HR" dirty="0" smtClean="0"/>
              <a:t>Opisi:</a:t>
            </a:r>
            <a:br>
              <a:rPr lang="hr-HR" dirty="0" smtClean="0"/>
            </a:br>
            <a:r>
              <a:rPr lang="hr-HR" dirty="0" smtClean="0"/>
              <a:t>– Kad počinjemo u nešto vjerovati i kad smo se spremni posebno angažirati da nešto podržimo?</a:t>
            </a:r>
          </a:p>
          <a:p>
            <a:pPr marL="0" lvl="0" indent="0" algn="l" rtl="0">
              <a:spcBef>
                <a:spcPts val="0"/>
              </a:spcBef>
              <a:spcAft>
                <a:spcPts val="0"/>
              </a:spcAft>
              <a:buNone/>
            </a:pPr>
            <a:r>
              <a:rPr lang="hr-HR" dirty="0" smtClean="0"/>
              <a:t>– Dezinformiranje je proces</a:t>
            </a:r>
            <a:r>
              <a:rPr lang="hr-HR" baseline="0" dirty="0" smtClean="0"/>
              <a:t> – </a:t>
            </a:r>
            <a:r>
              <a:rPr lang="hr-HR" dirty="0" smtClean="0"/>
              <a:t>ne događa se brzo:</a:t>
            </a:r>
          </a:p>
          <a:p>
            <a:pPr marL="0" lvl="0" indent="0" algn="l" rtl="0">
              <a:spcBef>
                <a:spcPts val="0"/>
              </a:spcBef>
              <a:spcAft>
                <a:spcPts val="0"/>
              </a:spcAft>
              <a:buFontTx/>
              <a:buNone/>
            </a:pPr>
            <a:r>
              <a:rPr lang="hr-HR" dirty="0" smtClean="0"/>
              <a:t>– Lažno istraživanje koje povezuje</a:t>
            </a:r>
            <a:r>
              <a:rPr lang="hr-HR" baseline="0" dirty="0" smtClean="0"/>
              <a:t> cjepivo protiv ospica s autizmom</a:t>
            </a:r>
            <a:r>
              <a:rPr lang="hr-HR" dirty="0" smtClean="0"/>
              <a:t> objavljeno je 1998.</a:t>
            </a:r>
            <a:r>
              <a:rPr lang="hr-HR" baseline="0" dirty="0" smtClean="0"/>
              <a:t> </a:t>
            </a:r>
            <a:r>
              <a:rPr lang="hr-HR" baseline="0" dirty="0" smtClean="0">
                <a:sym typeface="Wingdings" panose="05000000000000000000" pitchFamily="2" charset="2"/>
              </a:rPr>
              <a:t></a:t>
            </a:r>
            <a:r>
              <a:rPr lang="hr-HR" baseline="0" dirty="0" smtClean="0"/>
              <a:t> </a:t>
            </a:r>
            <a:r>
              <a:rPr lang="hr-HR" sz="1200" b="0" i="0" u="none" strike="noStrike" cap="none" dirty="0" smtClean="0">
                <a:solidFill>
                  <a:srgbClr val="000000"/>
                </a:solidFill>
                <a:ea typeface="Arial"/>
                <a:cs typeface="Arial"/>
                <a:sym typeface="Arial"/>
              </a:rPr>
              <a:t>Lažno istraživanje pobuđuje strah od cijepljenja, što rezultira porastom oboljelih od</a:t>
            </a:r>
            <a:r>
              <a:rPr lang="hr-HR" sz="1200" b="0" i="0" u="none" strike="noStrike" cap="none" baseline="0" dirty="0" smtClean="0">
                <a:solidFill>
                  <a:srgbClr val="000000"/>
                </a:solidFill>
                <a:ea typeface="Arial"/>
                <a:cs typeface="Arial"/>
                <a:sym typeface="Arial"/>
              </a:rPr>
              <a:t> </a:t>
            </a:r>
            <a:r>
              <a:rPr lang="hr-HR" sz="1200" b="0" i="0" u="none" strike="noStrike" cap="none" dirty="0" smtClean="0">
                <a:solidFill>
                  <a:srgbClr val="000000"/>
                </a:solidFill>
                <a:ea typeface="Arial"/>
                <a:cs typeface="Arial"/>
                <a:sym typeface="Arial"/>
              </a:rPr>
              <a:t>ospica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 Motivacija za podržavanje neke ideje/cilja radi političke ili financijske dobiti</a:t>
            </a:r>
          </a:p>
          <a:p>
            <a:pPr marL="0" lvl="0" indent="0" algn="l" rtl="0">
              <a:spcBef>
                <a:spcPts val="0"/>
              </a:spcBef>
              <a:spcAft>
                <a:spcPts val="0"/>
              </a:spcAft>
              <a:buFontTx/>
              <a:buNone/>
            </a:pPr>
            <a:r>
              <a:rPr lang="hr-HR" sz="1200" b="0" i="0" u="none" strike="noStrike" cap="none" dirty="0" smtClean="0">
                <a:solidFill>
                  <a:srgbClr val="000000"/>
                </a:solidFill>
                <a:ea typeface="Arial"/>
                <a:cs typeface="Arial"/>
                <a:sym typeface="Arial"/>
              </a:rPr>
              <a:t>–</a:t>
            </a:r>
            <a:r>
              <a:rPr lang="hr-HR" sz="1200" b="0" i="0" u="none" strike="noStrike" cap="none" baseline="0" dirty="0" smtClean="0">
                <a:solidFill>
                  <a:srgbClr val="000000"/>
                </a:solidFill>
                <a:ea typeface="Arial"/>
                <a:cs typeface="Arial"/>
                <a:sym typeface="Arial"/>
              </a:rPr>
              <a:t> </a:t>
            </a:r>
            <a:r>
              <a:rPr lang="hr-HR" sz="1200" b="0" i="0" u="none" strike="noStrike" cap="none" dirty="0" smtClean="0">
                <a:solidFill>
                  <a:srgbClr val="000000"/>
                </a:solidFill>
                <a:ea typeface="Arial"/>
                <a:cs typeface="Arial"/>
                <a:sym typeface="Arial"/>
              </a:rPr>
              <a:t>Učenike se potiče da razmisle o tome kako se bez mogućnosti da svatko donese odluku na temelju činjenica ne može razviti prava rasprava; sva su mišljenja prihvatljiva, ali širenje laži nije.</a:t>
            </a:r>
          </a:p>
          <a:p>
            <a:pPr marL="0" lvl="0" indent="0" algn="l" rtl="0">
              <a:spcBef>
                <a:spcPts val="0"/>
              </a:spcBef>
              <a:spcAft>
                <a:spcPts val="0"/>
              </a:spcAft>
              <a:buNone/>
            </a:pPr>
            <a:endParaRPr lang="en-GB" dirty="0" smtClean="0"/>
          </a:p>
          <a:p>
            <a:endParaRPr lang="en-LU" dirty="0" smtClean="0"/>
          </a:p>
          <a:p>
            <a:pPr marL="171450" lvl="0" indent="-171450" algn="l" rtl="0">
              <a:spcBef>
                <a:spcPts val="0"/>
              </a:spcBef>
              <a:spcAft>
                <a:spcPts val="0"/>
              </a:spcAft>
              <a:buFontTx/>
              <a:buChar char="-"/>
            </a:pPr>
            <a:endParaRPr lang="fr-BE"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11</a:t>
            </a:fld>
            <a:endParaRPr lang="fr-BE" smtClean="0"/>
          </a:p>
        </p:txBody>
      </p:sp>
    </p:spTree>
    <p:extLst>
      <p:ext uri="{BB962C8B-B14F-4D97-AF65-F5344CB8AC3E}">
        <p14:creationId xmlns:p14="http://schemas.microsoft.com/office/powerpoint/2010/main" val="230067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hr-HR" dirty="0" smtClean="0"/>
              <a:t>Teme za razgovor:</a:t>
            </a:r>
            <a:br>
              <a:rPr lang="hr-HR" dirty="0" smtClean="0"/>
            </a:br>
            <a:endParaRPr lang="hr-HR" dirty="0" smtClean="0"/>
          </a:p>
          <a:p>
            <a:pPr marL="171450" lvl="0" indent="-171450" algn="l" rtl="0">
              <a:spcBef>
                <a:spcPts val="0"/>
              </a:spcBef>
              <a:spcAft>
                <a:spcPts val="0"/>
              </a:spcAft>
              <a:buFontTx/>
              <a:buChar char="-"/>
            </a:pPr>
            <a:r>
              <a:rPr lang="hr-HR" dirty="0" smtClean="0"/>
              <a:t>Pretjerano naglašavanje razlika služi za oslabljivanje zajednice</a:t>
            </a:r>
          </a:p>
          <a:p>
            <a:pPr marL="171450" lvl="0" indent="-171450" algn="l" rtl="0">
              <a:spcBef>
                <a:spcPts val="0"/>
              </a:spcBef>
              <a:spcAft>
                <a:spcPts val="0"/>
              </a:spcAft>
              <a:buFontTx/>
              <a:buChar char="-"/>
            </a:pPr>
            <a:r>
              <a:rPr lang="hr-HR" dirty="0" smtClean="0"/>
              <a:t>Teže je poljuljati snažnu zajednicu koja je ujedinjena na temelju zajedničkih vrijednosti i zajedničkog identiteta</a:t>
            </a:r>
          </a:p>
          <a:p>
            <a:endParaRPr lang="en-LU" dirty="0" smtClean="0"/>
          </a:p>
          <a:p>
            <a:endParaRPr lang="fr-BE" dirty="0" smtClean="0"/>
          </a:p>
          <a:p>
            <a:endParaRPr lang="en-LU"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12</a:t>
            </a:fld>
            <a:endParaRPr lang="fr-BE" smtClean="0"/>
          </a:p>
        </p:txBody>
      </p:sp>
    </p:spTree>
    <p:extLst>
      <p:ext uri="{BB962C8B-B14F-4D97-AF65-F5344CB8AC3E}">
        <p14:creationId xmlns:p14="http://schemas.microsoft.com/office/powerpoint/2010/main" val="370718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Tx/>
              <a:buChar char="-"/>
            </a:pPr>
            <a:r>
              <a:rPr lang="hr-HR" dirty="0" smtClean="0"/>
              <a:t>Zato se dezinformiranjem nastoji unijeti razdor među ljude i pretjerano se naglašavaju unutarnje razlike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0" i="0" u="none" strike="noStrike" cap="none" dirty="0" smtClean="0">
                <a:ea typeface="Arial"/>
                <a:cs typeface="Arial"/>
                <a:sym typeface="Arial"/>
              </a:rPr>
              <a:t>Oni koji šire dezinformacije žele polarizirati naše društvo i potiču diskurs „mi protiv njih”</a:t>
            </a:r>
          </a:p>
          <a:p>
            <a:pPr marL="171450" lvl="0" indent="-171450" algn="l" rtl="0">
              <a:spcBef>
                <a:spcPts val="0"/>
              </a:spcBef>
              <a:spcAft>
                <a:spcPts val="0"/>
              </a:spcAft>
              <a:buFontTx/>
              <a:buChar char="-"/>
            </a:pPr>
            <a:r>
              <a:rPr lang="hr-HR" dirty="0" smtClean="0"/>
              <a:t>Kad se nekadašnji prijatelji raziđu, lakše je boriti se protiv svake grupice zasebno</a:t>
            </a:r>
          </a:p>
          <a:p>
            <a:pPr marL="171450" lvl="0" indent="-171450" algn="l" rtl="0">
              <a:spcBef>
                <a:spcPts val="0"/>
              </a:spcBef>
              <a:spcAft>
                <a:spcPts val="0"/>
              </a:spcAft>
              <a:buFontTx/>
              <a:buChar char="-"/>
            </a:pPr>
            <a:r>
              <a:rPr lang="hr-HR" sz="1200" b="0" i="0" u="none" strike="noStrike" cap="none" dirty="0" smtClean="0">
                <a:ea typeface="Arial"/>
                <a:cs typeface="Arial"/>
                <a:sym typeface="Arial"/>
              </a:rPr>
              <a:t>Ali velik dio napretka civilizacije svodi se na nalaženje kompromisa među interesima različitih skupina</a:t>
            </a:r>
            <a:endParaRPr lang="hr-HR" sz="1200" b="0" i="0" u="none" strike="noStrike" cap="none" dirty="0">
              <a:ea typeface="Arial"/>
              <a:cs typeface="Arial"/>
              <a:sym typeface="Arial"/>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13</a:t>
            </a:fld>
            <a:endParaRPr lang="fr-BE" smtClean="0"/>
          </a:p>
        </p:txBody>
      </p:sp>
    </p:spTree>
    <p:extLst>
      <p:ext uri="{BB962C8B-B14F-4D97-AF65-F5344CB8AC3E}">
        <p14:creationId xmlns:p14="http://schemas.microsoft.com/office/powerpoint/2010/main" val="156422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i="0" dirty="0" smtClean="0">
                <a:solidFill>
                  <a:schemeClr val="tx1"/>
                </a:solidFill>
                <a:latin typeface="+mn-lt"/>
                <a:ea typeface="+mn-ea"/>
                <a:cs typeface="+mn-cs"/>
              </a:rPr>
              <a:t>Svi</a:t>
            </a:r>
            <a:r>
              <a:rPr lang="hr-HR" sz="1200" b="0" i="0" baseline="0" dirty="0" smtClean="0">
                <a:solidFill>
                  <a:schemeClr val="tx1"/>
                </a:solidFill>
                <a:latin typeface="+mn-lt"/>
                <a:ea typeface="+mn-ea"/>
                <a:cs typeface="+mn-cs"/>
              </a:rPr>
              <a:t> smo izloženi riziku dezinformiranja. To je opasan fenomen koji može:</a:t>
            </a:r>
          </a:p>
          <a:p>
            <a:r>
              <a:rPr lang="hr-HR" sz="1200" b="1" i="0" dirty="0" smtClean="0">
                <a:solidFill>
                  <a:schemeClr val="tx1"/>
                </a:solidFill>
                <a:latin typeface="+mn-lt"/>
                <a:ea typeface="+mn-ea"/>
                <a:cs typeface="+mn-cs"/>
              </a:rPr>
              <a:t>–</a:t>
            </a:r>
            <a:r>
              <a:rPr lang="hr-HR" sz="1200" b="1" i="0" baseline="0" dirty="0" smtClean="0">
                <a:solidFill>
                  <a:schemeClr val="tx1"/>
                </a:solidFill>
                <a:latin typeface="+mn-lt"/>
                <a:ea typeface="+mn-ea"/>
                <a:cs typeface="+mn-cs"/>
              </a:rPr>
              <a:t> </a:t>
            </a:r>
            <a:r>
              <a:rPr lang="hr-HR" sz="1200" b="1" i="0" dirty="0" smtClean="0">
                <a:solidFill>
                  <a:schemeClr val="tx1"/>
                </a:solidFill>
                <a:latin typeface="+mn-lt"/>
                <a:ea typeface="+mn-ea"/>
                <a:cs typeface="+mn-cs"/>
              </a:rPr>
              <a:t>proširiti nepovjerenje u javne institucije</a:t>
            </a:r>
            <a:r>
              <a:rPr lang="hr-HR" sz="1200" b="0" i="0" dirty="0" smtClean="0">
                <a:solidFill>
                  <a:schemeClr val="tx1"/>
                </a:solidFill>
                <a:latin typeface="+mn-lt"/>
                <a:ea typeface="+mn-ea"/>
                <a:cs typeface="+mn-cs"/>
              </a:rPr>
              <a:t>, što može dovesti do političke apatije ili radikalizacije.</a:t>
            </a:r>
          </a:p>
          <a:p>
            <a:r>
              <a:rPr lang="hr-HR" sz="1200" b="1" i="0" dirty="0" smtClean="0">
                <a:solidFill>
                  <a:schemeClr val="tx1"/>
                </a:solidFill>
                <a:latin typeface="+mn-lt"/>
                <a:ea typeface="+mn-ea"/>
                <a:cs typeface="+mn-cs"/>
              </a:rPr>
              <a:t>–</a:t>
            </a:r>
            <a:r>
              <a:rPr lang="hr-HR" sz="1200" b="1" i="0" baseline="0" dirty="0" smtClean="0">
                <a:solidFill>
                  <a:schemeClr val="tx1"/>
                </a:solidFill>
                <a:latin typeface="+mn-lt"/>
                <a:ea typeface="+mn-ea"/>
                <a:cs typeface="+mn-cs"/>
              </a:rPr>
              <a:t> </a:t>
            </a:r>
            <a:r>
              <a:rPr lang="hr-HR" sz="1200" b="1" i="0" dirty="0" smtClean="0">
                <a:solidFill>
                  <a:schemeClr val="tx1"/>
                </a:solidFill>
                <a:latin typeface="+mn-lt"/>
                <a:ea typeface="+mn-ea"/>
                <a:cs typeface="+mn-cs"/>
              </a:rPr>
              <a:t>proširiti nepovjerenje u znanstvene i medicinske informacije</a:t>
            </a:r>
            <a:r>
              <a:rPr lang="hr-HR" sz="1200" b="0" i="0" dirty="0" smtClean="0">
                <a:solidFill>
                  <a:schemeClr val="tx1"/>
                </a:solidFill>
                <a:latin typeface="+mn-lt"/>
                <a:ea typeface="+mn-ea"/>
                <a:cs typeface="+mn-cs"/>
              </a:rPr>
              <a:t>, što može imati ozbiljne </a:t>
            </a:r>
            <a:r>
              <a:rPr lang="hr-HR" sz="1200" b="0" i="0" dirty="0" smtClean="0">
                <a:latin typeface="+mn-lt"/>
                <a:ea typeface="+mn-ea"/>
                <a:cs typeface="+mn-cs"/>
              </a:rPr>
              <a:t>zdravstvene</a:t>
            </a:r>
            <a:r>
              <a:rPr lang="hr-HR" sz="1200" b="0" i="0" dirty="0" smtClean="0">
                <a:solidFill>
                  <a:srgbClr val="FF0000"/>
                </a:solidFill>
                <a:latin typeface="+mn-lt"/>
                <a:ea typeface="+mn-ea"/>
                <a:cs typeface="+mn-cs"/>
              </a:rPr>
              <a:t> </a:t>
            </a:r>
            <a:r>
              <a:rPr lang="hr-HR" sz="1200" b="0" i="0" dirty="0" smtClean="0">
                <a:solidFill>
                  <a:schemeClr val="tx1"/>
                </a:solidFill>
                <a:latin typeface="+mn-lt"/>
                <a:ea typeface="+mn-ea"/>
                <a:cs typeface="+mn-cs"/>
              </a:rPr>
              <a:t>posljedice.</a:t>
            </a:r>
            <a:endParaRPr lang="hr-HR" sz="1200" b="0" i="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14</a:t>
            </a:fld>
            <a:endParaRPr lang="fr-BE" smtClean="0"/>
          </a:p>
        </p:txBody>
      </p:sp>
    </p:spTree>
    <p:extLst>
      <p:ext uri="{BB962C8B-B14F-4D97-AF65-F5344CB8AC3E}">
        <p14:creationId xmlns:p14="http://schemas.microsoft.com/office/powerpoint/2010/main" val="429181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Mediji pod kontrolom države, kao što je Russia </a:t>
            </a:r>
            <a:r>
              <a:rPr lang="hr-HR" dirty="0" err="1" smtClean="0"/>
              <a:t>Today</a:t>
            </a:r>
            <a:r>
              <a:rPr lang="hr-HR" dirty="0" smtClean="0"/>
              <a:t>, uobičajen su izvor dezinformacija, posebno kad im je cilj širenje nepovjerenja i unošenje razdora unutar EU-a i Zapada.</a:t>
            </a:r>
            <a:r>
              <a:rPr lang="hr-HR" baseline="0" dirty="0" smtClean="0"/>
              <a:t> Zajednička je taktika aktera koji šire dezinformacije, posebno onih koji su povezani s </a:t>
            </a:r>
            <a:r>
              <a:rPr lang="hr-HR" baseline="0" dirty="0" err="1" smtClean="0"/>
              <a:t>Kremljom</a:t>
            </a:r>
            <a:r>
              <a:rPr lang="hr-HR" baseline="0" dirty="0" smtClean="0"/>
              <a:t>, širenje nepovjerenja u demokratske institucije i potkopavanje Europske unije namjernim punjenjem informacijskog prostora lažnim sadržajem. </a:t>
            </a:r>
            <a:r>
              <a:rPr lang="hr-HR" dirty="0" smtClean="0"/>
              <a:t>Među primjerima je reportaža centara Russia </a:t>
            </a:r>
            <a:r>
              <a:rPr lang="hr-HR" dirty="0" err="1" smtClean="0"/>
              <a:t>Today</a:t>
            </a:r>
            <a:r>
              <a:rPr lang="hr-HR" dirty="0" smtClean="0"/>
              <a:t> o </a:t>
            </a:r>
            <a:r>
              <a:rPr lang="hr-HR" dirty="0" err="1" smtClean="0"/>
              <a:t>remdesiviru</a:t>
            </a:r>
            <a:r>
              <a:rPr lang="hr-HR" dirty="0" smtClean="0"/>
              <a:t>, koji je u srpnju 2020. u EU-u odobren za liječenje bolesti COVID-19 u odraslih i adolescenata starijih od 12 godina s upalom pluća kojima je potreban dodatni kisik.</a:t>
            </a:r>
            <a:r>
              <a:rPr lang="hr-HR" sz="1200" b="0" i="0" dirty="0" smtClean="0">
                <a:solidFill>
                  <a:schemeClr val="tx1"/>
                </a:solidFill>
                <a:latin typeface="+mn-lt"/>
                <a:ea typeface="+mn-ea"/>
                <a:cs typeface="+mn-cs"/>
              </a:rPr>
              <a:t> </a:t>
            </a:r>
            <a:r>
              <a:rPr lang="hr-HR" dirty="0" smtClean="0"/>
              <a:t>Proruski mediji plasirali su brojne obmanjujuće priče o tome da EU kupuje velike zalihe </a:t>
            </a:r>
            <a:r>
              <a:rPr lang="hr-HR" dirty="0" err="1" smtClean="0"/>
              <a:t>remdesivira</a:t>
            </a:r>
            <a:r>
              <a:rPr lang="hr-HR" dirty="0" smtClean="0"/>
              <a:t>, koji je SZO navodno smatrao nedjelotvornim.</a:t>
            </a:r>
            <a:r>
              <a:rPr lang="hr-HR" sz="1200" dirty="0" smtClean="0">
                <a:solidFill>
                  <a:schemeClr val="tx1"/>
                </a:solidFill>
                <a:latin typeface="+mn-lt"/>
                <a:ea typeface="+mn-ea"/>
                <a:cs typeface="+mn-cs"/>
              </a:rPr>
              <a:t> Taj su potez opisivali kao veliki neuspjeh zdravstvene politike EU-a i jednim od „najvećih skandala u zdravstvenoj krizi”. No SZO je samo izjavio da je mala izvjesnost učinkovitosti i da nema dokaza da </a:t>
            </a:r>
            <a:r>
              <a:rPr lang="hr-HR" sz="1200" dirty="0" err="1" smtClean="0">
                <a:solidFill>
                  <a:schemeClr val="tx1"/>
                </a:solidFill>
                <a:latin typeface="+mn-lt"/>
                <a:ea typeface="+mn-ea"/>
                <a:cs typeface="+mn-cs"/>
              </a:rPr>
              <a:t>remdesivir</a:t>
            </a:r>
            <a:r>
              <a:rPr lang="hr-HR" sz="1200" dirty="0" smtClean="0">
                <a:solidFill>
                  <a:schemeClr val="tx1"/>
                </a:solidFill>
                <a:latin typeface="+mn-lt"/>
                <a:ea typeface="+mn-ea"/>
                <a:cs typeface="+mn-cs"/>
              </a:rPr>
              <a:t> </a:t>
            </a:r>
            <a:r>
              <a:rPr lang="hr-HR" sz="1200" i="1" dirty="0" smtClean="0">
                <a:solidFill>
                  <a:schemeClr val="tx1"/>
                </a:solidFill>
                <a:latin typeface="+mn-lt"/>
                <a:ea typeface="+mn-ea"/>
                <a:cs typeface="+mn-cs"/>
              </a:rPr>
              <a:t>ne</a:t>
            </a:r>
            <a:r>
              <a:rPr lang="hr-HR" sz="1200" dirty="0" smtClean="0">
                <a:solidFill>
                  <a:schemeClr val="tx1"/>
                </a:solidFill>
                <a:latin typeface="+mn-lt"/>
                <a:ea typeface="+mn-ea"/>
                <a:cs typeface="+mn-cs"/>
              </a:rPr>
              <a:t> djeluje.</a:t>
            </a:r>
            <a:r>
              <a:rPr lang="hr-HR" sz="1200" b="0" i="0" dirty="0" smtClean="0">
                <a:solidFill>
                  <a:schemeClr val="tx1"/>
                </a:solidFill>
                <a:latin typeface="+mn-lt"/>
                <a:ea typeface="+mn-ea"/>
                <a:cs typeface="+mn-cs"/>
              </a:rPr>
              <a:t> </a:t>
            </a:r>
            <a:r>
              <a:rPr lang="hr-HR" sz="1200" b="0" dirty="0" smtClean="0">
                <a:solidFill>
                  <a:schemeClr val="tx1"/>
                </a:solidFill>
                <a:latin typeface="+mn-lt"/>
                <a:ea typeface="+mn-ea"/>
                <a:cs typeface="+mn-cs"/>
              </a:rPr>
              <a:t>Preporuka je uvjetna, kakva se izdaje kad su dokazi o koristima i rizicima intervencije manje pouzdani.</a:t>
            </a:r>
            <a:r>
              <a:rPr lang="hr-HR" sz="1200" b="0" i="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0" dirty="0" smtClean="0">
                <a:solidFill>
                  <a:schemeClr val="tx1"/>
                </a:solidFill>
                <a:latin typeface="+mn-lt"/>
                <a:ea typeface="+mn-ea"/>
                <a:cs typeface="+mn-cs"/>
              </a:rPr>
              <a:t>To je česta metoda zlonamjernika koji šire dezinformacije u političke svrhe i radi financijske dobiti:</a:t>
            </a:r>
            <a:r>
              <a:rPr lang="hr-HR" sz="1200" b="0" i="0" baseline="0" dirty="0" smtClean="0">
                <a:solidFill>
                  <a:schemeClr val="tx1"/>
                </a:solidFill>
                <a:latin typeface="+mn-lt"/>
                <a:ea typeface="+mn-ea"/>
                <a:cs typeface="+mn-cs"/>
              </a:rPr>
              <a:t> cilj je najčešće potkopavati EU/Zapad prikazivanjem njegovih politika i vrijednosti kao neuspješnih, čime se slabi povjerenje javnosti u institucije i tijela uključena u te odluke. Širenjem takvih priča dezinformatori žele još više zbuniti ljude u ionako neizvjesnoj situaciji, zbog čega javnost na koncu često zanemaruje smjernice nacionalnih tijela i znanstvenika.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r>
              <a:rPr lang="hr-HR" dirty="0" smtClean="0"/>
              <a:t>Izvor: https://www.youtube.com/watch?v=e7jiPDxxx3o&amp;ab_channel=RTFrance</a:t>
            </a:r>
          </a:p>
          <a:p>
            <a:r>
              <a:rPr lang="hr-HR" dirty="0" smtClean="0"/>
              <a:t>https://www.who.int/news-room/feature-stories/detail/who-recommends-against-the-use-of-remdesivir-in-covid-19-patients</a:t>
            </a:r>
          </a:p>
          <a:p>
            <a:r>
              <a:rPr lang="hr-HR" dirty="0" smtClean="0"/>
              <a:t>https://www.ema.europa.eu/en/news/update-remdesivir-ema-will-evaluate-new-data-solidarity-trial</a:t>
            </a:r>
          </a:p>
        </p:txBody>
      </p:sp>
      <p:sp>
        <p:nvSpPr>
          <p:cNvPr id="4" name="Slide Number Placeholder 3"/>
          <p:cNvSpPr>
            <a:spLocks noGrp="1"/>
          </p:cNvSpPr>
          <p:nvPr>
            <p:ph type="sldNum" sz="quarter" idx="10"/>
          </p:nvPr>
        </p:nvSpPr>
        <p:spPr/>
        <p:txBody>
          <a:bodyPr/>
          <a:lstStyle/>
          <a:p>
            <a:fld id="{506803EC-3D46-44EF-8288-F414FA14AE2B}" type="slidenum">
              <a:rPr lang="fr-BE" smtClean="0"/>
              <a:t>15</a:t>
            </a:fld>
            <a:endParaRPr lang="fr-BE" smtClean="0"/>
          </a:p>
        </p:txBody>
      </p:sp>
    </p:spTree>
    <p:extLst>
      <p:ext uri="{BB962C8B-B14F-4D97-AF65-F5344CB8AC3E}">
        <p14:creationId xmlns:p14="http://schemas.microsoft.com/office/powerpoint/2010/main" val="35895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Neovisno o tome je li cilj onih koji iznose dezinformacije politička ili financijska korist, društveni mediji imaju iznimno veliku ulogu u širenju ili zaustavljanju dezinformacija.</a:t>
            </a:r>
            <a:r>
              <a:rPr lang="hr-HR" baseline="0" dirty="0" smtClean="0"/>
              <a:t> Teme razgovora:</a:t>
            </a:r>
            <a:br>
              <a:rPr lang="hr-HR" baseline="0" dirty="0" smtClean="0"/>
            </a:br>
            <a:endParaRPr lang="hr-HR" baseline="0" dirty="0" smtClean="0"/>
          </a:p>
          <a:p>
            <a:pPr marL="171450" indent="-171450">
              <a:buFontTx/>
              <a:buChar char="-"/>
            </a:pPr>
            <a:r>
              <a:rPr lang="hr-HR" baseline="0" dirty="0" smtClean="0"/>
              <a:t>Društvene medije koriste svi, pa i mi i svi kojima vjerujemo, kao što su naši prijatelji i obitelji. Zato moramo biti posebno oprezni s informacijama koje vidimo/primamo. Pogledajte gornji primjer poruke s </a:t>
            </a:r>
            <a:r>
              <a:rPr lang="hr-HR" baseline="0" dirty="0" err="1" smtClean="0"/>
              <a:t>WhatsAppa</a:t>
            </a:r>
            <a:r>
              <a:rPr lang="hr-HR" baseline="0" dirty="0" smtClean="0"/>
              <a:t> koja sadržava potpuno neistinite informacije o lažnom lijeku za </a:t>
            </a:r>
            <a:r>
              <a:rPr lang="hr-HR" baseline="0" dirty="0" err="1" smtClean="0"/>
              <a:t>koronavirus</a:t>
            </a:r>
            <a:r>
              <a:rPr lang="hr-HR" baseline="0" dirty="0" smtClean="0"/>
              <a:t>. (lijevo)</a:t>
            </a:r>
          </a:p>
          <a:p>
            <a:pPr marL="171450" indent="-171450">
              <a:buFontTx/>
              <a:buChar char="-"/>
            </a:pPr>
            <a:r>
              <a:rPr lang="hr-HR" baseline="0" dirty="0" smtClean="0"/>
              <a:t>„</a:t>
            </a:r>
            <a:r>
              <a:rPr lang="hr-HR" baseline="0" dirty="0" err="1" smtClean="0"/>
              <a:t>Clickbait</a:t>
            </a:r>
            <a:r>
              <a:rPr lang="hr-HR" baseline="0" dirty="0" smtClean="0"/>
              <a:t>” (zarada od </a:t>
            </a:r>
            <a:r>
              <a:rPr lang="hr-HR" baseline="0" dirty="0" err="1" smtClean="0"/>
              <a:t>klikova</a:t>
            </a:r>
            <a:r>
              <a:rPr lang="hr-HR" baseline="0" dirty="0" smtClean="0"/>
              <a:t>) &gt; objava naslova ili slika/snimki koji namjerno privlače pozornost ili su tajanstveni kako bi se dobilo što više </a:t>
            </a:r>
            <a:r>
              <a:rPr lang="hr-HR" baseline="0" dirty="0" err="1" smtClean="0"/>
              <a:t>klikova</a:t>
            </a:r>
            <a:r>
              <a:rPr lang="hr-HR" baseline="0" dirty="0" smtClean="0"/>
              <a:t>. Sjećate li se članka s početka, „Papa podržava </a:t>
            </a:r>
            <a:r>
              <a:rPr lang="hr-HR" baseline="0" dirty="0" err="1" smtClean="0"/>
              <a:t>Trumpa</a:t>
            </a:r>
            <a:r>
              <a:rPr lang="hr-HR" baseline="0" dirty="0" smtClean="0"/>
              <a:t>”? Pogledajte i gornji primjer u kojem EU navodno želi pripojiti UK Francuskoj. (sredina – vrh)</a:t>
            </a:r>
          </a:p>
          <a:p>
            <a:pPr marL="171450" indent="-171450">
              <a:buFontTx/>
              <a:buChar char="-"/>
            </a:pPr>
            <a:r>
              <a:rPr lang="hr-HR" dirty="0" smtClean="0"/>
              <a:t>Potpuno izmišljene priče kao što je objava na </a:t>
            </a:r>
            <a:r>
              <a:rPr lang="hr-HR" dirty="0" err="1" smtClean="0"/>
              <a:t>Instagramu</a:t>
            </a:r>
            <a:r>
              <a:rPr lang="hr-HR" dirty="0" smtClean="0"/>
              <a:t> iz travnja 2020. u kojoj se tvrdi da je pronađeno cjepivo za </a:t>
            </a:r>
            <a:r>
              <a:rPr lang="hr-HR" dirty="0" err="1" smtClean="0"/>
              <a:t>koronavirus</a:t>
            </a:r>
            <a:r>
              <a:rPr lang="hr-HR" dirty="0" smtClean="0"/>
              <a:t>, koje u to vrijeme nije postojalo niti je istraživanje u tom smjeru uznapredovalo (sredina – dno)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baseline="0" dirty="0" smtClean="0"/>
              <a:t>Umjetna amplifikacija &gt; nastojanje da priča ili navod postanu </a:t>
            </a:r>
            <a:r>
              <a:rPr lang="hr-HR" baseline="0" dirty="0" err="1" smtClean="0"/>
              <a:t>viralni</a:t>
            </a:r>
            <a:r>
              <a:rPr lang="hr-HR" baseline="0" dirty="0" smtClean="0"/>
              <a:t> neautentičnim sredstvima: lažnim profilima i </a:t>
            </a:r>
            <a:r>
              <a:rPr lang="hr-HR" baseline="0" dirty="0" err="1" smtClean="0"/>
              <a:t>botovima</a:t>
            </a:r>
            <a:r>
              <a:rPr lang="hr-HR" baseline="0" dirty="0" smtClean="0"/>
              <a:t>, prevelikim brojem komentara na objavu i dijeljenja objave kako bi bila što vidljivija. Profili koji su namjerno izrađeni tako da izgledaju kao da pripadaju „običnim ljudima” s opisima uobičajenih poslova i hobija, ali kojima se upravlja potpuno umjetno ili uz pomoć tzv. „tvornica </a:t>
            </a:r>
            <a:r>
              <a:rPr lang="hr-HR" baseline="0" dirty="0" err="1" smtClean="0"/>
              <a:t>trolova</a:t>
            </a:r>
            <a:r>
              <a:rPr lang="hr-HR" baseline="0" dirty="0" smtClean="0"/>
              <a:t>”. Primjer iznad prikazuje odgovore na objave različitih računa na Twitteru, </a:t>
            </a:r>
            <a:r>
              <a:rPr lang="hr-HR" dirty="0" smtClean="0"/>
              <a:t>sličnog diskursa ili čak identičnog teksta, što znači da je vjerojatno riječ o koordiniranom slanju poruka. Izvor:</a:t>
            </a:r>
            <a:r>
              <a:rPr lang="hr-HR" baseline="0" dirty="0" smtClean="0"/>
              <a:t> Izvješće Instituta za strateški dijalog i Saveza za osiguranje demokracije – https://www.isdglobal.org/wp-content/uploads/2020/08/ISDG-proCCP.pdf</a:t>
            </a:r>
          </a:p>
          <a:p>
            <a:pPr marL="171450" indent="-171450">
              <a:buFontTx/>
              <a:buChar char="-"/>
            </a:pPr>
            <a:r>
              <a:rPr lang="hr-HR" baseline="0" dirty="0" smtClean="0"/>
              <a:t>Objava slika izvan konteksta: vidjet ćemo primjer na sljedećim slajdovima. Vrlo je česta tehnika dezinformiranja ponovna upotreba starih slika (sa eksplicitnim ili šokantnim prikazima) za trenutačni događaj ili u potpuno drukčijem kontekstu.</a:t>
            </a:r>
          </a:p>
          <a:p>
            <a:pPr marL="171450" indent="-171450">
              <a:buFontTx/>
              <a:buChar char="-"/>
            </a:pPr>
            <a:endParaRPr lang="en-IE" baseline="0" dirty="0" smtClean="0"/>
          </a:p>
          <a:p>
            <a:pPr marL="0" indent="0">
              <a:buFontTx/>
              <a:buNone/>
            </a:pPr>
            <a:r>
              <a:rPr lang="hr-HR" baseline="0" dirty="0" smtClean="0"/>
              <a:t>Više informacija: </a:t>
            </a:r>
            <a:r>
              <a:rPr lang="hr-HR" dirty="0" smtClean="0">
                <a:hlinkClick r:id="rId3"/>
              </a:rPr>
              <a:t>https://www.cits.ucsb.edu/fake-news/spread</a:t>
            </a:r>
            <a:endParaRPr lang="hr-HR" dirty="0">
              <a:hlinkClick r:id="rId3"/>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16</a:t>
            </a:fld>
            <a:endParaRPr lang="fr-BE" smtClean="0"/>
          </a:p>
        </p:txBody>
      </p:sp>
    </p:spTree>
    <p:extLst>
      <p:ext uri="{BB962C8B-B14F-4D97-AF65-F5344CB8AC3E}">
        <p14:creationId xmlns:p14="http://schemas.microsoft.com/office/powerpoint/2010/main" val="102037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r-HR" dirty="0" err="1" smtClean="0"/>
              <a:t>TikTok</a:t>
            </a:r>
            <a:r>
              <a:rPr lang="hr-HR" dirty="0" smtClean="0"/>
              <a:t>, aplikacija za kratke snimke, u kratkom je vremenu postala iznimno popularna, posebno među tinejdžerima.</a:t>
            </a:r>
            <a:r>
              <a:rPr lang="hr-HR" baseline="0" dirty="0" smtClean="0"/>
              <a:t> </a:t>
            </a:r>
            <a:r>
              <a:rPr lang="hr-HR" dirty="0" smtClean="0"/>
              <a:t>No s porastom njegove popularnosti u Europi i SAD-u </a:t>
            </a:r>
            <a:r>
              <a:rPr lang="hr-HR" dirty="0" err="1" smtClean="0"/>
              <a:t>TikTok</a:t>
            </a:r>
            <a:r>
              <a:rPr lang="hr-HR" dirty="0" smtClean="0"/>
              <a:t> je postao i izvor širenja raznih lažnih sadržaja, većinom političkih, objava protiv cijepljenja i pogrešnih informacija o klimatskim promjenama, kao što su napadi na švedsku aktivisticu za okoliš Gretu </a:t>
            </a:r>
            <a:r>
              <a:rPr lang="hr-HR" dirty="0" err="1" smtClean="0"/>
              <a:t>Thunberg</a:t>
            </a:r>
            <a:r>
              <a:rPr lang="hr-HR" dirty="0" smtClean="0"/>
              <a:t>.</a:t>
            </a:r>
            <a:r>
              <a:rPr lang="hr-HR" sz="1200" b="0" i="0" dirty="0" smtClean="0">
                <a:solidFill>
                  <a:schemeClr val="tx1"/>
                </a:solidFill>
                <a:latin typeface="+mn-lt"/>
                <a:ea typeface="+mn-ea"/>
                <a:cs typeface="+mn-cs"/>
              </a:rPr>
              <a:t> </a:t>
            </a:r>
          </a:p>
          <a:p>
            <a:pPr marL="171450" indent="-171450">
              <a:buFontTx/>
              <a:buChar char="-"/>
            </a:pPr>
            <a:r>
              <a:rPr lang="hr-HR" sz="1200" b="0" i="0" dirty="0" smtClean="0">
                <a:solidFill>
                  <a:schemeClr val="tx1"/>
                </a:solidFill>
                <a:latin typeface="+mn-lt"/>
                <a:ea typeface="+mn-ea"/>
                <a:cs typeface="+mn-cs"/>
              </a:rPr>
              <a:t>Početkom ove godine </a:t>
            </a:r>
            <a:r>
              <a:rPr lang="hr-HR" sz="1200" b="0" i="0" dirty="0" err="1" smtClean="0">
                <a:solidFill>
                  <a:schemeClr val="tx1"/>
                </a:solidFill>
                <a:latin typeface="+mn-lt"/>
                <a:ea typeface="+mn-ea"/>
                <a:cs typeface="+mn-cs"/>
              </a:rPr>
              <a:t>TikTok</a:t>
            </a:r>
            <a:r>
              <a:rPr lang="hr-HR" sz="1200" b="0" i="0" dirty="0" smtClean="0">
                <a:solidFill>
                  <a:schemeClr val="tx1"/>
                </a:solidFill>
                <a:latin typeface="+mn-lt"/>
                <a:ea typeface="+mn-ea"/>
                <a:cs typeface="+mn-cs"/>
              </a:rPr>
              <a:t> je vrvio snimkama koje su širile neutemeljene tvrdnje i opovrgnute teorije zavjere o </a:t>
            </a:r>
            <a:r>
              <a:rPr lang="hr-HR" sz="1200" b="0" i="0" dirty="0" err="1" smtClean="0">
                <a:solidFill>
                  <a:schemeClr val="tx1"/>
                </a:solidFill>
                <a:latin typeface="+mn-lt"/>
                <a:ea typeface="+mn-ea"/>
                <a:cs typeface="+mn-cs"/>
              </a:rPr>
              <a:t>pandemiji</a:t>
            </a:r>
            <a:r>
              <a:rPr lang="hr-HR" sz="1200" b="0" i="0" dirty="0" smtClean="0">
                <a:solidFill>
                  <a:schemeClr val="tx1"/>
                </a:solidFill>
                <a:latin typeface="+mn-lt"/>
                <a:ea typeface="+mn-ea"/>
                <a:cs typeface="+mn-cs"/>
              </a:rPr>
              <a:t> </a:t>
            </a:r>
            <a:r>
              <a:rPr lang="hr-HR" sz="1200" b="0" i="0" dirty="0" err="1" smtClean="0">
                <a:solidFill>
                  <a:schemeClr val="tx1"/>
                </a:solidFill>
                <a:latin typeface="+mn-lt"/>
                <a:ea typeface="+mn-ea"/>
                <a:cs typeface="+mn-cs"/>
              </a:rPr>
              <a:t>koronavirusa</a:t>
            </a:r>
            <a:r>
              <a:rPr lang="hr-HR" sz="1200" b="0" i="0" dirty="0" smtClean="0">
                <a:solidFill>
                  <a:schemeClr val="tx1"/>
                </a:solidFill>
                <a:latin typeface="+mn-lt"/>
                <a:ea typeface="+mn-ea"/>
                <a:cs typeface="+mn-cs"/>
              </a:rPr>
              <a:t>.</a:t>
            </a:r>
          </a:p>
          <a:p>
            <a:pPr marL="171450" indent="-171450">
              <a:buFontTx/>
              <a:buChar char="-"/>
            </a:pPr>
            <a:r>
              <a:rPr lang="hr-HR" sz="1200" b="0" i="0" dirty="0" smtClean="0">
                <a:solidFill>
                  <a:schemeClr val="tx1"/>
                </a:solidFill>
                <a:latin typeface="+mn-lt"/>
                <a:ea typeface="+mn-ea"/>
                <a:cs typeface="+mn-cs"/>
              </a:rPr>
              <a:t>Snimke poput one prikazane </a:t>
            </a:r>
            <a:r>
              <a:rPr lang="hr-HR" sz="1200" b="0" i="0" baseline="0" dirty="0" smtClean="0">
                <a:solidFill>
                  <a:schemeClr val="tx1"/>
                </a:solidFill>
                <a:latin typeface="+mn-lt"/>
                <a:ea typeface="+mn-ea"/>
                <a:cs typeface="+mn-cs"/>
              </a:rPr>
              <a:t>ovdje</a:t>
            </a:r>
            <a:r>
              <a:rPr lang="hr-HR" sz="1200" b="0" i="0" dirty="0" smtClean="0">
                <a:solidFill>
                  <a:schemeClr val="tx1"/>
                </a:solidFill>
                <a:latin typeface="+mn-lt"/>
                <a:ea typeface="+mn-ea"/>
                <a:cs typeface="+mn-cs"/>
              </a:rPr>
              <a:t>, s tisućama pregleda, sadržavale su tvrdnje su da je „kineska vlada pustila virus kako bi kontrolirala populaciju” ili da je </a:t>
            </a:r>
            <a:r>
              <a:rPr lang="hr-HR" sz="1200" b="0" i="0" dirty="0" err="1" smtClean="0">
                <a:solidFill>
                  <a:schemeClr val="tx1"/>
                </a:solidFill>
                <a:latin typeface="+mn-lt"/>
                <a:ea typeface="+mn-ea"/>
                <a:cs typeface="+mn-cs"/>
              </a:rPr>
              <a:t>pandemija</a:t>
            </a:r>
            <a:r>
              <a:rPr lang="hr-HR" sz="1200" b="0" i="0" dirty="0" smtClean="0">
                <a:solidFill>
                  <a:schemeClr val="tx1"/>
                </a:solidFill>
                <a:latin typeface="+mn-lt"/>
                <a:ea typeface="+mn-ea"/>
                <a:cs typeface="+mn-cs"/>
              </a:rPr>
              <a:t> zapravo bila „vladin biokemijski napad” kako bi se odvukla pozornost ljudi. Na drugoj se snimci tvrdi da su „ljudi uvjereni da je Kina odlučila „slučajno” pustiti virus među ljude... radi kontroliranja populacije.”</a:t>
            </a:r>
          </a:p>
          <a:p>
            <a:pPr marL="171450" indent="-171450">
              <a:buFontTx/>
              <a:buChar char="-"/>
            </a:pPr>
            <a:r>
              <a:rPr lang="hr-HR" sz="1200" b="0" i="0" dirty="0" smtClean="0">
                <a:solidFill>
                  <a:schemeClr val="tx1"/>
                </a:solidFill>
                <a:latin typeface="+mn-lt"/>
                <a:ea typeface="+mn-ea"/>
                <a:cs typeface="+mn-cs"/>
              </a:rPr>
              <a:t>U međuvremenu je </a:t>
            </a:r>
            <a:r>
              <a:rPr lang="hr-HR" sz="1200" b="0" i="0" dirty="0" err="1" smtClean="0">
                <a:solidFill>
                  <a:schemeClr val="tx1"/>
                </a:solidFill>
                <a:latin typeface="+mn-lt"/>
                <a:ea typeface="+mn-ea"/>
                <a:cs typeface="+mn-cs"/>
              </a:rPr>
              <a:t>TikTok</a:t>
            </a:r>
            <a:r>
              <a:rPr lang="hr-HR" sz="1200" b="0" i="0" dirty="0" smtClean="0">
                <a:solidFill>
                  <a:schemeClr val="tx1"/>
                </a:solidFill>
                <a:latin typeface="+mn-lt"/>
                <a:ea typeface="+mn-ea"/>
                <a:cs typeface="+mn-cs"/>
              </a:rPr>
              <a:t> objavio jasne smjernice protiv obmanjujućih informacija na svojoj platformi, uključujući pogrešne medicinske informacije, ali tko god ima tu aplikaciju zna koliko brzo nastaju i šire se novi trendovi, </a:t>
            </a:r>
            <a:r>
              <a:rPr lang="hr-HR" sz="1200" b="0" i="0" dirty="0" err="1" smtClean="0">
                <a:solidFill>
                  <a:schemeClr val="tx1"/>
                </a:solidFill>
                <a:latin typeface="+mn-lt"/>
                <a:ea typeface="+mn-ea"/>
                <a:cs typeface="+mn-cs"/>
              </a:rPr>
              <a:t>hashtagovi</a:t>
            </a:r>
            <a:r>
              <a:rPr lang="hr-HR" sz="1200" b="0" i="0" dirty="0" smtClean="0">
                <a:solidFill>
                  <a:schemeClr val="tx1"/>
                </a:solidFill>
                <a:latin typeface="+mn-lt"/>
                <a:ea typeface="+mn-ea"/>
                <a:cs typeface="+mn-cs"/>
              </a:rPr>
              <a:t> i izazovi pa je važno pripaziti kakav se sadržaj gleda i dijeli.</a:t>
            </a:r>
          </a:p>
          <a:p>
            <a:endParaRPr lang="en-US" sz="1200" b="0" i="0" kern="1200" dirty="0" smtClean="0">
              <a:solidFill>
                <a:schemeClr val="tx1"/>
              </a:solidFill>
              <a:effectLst/>
              <a:latin typeface="+mn-lt"/>
              <a:ea typeface="+mn-ea"/>
              <a:cs typeface="+mn-cs"/>
            </a:endParaRPr>
          </a:p>
          <a:p>
            <a:r>
              <a:rPr lang="hr-HR" sz="1200" b="0" i="0" dirty="0" smtClean="0">
                <a:solidFill>
                  <a:schemeClr val="tx1"/>
                </a:solidFill>
                <a:latin typeface="+mn-lt"/>
                <a:ea typeface="+mn-ea"/>
                <a:cs typeface="+mn-cs"/>
              </a:rPr>
              <a:t>Izvori:</a:t>
            </a:r>
            <a:r>
              <a:rPr lang="hr-HR" sz="1200" b="0" i="0" baseline="0" dirty="0" smtClean="0">
                <a:solidFill>
                  <a:schemeClr val="tx1"/>
                </a:solidFill>
                <a:latin typeface="+mn-lt"/>
                <a:ea typeface="+mn-ea"/>
                <a:cs typeface="+mn-cs"/>
              </a:rPr>
              <a:t> https://www.poynter.org/fact-checking/2019/misinformation-makes-its-way-to-tiktok/</a:t>
            </a:r>
          </a:p>
          <a:p>
            <a:r>
              <a:rPr lang="hr-HR" dirty="0" smtClean="0"/>
              <a:t>https://www.mediamatters.org/fake-news/tiktok-hosting-videos-spreading-misinformation-about-coronavirus-despite-platforms-new</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17</a:t>
            </a:fld>
            <a:endParaRPr lang="fr-BE" smtClean="0"/>
          </a:p>
        </p:txBody>
      </p:sp>
    </p:spTree>
    <p:extLst>
      <p:ext uri="{BB962C8B-B14F-4D97-AF65-F5344CB8AC3E}">
        <p14:creationId xmlns:p14="http://schemas.microsoft.com/office/powerpoint/2010/main" val="17704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Pogledajte ovu snimku – izgleda stvarno, zar ne?</a:t>
            </a:r>
            <a:r>
              <a:rPr lang="hr-HR" baseline="0" dirty="0" smtClean="0"/>
              <a:t> Ne iznenađuje, ali papa nije izveo trik sa stolnjakom pri posjeti SAD-u i ovaj je isječak potpuno umjetan: to je ono što nazivamo „</a:t>
            </a:r>
            <a:r>
              <a:rPr lang="hr-HR" baseline="0" dirty="0" err="1" smtClean="0"/>
              <a:t>deep</a:t>
            </a:r>
            <a:r>
              <a:rPr lang="hr-HR" baseline="0" dirty="0" smtClean="0"/>
              <a:t> </a:t>
            </a:r>
            <a:r>
              <a:rPr lang="hr-HR" baseline="0" dirty="0" err="1" smtClean="0"/>
              <a:t>fake</a:t>
            </a:r>
            <a:r>
              <a:rPr lang="hr-HR" baseline="0" dirty="0" smtClean="0"/>
              <a:t>”. Ovdje je usporedba s izvornom verzijom: https://www.youtube.com/watch?v=ABy_1sL-R3s&amp;feature=emb_title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err="1" smtClean="0"/>
              <a:t>Deep</a:t>
            </a:r>
            <a:r>
              <a:rPr lang="hr-HR" dirty="0" smtClean="0"/>
              <a:t> </a:t>
            </a:r>
            <a:r>
              <a:rPr lang="hr-HR" dirty="0" err="1" smtClean="0"/>
              <a:t>fakes</a:t>
            </a:r>
            <a:r>
              <a:rPr lang="hr-HR" dirty="0" smtClean="0"/>
              <a:t> su današnja verzija </a:t>
            </a:r>
            <a:r>
              <a:rPr lang="hr-HR" dirty="0" err="1" smtClean="0"/>
              <a:t>Photoshopa</a:t>
            </a:r>
            <a:r>
              <a:rPr lang="hr-HR" dirty="0" smtClean="0"/>
              <a:t>:</a:t>
            </a:r>
            <a:r>
              <a:rPr lang="hr-HR" baseline="0" dirty="0" smtClean="0"/>
              <a:t> koriste umjetnu inteligenciju </a:t>
            </a:r>
            <a:r>
              <a:rPr lang="hr-HR" sz="1200" b="0" i="0" dirty="0" smtClean="0">
                <a:solidFill>
                  <a:schemeClr val="tx1"/>
                </a:solidFill>
                <a:latin typeface="+mn-lt"/>
                <a:ea typeface="+mn-ea"/>
                <a:cs typeface="+mn-cs"/>
              </a:rPr>
              <a:t>da bi kreirali nove snimke (slike, videozapise, </a:t>
            </a:r>
            <a:r>
              <a:rPr lang="hr-HR" sz="1200" b="0" i="0" baseline="0" dirty="0" smtClean="0">
                <a:solidFill>
                  <a:schemeClr val="tx1"/>
                </a:solidFill>
                <a:latin typeface="+mn-lt"/>
                <a:ea typeface="+mn-ea"/>
                <a:cs typeface="+mn-cs"/>
              </a:rPr>
              <a:t>glasovne snimke)</a:t>
            </a:r>
            <a:r>
              <a:rPr lang="hr-HR" sz="1200" b="0" i="0" dirty="0" smtClean="0">
                <a:solidFill>
                  <a:schemeClr val="tx1"/>
                </a:solidFill>
                <a:latin typeface="+mn-lt"/>
                <a:ea typeface="+mn-ea"/>
                <a:cs typeface="+mn-cs"/>
              </a:rPr>
              <a:t> koje prikazuju događaje, izjave ili radnje koje se zapravo nikad nisu dogodile. Rezultati mogu biti prilično uvjerljivi. „</a:t>
            </a:r>
            <a:r>
              <a:rPr lang="hr-HR" sz="1200" b="0" i="0" dirty="0" err="1" smtClean="0">
                <a:solidFill>
                  <a:schemeClr val="tx1"/>
                </a:solidFill>
                <a:latin typeface="+mn-lt"/>
                <a:ea typeface="+mn-ea"/>
                <a:cs typeface="+mn-cs"/>
              </a:rPr>
              <a:t>Deep</a:t>
            </a:r>
            <a:r>
              <a:rPr lang="hr-HR" sz="1200" b="0" i="0" dirty="0" smtClean="0">
                <a:solidFill>
                  <a:schemeClr val="tx1"/>
                </a:solidFill>
                <a:latin typeface="+mn-lt"/>
                <a:ea typeface="+mn-ea"/>
                <a:cs typeface="+mn-cs"/>
              </a:rPr>
              <a:t> </a:t>
            </a:r>
            <a:r>
              <a:rPr lang="hr-HR" sz="1200" b="0" i="0" dirty="0" err="1" smtClean="0">
                <a:solidFill>
                  <a:schemeClr val="tx1"/>
                </a:solidFill>
                <a:latin typeface="+mn-lt"/>
                <a:ea typeface="+mn-ea"/>
                <a:cs typeface="+mn-cs"/>
              </a:rPr>
              <a:t>fakes</a:t>
            </a:r>
            <a:r>
              <a:rPr lang="hr-HR" sz="1200" b="0" i="0" dirty="0" smtClean="0">
                <a:solidFill>
                  <a:schemeClr val="tx1"/>
                </a:solidFill>
                <a:latin typeface="+mn-lt"/>
                <a:ea typeface="+mn-ea"/>
                <a:cs typeface="+mn-cs"/>
              </a:rPr>
              <a:t>” se razlikuju od ostalih oblika neistinitih informacija jer ih je vrlo teško prepoznati kao neistinite. To su krivotvorene snimke nastale korištenjem digitalnog softvera, strojnog učenja i zamjene lica.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smtClean="0"/>
              <a:t>Više informacija dostupno je ovdje: https://www.betterinternetforkids.eu/web/portal/practice/awareness/detail?articleId=5398982#:~:text=Deepfakes%20are%20computer%2Dcreated%20artificial,action%20that%20never%20actually%20happened.&amp;text=Deepfakes%20are%20fake%20videos%20created,machine%20learning%20and%20face%20swapping.</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18</a:t>
            </a:fld>
            <a:endParaRPr lang="fr-BE" smtClean="0"/>
          </a:p>
        </p:txBody>
      </p:sp>
    </p:spTree>
    <p:extLst>
      <p:ext uri="{BB962C8B-B14F-4D97-AF65-F5344CB8AC3E}">
        <p14:creationId xmlns:p14="http://schemas.microsoft.com/office/powerpoint/2010/main" val="181442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Još jedan primjer korištenja slika izvan konteksta za širenje lažne priče ovaj je medijske agencije </a:t>
            </a:r>
            <a:r>
              <a:rPr lang="hr-HR" dirty="0" err="1" smtClean="0"/>
              <a:t>Sputnik</a:t>
            </a:r>
            <a:r>
              <a:rPr lang="hr-HR" dirty="0" smtClean="0"/>
              <a:t> o djeci u „militariziranoj” Latviji koje indoktrinira NATO:</a:t>
            </a:r>
            <a:r>
              <a:rPr lang="hr-HR" baseline="0" dirty="0" smtClean="0"/>
              <a:t> </a:t>
            </a:r>
            <a:r>
              <a:rPr lang="hr-HR" dirty="0" smtClean="0">
                <a:hlinkClick r:id="rId3"/>
              </a:rPr>
              <a:t>https://www.youtube.com/watch?v=nOd2vMCDv9M&amp;feature=youtu.be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lvl="0" indent="0" algn="just">
              <a:spcAft>
                <a:spcPts val="0"/>
              </a:spcAft>
              <a:buFont typeface="Arial" panose="020B0604020202020204" pitchFamily="34" charset="0"/>
              <a:buNone/>
              <a:tabLst>
                <a:tab pos="457200" algn="l"/>
              </a:tabLst>
            </a:pPr>
            <a:r>
              <a:rPr lang="hr-HR" sz="1200" dirty="0" smtClean="0">
                <a:solidFill>
                  <a:schemeClr val="tx1"/>
                </a:solidFill>
                <a:latin typeface="+mn-lt"/>
                <a:ea typeface="+mn-ea"/>
                <a:cs typeface="+mn-cs"/>
              </a:rPr>
              <a:t>Neka učenici razmisle o svojim </a:t>
            </a:r>
            <a:r>
              <a:rPr lang="hr-HR" sz="1200" b="1" u="none" dirty="0" smtClean="0">
                <a:solidFill>
                  <a:schemeClr val="tx1"/>
                </a:solidFill>
                <a:latin typeface="+mn-lt"/>
                <a:ea typeface="+mn-ea"/>
                <a:cs typeface="+mn-cs"/>
              </a:rPr>
              <a:t>osjećajima</a:t>
            </a:r>
            <a:r>
              <a:rPr lang="hr-HR" sz="1200" dirty="0" smtClean="0">
                <a:solidFill>
                  <a:schemeClr val="tx1"/>
                </a:solidFill>
                <a:latin typeface="+mn-lt"/>
                <a:ea typeface="+mn-ea"/>
                <a:cs typeface="+mn-cs"/>
              </a:rPr>
              <a:t>. Što osjećaju kad ovo vide? Kako bi reagirali da im se to pojavi među novostima na </a:t>
            </a:r>
            <a:r>
              <a:rPr lang="hr-HR" sz="1200" dirty="0" err="1" smtClean="0">
                <a:solidFill>
                  <a:schemeClr val="tx1"/>
                </a:solidFill>
                <a:latin typeface="+mn-lt"/>
                <a:ea typeface="+mn-ea"/>
                <a:cs typeface="+mn-cs"/>
              </a:rPr>
              <a:t>Instagramu</a:t>
            </a:r>
            <a:r>
              <a:rPr lang="hr-HR" sz="1200" dirty="0" smtClean="0">
                <a:solidFill>
                  <a:schemeClr val="tx1"/>
                </a:solidFill>
                <a:latin typeface="+mn-lt"/>
                <a:ea typeface="+mn-ea"/>
                <a:cs typeface="+mn-cs"/>
              </a:rPr>
              <a:t>/</a:t>
            </a:r>
            <a:r>
              <a:rPr lang="hr-HR" sz="1200" dirty="0" err="1" smtClean="0">
                <a:solidFill>
                  <a:schemeClr val="tx1"/>
                </a:solidFill>
                <a:latin typeface="+mn-lt"/>
                <a:ea typeface="+mn-ea"/>
                <a:cs typeface="+mn-cs"/>
              </a:rPr>
              <a:t>Tiktoku</a:t>
            </a:r>
            <a:r>
              <a:rPr lang="hr-HR" sz="1200" dirty="0" smtClean="0">
                <a:solidFill>
                  <a:schemeClr val="tx1"/>
                </a:solidFill>
                <a:latin typeface="+mn-lt"/>
                <a:ea typeface="+mn-ea"/>
                <a:cs typeface="+mn-cs"/>
              </a:rPr>
              <a:t>? Zašto ih to pogađa? Je li to zbog same vijesti, načina na koji je formulirana, slike...?</a:t>
            </a:r>
          </a:p>
          <a:p>
            <a:pPr marL="0" lvl="0" indent="0" algn="just">
              <a:spcAft>
                <a:spcPts val="0"/>
              </a:spcAft>
              <a:buFont typeface="Arial" panose="020B0604020202020204" pitchFamily="34" charset="0"/>
              <a:buNone/>
              <a:tabLst>
                <a:tab pos="457200" algn="l"/>
              </a:tabLst>
            </a:pPr>
            <a:endParaRPr lang="en-GB" sz="1200" u="sng" kern="1200" dirty="0" smtClean="0">
              <a:solidFill>
                <a:schemeClr val="tx1"/>
              </a:solidFill>
              <a:effectLst/>
              <a:latin typeface="+mn-lt"/>
              <a:ea typeface="+mn-ea"/>
              <a:cs typeface="+mn-cs"/>
            </a:endParaRPr>
          </a:p>
          <a:p>
            <a:pPr marL="0" lvl="0" indent="0" algn="just">
              <a:spcAft>
                <a:spcPts val="0"/>
              </a:spcAft>
              <a:buFont typeface="Arial" panose="020B0604020202020204" pitchFamily="34" charset="0"/>
              <a:buNone/>
              <a:tabLst>
                <a:tab pos="457200" algn="l"/>
              </a:tabLst>
            </a:pPr>
            <a:r>
              <a:rPr lang="hr-HR" sz="1200" u="none" dirty="0" smtClean="0">
                <a:solidFill>
                  <a:schemeClr val="tx1"/>
                </a:solidFill>
                <a:latin typeface="+mn-lt"/>
                <a:ea typeface="+mn-ea"/>
                <a:cs typeface="+mn-cs"/>
              </a:rPr>
              <a:t>Predstavite</a:t>
            </a:r>
            <a:r>
              <a:rPr lang="hr-HR" sz="1200" u="none" baseline="0" dirty="0" smtClean="0">
                <a:solidFill>
                  <a:schemeClr val="tx1"/>
                </a:solidFill>
                <a:latin typeface="+mn-lt"/>
                <a:ea typeface="+mn-ea"/>
                <a:cs typeface="+mn-cs"/>
              </a:rPr>
              <a:t> novo poglavlje: reagiranje na dezinformacije</a:t>
            </a:r>
            <a:endParaRPr lang="hr-HR" sz="1200" u="none"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19</a:t>
            </a:fld>
            <a:endParaRPr lang="fr-BE" smtClean="0"/>
          </a:p>
        </p:txBody>
      </p:sp>
    </p:spTree>
    <p:extLst>
      <p:ext uri="{BB962C8B-B14F-4D97-AF65-F5344CB8AC3E}">
        <p14:creationId xmlns:p14="http://schemas.microsoft.com/office/powerpoint/2010/main" val="193914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dirty="0" smtClean="0">
                <a:solidFill>
                  <a:schemeClr val="tx1"/>
                </a:solidFill>
              </a:rPr>
              <a:t>KAKO REAGIRATI NA DEZINFORMACIJE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hlinkClick r:id="rId3"/>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hr-HR" sz="1200" baseline="0" dirty="0" smtClean="0">
                <a:ea typeface="Calibri" panose="020F0502020204030204" pitchFamily="34" charset="0"/>
              </a:rPr>
              <a:t>Ciljevi učenja:</a:t>
            </a:r>
            <a:br>
              <a:rPr lang="hr-HR" sz="1200" baseline="0" dirty="0" smtClean="0">
                <a:ea typeface="Calibri" panose="020F0502020204030204" pitchFamily="34" charset="0"/>
              </a:rPr>
            </a:br>
            <a:r>
              <a:rPr lang="hr-HR" sz="1200" baseline="0" dirty="0" smtClean="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Razumjeti da svatko od nas ima ulogu u zaustavljanju širenja dezinformacija jer to ugrožava demokraciju (a potencijalno i naše živote)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Razgovarati o različitim koracima procjene istinitosti sadržaja, među ostalim o tome da se razmisli prije nego što se podijeli i o ključnim elementima u procesu provjere činjenica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ea typeface="Calibri" panose="020F0502020204030204" pitchFamily="34" charset="0"/>
              </a:rPr>
              <a:t>Naučiti kako razgovarati s drugima o dezinformacijama i njihovim opasnostima te ih spriječiti u širenju štetnih i neistinitih navoda</a:t>
            </a:r>
            <a:endParaRPr lang="hr-HR" sz="1200" baseline="0" dirty="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20</a:t>
            </a:fld>
            <a:endParaRPr lang="fr-BE" smtClean="0"/>
          </a:p>
        </p:txBody>
      </p:sp>
    </p:spTree>
    <p:extLst>
      <p:ext uri="{BB962C8B-B14F-4D97-AF65-F5344CB8AC3E}">
        <p14:creationId xmlns:p14="http://schemas.microsoft.com/office/powerpoint/2010/main" val="219545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smtClean="0"/>
              <a:t>Ponekad je teško razlikovati istinu od laži</a:t>
            </a:r>
          </a:p>
          <a:p>
            <a:endParaRPr lang="sv-SE" baseline="0" dirty="0" smtClean="0"/>
          </a:p>
          <a:p>
            <a:r>
              <a:rPr lang="hr-HR" baseline="0" dirty="0" smtClean="0"/>
              <a:t>Rješenja: obje su objave lažne </a:t>
            </a:r>
          </a:p>
          <a:p>
            <a:endParaRPr lang="sv-SE" baseline="0" dirty="0" smtClean="0"/>
          </a:p>
          <a:p>
            <a:pPr marL="228600" indent="-228600">
              <a:buAutoNum type="arabicParenR"/>
            </a:pPr>
            <a:r>
              <a:rPr lang="hr-HR" baseline="0" dirty="0" smtClean="0"/>
              <a:t>Zavaravajuća priča: klimatska aktivistkinja s oružjem? Fotografija zapravo prikazuje drugu osobu koja iz tog kuta nalikuje Greti </a:t>
            </a:r>
            <a:r>
              <a:rPr lang="hr-HR" baseline="0" dirty="0" err="1" smtClean="0"/>
              <a:t>Thunberg</a:t>
            </a:r>
            <a:r>
              <a:rPr lang="hr-HR" baseline="0" dirty="0" smtClean="0"/>
              <a:t> (izvor: www.snopes.com i https://factual.afp.com/el-video-de-una-mujer-disparando-no-muestra-greta-thunberg-sino-una-ingeniera-sueca)</a:t>
            </a:r>
          </a:p>
          <a:p>
            <a:pPr marL="228600" indent="-228600">
              <a:buAutoNum type="arabicParenR"/>
            </a:pPr>
            <a:r>
              <a:rPr lang="hr-HR" baseline="0" dirty="0" smtClean="0"/>
              <a:t>Izmišljene vijesti: priča nije istinita, a izvor (dailypresser.com) jednostavno ne postoji.</a:t>
            </a:r>
            <a:endParaRPr lang="hr-HR" baseline="0" dirty="0"/>
          </a:p>
        </p:txBody>
      </p:sp>
      <p:sp>
        <p:nvSpPr>
          <p:cNvPr id="4" name="Slide Number Placeholder 3"/>
          <p:cNvSpPr>
            <a:spLocks noGrp="1"/>
          </p:cNvSpPr>
          <p:nvPr>
            <p:ph type="sldNum" sz="quarter" idx="10"/>
          </p:nvPr>
        </p:nvSpPr>
        <p:spPr/>
        <p:txBody>
          <a:bodyPr/>
          <a:lstStyle/>
          <a:p>
            <a:fld id="{506803EC-3D46-44EF-8288-F414FA14AE2B}" type="slidenum">
              <a:rPr lang="fr-BE" smtClean="0"/>
              <a:t>3</a:t>
            </a:fld>
            <a:endParaRPr lang="fr-BE" smtClean="0"/>
          </a:p>
        </p:txBody>
      </p:sp>
    </p:spTree>
    <p:extLst>
      <p:ext uri="{BB962C8B-B14F-4D97-AF65-F5344CB8AC3E}">
        <p14:creationId xmlns:p14="http://schemas.microsoft.com/office/powerpoint/2010/main" val="87299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hr-HR" sz="1200" dirty="0" smtClean="0">
                <a:solidFill>
                  <a:schemeClr val="tx1"/>
                </a:solidFill>
                <a:latin typeface="+mn-lt"/>
                <a:ea typeface="+mn-ea"/>
                <a:cs typeface="+mn-cs"/>
              </a:rPr>
              <a:t>Opisi:</a:t>
            </a:r>
          </a:p>
          <a:p>
            <a:pPr marL="171450" indent="-171450">
              <a:buFontTx/>
              <a:buChar char="-"/>
            </a:pPr>
            <a:r>
              <a:rPr lang="hr-HR" sz="1200" baseline="0" dirty="0" smtClean="0">
                <a:latin typeface="+mn-lt"/>
                <a:ea typeface="+mn-ea"/>
                <a:cs typeface="+mn-cs"/>
              </a:rPr>
              <a:t>Svjesnost da postoje dezinformacije i </a:t>
            </a:r>
            <a:r>
              <a:rPr lang="hr-HR" sz="1200" dirty="0" smtClean="0">
                <a:latin typeface="+mn-lt"/>
                <a:ea typeface="+mn-ea"/>
                <a:cs typeface="+mn-cs"/>
              </a:rPr>
              <a:t>da i vi možete biti njihova meta prvi je korak prema zaštiti.</a:t>
            </a:r>
          </a:p>
          <a:p>
            <a:pPr marL="171450" indent="-171450">
              <a:buFontTx/>
              <a:buChar char="-"/>
            </a:pPr>
            <a:r>
              <a:rPr lang="hr-HR" sz="1200" dirty="0" smtClean="0">
                <a:latin typeface="+mn-lt"/>
                <a:ea typeface="+mn-ea"/>
                <a:cs typeface="+mn-cs"/>
              </a:rPr>
              <a:t>Provjera činjenica dobar je drugi korak, a može biti i zabavna: to je poput igre detektiva i učenici bi mogli zaista uživati u tome. Istina je da to uglavnom traži mnogo vremena, ali to ih ne bi trebalo obeshrabriti jer često određena obilježja informacija odmah otkrivaju mnogo o kvaliteti prenesene poruke. </a:t>
            </a:r>
          </a:p>
          <a:p>
            <a:pPr marL="171450" lvl="0" indent="-171450" algn="l" rtl="0">
              <a:spcBef>
                <a:spcPts val="0"/>
              </a:spcBef>
              <a:spcAft>
                <a:spcPts val="0"/>
              </a:spcAft>
              <a:buFontTx/>
              <a:buChar char="-"/>
            </a:pPr>
            <a:r>
              <a:rPr lang="hr-HR" dirty="0" smtClean="0"/>
              <a:t>Informacije uvijek treba </a:t>
            </a:r>
            <a:r>
              <a:rPr lang="hr-HR" sz="1200" b="0" i="0" u="none" strike="noStrike" cap="none" dirty="0" smtClean="0">
                <a:ea typeface="Arial"/>
                <a:cs typeface="Arial"/>
                <a:sym typeface="Arial"/>
              </a:rPr>
              <a:t>promatrati kritično.</a:t>
            </a:r>
          </a:p>
          <a:p>
            <a:pPr marL="171450" lvl="0" indent="-171450" algn="l" rtl="0">
              <a:spcBef>
                <a:spcPts val="0"/>
              </a:spcBef>
              <a:spcAft>
                <a:spcPts val="0"/>
              </a:spcAft>
              <a:buFontTx/>
              <a:buChar char="-"/>
            </a:pPr>
            <a:r>
              <a:rPr lang="hr-HR" dirty="0" smtClean="0"/>
              <a:t>Kako sačuvati povjerenje u institucije i medije?</a:t>
            </a:r>
          </a:p>
          <a:p>
            <a:pPr marL="171450" lvl="0" indent="-171450" algn="l" rtl="0">
              <a:spcBef>
                <a:spcPts val="0"/>
              </a:spcBef>
              <a:spcAft>
                <a:spcPts val="0"/>
              </a:spcAft>
              <a:buFontTx/>
              <a:buChar char="-"/>
            </a:pPr>
            <a:r>
              <a:rPr lang="hr-HR" dirty="0" smtClean="0"/>
              <a:t>Što bi se dogodilo da, u vrijeme krize, ne vjerujemo u ono što nam vlasti govore?</a:t>
            </a:r>
          </a:p>
          <a:p>
            <a:pPr marL="171450" lvl="0" indent="-171450" algn="l" rtl="0">
              <a:spcBef>
                <a:spcPts val="0"/>
              </a:spcBef>
              <a:spcAft>
                <a:spcPts val="0"/>
              </a:spcAft>
              <a:buFontTx/>
              <a:buChar char="-"/>
            </a:pPr>
            <a:r>
              <a:rPr lang="hr-HR" dirty="0" smtClean="0"/>
              <a:t>Ono što je važno jest </a:t>
            </a:r>
            <a:r>
              <a:rPr lang="hr-HR" b="1" i="1" dirty="0" smtClean="0"/>
              <a:t>izvor</a:t>
            </a:r>
            <a:r>
              <a:rPr lang="hr-HR" dirty="0" smtClean="0"/>
              <a:t> – dobro je</a:t>
            </a:r>
            <a:r>
              <a:rPr lang="hr-HR" baseline="0" dirty="0" smtClean="0"/>
              <a:t> u određenoj mjeri biti skeptičan, a to je posebno važno ako izvor nije pouzdan.</a:t>
            </a:r>
            <a:endParaRPr lang="hr-HR" baseline="0" dirty="0"/>
          </a:p>
        </p:txBody>
      </p:sp>
      <p:sp>
        <p:nvSpPr>
          <p:cNvPr id="4" name="Slide Number Placeholder 3"/>
          <p:cNvSpPr>
            <a:spLocks noGrp="1"/>
          </p:cNvSpPr>
          <p:nvPr>
            <p:ph type="sldNum" sz="quarter" idx="10"/>
          </p:nvPr>
        </p:nvSpPr>
        <p:spPr/>
        <p:txBody>
          <a:bodyPr/>
          <a:lstStyle/>
          <a:p>
            <a:fld id="{506803EC-3D46-44EF-8288-F414FA14AE2B}" type="slidenum">
              <a:rPr lang="fr-BE" smtClean="0"/>
              <a:t>21</a:t>
            </a:fld>
            <a:endParaRPr lang="fr-BE" smtClean="0"/>
          </a:p>
        </p:txBody>
      </p:sp>
    </p:spTree>
    <p:extLst>
      <p:ext uri="{BB962C8B-B14F-4D97-AF65-F5344CB8AC3E}">
        <p14:creationId xmlns:p14="http://schemas.microsoft.com/office/powerpoint/2010/main" val="1515084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Arial" panose="020B0604020202020204" pitchFamily="34" charset="0"/>
              <a:buNone/>
              <a:tabLst>
                <a:tab pos="457200" algn="l"/>
              </a:tabLst>
            </a:pPr>
            <a:r>
              <a:rPr lang="hr-HR" sz="1200" dirty="0" smtClean="0">
                <a:ea typeface="Calibri" panose="020F0502020204030204" pitchFamily="34" charset="0"/>
                <a:cs typeface="Times New Roman" panose="02020603050405020304" pitchFamily="18" charset="0"/>
              </a:rPr>
              <a:t>Za vježbu, vratite se na prethodne primjere (npr. snimku djece kojoj se navodno daje oružje kako bi se priključili vojsci u Latviji ili lažne slike o pronalasku cjepiva za bolest COVID-19).</a:t>
            </a:r>
          </a:p>
          <a:p>
            <a:pPr marL="0" lvl="0" indent="0" algn="just">
              <a:spcAft>
                <a:spcPts val="0"/>
              </a:spcAft>
              <a:buFont typeface="Arial" panose="020B0604020202020204" pitchFamily="34" charset="0"/>
              <a:buNone/>
              <a:tabLst>
                <a:tab pos="457200" algn="l"/>
              </a:tabLst>
            </a:pPr>
            <a:endParaRPr lang="en-GB" sz="1200" baseline="0" dirty="0" smtClean="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r>
              <a:rPr lang="hr-HR" sz="1200" dirty="0" smtClean="0"/>
              <a:t>Neka učenici razmisle o </a:t>
            </a:r>
            <a:r>
              <a:rPr lang="hr-HR" sz="1200" b="1" u="none" dirty="0" smtClean="0"/>
              <a:t>vlastitim predrasudama</a:t>
            </a:r>
            <a:r>
              <a:rPr lang="hr-HR" sz="1200" dirty="0" smtClean="0"/>
              <a:t>. Misle li da ove vijesti potvrđuju ono u što već vjeruju? Bi li bilo drukčije da je ovu vijest podijelio njihov prijatelj ili slavna osoba koju prate? Razgovarajte o tome </a:t>
            </a:r>
            <a:r>
              <a:rPr lang="hr-HR" sz="1200" b="1" u="none" dirty="0" smtClean="0"/>
              <a:t>kako oni mogu provjeriti </a:t>
            </a:r>
            <a:r>
              <a:rPr lang="hr-HR" sz="1200" dirty="0" smtClean="0"/>
              <a:t>je li ovo točno (koraci kompasa): provjera sadržaja / medija / autora / izvora</a:t>
            </a:r>
            <a:r>
              <a:rPr lang="hr-HR" sz="1200" dirty="0" smtClean="0">
                <a:solidFill>
                  <a:schemeClr val="tx1"/>
                </a:solidFill>
              </a:rPr>
              <a:t>/ slika / razbijanje mitova. Neka razmisle o tome što je pouzdani izvor, a što nije. RAZMISLITE PRIJE NEGO ŠTO NEŠTO PODIJELITE! Za inspiraciju prikažite snimku </a:t>
            </a:r>
            <a:r>
              <a:rPr lang="hr-HR" sz="1200" dirty="0" err="1" smtClean="0">
                <a:solidFill>
                  <a:schemeClr val="tx1"/>
                </a:solidFill>
              </a:rPr>
              <a:t>EUvsDisinfo</a:t>
            </a:r>
            <a:r>
              <a:rPr lang="hr-HR" sz="1200" dirty="0" smtClean="0">
                <a:solidFill>
                  <a:schemeClr val="tx1"/>
                </a:solidFill>
              </a:rPr>
              <a:t>: </a:t>
            </a:r>
            <a:r>
              <a:rPr lang="hr-HR" sz="1200" u="sng" dirty="0" smtClean="0">
                <a:solidFill>
                  <a:schemeClr val="tx1"/>
                </a:solidFill>
                <a:hlinkClick r:id="rId3"/>
              </a:rPr>
              <a:t>https://www.facebook.com/watch/?v=3192621760756370</a:t>
            </a:r>
            <a:r>
              <a:rPr lang="hr-HR" sz="1200" u="sng" dirty="0" smtClean="0">
                <a:solidFill>
                  <a:schemeClr val="tx1"/>
                </a:solidFill>
              </a:rPr>
              <a:t>; </a:t>
            </a:r>
            <a:r>
              <a:rPr lang="hr-HR" sz="1200" dirty="0" smtClean="0">
                <a:solidFill>
                  <a:schemeClr val="tx1"/>
                </a:solidFill>
              </a:rPr>
              <a:t> </a:t>
            </a:r>
            <a:r>
              <a:rPr lang="hr-HR" sz="1200" u="sng" dirty="0" smtClean="0">
                <a:solidFill>
                  <a:schemeClr val="tx1"/>
                </a:solidFill>
                <a:hlinkClick r:id="rId4"/>
              </a:rPr>
              <a:t>https://www.facebook.com/watch/?v=2584252091848910</a:t>
            </a:r>
          </a:p>
          <a:p>
            <a:pPr algn="just">
              <a:spcAft>
                <a:spcPts val="0"/>
              </a:spcAft>
            </a:pPr>
            <a:endParaRPr lang="en-GB" sz="1200" dirty="0" smtClean="0">
              <a:effectLst/>
              <a:ea typeface="Calibri" panose="020F0502020204030204" pitchFamily="34" charset="0"/>
            </a:endParaRPr>
          </a:p>
          <a:p>
            <a:pPr algn="just">
              <a:spcAft>
                <a:spcPts val="0"/>
              </a:spcAft>
            </a:pPr>
            <a:r>
              <a:rPr lang="hr-HR" sz="1200" dirty="0" smtClean="0">
                <a:ea typeface="Calibri" panose="020F0502020204030204" pitchFamily="34" charset="0"/>
              </a:rPr>
              <a:t>Detaljnije: </a:t>
            </a:r>
          </a:p>
          <a:p>
            <a:pPr algn="just">
              <a:spcAft>
                <a:spcPts val="0"/>
              </a:spcAft>
            </a:pPr>
            <a:r>
              <a:rPr lang="hr-HR" sz="1200" dirty="0" smtClean="0">
                <a:ea typeface="Calibri" panose="020F0502020204030204" pitchFamily="34" charset="0"/>
              </a:rPr>
              <a:t> </a:t>
            </a:r>
          </a:p>
          <a:p>
            <a:pPr marL="171450" lvl="0" indent="-171450" algn="l">
              <a:spcAft>
                <a:spcPts val="0"/>
              </a:spcAft>
              <a:buFontTx/>
              <a:buChar char="-"/>
              <a:tabLst>
                <a:tab pos="457200" algn="l"/>
              </a:tabLst>
            </a:pPr>
            <a:r>
              <a:rPr lang="hr-HR" sz="1200" dirty="0" smtClean="0">
                <a:ea typeface="Calibri" panose="020F0502020204030204" pitchFamily="34" charset="0"/>
                <a:cs typeface="Times New Roman" panose="02020603050405020304" pitchFamily="18" charset="0"/>
              </a:rPr>
              <a:t>Pročitajte cijeli članak – </a:t>
            </a:r>
            <a:r>
              <a:rPr lang="hr-HR" sz="1200" b="1" dirty="0" smtClean="0">
                <a:ea typeface="Calibri" panose="020F0502020204030204" pitchFamily="34" charset="0"/>
                <a:cs typeface="Times New Roman" panose="02020603050405020304" pitchFamily="18" charset="0"/>
              </a:rPr>
              <a:t>odgovara li sadržaj naslovu?</a:t>
            </a:r>
          </a:p>
          <a:p>
            <a:pPr marL="171450" lvl="0" indent="-171450" algn="l">
              <a:spcAft>
                <a:spcPts val="0"/>
              </a:spcAft>
              <a:buFontTx/>
              <a:buChar char="-"/>
              <a:tabLst>
                <a:tab pos="457200" algn="l"/>
              </a:tabLst>
            </a:pPr>
            <a:r>
              <a:rPr lang="hr-HR" sz="1200" dirty="0" smtClean="0">
                <a:ea typeface="Calibri" panose="020F0502020204030204" pitchFamily="34" charset="0"/>
                <a:cs typeface="Times New Roman" panose="02020603050405020304" pitchFamily="18" charset="0"/>
              </a:rPr>
              <a:t>Kako mogu </a:t>
            </a:r>
            <a:r>
              <a:rPr lang="hr-HR" sz="1200" b="1" dirty="0" smtClean="0">
                <a:ea typeface="Calibri" panose="020F0502020204030204" pitchFamily="34" charset="0"/>
                <a:cs typeface="Times New Roman" panose="02020603050405020304" pitchFamily="18" charset="0"/>
              </a:rPr>
              <a:t>provjeriti pouzdanost portala?</a:t>
            </a:r>
            <a:r>
              <a:rPr lang="hr-HR" sz="1200" dirty="0" smtClean="0">
                <a:ea typeface="Calibri" panose="020F0502020204030204" pitchFamily="34" charset="0"/>
                <a:cs typeface="Times New Roman" panose="02020603050405020304" pitchFamily="18" charset="0"/>
              </a:rPr>
              <a:t> URL analiza: uvijek provjerite je li izvornoj stranici ili URL-u dodana mala izmjena naziva ili ekstenzije, s namjerom da površni čitatelj to ne primijeti. Stranice s dezinformacijama preuzimaju imena dobro poznatih izvora vijesti i promijene male detalje. Primjer: (sa slajda</a:t>
            </a:r>
            <a:r>
              <a:rPr lang="hr-HR" sz="1200" baseline="0" dirty="0" smtClean="0">
                <a:ea typeface="Calibri" panose="020F0502020204030204" pitchFamily="34" charset="0"/>
                <a:cs typeface="Times New Roman" panose="02020603050405020304" pitchFamily="18" charset="0"/>
              </a:rPr>
              <a:t> na početku) dailypresser.com, ili nevvyorktimes.com.</a:t>
            </a:r>
          </a:p>
          <a:p>
            <a:pPr marL="171450" lvl="0" indent="-171450" algn="l">
              <a:spcAft>
                <a:spcPts val="0"/>
              </a:spcAft>
              <a:buFontTx/>
              <a:buChar char="-"/>
              <a:tabLst>
                <a:tab pos="457200" algn="l"/>
              </a:tabLst>
            </a:pPr>
            <a:r>
              <a:rPr lang="hr-HR" sz="1200" b="1" dirty="0" smtClean="0">
                <a:ea typeface="Calibri" panose="020F0502020204030204" pitchFamily="34" charset="0"/>
                <a:cs typeface="Times New Roman" panose="02020603050405020304" pitchFamily="18" charset="0"/>
              </a:rPr>
              <a:t>Provjerite</a:t>
            </a:r>
            <a:r>
              <a:rPr lang="hr-HR" sz="1200" b="1" dirty="0" smtClean="0">
                <a:solidFill>
                  <a:srgbClr val="FF0000"/>
                </a:solidFill>
                <a:ea typeface="Calibri" panose="020F0502020204030204" pitchFamily="34" charset="0"/>
                <a:cs typeface="Times New Roman" panose="02020603050405020304" pitchFamily="18" charset="0"/>
              </a:rPr>
              <a:t> </a:t>
            </a:r>
            <a:r>
              <a:rPr lang="hr-HR" sz="1200" b="1" dirty="0" smtClean="0">
                <a:ea typeface="Calibri" panose="020F0502020204030204" pitchFamily="34" charset="0"/>
                <a:cs typeface="Times New Roman" panose="02020603050405020304" pitchFamily="18" charset="0"/>
              </a:rPr>
              <a:t>datum i autora</a:t>
            </a:r>
            <a:r>
              <a:rPr lang="hr-HR" sz="1200" dirty="0" smtClean="0">
                <a:ea typeface="Calibri" panose="020F0502020204030204" pitchFamily="34" charset="0"/>
                <a:cs typeface="Times New Roman" panose="02020603050405020304" pitchFamily="18" charset="0"/>
              </a:rPr>
              <a:t>: javne ličnosti na društvenim medijima često (ali</a:t>
            </a:r>
            <a:r>
              <a:rPr lang="hr-HR" sz="1200" baseline="0" dirty="0" smtClean="0">
                <a:ea typeface="Calibri" panose="020F0502020204030204" pitchFamily="34" charset="0"/>
                <a:cs typeface="Times New Roman" panose="02020603050405020304" pitchFamily="18" charset="0"/>
              </a:rPr>
              <a:t> ne uvijek)</a:t>
            </a:r>
            <a:r>
              <a:rPr lang="hr-HR" sz="1200" dirty="0" smtClean="0">
                <a:ea typeface="Calibri" panose="020F0502020204030204" pitchFamily="34" charset="0"/>
                <a:cs typeface="Times New Roman" panose="02020603050405020304" pitchFamily="18" charset="0"/>
              </a:rPr>
              <a:t> imaju „provjerene” račune, kao i mediji i novinari. Ljudi koji rade u informativnom sektoru obično imaju svoje stranice ili druge javne profile preko kojih</a:t>
            </a:r>
            <a:r>
              <a:rPr lang="hr-HR" sz="1200" dirty="0" smtClean="0">
                <a:solidFill>
                  <a:srgbClr val="FF0000"/>
                </a:solidFill>
                <a:ea typeface="Calibri" panose="020F0502020204030204" pitchFamily="34" charset="0"/>
                <a:cs typeface="Times New Roman" panose="02020603050405020304" pitchFamily="18" charset="0"/>
              </a:rPr>
              <a:t> </a:t>
            </a:r>
            <a:r>
              <a:rPr lang="hr-HR" sz="1200" dirty="0" smtClean="0">
                <a:ea typeface="Calibri" panose="020F0502020204030204" pitchFamily="34" charset="0"/>
                <a:cs typeface="Times New Roman" panose="02020603050405020304" pitchFamily="18" charset="0"/>
              </a:rPr>
              <a:t>možete pronaći njih i njihov rad.</a:t>
            </a:r>
          </a:p>
          <a:p>
            <a:pPr marL="171450" lvl="0" indent="-171450" algn="l">
              <a:spcAft>
                <a:spcPts val="0"/>
              </a:spcAft>
              <a:buFontTx/>
              <a:buChar char="-"/>
              <a:tabLst>
                <a:tab pos="457200" algn="l"/>
              </a:tabLst>
            </a:pPr>
            <a:r>
              <a:rPr lang="hr-HR" sz="1200" b="1" dirty="0" smtClean="0">
                <a:ea typeface="Calibri" panose="020F0502020204030204" pitchFamily="34" charset="0"/>
                <a:cs typeface="Times New Roman" panose="02020603050405020304" pitchFamily="18" charset="0"/>
              </a:rPr>
              <a:t>Potražite priču na internetu – </a:t>
            </a:r>
            <a:r>
              <a:rPr lang="hr-HR" sz="1200" dirty="0" smtClean="0">
                <a:ea typeface="Calibri" panose="020F0502020204030204" pitchFamily="34" charset="0"/>
                <a:cs typeface="Times New Roman" panose="02020603050405020304" pitchFamily="18" charset="0"/>
              </a:rPr>
              <a:t>podržavaju li i drugi izvori te tvrdnje?</a:t>
            </a:r>
            <a:r>
              <a:rPr lang="hr-HR" sz="1200" baseline="0" dirty="0" smtClean="0">
                <a:ea typeface="Calibri" panose="020F0502020204030204" pitchFamily="34" charset="0"/>
                <a:cs typeface="Times New Roman" panose="02020603050405020304" pitchFamily="18" charset="0"/>
              </a:rPr>
              <a:t> </a:t>
            </a:r>
            <a:r>
              <a:rPr lang="hr-HR" sz="1200" dirty="0" smtClean="0">
                <a:ea typeface="Calibri" panose="020F0502020204030204" pitchFamily="34" charset="0"/>
                <a:cs typeface="Times New Roman" panose="02020603050405020304" pitchFamily="18" charset="0"/>
              </a:rPr>
              <a:t>Znate li kakvi su to izvori?</a:t>
            </a:r>
          </a:p>
          <a:p>
            <a:pPr marL="171450" lvl="0" indent="-171450" algn="l">
              <a:spcAft>
                <a:spcPts val="0"/>
              </a:spcAft>
              <a:buFontTx/>
              <a:buChar char="-"/>
              <a:tabLst>
                <a:tab pos="457200" algn="l"/>
              </a:tabLst>
            </a:pPr>
            <a:r>
              <a:rPr lang="hr-HR" sz="1200" dirty="0" smtClean="0">
                <a:ea typeface="Calibri" panose="020F0502020204030204" pitchFamily="34" charset="0"/>
                <a:cs typeface="Times New Roman" panose="02020603050405020304" pitchFamily="18" charset="0"/>
              </a:rPr>
              <a:t>Provjerite </a:t>
            </a:r>
            <a:r>
              <a:rPr lang="hr-HR" sz="1200" b="1" dirty="0" smtClean="0">
                <a:ea typeface="Calibri" panose="020F0502020204030204" pitchFamily="34" charset="0"/>
                <a:cs typeface="Times New Roman" panose="02020603050405020304" pitchFamily="18" charset="0"/>
              </a:rPr>
              <a:t>izgledaju li slike neobično ili krivotvoreno</a:t>
            </a:r>
            <a:r>
              <a:rPr lang="hr-HR" sz="1200" b="0" dirty="0" smtClean="0">
                <a:ea typeface="Calibri" panose="020F0502020204030204" pitchFamily="34" charset="0"/>
                <a:cs typeface="Times New Roman" panose="02020603050405020304" pitchFamily="18" charset="0"/>
              </a:rPr>
              <a:t>.</a:t>
            </a:r>
            <a:r>
              <a:rPr lang="hr-HR" sz="1200" dirty="0" smtClean="0">
                <a:ea typeface="Calibri" panose="020F0502020204030204" pitchFamily="34" charset="0"/>
                <a:cs typeface="Times New Roman" panose="02020603050405020304" pitchFamily="18" charset="0"/>
              </a:rPr>
              <a:t> Ako je tako, možete napraviti obrnutu pretragu na Google slikama: </a:t>
            </a:r>
            <a:r>
              <a:rPr lang="hr-HR" dirty="0" smtClean="0">
                <a:hlinkClick r:id="rId5"/>
              </a:rPr>
              <a:t>https://support.google.com/websearch/answer/1325808?co=GENIE.Platform%3DAndroid&amp;hl=en</a:t>
            </a:r>
            <a:r>
              <a:rPr lang="hr-HR" sz="1200" dirty="0" smtClean="0">
                <a:ea typeface="Calibri" panose="020F0502020204030204" pitchFamily="34" charset="0"/>
                <a:cs typeface="Times New Roman" panose="02020603050405020304" pitchFamily="18" charset="0"/>
              </a:rPr>
              <a:t>. Možda otkrijete da potječu s drugog</a:t>
            </a:r>
            <a:r>
              <a:rPr lang="hr-HR" sz="1200" baseline="0" dirty="0" smtClean="0">
                <a:ea typeface="Calibri" panose="020F0502020204030204" pitchFamily="34" charset="0"/>
                <a:cs typeface="Times New Roman" panose="02020603050405020304" pitchFamily="18" charset="0"/>
              </a:rPr>
              <a:t> događaja ili da su ranijeg datuma.</a:t>
            </a:r>
          </a:p>
          <a:p>
            <a:pPr marL="171450" lvl="0" indent="-171450" algn="l">
              <a:spcAft>
                <a:spcPts val="0"/>
              </a:spcAft>
              <a:buFontTx/>
              <a:buChar char="-"/>
              <a:tabLst>
                <a:tab pos="457200" algn="l"/>
              </a:tabLst>
            </a:pPr>
            <a:r>
              <a:rPr lang="hr-HR" sz="1200" b="1" dirty="0" smtClean="0">
                <a:ea typeface="Calibri" panose="020F0502020204030204" pitchFamily="34" charset="0"/>
                <a:cs typeface="Times New Roman" panose="02020603050405020304" pitchFamily="18" charset="0"/>
              </a:rPr>
              <a:t>Razmislite o kontekstu </a:t>
            </a:r>
            <a:r>
              <a:rPr lang="hr-HR" sz="1200" b="0" dirty="0" smtClean="0">
                <a:ea typeface="Calibri" panose="020F0502020204030204" pitchFamily="34" charset="0"/>
                <a:cs typeface="Times New Roman" panose="02020603050405020304" pitchFamily="18" charset="0"/>
              </a:rPr>
              <a:t>oko</a:t>
            </a:r>
            <a:r>
              <a:rPr lang="hr-HR" sz="1200" b="1" dirty="0" smtClean="0">
                <a:ea typeface="Calibri" panose="020F0502020204030204" pitchFamily="34" charset="0"/>
                <a:cs typeface="Times New Roman" panose="02020603050405020304" pitchFamily="18" charset="0"/>
              </a:rPr>
              <a:t> </a:t>
            </a:r>
            <a:r>
              <a:rPr lang="hr-HR" sz="1200" dirty="0" smtClean="0">
                <a:ea typeface="Calibri" panose="020F0502020204030204" pitchFamily="34" charset="0"/>
                <a:cs typeface="Times New Roman" panose="02020603050405020304" pitchFamily="18" charset="0"/>
              </a:rPr>
              <a:t>informacija: zamislite da vam proizvođač telefona kaže da se prodaja udvostručila. Sad dodajte kontekst: Bio je prosinac, sezona praznika, mnogo popusta i telefoni su bili malo jeftiniji. To se moglo i očekivati, zar ne? Slično se često događa u javnim raspravama</a:t>
            </a:r>
            <a:r>
              <a:rPr lang="hr-HR" sz="1200" baseline="0" dirty="0" smtClean="0">
                <a:ea typeface="Calibri" panose="020F0502020204030204" pitchFamily="34" charset="0"/>
                <a:cs typeface="Times New Roman" panose="02020603050405020304" pitchFamily="18" charset="0"/>
              </a:rPr>
              <a:t> o političkim temama</a:t>
            </a:r>
            <a:r>
              <a:rPr lang="hr-HR" sz="1200" dirty="0" smtClean="0">
                <a:ea typeface="Calibri" panose="020F0502020204030204" pitchFamily="34" charset="0"/>
                <a:cs typeface="Times New Roman" panose="02020603050405020304" pitchFamily="18" charset="0"/>
              </a:rPr>
              <a:t>.</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22</a:t>
            </a:fld>
            <a:endParaRPr lang="fr-BE" smtClean="0"/>
          </a:p>
        </p:txBody>
      </p:sp>
    </p:spTree>
    <p:extLst>
      <p:ext uri="{BB962C8B-B14F-4D97-AF65-F5344CB8AC3E}">
        <p14:creationId xmlns:p14="http://schemas.microsoft.com/office/powerpoint/2010/main" val="2966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Različite platforme</a:t>
            </a:r>
            <a:r>
              <a:rPr lang="hr-HR" baseline="0" dirty="0" smtClean="0"/>
              <a:t> imaju različite politike za postupanje s dezinformacijama, pogrešnim informacijama i potencijalno štetnim sadržajem. Ali možete pomoći </a:t>
            </a:r>
            <a:r>
              <a:rPr lang="hr-HR" b="1" baseline="0" dirty="0" smtClean="0"/>
              <a:t>proaktivno prijavljujući </a:t>
            </a:r>
            <a:r>
              <a:rPr lang="hr-HR" baseline="0" dirty="0" smtClean="0"/>
              <a:t>priče i objave koje vam se čine sumnjivima (zbog njihova sadržaja, zato što mislite da račun na kojem su objavljene ne pripada stvarnoj osobi ili zato što je objavljivanje/komentiranje koordinirano i neautentično). Platforme obično imaju funkciju koja vam omogućuje da to jednostavno napravite.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smtClean="0"/>
              <a:t>Više informacija: https://www.who.int/campaigns/connecting-the-world-to-combat-coronavirus/how-to-report-misinformation-online?gclid=CjwKCAiA9bmABhBbEiwASb35Vz8fbkigZUcF5SG8wVuOlgHWspqsMm65mx_h1Eo7yRGJPGx8MtOlHhoCaQwQAvD_BwE</a:t>
            </a:r>
            <a:endParaRPr lang="hr-HR" baseline="0" dirty="0"/>
          </a:p>
        </p:txBody>
      </p:sp>
      <p:sp>
        <p:nvSpPr>
          <p:cNvPr id="4" name="Slide Number Placeholder 3"/>
          <p:cNvSpPr>
            <a:spLocks noGrp="1"/>
          </p:cNvSpPr>
          <p:nvPr>
            <p:ph type="sldNum" sz="quarter" idx="10"/>
          </p:nvPr>
        </p:nvSpPr>
        <p:spPr/>
        <p:txBody>
          <a:bodyPr/>
          <a:lstStyle/>
          <a:p>
            <a:fld id="{506803EC-3D46-44EF-8288-F414FA14AE2B}" type="slidenum">
              <a:rPr lang="fr-BE" smtClean="0"/>
              <a:t>23</a:t>
            </a:fld>
            <a:endParaRPr lang="fr-BE" smtClean="0"/>
          </a:p>
        </p:txBody>
      </p:sp>
    </p:spTree>
    <p:extLst>
      <p:ext uri="{BB962C8B-B14F-4D97-AF65-F5344CB8AC3E}">
        <p14:creationId xmlns:p14="http://schemas.microsoft.com/office/powerpoint/2010/main" val="299171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smtClean="0"/>
              <a:t>Važan je način na koji provjeravate činjenice za svoje prijatelje i obitelj!</a:t>
            </a:r>
            <a:r>
              <a:rPr lang="hr-HR" b="1" baseline="0" dirty="0" smtClean="0"/>
              <a:t> To može biti presudno da vas poslušaju ili se predomisle. Slijedi nekoliko prijedloga za započinjanje tih teških razgovora.</a:t>
            </a:r>
          </a:p>
          <a:p>
            <a:pPr marL="457200" lvl="1" indent="0">
              <a:buFont typeface="Arial" panose="020B0604020202020204" pitchFamily="34" charset="0"/>
              <a:buNone/>
            </a:pPr>
            <a:endParaRPr lang="fr-BE" sz="1200" kern="1200" dirty="0" smtClean="0">
              <a:solidFill>
                <a:schemeClr val="tx1"/>
              </a:solidFill>
              <a:effectLst/>
              <a:latin typeface="+mn-lt"/>
              <a:ea typeface="+mn-ea"/>
              <a:cs typeface="+mn-cs"/>
            </a:endParaRPr>
          </a:p>
          <a:p>
            <a:pPr marL="0" lvl="0" indent="0">
              <a:buFont typeface="Arial" panose="020B0604020202020204" pitchFamily="34" charset="0"/>
              <a:buNone/>
            </a:pPr>
            <a:r>
              <a:rPr lang="hr-HR" sz="1200" i="1" dirty="0" smtClean="0">
                <a:solidFill>
                  <a:schemeClr val="tx1"/>
                </a:solidFill>
                <a:latin typeface="+mn-lt"/>
                <a:ea typeface="+mn-ea"/>
                <a:cs typeface="+mn-cs"/>
              </a:rPr>
              <a:t>– Najveća pogreška koju možete napraviti</a:t>
            </a:r>
            <a:r>
              <a:rPr lang="hr-HR" sz="1200" dirty="0" smtClean="0">
                <a:solidFill>
                  <a:schemeClr val="tx1"/>
                </a:solidFill>
                <a:latin typeface="+mn-lt"/>
                <a:ea typeface="+mn-ea"/>
                <a:cs typeface="+mn-cs"/>
              </a:rPr>
              <a:t>: Iako ste možda u iskušenju da izvrijeđate ljude koji vjeruju pogrešnim informacijama, to je vrlo kontraproduktivno.  Mnogi od tih ljudi možda imaju razumljive, iako neutemeljene razloge za zabrinutost koji se odnose na njihovu konkretnu situaciju, ali ne vrijede općenito. Na primjer, možda je njihovo dijete imalo alergijsku reakciju na cjepivo jer liječnici nisu znali da je alergično pa zato nemaju povjerenja u cjepiva. Ako ih se napadne, to će samo produbiti njihovo uvjerenje.</a:t>
            </a:r>
          </a:p>
          <a:p>
            <a:pPr marL="457200" lvl="1" indent="0">
              <a:buFont typeface="Arial" panose="020B0604020202020204" pitchFamily="34" charset="0"/>
              <a:buNone/>
            </a:pPr>
            <a:r>
              <a:rPr lang="hr-HR" sz="1200" i="1" dirty="0" smtClean="0">
                <a:solidFill>
                  <a:schemeClr val="tx1"/>
                </a:solidFill>
                <a:latin typeface="+mn-lt"/>
                <a:ea typeface="+mn-ea"/>
                <a:cs typeface="+mn-cs"/>
              </a:rPr>
              <a:t>– Doprite i do upornih tako da pokažete razumijevanje:</a:t>
            </a:r>
            <a:r>
              <a:rPr lang="hr-HR" sz="1200" dirty="0" smtClean="0">
                <a:solidFill>
                  <a:schemeClr val="tx1"/>
                </a:solidFill>
                <a:latin typeface="+mn-lt"/>
                <a:ea typeface="+mn-ea"/>
                <a:cs typeface="+mn-cs"/>
              </a:rPr>
              <a:t> Naposljetku, i oni koji vjeruju pogrešnim informacijama (kao što su protivnici cijepljenja) također su ljudi koji se samo brinu za sigurnost svoje djece. No dokazi upućuju na to da su cjepiva, ako ništa drugo, sigurnija od </a:t>
            </a:r>
            <a:r>
              <a:rPr lang="hr-HR" sz="1200" dirty="0" err="1" smtClean="0">
                <a:solidFill>
                  <a:schemeClr val="tx1"/>
                </a:solidFill>
                <a:latin typeface="+mn-lt"/>
                <a:ea typeface="+mn-ea"/>
                <a:cs typeface="+mn-cs"/>
              </a:rPr>
              <a:t>necijepljenja</a:t>
            </a:r>
            <a:r>
              <a:rPr lang="hr-HR" sz="1200" dirty="0" smtClean="0">
                <a:solidFill>
                  <a:schemeClr val="tx1"/>
                </a:solidFill>
                <a:latin typeface="+mn-lt"/>
                <a:ea typeface="+mn-ea"/>
                <a:cs typeface="+mn-cs"/>
              </a:rPr>
              <a:t>. </a:t>
            </a:r>
            <a:r>
              <a:rPr lang="hr-HR" sz="1200" i="1" dirty="0" smtClean="0">
                <a:solidFill>
                  <a:schemeClr val="tx1"/>
                </a:solidFill>
                <a:latin typeface="+mn-lt"/>
                <a:ea typeface="+mn-ea"/>
                <a:cs typeface="+mn-cs"/>
              </a:rPr>
              <a:t>Najbolji način da uvjerite ljude da se predomisle jest da im to objasnite sa suosjećanjem;</a:t>
            </a:r>
            <a:r>
              <a:rPr lang="hr-HR" sz="1200" i="0" baseline="0" dirty="0" smtClean="0">
                <a:solidFill>
                  <a:schemeClr val="tx1"/>
                </a:solidFill>
                <a:latin typeface="+mn-lt"/>
                <a:ea typeface="+mn-ea"/>
                <a:cs typeface="+mn-cs"/>
              </a:rPr>
              <a:t> </a:t>
            </a:r>
            <a:r>
              <a:rPr lang="hr-HR" sz="1200" i="1" baseline="0" dirty="0" smtClean="0">
                <a:solidFill>
                  <a:schemeClr val="tx1"/>
                </a:solidFill>
                <a:latin typeface="+mn-lt"/>
                <a:ea typeface="+mn-ea"/>
                <a:cs typeface="+mn-cs"/>
              </a:rPr>
              <a:t>drugim riječima, budite strpljivi i ljubazni. </a:t>
            </a:r>
          </a:p>
          <a:p>
            <a:pPr marL="171450" lvl="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0" lvl="0" indent="0">
              <a:buFont typeface="Arial" panose="020B0604020202020204" pitchFamily="34" charset="0"/>
              <a:buNone/>
            </a:pPr>
            <a:r>
              <a:rPr lang="hr-HR" sz="1200" i="1" dirty="0" smtClean="0">
                <a:solidFill>
                  <a:schemeClr val="tx1"/>
                </a:solidFill>
                <a:latin typeface="+mn-lt"/>
                <a:ea typeface="+mn-ea"/>
                <a:cs typeface="+mn-cs"/>
              </a:rPr>
              <a:t>– Proces dolaženja do znanstvenih spoznaja pun je neizvjesnosti, a to je nešto što se javnosti ne prezentira na najbolji način.</a:t>
            </a:r>
            <a:r>
              <a:rPr lang="hr-HR" sz="1200" dirty="0" smtClean="0">
                <a:solidFill>
                  <a:schemeClr val="tx1"/>
                </a:solidFill>
                <a:latin typeface="+mn-lt"/>
                <a:ea typeface="+mn-ea"/>
                <a:cs typeface="+mn-cs"/>
              </a:rPr>
              <a:t> Uz svaku informaciju koju dajete iskreno objasnite koliki je stupanj znanstvenog konsenzusa ili sigurnosti. To ne bi trebala biti glavna poruka u razgovoru s prijateljima i obitelji, ali i to treba spomenuti i precizno objasniti kolika je nesigurnost među stručnjacima. Ljudi trebaju shvatiti da se znanost temelji na procesu pokušaja i pogrešaka i da se odluke donose na temelju najpouzdanijih informacija koje su dostupne u tom trenutku, a koje se mogu promijeniti s rezultatima novih studija.</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hr-HR" sz="1200" baseline="0" dirty="0" smtClean="0">
                <a:solidFill>
                  <a:schemeClr val="tx1"/>
                </a:solidFill>
                <a:latin typeface="+mn-lt"/>
                <a:ea typeface="+mn-ea"/>
                <a:cs typeface="+mn-cs"/>
              </a:rPr>
              <a:t>Ovdje možete saznati više o tome: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200" b="0" i="0" u="none" strike="noStrike" cap="none" normalizeH="0" baseline="0" noProof="0" dirty="0" smtClean="0">
                <a:ln>
                  <a:noFill/>
                </a:ln>
                <a:solidFill>
                  <a:srgbClr val="4D4D4D"/>
                </a:solidFill>
                <a:uLnTx/>
                <a:uFillTx/>
                <a:latin typeface="Arial"/>
                <a:ea typeface="+mn-ea"/>
                <a:cs typeface="+mn-cs"/>
                <a:hlinkClick r:id="rId3"/>
              </a:rPr>
              <a:t>https://firstdraftnews.org/latest/how-to-talk-to-family-and-friends-about-that-misleading-whatsapp-message/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hlinkClick r:id="rId4"/>
              </a:rPr>
              <a:t>https://www.poynter.org/fact-checking/2020/have-you-become-a-personal-fact-checker-to-your-family-and-friends/</a:t>
            </a:r>
            <a:endParaRPr lang="hr-HR" dirty="0">
              <a:hlinkClick r:id="rId4"/>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24</a:t>
            </a:fld>
            <a:endParaRPr lang="fr-BE" smtClean="0"/>
          </a:p>
        </p:txBody>
      </p:sp>
    </p:spTree>
    <p:extLst>
      <p:ext uri="{BB962C8B-B14F-4D97-AF65-F5344CB8AC3E}">
        <p14:creationId xmlns:p14="http://schemas.microsoft.com/office/powerpoint/2010/main" val="290720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803EC-3D46-44EF-8288-F414FA14AE2B}" type="slidenum">
              <a:rPr lang="fr-BE" smtClean="0"/>
              <a:t>27</a:t>
            </a:fld>
            <a:endParaRPr lang="fr-BE" dirty="0"/>
          </a:p>
        </p:txBody>
      </p:sp>
    </p:spTree>
    <p:extLst>
      <p:ext uri="{BB962C8B-B14F-4D97-AF65-F5344CB8AC3E}">
        <p14:creationId xmlns:p14="http://schemas.microsoft.com/office/powerpoint/2010/main" val="297471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hr-HR" dirty="0" smtClean="0"/>
              <a:t>Razumijevanje </a:t>
            </a:r>
            <a:r>
              <a:rPr lang="hr-HR" baseline="0" dirty="0" smtClean="0"/>
              <a:t>dezinformacija – slajdovi 4 – 24</a:t>
            </a:r>
          </a:p>
          <a:p>
            <a:pPr marL="171450" indent="-171450">
              <a:buFontTx/>
              <a:buChar char="-"/>
            </a:pPr>
            <a:r>
              <a:rPr lang="hr-HR" dirty="0" smtClean="0"/>
              <a:t>Rad u grupama – slajd 25</a:t>
            </a:r>
          </a:p>
          <a:p>
            <a:pPr marL="171450" indent="-171450">
              <a:buFontTx/>
              <a:buChar char="-"/>
            </a:pPr>
            <a:r>
              <a:rPr lang="hr-HR" dirty="0" smtClean="0"/>
              <a:t>Prezentacija i rasprava – </a:t>
            </a:r>
            <a:r>
              <a:rPr lang="hr-HR" baseline="0" dirty="0" smtClean="0"/>
              <a:t>slajd 25</a:t>
            </a:r>
          </a:p>
          <a:p>
            <a:pPr marL="171450" indent="-171450">
              <a:buFontTx/>
              <a:buChar char="-"/>
            </a:pPr>
            <a:r>
              <a:rPr lang="hr-HR" baseline="0" dirty="0" smtClean="0"/>
              <a:t>Sažetak i savjeti za one koji žele znati više – slajdovi 26 – 34</a:t>
            </a:r>
            <a:endParaRPr lang="hr-HR" baseline="0" dirty="0"/>
          </a:p>
        </p:txBody>
      </p:sp>
      <p:sp>
        <p:nvSpPr>
          <p:cNvPr id="4" name="Slide Number Placeholder 3"/>
          <p:cNvSpPr>
            <a:spLocks noGrp="1"/>
          </p:cNvSpPr>
          <p:nvPr>
            <p:ph type="sldNum" sz="quarter" idx="10"/>
          </p:nvPr>
        </p:nvSpPr>
        <p:spPr/>
        <p:txBody>
          <a:bodyPr/>
          <a:lstStyle/>
          <a:p>
            <a:fld id="{506803EC-3D46-44EF-8288-F414FA14AE2B}" type="slidenum">
              <a:rPr lang="fr-BE" smtClean="0"/>
              <a:t>4</a:t>
            </a:fld>
            <a:endParaRPr lang="fr-BE" smtClean="0"/>
          </a:p>
        </p:txBody>
      </p:sp>
    </p:spTree>
    <p:extLst>
      <p:ext uri="{BB962C8B-B14F-4D97-AF65-F5344CB8AC3E}">
        <p14:creationId xmlns:p14="http://schemas.microsoft.com/office/powerpoint/2010/main" val="107556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Govorit</a:t>
            </a:r>
            <a:r>
              <a:rPr lang="hr-HR" baseline="0" dirty="0"/>
              <a:t> ćemo o definicijama i tehnikama te dati nekoliko savjeta o tome kako lako uočiti dezinformacije, zaštititi se od njih i pomoći drugima da budu oprezniji.</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5</a:t>
            </a:fld>
            <a:endParaRPr lang="fr-BE" smtClean="0"/>
          </a:p>
        </p:txBody>
      </p:sp>
    </p:spTree>
    <p:extLst>
      <p:ext uri="{BB962C8B-B14F-4D97-AF65-F5344CB8AC3E}">
        <p14:creationId xmlns:p14="http://schemas.microsoft.com/office/powerpoint/2010/main" val="367620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hr-HR" sz="1200" dirty="0" smtClean="0">
                <a:ea typeface="Calibri" panose="020F0502020204030204" pitchFamily="34" charset="0"/>
              </a:rPr>
              <a:t>ŠTO SU</a:t>
            </a:r>
            <a:r>
              <a:rPr lang="hr-HR" sz="1200" baseline="0" dirty="0" smtClean="0">
                <a:ea typeface="Calibri" panose="020F0502020204030204" pitchFamily="34" charset="0"/>
              </a:rPr>
              <a:t> DEZINFORMACIJE </a:t>
            </a:r>
          </a:p>
          <a:p>
            <a:pPr algn="just">
              <a:spcAft>
                <a:spcPts val="0"/>
              </a:spcAft>
            </a:pPr>
            <a:endParaRPr lang="fr-BE" sz="1200" baseline="0" dirty="0" smtClean="0">
              <a:effectLst/>
              <a:ea typeface="Calibri" panose="020F0502020204030204" pitchFamily="34" charset="0"/>
            </a:endParaRPr>
          </a:p>
          <a:p>
            <a:pPr marL="171450" indent="-171450" algn="just">
              <a:spcAft>
                <a:spcPts val="0"/>
              </a:spcAft>
              <a:buFont typeface="Wingdings" panose="05000000000000000000" pitchFamily="2" charset="2"/>
              <a:buChar char="Ø"/>
            </a:pPr>
            <a:r>
              <a:rPr lang="hr-HR" sz="1200" baseline="0" dirty="0" smtClean="0">
                <a:ea typeface="Calibri" panose="020F0502020204030204" pitchFamily="34" charset="0"/>
              </a:rPr>
              <a:t>Ciljevi učenja: </a:t>
            </a:r>
          </a:p>
          <a:p>
            <a:pPr marL="171450" indent="-171450" algn="just">
              <a:spcAft>
                <a:spcPts val="0"/>
              </a:spcAft>
              <a:buFontTx/>
              <a:buChar char="-"/>
            </a:pPr>
            <a:r>
              <a:rPr lang="hr-HR" sz="1200" baseline="0" dirty="0" smtClean="0">
                <a:ea typeface="Calibri" panose="020F0502020204030204" pitchFamily="34" charset="0"/>
              </a:rPr>
              <a:t>počnite s definicijama kako biste mogli razlikovati koncepte</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hr-HR" sz="1200" dirty="0" smtClean="0">
                <a:solidFill>
                  <a:schemeClr val="tx1"/>
                </a:solidFill>
              </a:rPr>
              <a:t>procijenite opasnosti</a:t>
            </a:r>
            <a:r>
              <a:rPr lang="hr-HR" sz="1200" baseline="0" dirty="0" smtClean="0">
                <a:solidFill>
                  <a:schemeClr val="tx1"/>
                </a:solidFill>
              </a:rPr>
              <a:t> svake studije slučaja i razmislite kako se može iskoristiti za dezinformiranje</a:t>
            </a:r>
          </a:p>
          <a:p>
            <a:pPr marL="171450" indent="-171450" algn="just">
              <a:spcAft>
                <a:spcPts val="0"/>
              </a:spcAft>
              <a:buFontTx/>
              <a:buChar char="-"/>
            </a:pPr>
            <a:r>
              <a:rPr lang="hr-HR" sz="1200" dirty="0" smtClean="0">
                <a:solidFill>
                  <a:schemeClr val="tx1"/>
                </a:solidFill>
              </a:rPr>
              <a:t>naglasite važnost</a:t>
            </a:r>
            <a:r>
              <a:rPr lang="hr-HR" sz="1200" baseline="0" dirty="0" smtClean="0">
                <a:solidFill>
                  <a:schemeClr val="tx1"/>
                </a:solidFill>
              </a:rPr>
              <a:t> </a:t>
            </a:r>
            <a:r>
              <a:rPr lang="hr-HR" sz="1200" dirty="0" smtClean="0">
                <a:solidFill>
                  <a:schemeClr val="tx1"/>
                </a:solidFill>
              </a:rPr>
              <a:t>vrijednosti: promicanje medijske slobode i pluralizma, poštovanje temeljnih prava</a:t>
            </a:r>
            <a:r>
              <a:rPr lang="hr-HR" sz="1200" baseline="0" dirty="0" smtClean="0">
                <a:solidFill>
                  <a:schemeClr val="tx1"/>
                </a:solidFill>
              </a:rPr>
              <a:t>, kao što je </a:t>
            </a:r>
            <a:r>
              <a:rPr lang="hr-HR" sz="1200" dirty="0" smtClean="0">
                <a:solidFill>
                  <a:schemeClr val="tx1"/>
                </a:solidFill>
              </a:rPr>
              <a:t>sloboda izražavanja, bez „ministarstva istine”</a:t>
            </a:r>
          </a:p>
          <a:p>
            <a:pPr algn="just">
              <a:spcAft>
                <a:spcPts val="0"/>
              </a:spcAft>
            </a:pPr>
            <a:endParaRPr lang="en-GB" sz="1200" dirty="0" smtClean="0">
              <a:effectLst/>
              <a:ea typeface="Calibri" panose="020F0502020204030204" pitchFamily="34" charset="0"/>
            </a:endParaRPr>
          </a:p>
          <a:p>
            <a:pPr algn="just">
              <a:spcAft>
                <a:spcPts val="0"/>
              </a:spcAft>
            </a:pPr>
            <a:r>
              <a:rPr lang="hr-HR" sz="1200" dirty="0" smtClean="0">
                <a:ea typeface="Calibri" panose="020F0502020204030204" pitchFamily="34" charset="0"/>
              </a:rPr>
              <a:t>Pitajte učenike znaju li što su dezinformacije. Primjere koje navedu usporedite s definicijama. Jesu li koji od njih dezinformacije?</a:t>
            </a:r>
          </a:p>
          <a:p>
            <a:pPr algn="just">
              <a:spcAft>
                <a:spcPts val="0"/>
              </a:spcAft>
            </a:pPr>
            <a:r>
              <a:rPr lang="hr-HR" sz="1200" dirty="0" smtClean="0">
                <a:ea typeface="Calibri" panose="020F0502020204030204" pitchFamily="34" charset="0"/>
              </a:rPr>
              <a:t>Ako nisu,</a:t>
            </a:r>
            <a:r>
              <a:rPr lang="hr-HR" sz="1200" baseline="0" dirty="0" smtClean="0">
                <a:ea typeface="Calibri" panose="020F0502020204030204" pitchFamily="34" charset="0"/>
              </a:rPr>
              <a:t> što su</a:t>
            </a:r>
            <a:r>
              <a:rPr lang="hr-HR" sz="1200" dirty="0" smtClean="0">
                <a:ea typeface="Calibri" panose="020F0502020204030204" pitchFamily="34" charset="0"/>
              </a:rPr>
              <a:t>? (Npr. neugodne vijesti ili mišljenja, marketing, pogreške ili nesporazumi.)</a:t>
            </a:r>
          </a:p>
          <a:p>
            <a:pPr algn="just">
              <a:spcAft>
                <a:spcPts val="0"/>
              </a:spcAft>
            </a:pPr>
            <a:endParaRPr lang="en-GB" sz="1200" dirty="0" smtClean="0">
              <a:effectLst/>
              <a:ea typeface="Calibri" panose="020F0502020204030204" pitchFamily="34" charset="0"/>
            </a:endParaRPr>
          </a:p>
          <a:p>
            <a:r>
              <a:rPr lang="hr-HR" sz="1200" b="1" dirty="0" smtClean="0">
                <a:solidFill>
                  <a:schemeClr val="tx1"/>
                </a:solidFill>
              </a:rPr>
              <a:t>Mišljenje ili činjenica?</a:t>
            </a:r>
            <a:r>
              <a:rPr lang="hr-HR" sz="1200" dirty="0" smtClean="0">
                <a:solidFill>
                  <a:schemeClr val="tx1"/>
                </a:solidFill>
              </a:rPr>
              <a:t> Objasnite razliku između mišljenja i činjenice.</a:t>
            </a:r>
          </a:p>
          <a:p>
            <a:r>
              <a:rPr lang="hr-HR" sz="1200" dirty="0" smtClean="0">
                <a:solidFill>
                  <a:schemeClr val="tx1"/>
                </a:solidFill>
              </a:rPr>
              <a:t>Što je činjenica? Činjenice se mogu provjeriti i potkrijepiti dokazima.</a:t>
            </a:r>
          </a:p>
          <a:p>
            <a:r>
              <a:rPr lang="hr-HR" sz="1200" dirty="0" smtClean="0">
                <a:solidFill>
                  <a:schemeClr val="tx1"/>
                </a:solidFill>
              </a:rPr>
              <a:t>Što je mišljenje? Mišljenja se temelje na uvjerenju ili gledištu, a ne na dokazima koji se mogu provjeriti. Netko možda misli suprotno. </a:t>
            </a:r>
          </a:p>
          <a:p>
            <a:endParaRPr lang="en-GB" sz="1200" kern="1200" dirty="0" smtClean="0">
              <a:solidFill>
                <a:schemeClr val="tx1"/>
              </a:solidFill>
              <a:effectLst/>
            </a:endParaRPr>
          </a:p>
          <a:p>
            <a:r>
              <a:rPr lang="hr-HR" sz="1200" i="1" dirty="0" smtClean="0">
                <a:solidFill>
                  <a:schemeClr val="tx1"/>
                </a:solidFill>
              </a:rPr>
              <a:t>Predložena (neobvezna) </a:t>
            </a:r>
            <a:r>
              <a:rPr lang="hr-HR" sz="1200" i="1" baseline="0" dirty="0" smtClean="0">
                <a:solidFill>
                  <a:schemeClr val="tx1"/>
                </a:solidFill>
              </a:rPr>
              <a:t>aktivnost</a:t>
            </a:r>
            <a:r>
              <a:rPr lang="hr-HR" sz="1200" i="1" dirty="0" smtClean="0">
                <a:solidFill>
                  <a:schemeClr val="tx1"/>
                </a:solidFill>
              </a:rPr>
              <a:t>:</a:t>
            </a:r>
            <a:r>
              <a:rPr lang="hr-HR" sz="1200" i="1" baseline="0" dirty="0" smtClean="0">
                <a:solidFill>
                  <a:schemeClr val="tx1"/>
                </a:solidFill>
              </a:rPr>
              <a:t> </a:t>
            </a:r>
            <a:r>
              <a:rPr lang="hr-HR" sz="1200" dirty="0" smtClean="0">
                <a:solidFill>
                  <a:schemeClr val="tx1"/>
                </a:solidFill>
              </a:rPr>
              <a:t>Recite učenicima da prođu kroz </a:t>
            </a:r>
            <a:r>
              <a:rPr lang="hr-HR" sz="1200" baseline="0" dirty="0" smtClean="0">
                <a:solidFill>
                  <a:schemeClr val="tx1"/>
                </a:solidFill>
              </a:rPr>
              <a:t>članak</a:t>
            </a:r>
            <a:r>
              <a:rPr lang="hr-HR" sz="1200" dirty="0" smtClean="0">
                <a:solidFill>
                  <a:schemeClr val="tx1"/>
                </a:solidFill>
              </a:rPr>
              <a:t> i označe dijelove koji su mišljenja te provjere one koji navode činjenice s pouzdanim izvorom i one za koje se čini da navode činjenice, ali se ne spominju izvori. Zamolite učenike da iznesu svoje zaključke.</a:t>
            </a:r>
          </a:p>
          <a:p>
            <a:endParaRPr lang="sv-SE" baseline="0" dirty="0" smtClean="0"/>
          </a:p>
          <a:p>
            <a:r>
              <a:rPr lang="hr-HR" dirty="0" smtClean="0"/>
              <a:t>Neistinite su informacije posvuda,</a:t>
            </a:r>
            <a:r>
              <a:rPr lang="hr-HR" baseline="0" dirty="0" smtClean="0"/>
              <a:t> ali važno je razlikovati dezinformacije od drugih vrsta neistinitih informacija, posebno pogrešnih informacija, i to prema NAMJERI:</a:t>
            </a:r>
          </a:p>
          <a:p>
            <a:endParaRPr lang="en-IE" baseline="0" dirty="0" smtClean="0"/>
          </a:p>
          <a:p>
            <a:pPr marL="171450" indent="-171450">
              <a:spcAft>
                <a:spcPts val="600"/>
              </a:spcAft>
              <a:buFontTx/>
              <a:buChar char="-"/>
            </a:pPr>
            <a:r>
              <a:rPr lang="hr-HR" baseline="0" dirty="0" smtClean="0"/>
              <a:t>Dezinformacije su neistinite informacije koje su smišljene i dijele se </a:t>
            </a:r>
            <a:r>
              <a:rPr lang="hr-HR" b="1" baseline="0" dirty="0" smtClean="0"/>
              <a:t>kako bi namjerno nanijele štetu</a:t>
            </a:r>
            <a:r>
              <a:rPr lang="hr-HR" baseline="0" dirty="0" smtClean="0"/>
              <a:t>. Primjer: </a:t>
            </a:r>
            <a:r>
              <a:rPr lang="hr-HR" baseline="0" dirty="0" err="1" smtClean="0"/>
              <a:t>tweet</a:t>
            </a:r>
            <a:r>
              <a:rPr lang="hr-HR" baseline="0" dirty="0" smtClean="0"/>
              <a:t> o migrantima koji su počinili zločine u Europi, objavljen kako bi unio razdor u društvo.</a:t>
            </a:r>
          </a:p>
          <a:p>
            <a:pPr marL="171450" indent="-171450">
              <a:spcAft>
                <a:spcPts val="600"/>
              </a:spcAft>
              <a:buFontTx/>
              <a:buChar char="-"/>
            </a:pPr>
            <a:r>
              <a:rPr lang="hr-HR" baseline="0" dirty="0" smtClean="0"/>
              <a:t>Pogrešne informacije su neistinite informacije </a:t>
            </a:r>
            <a:r>
              <a:rPr lang="hr-HR" b="1" baseline="0" dirty="0" smtClean="0"/>
              <a:t>koje dijele ljudi koji ne shvaćaju da su neistinite i time ne misle ništa loše</a:t>
            </a:r>
            <a:r>
              <a:rPr lang="hr-HR" baseline="0" dirty="0" smtClean="0"/>
              <a:t>. Često samo pokušavaju pomoći. Primjer: kad vaša teta podijeli članak ili </a:t>
            </a:r>
            <a:r>
              <a:rPr lang="hr-HR" i="1" baseline="0" dirty="0" err="1" smtClean="0"/>
              <a:t>meme</a:t>
            </a:r>
            <a:r>
              <a:rPr lang="hr-HR" baseline="0" dirty="0" smtClean="0"/>
              <a:t> na Facebooku u kojem se tvrdi da češnjak štiti od bolesti COVID-19 jer misli da je to korisna informacija i ne shvaća da nije istinita.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baseline="0" dirty="0" smtClean="0"/>
              <a:t>Operacije utjecaja – k</a:t>
            </a:r>
            <a:r>
              <a:rPr lang="hr-HR" dirty="0" smtClean="0"/>
              <a:t>oordinirano manipuliranje ciljnom publikom na razne nelegitimne i zavaravajuće načine kako bi se podržali protivnički ciljevi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baseline="0" dirty="0" smtClean="0"/>
              <a:t>Strano uplitanje – p</a:t>
            </a:r>
            <a:r>
              <a:rPr lang="hr-HR" dirty="0" smtClean="0"/>
              <a:t>risilne, zavaravajuće i/ili prikrivene radnje stranih državnih aktera ili njihovih agenata da poremete slobodno oblikovanje i izražavanje političke volje, primjerice tijekom izbora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Učenicima </a:t>
            </a:r>
            <a:r>
              <a:rPr lang="hr-HR" baseline="0" dirty="0" smtClean="0"/>
              <a:t>je možda poznat i izraz „lažne vijesti”, ali mi ga ne preporučujemo. Kad političari optužuju neovisne novinare da objavljuju „lažne vijesti” iako su samo kritični, to nije u redu. Ne želimo da pojam „lažne vijesti” dovede do </a:t>
            </a:r>
            <a:r>
              <a:rPr lang="hr-HR" baseline="0" dirty="0" err="1" smtClean="0"/>
              <a:t>delegitimiranja</a:t>
            </a:r>
            <a:r>
              <a:rPr lang="hr-HR" baseline="0" dirty="0" smtClean="0"/>
              <a:t> medija.</a:t>
            </a:r>
            <a:endParaRPr lang="hr-HR" baseline="0" dirty="0"/>
          </a:p>
        </p:txBody>
      </p:sp>
      <p:sp>
        <p:nvSpPr>
          <p:cNvPr id="4" name="Slide Number Placeholder 3"/>
          <p:cNvSpPr>
            <a:spLocks noGrp="1"/>
          </p:cNvSpPr>
          <p:nvPr>
            <p:ph type="sldNum" sz="quarter" idx="10"/>
          </p:nvPr>
        </p:nvSpPr>
        <p:spPr/>
        <p:txBody>
          <a:bodyPr/>
          <a:lstStyle/>
          <a:p>
            <a:fld id="{506803EC-3D46-44EF-8288-F414FA14AE2B}" type="slidenum">
              <a:rPr lang="fr-BE" smtClean="0"/>
              <a:t>6</a:t>
            </a:fld>
            <a:endParaRPr lang="fr-BE" smtClean="0"/>
          </a:p>
        </p:txBody>
      </p:sp>
    </p:spTree>
    <p:extLst>
      <p:ext uri="{BB962C8B-B14F-4D97-AF65-F5344CB8AC3E}">
        <p14:creationId xmlns:p14="http://schemas.microsoft.com/office/powerpoint/2010/main" val="33091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Za početak</a:t>
            </a:r>
            <a:r>
              <a:rPr lang="hr-HR" baseline="0" dirty="0" smtClean="0"/>
              <a:t> pogledajte snimku sa slajda (</a:t>
            </a:r>
            <a:r>
              <a:rPr lang="hr-HR" dirty="0" smtClean="0"/>
              <a:t>https://www.youtube.com/watch?v=d8uRYqsu2W4)</a:t>
            </a:r>
            <a:br>
              <a:rPr lang="hr-HR" dirty="0" smtClean="0"/>
            </a:br>
            <a:r>
              <a:rPr lang="hr-HR" dirty="0" smtClean="0"/>
              <a:t>Ukupno vrijeme:</a:t>
            </a:r>
            <a:r>
              <a:rPr lang="hr-HR" baseline="0" dirty="0" smtClean="0"/>
              <a:t> </a:t>
            </a:r>
            <a:r>
              <a:rPr lang="hr-HR" dirty="0" smtClean="0"/>
              <a:t>1 min 40 s</a:t>
            </a:r>
          </a:p>
          <a:p>
            <a:endParaRPr lang="en-IE" dirty="0" smtClean="0"/>
          </a:p>
          <a:p>
            <a:r>
              <a:rPr lang="hr-HR" dirty="0" smtClean="0"/>
              <a:t>Transkript:</a:t>
            </a:r>
          </a:p>
          <a:p>
            <a:pPr marL="139700" indent="0">
              <a:buNone/>
            </a:pPr>
            <a:r>
              <a:rPr lang="hr-HR" sz="1200" b="0" i="0" u="none" strike="noStrike" cap="none" dirty="0" smtClean="0">
                <a:solidFill>
                  <a:srgbClr val="000000"/>
                </a:solidFill>
                <a:cs typeface="Arial"/>
                <a:sym typeface="Arial"/>
              </a:rPr>
              <a:t>---------------------------</a:t>
            </a:r>
            <a:r>
              <a:rPr lang="hr-HR" dirty="0" smtClean="0"/>
              <a:t/>
            </a:r>
            <a:br>
              <a:rPr lang="hr-HR" dirty="0" smtClean="0"/>
            </a:br>
            <a:r>
              <a:rPr lang="hr-HR" dirty="0" smtClean="0"/>
              <a:t>(narator)	</a:t>
            </a:r>
          </a:p>
          <a:p>
            <a:pPr marL="139700" indent="0">
              <a:buNone/>
            </a:pPr>
            <a:r>
              <a:rPr lang="hr-HR" dirty="0" smtClean="0"/>
              <a:t>Za milijune obitelji koje se nose s autizmom to je bio mogući odgovor: revolucionarno istraživanje koje je cijepljenje djece povezalo s tim poremećajem. Ali to se istraživanje sada smatra zavaravajućim, dok ga neki čak nazivaju i smišljenom prevarom.</a:t>
            </a:r>
          </a:p>
          <a:p>
            <a:pPr marL="139700" indent="0">
              <a:buNone/>
            </a:pPr>
            <a:r>
              <a:rPr lang="hr-HR" dirty="0" smtClean="0"/>
              <a:t>(</a:t>
            </a:r>
            <a:r>
              <a:rPr lang="hr-HR" dirty="0" err="1" smtClean="0"/>
              <a:t>Fiona</a:t>
            </a:r>
            <a:r>
              <a:rPr lang="hr-HR" dirty="0" smtClean="0"/>
              <a:t> </a:t>
            </a:r>
            <a:r>
              <a:rPr lang="hr-HR" dirty="0" err="1" smtClean="0"/>
              <a:t>Godlee</a:t>
            </a:r>
            <a:r>
              <a:rPr lang="hr-HR" dirty="0" smtClean="0"/>
              <a:t>, urednica, British </a:t>
            </a:r>
            <a:r>
              <a:rPr lang="hr-HR" dirty="0" err="1" smtClean="0"/>
              <a:t>Medical</a:t>
            </a:r>
            <a:r>
              <a:rPr lang="hr-HR" dirty="0" smtClean="0"/>
              <a:t> Journal)	</a:t>
            </a:r>
          </a:p>
          <a:p>
            <a:pPr marL="139700" indent="0">
              <a:buNone/>
            </a:pPr>
            <a:r>
              <a:rPr lang="hr-HR" dirty="0" smtClean="0"/>
              <a:t>Od početka smo znali da je istraživanje loše napravljeno, ali dobilo je veliku medijsku pažnju. Svi dokazi,</a:t>
            </a:r>
            <a:r>
              <a:rPr lang="hr-HR" baseline="0" dirty="0" smtClean="0"/>
              <a:t> </a:t>
            </a:r>
            <a:r>
              <a:rPr lang="hr-HR" dirty="0" smtClean="0"/>
              <a:t>sva epidemiološka istraživanja povezana s krvi djece govore suprotno, odnosno da nema nikakvog dokaza o povezanosti.</a:t>
            </a:r>
          </a:p>
          <a:p>
            <a:pPr marL="139700" indent="0">
              <a:buNone/>
            </a:pPr>
            <a:r>
              <a:rPr lang="hr-HR" dirty="0" smtClean="0"/>
              <a:t>(narator)	</a:t>
            </a:r>
          </a:p>
          <a:p>
            <a:pPr marL="139700" indent="0">
              <a:buNone/>
            </a:pPr>
            <a:r>
              <a:rPr lang="hr-HR" dirty="0" smtClean="0"/>
              <a:t>Članak </a:t>
            </a:r>
            <a:r>
              <a:rPr lang="hr-HR" dirty="0" err="1" smtClean="0"/>
              <a:t>Andrewa</a:t>
            </a:r>
            <a:r>
              <a:rPr lang="hr-HR" dirty="0" smtClean="0"/>
              <a:t> </a:t>
            </a:r>
            <a:r>
              <a:rPr lang="hr-HR" dirty="0" err="1" smtClean="0"/>
              <a:t>Wakefielda</a:t>
            </a:r>
            <a:r>
              <a:rPr lang="hr-HR" dirty="0" smtClean="0"/>
              <a:t> i njegovih kolega iz 1998. zastrašio je pacijente, što je dovelo do globalnog pada stopa imunizacije. </a:t>
            </a:r>
            <a:r>
              <a:rPr lang="hr-HR" dirty="0" err="1" smtClean="0"/>
              <a:t>Wakefield</a:t>
            </a:r>
            <a:r>
              <a:rPr lang="hr-HR" dirty="0" smtClean="0"/>
              <a:t> je tvrdio da 12 djece nije imalo nikakvih problema prije nego što su primili uobičajeno cjepivo protiv</a:t>
            </a:r>
            <a:r>
              <a:rPr lang="hr-HR" baseline="0" dirty="0" smtClean="0"/>
              <a:t> </a:t>
            </a:r>
            <a:r>
              <a:rPr lang="hr-HR" dirty="0" smtClean="0"/>
              <a:t>ospica, zaušnjaka i rubeole.</a:t>
            </a:r>
          </a:p>
          <a:p>
            <a:pPr marL="139700" indent="0">
              <a:buNone/>
            </a:pPr>
            <a:r>
              <a:rPr lang="hr-HR" dirty="0" smtClean="0"/>
              <a:t>Taj je rad kasnije povučen i novo je istraživanje pokazalo da su </a:t>
            </a:r>
            <a:r>
              <a:rPr lang="hr-HR" dirty="0" err="1" smtClean="0"/>
              <a:t>Wakefield</a:t>
            </a:r>
            <a:r>
              <a:rPr lang="hr-HR" dirty="0" smtClean="0"/>
              <a:t> i njegovi kolege izmijenili činjenice o pacijentima iz svog istraživanja. No još uvijek ima ljudi koji vjeruju </a:t>
            </a:r>
            <a:r>
              <a:rPr lang="hr-HR" dirty="0" err="1" smtClean="0"/>
              <a:t>Wakefieldu</a:t>
            </a:r>
            <a:r>
              <a:rPr lang="hr-HR" dirty="0" smtClean="0"/>
              <a:t>. Jedan je od njih i </a:t>
            </a:r>
            <a:r>
              <a:rPr lang="hr-HR" dirty="0" err="1" smtClean="0"/>
              <a:t>Jamie</a:t>
            </a:r>
            <a:r>
              <a:rPr lang="hr-HR" dirty="0" smtClean="0"/>
              <a:t> </a:t>
            </a:r>
            <a:r>
              <a:rPr lang="hr-HR" dirty="0" err="1" smtClean="0"/>
              <a:t>Handley</a:t>
            </a:r>
            <a:r>
              <a:rPr lang="hr-HR" dirty="0" smtClean="0"/>
              <a:t>, otac dječaka s autizmom.</a:t>
            </a:r>
          </a:p>
          <a:p>
            <a:pPr marL="139700" indent="0">
              <a:buNone/>
            </a:pPr>
            <a:r>
              <a:rPr lang="hr-HR" dirty="0" smtClean="0"/>
              <a:t>(JB </a:t>
            </a:r>
            <a:r>
              <a:rPr lang="hr-HR" dirty="0" err="1" smtClean="0"/>
              <a:t>Handley</a:t>
            </a:r>
            <a:r>
              <a:rPr lang="hr-HR" dirty="0" smtClean="0"/>
              <a:t>, osnivač, </a:t>
            </a:r>
            <a:r>
              <a:rPr lang="hr-HR" dirty="0" err="1" smtClean="0"/>
              <a:t>Generation</a:t>
            </a:r>
            <a:r>
              <a:rPr lang="hr-HR" dirty="0" smtClean="0"/>
              <a:t> </a:t>
            </a:r>
            <a:r>
              <a:rPr lang="hr-HR" dirty="0" err="1" smtClean="0"/>
              <a:t>Rescue</a:t>
            </a:r>
            <a:r>
              <a:rPr lang="hr-HR" dirty="0" smtClean="0"/>
              <a:t>)	</a:t>
            </a:r>
          </a:p>
          <a:p>
            <a:pPr marL="139700" indent="0">
              <a:buNone/>
            </a:pPr>
            <a:r>
              <a:rPr lang="hr-HR" dirty="0" smtClean="0"/>
              <a:t>Poznato je da cjepiva uzrokuju oštećenja mozga pa ne morate biti vrhunski znanstvenik da biste zaključili: odveli su dijete</a:t>
            </a:r>
            <a:r>
              <a:rPr lang="hr-HR" baseline="0" dirty="0" smtClean="0"/>
              <a:t> kod</a:t>
            </a:r>
            <a:r>
              <a:rPr lang="hr-HR" dirty="0" smtClean="0"/>
              <a:t> liječnika, bilo je normalno, ali nakon što se vratilo, stanje mu se drastično promijenilo. To kod neke djece uzrokuje oštećenje mozga. Zbog toga smo još uvijek ovdje, a prava istraživanja nikad nisu provedena.</a:t>
            </a:r>
          </a:p>
          <a:p>
            <a:pPr marL="139700" indent="0">
              <a:buNone/>
            </a:pPr>
            <a:r>
              <a:rPr lang="hr-HR" dirty="0" smtClean="0"/>
              <a:t>(narator)	</a:t>
            </a:r>
          </a:p>
          <a:p>
            <a:pPr marL="139700" indent="0">
              <a:buNone/>
            </a:pPr>
            <a:r>
              <a:rPr lang="hr-HR" dirty="0" err="1" smtClean="0"/>
              <a:t>Wakefieldu</a:t>
            </a:r>
            <a:r>
              <a:rPr lang="hr-HR" dirty="0" smtClean="0"/>
              <a:t> je prošlog svibnja oduzeta liječnička licenca u Velikoj Britaniji. Studije koje su provedene nakon toga nisu pokazale nikakvu vezu između autizma i cijepljenja protiv ospica, zaušnjaka i rubeole.</a:t>
            </a:r>
          </a:p>
          <a:p>
            <a:pPr marL="139700" indent="0">
              <a:buNone/>
            </a:pPr>
            <a:r>
              <a:rPr lang="hr-HR" dirty="0" err="1" smtClean="0"/>
              <a:t>Wakefield</a:t>
            </a:r>
            <a:r>
              <a:rPr lang="hr-HR" dirty="0" smtClean="0"/>
              <a:t> nije bio dostupan za komentar. </a:t>
            </a:r>
            <a:r>
              <a:rPr lang="hr-HR" dirty="0" err="1" smtClean="0"/>
              <a:t>Rosenson</a:t>
            </a:r>
            <a:r>
              <a:rPr lang="hr-HR" dirty="0" smtClean="0"/>
              <a:t>, </a:t>
            </a:r>
            <a:r>
              <a:rPr lang="hr-HR" dirty="0" err="1" smtClean="0"/>
              <a:t>the</a:t>
            </a:r>
            <a:r>
              <a:rPr lang="hr-HR" dirty="0" smtClean="0"/>
              <a:t> </a:t>
            </a:r>
            <a:r>
              <a:rPr lang="hr-HR" dirty="0" err="1" smtClean="0"/>
              <a:t>Associated</a:t>
            </a:r>
            <a:r>
              <a:rPr lang="hr-HR" dirty="0" smtClean="0"/>
              <a:t> Press.</a:t>
            </a:r>
          </a:p>
          <a:p>
            <a:pPr marL="139700" indent="0">
              <a:buNone/>
            </a:pPr>
            <a:endParaRPr lang="en-US" dirty="0" smtClean="0"/>
          </a:p>
          <a:p>
            <a:pPr marL="139700" indent="0">
              <a:buNone/>
            </a:pPr>
            <a:r>
              <a:rPr lang="hr-HR" dirty="0" smtClean="0"/>
              <a:t>---------------------</a:t>
            </a:r>
          </a:p>
          <a:p>
            <a:pPr marL="139700" indent="0">
              <a:buNone/>
            </a:pPr>
            <a:endParaRPr lang="en-GB" sz="1200" b="0" i="0" u="none" strike="noStrike" cap="none" dirty="0" smtClean="0">
              <a:solidFill>
                <a:schemeClr val="tx1"/>
              </a:solidFill>
              <a:effectLst/>
              <a:cs typeface="+mn-cs"/>
              <a:sym typeface="Arial"/>
            </a:endParaRPr>
          </a:p>
          <a:p>
            <a:pPr marL="139700" indent="0">
              <a:buNone/>
            </a:pPr>
            <a:r>
              <a:rPr lang="hr-HR" dirty="0" smtClean="0"/>
              <a:t>Teme za razgovor:</a:t>
            </a:r>
          </a:p>
          <a:p>
            <a:pPr marL="311150" indent="-171450">
              <a:buFontTx/>
              <a:buChar char="-"/>
            </a:pPr>
            <a:r>
              <a:rPr lang="hr-HR" dirty="0" smtClean="0"/>
              <a:t>Društvo zahtijeva da se osobe u akademskim</a:t>
            </a:r>
            <a:r>
              <a:rPr lang="hr-HR" baseline="0" dirty="0" smtClean="0"/>
              <a:t> ustanovama</a:t>
            </a:r>
            <a:r>
              <a:rPr lang="hr-HR" dirty="0" smtClean="0"/>
              <a:t> pridržavaju visokih akademskih standarda pa je važno razumjeti zašto je to potrebno. Taj jedan</a:t>
            </a:r>
            <a:r>
              <a:rPr lang="hr-HR" baseline="0" dirty="0" smtClean="0"/>
              <a:t> jedini</a:t>
            </a:r>
            <a:r>
              <a:rPr lang="hr-HR" baseline="0" dirty="0" smtClean="0">
                <a:solidFill>
                  <a:srgbClr val="FF0000"/>
                </a:solidFill>
              </a:rPr>
              <a:t> </a:t>
            </a:r>
            <a:r>
              <a:rPr lang="hr-HR" baseline="0" dirty="0" smtClean="0"/>
              <a:t>znanstveni rad, toliko puta opovrgnut, jedan je od najvećih uzroka nastanka pokreta protiv cijepljenja, koji je raširen i danas. Iako sadržava pogrešne navode, taj je rad privukao dovoljno medijske pozornosti da naruši javnu percepciju cjepiva, koja su se zapravo pokazala sigurnima i učinkovitima.  </a:t>
            </a:r>
          </a:p>
          <a:p>
            <a:pPr marL="311150" indent="-171450">
              <a:buFontTx/>
              <a:buChar char="-"/>
            </a:pPr>
            <a:r>
              <a:rPr lang="hr-HR" dirty="0" smtClean="0"/>
              <a:t>Svatko ima pravo na slobodu govora, no to nije isto</a:t>
            </a:r>
            <a:r>
              <a:rPr lang="hr-HR" baseline="0" dirty="0" smtClean="0"/>
              <a:t> što i pravo na </a:t>
            </a:r>
            <a:r>
              <a:rPr lang="hr-HR" dirty="0" smtClean="0"/>
              <a:t>namjerno širenje laži, pogotovo kad</a:t>
            </a:r>
            <a:r>
              <a:rPr lang="hr-HR" baseline="0" dirty="0" smtClean="0"/>
              <a:t> one mogu naštetiti javnom zdravlju. </a:t>
            </a:r>
          </a:p>
          <a:p>
            <a:pPr marL="139700" indent="0">
              <a:buFontTx/>
              <a:buNone/>
            </a:pPr>
            <a:endParaRPr lang="en-US" baseline="0" dirty="0" smtClean="0"/>
          </a:p>
          <a:p>
            <a:pPr marL="139700" indent="0">
              <a:buFontTx/>
              <a:buNone/>
            </a:pPr>
            <a:r>
              <a:rPr lang="hr-HR" baseline="0" dirty="0" smtClean="0"/>
              <a:t>Zašto je to loše:</a:t>
            </a:r>
          </a:p>
          <a:p>
            <a:pPr marL="311150" indent="-171450">
              <a:buFontTx/>
              <a:buChar char="-"/>
            </a:pPr>
            <a:r>
              <a:rPr lang="hr-HR" dirty="0" smtClean="0"/>
              <a:t>Ljudi žele što brže doći do zaključaka, čak i ako su ti zaključci u suprotnosti sa znanstvenim spoznajama.</a:t>
            </a:r>
          </a:p>
          <a:p>
            <a:pPr marL="311150" indent="-171450">
              <a:buFontTx/>
              <a:buChar char="-"/>
            </a:pPr>
            <a:r>
              <a:rPr lang="hr-HR" dirty="0" smtClean="0"/>
              <a:t>Prebacivanje krivnje pomaže da se prikriju potencijalni faktori kao što je odgovornost pojedinca</a:t>
            </a:r>
            <a:r>
              <a:rPr lang="hr-HR" baseline="0" dirty="0" smtClean="0"/>
              <a:t> ili</a:t>
            </a:r>
            <a:r>
              <a:rPr lang="hr-HR" dirty="0" smtClean="0"/>
              <a:t> dokazani uzroci autizma. Na primjer,</a:t>
            </a:r>
            <a:r>
              <a:rPr lang="hr-HR" baseline="0" dirty="0" smtClean="0"/>
              <a:t> autizam se obično dijagnosticira u približno isto vrijeme kad djeca primaju cjepivo protiv ospica, zaušnjaka i rubeole (tzv. MMR cjepivo). Ljudi koji bi radije vjerovali da je netko njihovom djetetu prenio autizam nego da je dijagnoza bila izvan njihove kontrole obično zanemaruju tu činjenicu.</a:t>
            </a:r>
          </a:p>
          <a:p>
            <a:pPr marL="311150" indent="-171450">
              <a:buFontTx/>
              <a:buChar char="-"/>
            </a:pPr>
            <a:r>
              <a:rPr lang="hr-HR" dirty="0" smtClean="0"/>
              <a:t>Ako se dovoljno proširi, ta bi neistinita priča mogla znatno poremetiti sustav cijepljenja. Velik broj ljudi mogao bi nepotrebno izgubiti imunitet na teške bolesti.</a:t>
            </a:r>
            <a:endParaRPr lang="hr-HR" dirty="0"/>
          </a:p>
        </p:txBody>
      </p:sp>
      <p:sp>
        <p:nvSpPr>
          <p:cNvPr id="4" name="Slide Number Placeholder 3"/>
          <p:cNvSpPr>
            <a:spLocks noGrp="1"/>
          </p:cNvSpPr>
          <p:nvPr>
            <p:ph type="sldNum" sz="quarter" idx="10"/>
          </p:nvPr>
        </p:nvSpPr>
        <p:spPr/>
        <p:txBody>
          <a:bodyPr/>
          <a:lstStyle/>
          <a:p>
            <a:fld id="{506803EC-3D46-44EF-8288-F414FA14AE2B}" type="slidenum">
              <a:rPr lang="fr-BE" smtClean="0"/>
              <a:t>7</a:t>
            </a:fld>
            <a:endParaRPr lang="fr-BE" smtClean="0"/>
          </a:p>
        </p:txBody>
      </p:sp>
    </p:spTree>
    <p:extLst>
      <p:ext uri="{BB962C8B-B14F-4D97-AF65-F5344CB8AC3E}">
        <p14:creationId xmlns:p14="http://schemas.microsoft.com/office/powerpoint/2010/main" val="218277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i="0" dirty="0" smtClean="0">
                <a:latin typeface="+mn-lt"/>
                <a:ea typeface="+mn-ea"/>
                <a:cs typeface="+mn-cs"/>
              </a:rPr>
              <a:t>Od</a:t>
            </a:r>
            <a:r>
              <a:rPr lang="hr-HR" sz="1200" b="0" i="0" baseline="0" dirty="0" smtClean="0">
                <a:latin typeface="+mn-lt"/>
                <a:ea typeface="+mn-ea"/>
                <a:cs typeface="+mn-cs"/>
              </a:rPr>
              <a:t> početka </a:t>
            </a:r>
            <a:r>
              <a:rPr lang="hr-HR" sz="1200" b="0" i="0" baseline="0" dirty="0" err="1" smtClean="0">
                <a:latin typeface="+mn-lt"/>
                <a:ea typeface="+mn-ea"/>
                <a:cs typeface="+mn-cs"/>
              </a:rPr>
              <a:t>pandemije</a:t>
            </a:r>
            <a:r>
              <a:rPr lang="hr-HR" sz="1200" b="0" i="0" baseline="0" dirty="0" smtClean="0">
                <a:latin typeface="+mn-lt"/>
                <a:ea typeface="+mn-ea"/>
                <a:cs typeface="+mn-cs"/>
              </a:rPr>
              <a:t> bolesti COVID-19 na</a:t>
            </a:r>
            <a:r>
              <a:rPr lang="hr-HR" sz="1200" b="0" i="0" dirty="0" smtClean="0">
                <a:latin typeface="+mn-lt"/>
                <a:ea typeface="+mn-ea"/>
                <a:cs typeface="+mn-cs"/>
              </a:rPr>
              <a:t> društvenim se medijima širi mnogo zbunjujućih informacija, od kojih neke povezuju 5G tehnologiju sa širenjem virusa. S</a:t>
            </a:r>
            <a:r>
              <a:rPr lang="hr-HR" sz="1200" b="0" i="0" baseline="0" dirty="0" smtClean="0">
                <a:latin typeface="+mn-lt"/>
                <a:ea typeface="+mn-ea"/>
                <a:cs typeface="+mn-cs"/>
              </a:rPr>
              <a:t> jedne strane, s</a:t>
            </a:r>
            <a:r>
              <a:rPr lang="hr-HR" sz="1200" b="0" i="0" dirty="0" smtClean="0">
                <a:latin typeface="+mn-lt"/>
                <a:ea typeface="+mn-ea"/>
                <a:cs typeface="+mn-cs"/>
              </a:rPr>
              <a:t>vatko ima pravo na slobodno</a:t>
            </a:r>
            <a:r>
              <a:rPr lang="hr-HR" sz="1200" b="0" i="0" baseline="0" dirty="0" smtClean="0">
                <a:latin typeface="+mn-lt"/>
                <a:ea typeface="+mn-ea"/>
                <a:cs typeface="+mn-cs"/>
              </a:rPr>
              <a:t> izražavanje i nije loše biti oprezan, pa čak i skeptičan kad je riječ o novim tehnologijama i njihovom utjecaju na naše živote i zdravlje.</a:t>
            </a:r>
          </a:p>
          <a:p>
            <a:endParaRPr lang="en-US" sz="1200" b="0" i="0" kern="1200" dirty="0" smtClean="0">
              <a:effectLst/>
              <a:latin typeface="+mn-lt"/>
              <a:ea typeface="+mn-ea"/>
              <a:cs typeface="+mn-cs"/>
            </a:endParaRPr>
          </a:p>
          <a:p>
            <a:r>
              <a:rPr lang="hr-HR" sz="1200" b="0" i="0" dirty="0" smtClean="0">
                <a:latin typeface="+mn-lt"/>
                <a:ea typeface="+mn-ea"/>
                <a:cs typeface="+mn-cs"/>
              </a:rPr>
              <a:t>ALI</a:t>
            </a:r>
            <a:r>
              <a:rPr lang="hr-HR" sz="1200" b="0" i="0" baseline="0" dirty="0" smtClean="0">
                <a:latin typeface="+mn-lt"/>
                <a:ea typeface="+mn-ea"/>
                <a:cs typeface="+mn-cs"/>
              </a:rPr>
              <a:t> ova je teorija</a:t>
            </a:r>
            <a:r>
              <a:rPr lang="hr-HR" sz="1200" b="0" i="0" dirty="0" smtClean="0">
                <a:latin typeface="+mn-lt"/>
                <a:ea typeface="+mn-ea"/>
                <a:cs typeface="+mn-cs"/>
              </a:rPr>
              <a:t> imala štetne posljedice u stvarnom svijetu, </a:t>
            </a:r>
            <a:r>
              <a:rPr lang="hr-HR" sz="1200" b="0" i="0" dirty="0" smtClean="0"/>
              <a:t>kao što je spaljivanje telekomunikacijske </a:t>
            </a:r>
            <a:r>
              <a:rPr lang="hr-HR" sz="1200" b="0" i="0" baseline="0" dirty="0" smtClean="0"/>
              <a:t>infrastrukture</a:t>
            </a:r>
            <a:r>
              <a:rPr lang="hr-HR" sz="1200" b="0" i="0" dirty="0" smtClean="0"/>
              <a:t> i fizički napadi na radnike koji su je postavljali.</a:t>
            </a:r>
          </a:p>
          <a:p>
            <a:pPr marL="0" indent="0">
              <a:buFontTx/>
              <a:buNone/>
            </a:pPr>
            <a:endParaRPr lang="en-IE" baseline="0" dirty="0" smtClean="0"/>
          </a:p>
          <a:p>
            <a:pPr marL="0" indent="0">
              <a:buFontTx/>
              <a:buNone/>
            </a:pPr>
            <a:r>
              <a:rPr lang="hr-HR" baseline="0" dirty="0" smtClean="0"/>
              <a:t>Zašto je to loše:</a:t>
            </a:r>
          </a:p>
          <a:p>
            <a:pPr marL="171450" indent="-171450">
              <a:buFontTx/>
              <a:buChar char="-"/>
            </a:pPr>
            <a:r>
              <a:rPr lang="hr-HR" baseline="0" dirty="0" smtClean="0"/>
              <a:t>Uništavanje u stvarnom svijetu: piromani pale odašiljače po cijeloj Europi</a:t>
            </a:r>
          </a:p>
          <a:p>
            <a:pPr marL="171450" indent="-171450">
              <a:buFontTx/>
              <a:buChar char="-"/>
            </a:pPr>
            <a:r>
              <a:rPr lang="hr-HR" baseline="0" dirty="0" smtClean="0"/>
              <a:t>Poremećaj u radu telekomunikacijskih mreža, jer su mnogi uništeni i vandalizirani tornjevi zapravo bili oni za 3G i 4G usluge, o kojima javnost ovisi</a:t>
            </a:r>
          </a:p>
          <a:p>
            <a:pPr marL="171450" indent="-171450">
              <a:buFontTx/>
              <a:buChar char="-"/>
            </a:pPr>
            <a:r>
              <a:rPr lang="hr-HR" sz="1200" b="0" i="0" dirty="0" smtClean="0">
                <a:solidFill>
                  <a:schemeClr val="tx1"/>
                </a:solidFill>
                <a:latin typeface="+mn-lt"/>
                <a:ea typeface="+mn-ea"/>
                <a:cs typeface="+mn-cs"/>
              </a:rPr>
              <a:t>Telekomunikacijski radnici doživljavaju napade na ulici zato što postavljaju 5G optičke kabele, ali i bilo koji drugi tip </a:t>
            </a:r>
            <a:r>
              <a:rPr lang="hr-HR" sz="1200" b="0" i="0" baseline="0" dirty="0" smtClean="0">
                <a:solidFill>
                  <a:schemeClr val="tx1"/>
                </a:solidFill>
                <a:latin typeface="+mn-lt"/>
                <a:ea typeface="+mn-ea"/>
                <a:cs typeface="+mn-cs"/>
              </a:rPr>
              <a:t>telekomunikacijske infrastrukture.</a:t>
            </a:r>
          </a:p>
          <a:p>
            <a:pPr marL="0" indent="0">
              <a:buFontTx/>
              <a:buNone/>
            </a:pPr>
            <a:endParaRPr lang="en-IE" sz="1200" b="0" i="0" kern="1200" baseline="0" dirty="0" smtClean="0">
              <a:solidFill>
                <a:schemeClr val="tx1"/>
              </a:solidFill>
              <a:effectLst/>
              <a:latin typeface="+mn-lt"/>
              <a:ea typeface="+mn-ea"/>
              <a:cs typeface="+mn-cs"/>
            </a:endParaRPr>
          </a:p>
          <a:p>
            <a:pPr marL="0" indent="0">
              <a:buFontTx/>
              <a:buNone/>
            </a:pPr>
            <a:r>
              <a:rPr lang="hr-HR" sz="1200" b="0" i="0" dirty="0" smtClean="0">
                <a:solidFill>
                  <a:schemeClr val="tx1"/>
                </a:solidFill>
                <a:latin typeface="+mn-lt"/>
                <a:ea typeface="+mn-ea"/>
                <a:cs typeface="+mn-cs"/>
              </a:rPr>
              <a:t>„Kad se ljudi osjećaju ugroženo ili kao da nemaju kontrolu, ili kad pokušavaju objasniti neki velik i važan događaj, ranjiviji su i skloniji vjerovati teorijama zavjere. Pomalo nelogično, no ljudi imaju veći osjećaj kontrole ako zamisle da se stvari ne događaju nasumično, već da iza toga stoje sumnjive skupine i agencije koje sve kontroliraju. Nasumičnost kod ljudi izaziva nelagodu.” John Cook, stručnjak za pogrešne informacije iz Centra za komunikacije o klimatskim promjenama Sveučilišta George Mason</a:t>
            </a:r>
            <a:endParaRPr lang="hr-HR" sz="1200" b="0" i="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8</a:t>
            </a:fld>
            <a:endParaRPr lang="fr-BE" smtClean="0"/>
          </a:p>
        </p:txBody>
      </p:sp>
    </p:spTree>
    <p:extLst>
      <p:ext uri="{BB962C8B-B14F-4D97-AF65-F5344CB8AC3E}">
        <p14:creationId xmlns:p14="http://schemas.microsoft.com/office/powerpoint/2010/main" val="371519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Teme za razgovor: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 Neprikladni zdravstveni savjeti mogu navesti ljude da se ne liječe,</a:t>
            </a:r>
            <a:r>
              <a:rPr lang="hr-HR" baseline="0" dirty="0" smtClean="0"/>
              <a:t> ili</a:t>
            </a:r>
            <a:r>
              <a:rPr lang="hr-HR" baseline="0" dirty="0" smtClean="0">
                <a:solidFill>
                  <a:srgbClr val="FF0000"/>
                </a:solidFill>
              </a:rPr>
              <a:t> </a:t>
            </a:r>
            <a:r>
              <a:rPr lang="hr-HR" baseline="0" dirty="0" smtClean="0"/>
              <a:t>da podcijene ili precijene određene bolesti. Ova slika u kontekstu </a:t>
            </a:r>
            <a:r>
              <a:rPr lang="hr-HR" baseline="0" dirty="0" err="1" smtClean="0"/>
              <a:t>pandemije</a:t>
            </a:r>
            <a:r>
              <a:rPr lang="hr-HR" baseline="0" dirty="0" smtClean="0"/>
              <a:t> COVID-19 dobar je primjer. Ovo je original koji su neki od vas možda vidjeli na društvenim medijima ili čak na nekim </a:t>
            </a:r>
            <a:r>
              <a:rPr lang="hr-HR" baseline="0" dirty="0" err="1" smtClean="0"/>
              <a:t>WhatsApp</a:t>
            </a:r>
            <a:r>
              <a:rPr lang="hr-HR" baseline="0" dirty="0" smtClean="0"/>
              <a:t> razgovorima: https://factcheck.afp.com/gargling-warm-salt-water-or-vinegar-does-not-prevent-coronavirus-infection-health-experts-say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smtClean="0"/>
              <a:t>Zašto je to loše: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baseline="0" dirty="0" smtClean="0"/>
              <a:t>U ovom slučaju, savjetovati ljudima da piju vruću vodu nije jako opasno, ali što ako dezinformacija uključuje ispijanje tekućine koja je opasna, poput sredstva za izbjeljivanje?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baseline="0" dirty="0" smtClean="0"/>
              <a:t>Studija u časopisu </a:t>
            </a:r>
            <a:r>
              <a:rPr lang="hr-HR" i="1" baseline="0" dirty="0" smtClean="0"/>
              <a:t>American Journal </a:t>
            </a:r>
            <a:r>
              <a:rPr lang="hr-HR" i="1" baseline="0" dirty="0" err="1" smtClean="0"/>
              <a:t>of</a:t>
            </a:r>
            <a:r>
              <a:rPr lang="hr-HR" i="1" baseline="0" dirty="0" smtClean="0"/>
              <a:t> </a:t>
            </a:r>
            <a:r>
              <a:rPr lang="hr-HR" i="1" baseline="0" dirty="0" err="1" smtClean="0"/>
              <a:t>Tropical</a:t>
            </a:r>
            <a:r>
              <a:rPr lang="hr-HR" i="1" baseline="0" dirty="0" smtClean="0"/>
              <a:t> Medicine </a:t>
            </a:r>
            <a:r>
              <a:rPr lang="hr-HR" i="1" baseline="0" dirty="0" err="1" smtClean="0"/>
              <a:t>and</a:t>
            </a:r>
            <a:r>
              <a:rPr lang="hr-HR" i="1" baseline="0" dirty="0" smtClean="0"/>
              <a:t> </a:t>
            </a:r>
            <a:r>
              <a:rPr lang="hr-HR" i="1" baseline="0" dirty="0" err="1" smtClean="0"/>
              <a:t>Hygiene</a:t>
            </a:r>
            <a:r>
              <a:rPr lang="hr-HR" baseline="0" dirty="0" smtClean="0"/>
              <a:t> pokazala je da su dezinformacije i pogrešne informacije o </a:t>
            </a:r>
            <a:r>
              <a:rPr lang="hr-HR" baseline="0" dirty="0" err="1" smtClean="0"/>
              <a:t>koronavirusu</a:t>
            </a:r>
            <a:r>
              <a:rPr lang="hr-HR" baseline="0" dirty="0" smtClean="0"/>
              <a:t> uzrokovale smrt najmanje 800 ljudi, a možda i više (od kolovoza 2020.), kao i hospitalizaciju oko 6000 ljudi. Proučavale su se glasine, </a:t>
            </a:r>
            <a:r>
              <a:rPr lang="hr-HR" b="0" baseline="0" dirty="0" smtClean="0">
                <a:solidFill>
                  <a:srgbClr val="FF0000"/>
                </a:solidFill>
              </a:rPr>
              <a:t>stigme</a:t>
            </a:r>
            <a:r>
              <a:rPr lang="hr-HR" baseline="0" dirty="0" smtClean="0"/>
              <a:t> i </a:t>
            </a:r>
            <a:r>
              <a:rPr lang="hr-HR" b="0" baseline="0" dirty="0" smtClean="0"/>
              <a:t>teorije</a:t>
            </a:r>
            <a:r>
              <a:rPr lang="hr-HR" baseline="0" dirty="0" smtClean="0"/>
              <a:t> zavjere povezane s bolesti COVID-19 koje kruže internetom i njihov utjecaj na javno zdravlje.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sz="1200" dirty="0" smtClean="0">
                <a:latin typeface="+mn-lt"/>
                <a:ea typeface="+mn-ea"/>
                <a:cs typeface="+mn-cs"/>
              </a:rPr>
              <a:t>Te se lažne informacije često šire nenamjerno, ali u mnogim slučajevima i radi podizanja čitanosti ili gledanosti pažljivo smišljenim naslovima i pričama koje privlače pozornost („</a:t>
            </a:r>
            <a:r>
              <a:rPr lang="hr-HR" sz="1200" dirty="0" err="1" smtClean="0">
                <a:latin typeface="+mn-lt"/>
                <a:ea typeface="+mn-ea"/>
                <a:cs typeface="+mn-cs"/>
              </a:rPr>
              <a:t>clickbait</a:t>
            </a:r>
            <a:r>
              <a:rPr lang="hr-HR" sz="1200" dirty="0" smtClean="0">
                <a:latin typeface="+mn-lt"/>
                <a:ea typeface="+mn-ea"/>
                <a:cs typeface="+mn-cs"/>
              </a:rPr>
              <a:t>” novinarstvo, npr. „Znanstvenici kažu da bi ovaj drevni lijek mogao izliječiti rak.</a:t>
            </a:r>
            <a:r>
              <a:rPr lang="hr-HR" sz="1200" baseline="0" dirty="0" smtClean="0">
                <a:latin typeface="+mn-lt"/>
                <a:ea typeface="+mn-ea"/>
                <a:cs typeface="+mn-cs"/>
              </a:rPr>
              <a:t> Kliknite ovdje i saznajte više!”) ili čak zlonamjernici koji žele izazvati kaos, zbunjenost i zagaditi informacijsko okruženje mnogim, često proturječnim navodima</a:t>
            </a:r>
            <a:r>
              <a:rPr lang="hr-HR" sz="1200" dirty="0" smtClean="0">
                <a:latin typeface="+mn-lt"/>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9</a:t>
            </a:fld>
            <a:endParaRPr lang="fr-BE" smtClean="0"/>
          </a:p>
        </p:txBody>
      </p:sp>
    </p:spTree>
    <p:extLst>
      <p:ext uri="{BB962C8B-B14F-4D97-AF65-F5344CB8AC3E}">
        <p14:creationId xmlns:p14="http://schemas.microsoft.com/office/powerpoint/2010/main" val="35751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Za početak</a:t>
            </a:r>
            <a:r>
              <a:rPr lang="hr-HR" baseline="0" dirty="0" smtClean="0"/>
              <a:t> pogledajte snimku sa slajda (</a:t>
            </a:r>
            <a:r>
              <a:rPr lang="hr-HR" dirty="0" smtClean="0"/>
              <a:t>https://www.youtube.com/watch?v=9jnq3MRLsEU)</a:t>
            </a:r>
            <a:br>
              <a:rPr lang="hr-HR" dirty="0" smtClean="0"/>
            </a:br>
            <a:r>
              <a:rPr lang="hr-HR" dirty="0" smtClean="0"/>
              <a:t>Ukupno vrijeme:</a:t>
            </a:r>
            <a:r>
              <a:rPr lang="hr-HR" baseline="0" dirty="0" smtClean="0"/>
              <a:t>  40” </a:t>
            </a:r>
            <a:r>
              <a:rPr lang="hr-HR" dirty="0" smtClean="0"/>
              <a:t>(od</a:t>
            </a:r>
            <a:r>
              <a:rPr lang="hr-HR" baseline="0" dirty="0" smtClean="0"/>
              <a:t> 2</a:t>
            </a:r>
            <a:r>
              <a:rPr lang="hr-HR" dirty="0" smtClean="0"/>
              <a:t>min 51 s</a:t>
            </a:r>
            <a:r>
              <a:rPr lang="hr-HR" baseline="0" dirty="0" smtClean="0"/>
              <a:t> </a:t>
            </a:r>
            <a:r>
              <a:rPr lang="hr-HR" dirty="0" smtClean="0"/>
              <a:t>do</a:t>
            </a:r>
            <a:r>
              <a:rPr lang="hr-HR" baseline="0" dirty="0" smtClean="0"/>
              <a:t> </a:t>
            </a:r>
            <a:r>
              <a:rPr lang="hr-HR" dirty="0" smtClean="0"/>
              <a:t>3 min 31s)</a:t>
            </a:r>
          </a:p>
          <a:p>
            <a:endParaRPr lang="en-IE" dirty="0" smtClean="0"/>
          </a:p>
          <a:p>
            <a:r>
              <a:rPr lang="hr-HR" dirty="0" smtClean="0"/>
              <a:t>Transkript (prevedeni</a:t>
            </a:r>
            <a:r>
              <a:rPr lang="hr-HR" baseline="0" dirty="0" smtClean="0"/>
              <a:t>)</a:t>
            </a:r>
            <a:r>
              <a:rPr lang="hr-HR" dirty="0" smtClean="0"/>
              <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sz="1200" b="0" i="0" u="none" strike="noStrike" cap="none" dirty="0" smtClean="0">
                <a:solidFill>
                  <a:srgbClr val="000000"/>
                </a:solidFill>
                <a:cs typeface="Arial"/>
                <a:sym typeface="Arial"/>
              </a:rPr>
              <a:t>---------------------------</a:t>
            </a:r>
            <a:r>
              <a:rPr lang="hr-HR" dirty="0" smtClean="0"/>
              <a:t/>
            </a:r>
            <a:br>
              <a:rPr lang="hr-HR" dirty="0" smtClean="0"/>
            </a:br>
            <a:r>
              <a:rPr lang="hr-HR" dirty="0" smtClean="0"/>
              <a:t>(Marija, predstavlja se kao građanka Odese koja je došla na prosvjed u </a:t>
            </a:r>
            <a:r>
              <a:rPr lang="hr-HR" dirty="0" err="1" smtClean="0"/>
              <a:t>Sevastopolju</a:t>
            </a:r>
            <a:r>
              <a:rPr lang="hr-HR" dirty="0" smtClean="0"/>
              <a:t> na Krimu 3. ožujka 2014.)</a:t>
            </a:r>
            <a:br>
              <a:rPr lang="hr-HR" dirty="0" smtClean="0"/>
            </a:br>
            <a:r>
              <a:rPr lang="hr-HR" dirty="0" smtClean="0"/>
              <a:t>(isječci su s NTS-a, krimske TV postaje koja je emitirala reportažu s javnog prosvjeda)</a:t>
            </a:r>
            <a:br>
              <a:rPr lang="hr-HR" dirty="0" smtClean="0"/>
            </a:br>
            <a:r>
              <a:rPr lang="hr-HR" dirty="0" smtClean="0"/>
              <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r-HR" dirty="0" smtClean="0"/>
              <a:t>Nastavnici iz škole zovu i traže zaštitu.</a:t>
            </a:r>
            <a:br>
              <a:rPr lang="hr-HR" dirty="0" smtClean="0"/>
            </a:br>
            <a:r>
              <a:rPr lang="hr-HR" dirty="0" smtClean="0"/>
              <a:t>Moja djeca idu u rusku školu i ja sam u vijeću roditelja.</a:t>
            </a:r>
          </a:p>
          <a:p>
            <a:pPr marL="139700" indent="0">
              <a:buNone/>
            </a:pPr>
            <a:r>
              <a:rPr lang="hr-HR" dirty="0" smtClean="0"/>
              <a:t>Kad dođem u školu, djeca pitaju „Hoćemo li morati u zatvor ako učimo i govorimo ruski?”</a:t>
            </a:r>
          </a:p>
          <a:p>
            <a:pPr marL="139700" indent="0">
              <a:buNone/>
            </a:pPr>
            <a:r>
              <a:rPr lang="hr-HR" dirty="0" smtClean="0"/>
              <a:t>Da bismo vam se obratili, morali smo isključiti mobitele, izvaditi baterije.</a:t>
            </a:r>
          </a:p>
          <a:p>
            <a:pPr marL="139700" indent="0">
              <a:buNone/>
            </a:pPr>
            <a:r>
              <a:rPr lang="hr-HR" dirty="0" smtClean="0"/>
              <a:t>Počeo je veliki progon, zaista je strašno.</a:t>
            </a:r>
          </a:p>
          <a:p>
            <a:pPr marL="139700" indent="0">
              <a:buNone/>
            </a:pPr>
            <a:r>
              <a:rPr lang="hr-HR" sz="1200" b="0" i="0" u="none" strike="noStrike" cap="none" dirty="0" smtClean="0">
                <a:solidFill>
                  <a:srgbClr val="000000"/>
                </a:solidFill>
                <a:cs typeface="Arial"/>
                <a:sym typeface="Arial"/>
              </a:rPr>
              <a:t>---------------------------</a:t>
            </a:r>
          </a:p>
          <a:p>
            <a:pPr marL="139700" indent="0">
              <a:buNone/>
            </a:pPr>
            <a:endParaRPr lang="en-IE" sz="1200" b="0" i="0" u="none" strike="noStrike" cap="none" dirty="0" smtClean="0">
              <a:solidFill>
                <a:srgbClr val="000000"/>
              </a:solidFill>
              <a:effectLst/>
              <a:cs typeface="Arial"/>
              <a:sym typeface="Arial"/>
            </a:endParaRPr>
          </a:p>
          <a:p>
            <a:pPr marL="139700" indent="0">
              <a:buNone/>
            </a:pPr>
            <a:r>
              <a:rPr lang="hr-HR" dirty="0" smtClean="0"/>
              <a:t>//</a:t>
            </a:r>
          </a:p>
          <a:p>
            <a:pPr marL="139700" indent="0">
              <a:buNone/>
            </a:pPr>
            <a:r>
              <a:rPr lang="hr-HR" dirty="0" smtClean="0"/>
              <a:t>Razne snimke s istim sudionicima:</a:t>
            </a:r>
          </a:p>
          <a:p>
            <a:pPr marL="139700" indent="0">
              <a:buNone/>
            </a:pPr>
            <a:r>
              <a:rPr lang="hr-HR" dirty="0" smtClean="0"/>
              <a:t>https://www.youtube.com/watch?v=Onui6ivzf4o (</a:t>
            </a:r>
            <a:r>
              <a:rPr lang="hr-HR" dirty="0" err="1" smtClean="0"/>
              <a:t>Harkiv</a:t>
            </a:r>
            <a:r>
              <a:rPr lang="hr-HR" dirty="0" smtClean="0"/>
              <a:t>)</a:t>
            </a:r>
          </a:p>
          <a:p>
            <a:pPr marL="139700" indent="0">
              <a:buNone/>
            </a:pPr>
            <a:r>
              <a:rPr lang="hr-HR" dirty="0" smtClean="0"/>
              <a:t>https://www.youtube.com/watch?v=9jnq3MRLsEU (</a:t>
            </a:r>
            <a:r>
              <a:rPr lang="hr-HR" dirty="0" err="1" smtClean="0"/>
              <a:t>Sevastopolj</a:t>
            </a:r>
            <a:r>
              <a:rPr lang="hr-HR" dirty="0" smtClean="0"/>
              <a:t>)</a:t>
            </a:r>
          </a:p>
          <a:p>
            <a:pPr marL="139700" indent="0">
              <a:buNone/>
            </a:pPr>
            <a:r>
              <a:rPr lang="hr-HR" dirty="0" smtClean="0"/>
              <a:t>https://www.youtube.com/watch?v=mYlDRUnzvsc („referendum” na Krimu)</a:t>
            </a:r>
          </a:p>
          <a:p>
            <a:pPr marL="139700" indent="0">
              <a:buNone/>
            </a:pPr>
            <a:r>
              <a:rPr lang="hr-HR" dirty="0" smtClean="0"/>
              <a:t>https://www.youtube.com/watch?v=3YM-Og-g_jY (Kijev)</a:t>
            </a:r>
          </a:p>
          <a:p>
            <a:pPr marL="139700" indent="0">
              <a:buNone/>
            </a:pPr>
            <a:r>
              <a:rPr lang="hr-HR" dirty="0" smtClean="0"/>
              <a:t>https://www.youtube.com/watch?v=x4jWXVQ-Jog (</a:t>
            </a:r>
            <a:r>
              <a:rPr lang="hr-HR" dirty="0" err="1" smtClean="0"/>
              <a:t>Lugansk</a:t>
            </a:r>
            <a:r>
              <a:rPr lang="hr-HR" dirty="0" smtClean="0"/>
              <a:t>) &gt; video nije dostupan</a:t>
            </a:r>
          </a:p>
          <a:p>
            <a:pPr marL="139700" indent="0">
              <a:buNone/>
            </a:pPr>
            <a:r>
              <a:rPr lang="hr-HR" dirty="0" smtClean="0"/>
              <a:t>https://www.youtube.com/watch?v=JzcBu28nqV0 (</a:t>
            </a:r>
            <a:r>
              <a:rPr lang="hr-HR" dirty="0" err="1" smtClean="0"/>
              <a:t>Krivij</a:t>
            </a:r>
            <a:r>
              <a:rPr lang="hr-HR" dirty="0" smtClean="0"/>
              <a:t> </a:t>
            </a:r>
            <a:r>
              <a:rPr lang="hr-HR" dirty="0" err="1" smtClean="0"/>
              <a:t>Rih</a:t>
            </a:r>
            <a:r>
              <a:rPr lang="hr-HR" dirty="0" smtClean="0"/>
              <a:t>)</a:t>
            </a:r>
          </a:p>
          <a:p>
            <a:pPr marL="139700" indent="0">
              <a:buNone/>
            </a:pPr>
            <a:endParaRPr lang="en-GB" dirty="0" smtClean="0"/>
          </a:p>
          <a:p>
            <a:pPr marL="139700" indent="0">
              <a:buNone/>
            </a:pPr>
            <a:r>
              <a:rPr lang="hr-HR" dirty="0" smtClean="0"/>
              <a:t>Teme za razgovor:</a:t>
            </a:r>
          </a:p>
          <a:p>
            <a:pPr marL="139700" indent="0">
              <a:buNone/>
            </a:pPr>
            <a:r>
              <a:rPr lang="hr-HR" dirty="0" smtClean="0"/>
              <a:t>– Autori propagande moraju biti sigurni da je njihova poruka dosljedna pa angažiraju profesionalne glumce za razne dirljive uloge</a:t>
            </a:r>
          </a:p>
          <a:p>
            <a:pPr marL="139700" indent="0">
              <a:buFontTx/>
              <a:buNone/>
            </a:pPr>
            <a:r>
              <a:rPr lang="hr-HR" dirty="0" smtClean="0"/>
              <a:t>– Stvarni primjeri ne bi bili toliko radikalni, argumenti bi bili uravnoteženi i konačni utjecaj na gledatelja bio bi objektivan. Umjesto toga, ovdje vidimo fabriciranu mržnju protiv pokreta za nezavisnost Ukrajine i njegovih pristalica</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hr-HR" dirty="0" smtClean="0"/>
              <a:t>Zašto je to loše:</a:t>
            </a:r>
          </a:p>
          <a:p>
            <a:pPr marL="0" lvl="0" indent="0" algn="l" rtl="0">
              <a:spcBef>
                <a:spcPts val="0"/>
              </a:spcBef>
              <a:spcAft>
                <a:spcPts val="0"/>
              </a:spcAft>
              <a:buFontTx/>
              <a:buNone/>
            </a:pPr>
            <a:r>
              <a:rPr lang="hr-HR" dirty="0" smtClean="0"/>
              <a:t>Neistinite informacije koriste se za klevetanje protivnika, neovisno o činjenicama.</a:t>
            </a:r>
          </a:p>
          <a:p>
            <a:pPr marL="0" lvl="0" indent="0" algn="l" rtl="0">
              <a:spcBef>
                <a:spcPts val="0"/>
              </a:spcBef>
              <a:spcAft>
                <a:spcPts val="0"/>
              </a:spcAft>
              <a:buFontTx/>
              <a:buNone/>
            </a:pPr>
            <a:r>
              <a:rPr lang="hr-HR" dirty="0" smtClean="0"/>
              <a:t>Ekstreman (neistinit) opis situacije prikazuje se kao stvaran kako bi potaknuo želju za osvetom</a:t>
            </a:r>
          </a:p>
          <a:p>
            <a:pPr marL="0" lvl="0" indent="0" algn="l" rtl="0">
              <a:spcBef>
                <a:spcPts val="0"/>
              </a:spcBef>
              <a:spcAft>
                <a:spcPts val="0"/>
              </a:spcAft>
              <a:buFontTx/>
              <a:buNone/>
            </a:pPr>
            <a:r>
              <a:rPr lang="hr-HR" dirty="0" smtClean="0"/>
              <a:t>Emocionalno manipuliranje iskorištava razne društvene skupine kao neizravan argument za podršku „ekstremnim protumjerama”</a:t>
            </a:r>
            <a:endParaRPr lang="hr-HR" dirty="0"/>
          </a:p>
        </p:txBody>
      </p:sp>
      <p:sp>
        <p:nvSpPr>
          <p:cNvPr id="4" name="Slide Number Placeholder 3"/>
          <p:cNvSpPr>
            <a:spLocks noGrp="1"/>
          </p:cNvSpPr>
          <p:nvPr>
            <p:ph type="sldNum" sz="quarter" idx="10"/>
          </p:nvPr>
        </p:nvSpPr>
        <p:spPr/>
        <p:txBody>
          <a:bodyPr/>
          <a:lstStyle/>
          <a:p>
            <a:fld id="{506803EC-3D46-44EF-8288-F414FA14AE2B}" type="slidenum">
              <a:rPr lang="fr-BE" smtClean="0"/>
              <a:t>10</a:t>
            </a:fld>
            <a:endParaRPr lang="fr-BE" smtClean="0"/>
          </a:p>
        </p:txBody>
      </p:sp>
    </p:spTree>
    <p:extLst>
      <p:ext uri="{BB962C8B-B14F-4D97-AF65-F5344CB8AC3E}">
        <p14:creationId xmlns:p14="http://schemas.microsoft.com/office/powerpoint/2010/main" val="355017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apositiva titolo">
    <p:bg>
      <p:bgPr>
        <a:gradFill flip="none" rotWithShape="1">
          <a:gsLst>
            <a:gs pos="0">
              <a:schemeClr val="accent2">
                <a:lumMod val="0"/>
                <a:lumOff val="100000"/>
              </a:schemeClr>
            </a:gs>
            <a:gs pos="35000">
              <a:schemeClr val="bg1">
                <a:lumMod val="95000"/>
              </a:schemeClr>
            </a:gs>
            <a:gs pos="94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55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29585-78EF-BE40-B48D-C8AAD9C04D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965206-AD60-D74A-B61A-A6A7D4BD236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A06F0A-DEEC-064D-B0F6-9DAB4AC5B4E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5D66E67-D219-A142-B745-633BD530641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6A588CC9-6421-9D43-A2A6-3DA951F83D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1E8DB4-A9FC-F748-A5D8-F2394EC9CEC2}"/>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25941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D5C92-070C-DF4E-AAF0-D8E7D8670E9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6DB03D-3EE6-804B-85E2-11BAC80F8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31DE877A-BC36-374B-BBAB-BCB8768D4C7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2B1841-39BB-7645-A348-C61A8154C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31E8CF-C7CC-DD4A-84FA-33A6467B285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38FC29-F705-FA40-8FFB-2E92B7CACEA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8" name="Segnaposto piè di pagina 7">
            <a:extLst>
              <a:ext uri="{FF2B5EF4-FFF2-40B4-BE49-F238E27FC236}">
                <a16:creationId xmlns:a16="http://schemas.microsoft.com/office/drawing/2014/main" id="{DE552532-09C1-5D48-881D-C544CAC7469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03D6274-85FC-0345-A79A-64E510A37184}"/>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25954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B7E90-C316-BD4F-9DDF-E0782C68B8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A745590-ECBB-6C4E-881D-AB33AEF36AC3}"/>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4" name="Segnaposto piè di pagina 3">
            <a:extLst>
              <a:ext uri="{FF2B5EF4-FFF2-40B4-BE49-F238E27FC236}">
                <a16:creationId xmlns:a16="http://schemas.microsoft.com/office/drawing/2014/main" id="{A3747ED0-3AE6-D34D-89B8-BACFE8DA9D4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091CDCC-0B2D-284B-9BEE-8285642639A7}"/>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94483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F577D7C-F81A-2A44-B0DB-3B68ADC59717}"/>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3" name="Segnaposto piè di pagina 2">
            <a:extLst>
              <a:ext uri="{FF2B5EF4-FFF2-40B4-BE49-F238E27FC236}">
                <a16:creationId xmlns:a16="http://schemas.microsoft.com/office/drawing/2014/main" id="{0B92C0A3-5C7B-B94F-AEDA-F688DC6DF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A3A6C1-B1FC-6044-91F2-F686B8F5382B}"/>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5678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BC3EF-760E-8B44-ABC6-0AA3462437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B881B0-B1AB-234D-A7B1-D66BC0CF1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946C0F-5615-0147-A8B1-A4B0A10A5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CBAE91-95ED-9B4C-92F6-868E0EE26281}"/>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F6AD061C-4367-FC49-B7F6-6CCE944C64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67A345-BF07-C74B-891E-C7746442B6E1}"/>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247905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8FCC7C-0755-DC42-8617-B8472E7ACF1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796951-5719-8D4C-8CC9-A52F31684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0E5E1D3-0B61-C544-BDA2-7484248F2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C5CD0B-3A66-4343-AD66-E6673E201D2B}"/>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6" name="Segnaposto piè di pagina 5">
            <a:extLst>
              <a:ext uri="{FF2B5EF4-FFF2-40B4-BE49-F238E27FC236}">
                <a16:creationId xmlns:a16="http://schemas.microsoft.com/office/drawing/2014/main" id="{67DF91CD-6004-C344-A9B0-68A0ECBA1C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9003A2-C988-814A-8E7E-DEA6CE5340EE}"/>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99196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728098" y="2736190"/>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HIGHLIGHT</a:t>
            </a:r>
          </a:p>
        </p:txBody>
      </p:sp>
      <p:sp>
        <p:nvSpPr>
          <p:cNvPr id="19" name="Segnaposto testo 2">
            <a:extLst>
              <a:ext uri="{FF2B5EF4-FFF2-40B4-BE49-F238E27FC236}">
                <a16:creationId xmlns:a16="http://schemas.microsoft.com/office/drawing/2014/main" id="{5B15DFE0-EEB8-F745-8092-61CADA895199}"/>
              </a:ext>
            </a:extLst>
          </p:cNvPr>
          <p:cNvSpPr>
            <a:spLocks noGrp="1"/>
          </p:cNvSpPr>
          <p:nvPr>
            <p:ph type="body" idx="10" hasCustomPrompt="1"/>
          </p:nvPr>
        </p:nvSpPr>
        <p:spPr>
          <a:xfrm>
            <a:off x="828065" y="3627789"/>
            <a:ext cx="5232766" cy="424732"/>
          </a:xfrm>
        </p:spPr>
        <p:txBody>
          <a:bodyPr wrap="square" anchor="b">
            <a:sp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TITLE TEXT</a:t>
            </a:r>
          </a:p>
        </p:txBody>
      </p:sp>
      <p:sp>
        <p:nvSpPr>
          <p:cNvPr id="20" name="Segnaposto testo 2">
            <a:extLst>
              <a:ext uri="{FF2B5EF4-FFF2-40B4-BE49-F238E27FC236}">
                <a16:creationId xmlns:a16="http://schemas.microsoft.com/office/drawing/2014/main" id="{EC9BFAC6-8F72-5C4D-8FE5-90041169966D}"/>
              </a:ext>
            </a:extLst>
          </p:cNvPr>
          <p:cNvSpPr>
            <a:spLocks noGrp="1"/>
          </p:cNvSpPr>
          <p:nvPr>
            <p:ph type="body" idx="11" hasCustomPrompt="1"/>
          </p:nvPr>
        </p:nvSpPr>
        <p:spPr>
          <a:xfrm>
            <a:off x="839788" y="4345825"/>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1" name="Segnaposto testo 2">
            <a:extLst>
              <a:ext uri="{FF2B5EF4-FFF2-40B4-BE49-F238E27FC236}">
                <a16:creationId xmlns:a16="http://schemas.microsoft.com/office/drawing/2014/main" id="{C9B66D31-74EB-7C44-919D-DC842B11A99B}"/>
              </a:ext>
            </a:extLst>
          </p:cNvPr>
          <p:cNvSpPr>
            <a:spLocks noGrp="1"/>
          </p:cNvSpPr>
          <p:nvPr>
            <p:ph type="body" idx="12" hasCustomPrompt="1"/>
          </p:nvPr>
        </p:nvSpPr>
        <p:spPr>
          <a:xfrm>
            <a:off x="839788" y="5048454"/>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3" name="Segnaposto testo 2">
            <a:extLst>
              <a:ext uri="{FF2B5EF4-FFF2-40B4-BE49-F238E27FC236}">
                <a16:creationId xmlns:a16="http://schemas.microsoft.com/office/drawing/2014/main" id="{5D00DBB4-5A84-D34E-9ADC-C782B5C2F9ED}"/>
              </a:ext>
            </a:extLst>
          </p:cNvPr>
          <p:cNvSpPr>
            <a:spLocks noGrp="1"/>
          </p:cNvSpPr>
          <p:nvPr>
            <p:ph type="body" idx="13" hasCustomPrompt="1"/>
          </p:nvPr>
        </p:nvSpPr>
        <p:spPr>
          <a:xfrm>
            <a:off x="828065" y="1275271"/>
            <a:ext cx="5232766" cy="1200329"/>
          </a:xfrm>
        </p:spPr>
        <p:txBody>
          <a:bodyPr wrap="square" anchor="b">
            <a:spAutoFit/>
          </a:bodyPr>
          <a:lstStyle>
            <a:lvl1pPr marL="0" indent="0">
              <a:buNone/>
              <a:defRPr sz="8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Big </a:t>
            </a:r>
            <a:r>
              <a:rPr lang="it-IT" dirty="0" err="1"/>
              <a:t>title</a:t>
            </a:r>
            <a:endParaRPr lang="it-IT" dirty="0"/>
          </a:p>
        </p:txBody>
      </p:sp>
      <p:pic>
        <p:nvPicPr>
          <p:cNvPr id="17" name="Immagine 16">
            <a:extLst>
              <a:ext uri="{FF2B5EF4-FFF2-40B4-BE49-F238E27FC236}">
                <a16:creationId xmlns:a16="http://schemas.microsoft.com/office/drawing/2014/main" id="{C61FC50E-88AD-7B47-8145-E7F0B2F3B306}"/>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104207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5" name="Immagine 4">
            <a:extLst>
              <a:ext uri="{FF2B5EF4-FFF2-40B4-BE49-F238E27FC236}">
                <a16:creationId xmlns:a16="http://schemas.microsoft.com/office/drawing/2014/main" id="{ED12E4A6-6FFF-F743-8BA1-ECBBEC9F9ED1}"/>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27831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4" name="Immagine 3">
            <a:extLst>
              <a:ext uri="{FF2B5EF4-FFF2-40B4-BE49-F238E27FC236}">
                <a16:creationId xmlns:a16="http://schemas.microsoft.com/office/drawing/2014/main" id="{6BCA9FA1-45E5-B949-B548-BF20BD291D7C}"/>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3579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4"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213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6" name="Sottotitolo 2">
            <a:extLst>
              <a:ext uri="{FF2B5EF4-FFF2-40B4-BE49-F238E27FC236}">
                <a16:creationId xmlns:a16="http://schemas.microsoft.com/office/drawing/2014/main" id="{23A04D92-FCF7-EC4B-9269-5E4AAD5F4644}"/>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6044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a titolo">
    <p:bg>
      <p:bgPr>
        <a:solidFill>
          <a:srgbClr val="0B174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2"/>
          <a:srcRect/>
          <a:stretch/>
        </p:blipFill>
        <p:spPr>
          <a:xfrm>
            <a:off x="10694233" y="5726574"/>
            <a:ext cx="917751" cy="614987"/>
          </a:xfrm>
          <a:prstGeom prst="rect">
            <a:avLst/>
          </a:prstGeom>
        </p:spPr>
      </p:pic>
      <p:sp>
        <p:nvSpPr>
          <p:cNvPr id="6" name="Segnaposto risorsa multimediale 5">
            <a:extLst>
              <a:ext uri="{FF2B5EF4-FFF2-40B4-BE49-F238E27FC236}">
                <a16:creationId xmlns:a16="http://schemas.microsoft.com/office/drawing/2014/main" id="{7E825C6E-0BC9-D14C-9906-58EEC9A276C9}"/>
              </a:ext>
            </a:extLst>
          </p:cNvPr>
          <p:cNvSpPr>
            <a:spLocks noGrp="1"/>
          </p:cNvSpPr>
          <p:nvPr>
            <p:ph type="media" sz="quarter" idx="10" hasCustomPrompt="1"/>
          </p:nvPr>
        </p:nvSpPr>
        <p:spPr>
          <a:xfrm>
            <a:off x="1559169" y="1136406"/>
            <a:ext cx="8885971" cy="5181600"/>
          </a:xfrm>
          <a:solidFill>
            <a:schemeClr val="bg2">
              <a:lumMod val="25000"/>
            </a:schemeClr>
          </a:solidFill>
        </p:spPr>
        <p:txBody>
          <a:bodyPr lIns="0" tIns="540000" rIns="0" bIns="0"/>
          <a:lstStyle>
            <a:lvl1pPr algn="ctr">
              <a:buNone/>
              <a:defRPr sz="1200">
                <a:solidFill>
                  <a:schemeClr val="bg1"/>
                </a:solidFill>
                <a:latin typeface="Arial" panose="020B0604020202020204" pitchFamily="34" charset="0"/>
                <a:cs typeface="Arial" panose="020B0604020202020204" pitchFamily="34" charset="0"/>
              </a:defRPr>
            </a:lvl1pPr>
          </a:lstStyle>
          <a:p>
            <a:r>
              <a:rPr lang="it-IT" dirty="0"/>
              <a:t>MOVIE LINK</a:t>
            </a:r>
          </a:p>
        </p:txBody>
      </p:sp>
      <p:sp>
        <p:nvSpPr>
          <p:cNvPr id="7" name="Titolo 1">
            <a:extLst>
              <a:ext uri="{FF2B5EF4-FFF2-40B4-BE49-F238E27FC236}">
                <a16:creationId xmlns:a16="http://schemas.microsoft.com/office/drawing/2014/main" id="{B7B9B3B4-5F21-F142-8591-ACB113FA9B69}"/>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Tree>
    <p:extLst>
      <p:ext uri="{BB962C8B-B14F-4D97-AF65-F5344CB8AC3E}">
        <p14:creationId xmlns:p14="http://schemas.microsoft.com/office/powerpoint/2010/main" val="38295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03175-6383-A44F-AEA2-C5602EB589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AD69FD-3944-C14A-9DF6-1954A28FC7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8CF827-2DD7-6E40-BC4D-746EAD594147}"/>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1C75E00A-BBBE-7248-B872-12667CA840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B14B93-6206-C948-B26C-3C4A43CEC7BD}"/>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61316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4D08-4C16-5145-9A03-E7E5816DD15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FFBB61-F8D5-9049-AB61-46BD603A0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B3C5AF1-AA75-8247-901D-7E351B787FC3}"/>
              </a:ext>
            </a:extLst>
          </p:cNvPr>
          <p:cNvSpPr>
            <a:spLocks noGrp="1"/>
          </p:cNvSpPr>
          <p:nvPr>
            <p:ph type="dt" sz="half" idx="10"/>
          </p:nvPr>
        </p:nvSpPr>
        <p:spPr/>
        <p:txBody>
          <a:body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1E8F6293-0B77-AA4F-8C91-D539EC16B7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CE949E-7E92-7F4A-843B-6F7EE7CDCDD6}"/>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7950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F2B413-3898-074E-B479-73FB404B0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861AFF73-2D06-0C48-9461-0BCF44144216}"/>
              </a:ext>
            </a:extLst>
          </p:cNvPr>
          <p:cNvSpPr>
            <a:spLocks noGrp="1"/>
          </p:cNvSpPr>
          <p:nvPr>
            <p:ph type="body" idx="1"/>
          </p:nvPr>
        </p:nvSpPr>
        <p:spPr>
          <a:xfrm>
            <a:off x="838200" y="1825625"/>
            <a:ext cx="10515600" cy="1028786"/>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01F8D188-27CC-744E-A9D2-43348FC4A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752D-52F6-6649-AA7C-289B42815F2C}" type="datetimeFigureOut">
              <a:rPr lang="it-IT" smtClean="0"/>
              <a:t>09/04/2021</a:t>
            </a:fld>
            <a:endParaRPr lang="it-IT"/>
          </a:p>
        </p:txBody>
      </p:sp>
      <p:sp>
        <p:nvSpPr>
          <p:cNvPr id="5" name="Segnaposto piè di pagina 4">
            <a:extLst>
              <a:ext uri="{FF2B5EF4-FFF2-40B4-BE49-F238E27FC236}">
                <a16:creationId xmlns:a16="http://schemas.microsoft.com/office/drawing/2014/main" id="{948E7194-FA69-5A45-92E3-7DA112B26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0BDC25C-25D9-2F43-93B7-76F6A1448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B1DA-92F2-0744-842C-6CD622A90965}" type="slidenum">
              <a:rPr lang="it-IT" smtClean="0"/>
              <a:t>‹#›</a:t>
            </a:fld>
            <a:endParaRPr lang="it-IT"/>
          </a:p>
        </p:txBody>
      </p:sp>
    </p:spTree>
    <p:extLst>
      <p:ext uri="{BB962C8B-B14F-4D97-AF65-F5344CB8AC3E}">
        <p14:creationId xmlns:p14="http://schemas.microsoft.com/office/powerpoint/2010/main" val="255844965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hyperlink" Target="https://www.youtube.com/watch?v=9jnq3MRLs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nOd2vMCDv9M?feature=oembed"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fakescape.cz/en/about-us" TargetMode="External"/><Relationship Id="rId13" Type="http://schemas.openxmlformats.org/officeDocument/2006/relationships/image" Target="../media/image70.png"/><Relationship Id="rId3" Type="http://schemas.openxmlformats.org/officeDocument/2006/relationships/notesSlide" Target="../notesSlides/notesSlide24.xml"/><Relationship Id="rId7" Type="http://schemas.openxmlformats.org/officeDocument/2006/relationships/hyperlink" Target="https://landing.adobe.com/en/na/products/creative-cloud/69308-real-or-photoshop/index.html" TargetMode="External"/><Relationship Id="rId12"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s://www.getbadnews.com/droggame_book/junior-uk/#intro" TargetMode="External"/><Relationship Id="rId11" Type="http://schemas.openxmlformats.org/officeDocument/2006/relationships/hyperlink" Target="https://trollfactory.yle.fi/" TargetMode="External"/><Relationship Id="rId5" Type="http://schemas.openxmlformats.org/officeDocument/2006/relationships/hyperlink" Target="https://www.getbadnews.com/#intro" TargetMode="External"/><Relationship Id="rId10" Type="http://schemas.openxmlformats.org/officeDocument/2006/relationships/hyperlink" Target="https://escapefake.org/en/home-4/" TargetMode="External"/><Relationship Id="rId4" Type="http://schemas.openxmlformats.org/officeDocument/2006/relationships/image" Target="../media/image68.png"/><Relationship Id="rId9" Type="http://schemas.openxmlformats.org/officeDocument/2006/relationships/hyperlink" Target="https://fakey.iuni.iu.edu/"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www.irex.org/sites/default/files/node/resource/learn-to-discern-media-literacy-curriculum-english-3.pdf" TargetMode="External"/><Relationship Id="rId11" Type="http://schemas.openxmlformats.org/officeDocument/2006/relationships/image" Target="../media/image70.png"/><Relationship Id="rId5" Type="http://schemas.openxmlformats.org/officeDocument/2006/relationships/hyperlink" Target="https://toolbox.google.com/factcheck/explorer" TargetMode="External"/><Relationship Id="rId10" Type="http://schemas.openxmlformats.org/officeDocument/2006/relationships/image" Target="../media/image71.sv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mediawijs.be/"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image" Target="../media/image68.png"/><Relationship Id="rId21" Type="http://schemas.openxmlformats.org/officeDocument/2006/relationships/hyperlink" Target="https://danskemedier.dk/undervisning/" TargetMode="External"/><Relationship Id="rId7" Type="http://schemas.openxmlformats.org/officeDocument/2006/relationships/hyperlink" Target="https://bundeskriminalamt.at/205/start.aspx#a2"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slideLayout" Target="../slideLayouts/slideLayout13.xml"/><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themeOverride" Target="../theme/themeOverride2.xml"/><Relationship Id="rId6" Type="http://schemas.openxmlformats.org/officeDocument/2006/relationships/hyperlink" Target="http://bupp.at/" TargetMode="External"/><Relationship Id="rId11" Type="http://schemas.openxmlformats.org/officeDocument/2006/relationships/hyperlink" Target="https://www.djecamedija.org/" TargetMode="External"/><Relationship Id="rId5" Type="http://schemas.openxmlformats.org/officeDocument/2006/relationships/hyperlink" Target="https://www.saferinternet.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dkmk.hr/" TargetMode="External"/><Relationship Id="rId19" Type="http://schemas.openxmlformats.org/officeDocument/2006/relationships/hyperlink" Target="https://www.dr.dk/ultra" TargetMode="External"/><Relationship Id="rId4" Type="http://schemas.openxmlformats.org/officeDocument/2006/relationships/hyperlink" Target="https://www.mediamanual.at/" TargetMode="External"/><Relationship Id="rId9" Type="http://schemas.openxmlformats.org/officeDocument/2006/relationships/hyperlink" Target="https://gramoten.li/"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26" Type="http://schemas.openxmlformats.org/officeDocument/2006/relationships/image" Target="../media/image71.svg"/><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7.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 Id="rId27"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26" Type="http://schemas.openxmlformats.org/officeDocument/2006/relationships/image" Target="../media/image70.png"/><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7.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C4%AB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getbadnews.com/social-impact-game#intro"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26" Type="http://schemas.openxmlformats.org/officeDocument/2006/relationships/image" Target="../media/image70.png"/><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7.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17"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d8uRYqsu2W4?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73880" y="40995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8000" b="1" strike="noStrike" spc="-1" dirty="0" smtClean="0">
                <a:solidFill>
                  <a:srgbClr val="FF5D00"/>
                </a:solidFill>
                <a:latin typeface="Arial"/>
              </a:rPr>
              <a:t>d</a:t>
            </a:r>
            <a:r>
              <a:rPr lang="hr-HR" sz="8000" b="1" spc="-1" dirty="0" smtClean="0">
                <a:solidFill>
                  <a:srgbClr val="FF5D00"/>
                </a:solidFill>
                <a:latin typeface="Arial"/>
              </a:rPr>
              <a:t>ez</a:t>
            </a:r>
            <a:r>
              <a:rPr lang="it-IT" sz="8000" b="1" strike="noStrike" spc="-1" dirty="0" smtClean="0">
                <a:solidFill>
                  <a:srgbClr val="164193"/>
                </a:solidFill>
                <a:latin typeface="Arial"/>
              </a:rPr>
              <a:t>informa</a:t>
            </a:r>
            <a:r>
              <a:rPr lang="hr-HR" sz="8000" b="1" strike="noStrike" spc="-1" dirty="0" smtClean="0">
                <a:solidFill>
                  <a:srgbClr val="164193"/>
                </a:solidFill>
                <a:latin typeface="Arial"/>
              </a:rPr>
              <a:t>cije</a:t>
            </a:r>
            <a:endParaRPr lang="fr-BE" sz="8000" b="0" strike="noStrike" spc="-1" dirty="0">
              <a:latin typeface="Arial"/>
            </a:endParaRPr>
          </a:p>
        </p:txBody>
      </p:sp>
      <p:sp>
        <p:nvSpPr>
          <p:cNvPr id="283" name="CustomShape 2"/>
          <p:cNvSpPr/>
          <p:nvPr/>
        </p:nvSpPr>
        <p:spPr>
          <a:xfrm>
            <a:off x="2955240" y="3429000"/>
            <a:ext cx="383724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hr-HR" sz="2800" b="0" strike="noStrike" spc="-1" dirty="0" smtClean="0">
                <a:solidFill>
                  <a:srgbClr val="164193"/>
                </a:solidFill>
                <a:latin typeface="Arial"/>
              </a:rPr>
              <a:t>PREPOZNAJTE I SUZBIJTE</a:t>
            </a:r>
            <a:endParaRPr lang="fr-BE" sz="2800" b="0" strike="noStrike" spc="-1" dirty="0">
              <a:latin typeface="Arial"/>
            </a:endParaRP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extLst>
      <p:ext uri="{BB962C8B-B14F-4D97-AF65-F5344CB8AC3E}">
        <p14:creationId xmlns:p14="http://schemas.microsoft.com/office/powerpoint/2010/main" val="241910884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5A63B-83E9-C84A-BE36-03DCF45488CC}"/>
              </a:ext>
            </a:extLst>
          </p:cNvPr>
          <p:cNvSpPr>
            <a:spLocks noGrp="1"/>
          </p:cNvSpPr>
          <p:nvPr>
            <p:ph type="ctrTitle"/>
          </p:nvPr>
        </p:nvSpPr>
        <p:spPr/>
        <p:txBody>
          <a:bodyPr/>
          <a:lstStyle/>
          <a:p>
            <a:r>
              <a:rPr lang="hr-HR"/>
              <a:t>ŠTO SU DEZINFORMACIJE – </a:t>
            </a:r>
            <a:r>
              <a:rPr lang="hr-HR" b="1"/>
              <a:t>ISTA OSOBA IZDAJE SE ZA RAZLIČITE PRORUSKE GRAĐANKE</a:t>
            </a:r>
          </a:p>
        </p:txBody>
      </p:sp>
      <p:pic>
        <p:nvPicPr>
          <p:cNvPr id="8" name="Picture 9">
            <a:extLst>
              <a:ext uri="{FF2B5EF4-FFF2-40B4-BE49-F238E27FC236}">
                <a16:creationId xmlns:a16="http://schemas.microsoft.com/office/drawing/2014/main" id="{9E4AEB0D-10F5-324D-AE1A-3C8272047A79}"/>
              </a:ext>
            </a:extLst>
          </p:cNvPr>
          <p:cNvPicPr>
            <a:picLocks noChangeAspect="1"/>
          </p:cNvPicPr>
          <p:nvPr/>
        </p:nvPicPr>
        <p:blipFill>
          <a:blip r:embed="rId3"/>
          <a:stretch>
            <a:fillRect/>
          </a:stretch>
        </p:blipFill>
        <p:spPr>
          <a:xfrm>
            <a:off x="738289" y="2657050"/>
            <a:ext cx="2360090" cy="1572996"/>
          </a:xfrm>
          <a:prstGeom prst="rect">
            <a:avLst/>
          </a:prstGeom>
        </p:spPr>
      </p:pic>
      <p:pic>
        <p:nvPicPr>
          <p:cNvPr id="12" name="Triangle-action1">
            <a:hlinkClick r:id="rId4"/>
            <a:extLst>
              <a:ext uri="{FF2B5EF4-FFF2-40B4-BE49-F238E27FC236}">
                <a16:creationId xmlns:a16="http://schemas.microsoft.com/office/drawing/2014/main" id="{543B14C6-71BE-EF48-8A40-A745514B1A49}"/>
              </a:ext>
            </a:extLst>
          </p:cNvPr>
          <p:cNvPicPr>
            <a:picLocks noChangeAspect="1"/>
          </p:cNvPicPr>
          <p:nvPr/>
        </p:nvPicPr>
        <p:blipFill>
          <a:blip r:embed="rId5"/>
          <a:stretch>
            <a:fillRect/>
          </a:stretch>
        </p:blipFill>
        <p:spPr>
          <a:xfrm>
            <a:off x="1649245" y="3244255"/>
            <a:ext cx="517891" cy="369489"/>
          </a:xfrm>
          <a:prstGeom prst="rect">
            <a:avLst/>
          </a:prstGeom>
        </p:spPr>
      </p:pic>
      <p:pic>
        <p:nvPicPr>
          <p:cNvPr id="14" name="Paveikslėlis 17">
            <a:extLst>
              <a:ext uri="{FF2B5EF4-FFF2-40B4-BE49-F238E27FC236}">
                <a16:creationId xmlns:a16="http://schemas.microsoft.com/office/drawing/2014/main" id="{6B1CC556-02C2-D040-80DD-79D50592E40C}"/>
              </a:ext>
            </a:extLst>
          </p:cNvPr>
          <p:cNvPicPr>
            <a:picLocks noChangeAspect="1"/>
          </p:cNvPicPr>
          <p:nvPr/>
        </p:nvPicPr>
        <p:blipFill>
          <a:blip r:embed="rId6"/>
          <a:stretch>
            <a:fillRect/>
          </a:stretch>
        </p:blipFill>
        <p:spPr>
          <a:xfrm>
            <a:off x="3547627" y="2682046"/>
            <a:ext cx="2347453" cy="1548000"/>
          </a:xfrm>
          <a:prstGeom prst="rect">
            <a:avLst/>
          </a:prstGeom>
        </p:spPr>
      </p:pic>
      <p:pic>
        <p:nvPicPr>
          <p:cNvPr id="20" name="Paveikslėlis 11">
            <a:extLst>
              <a:ext uri="{FF2B5EF4-FFF2-40B4-BE49-F238E27FC236}">
                <a16:creationId xmlns:a16="http://schemas.microsoft.com/office/drawing/2014/main" id="{C9C7CB69-0BA4-FD42-8447-073A1851BB47}"/>
              </a:ext>
            </a:extLst>
          </p:cNvPr>
          <p:cNvPicPr>
            <a:picLocks noChangeAspect="1"/>
          </p:cNvPicPr>
          <p:nvPr/>
        </p:nvPicPr>
        <p:blipFill>
          <a:blip r:embed="rId7"/>
          <a:stretch>
            <a:fillRect/>
          </a:stretch>
        </p:blipFill>
        <p:spPr>
          <a:xfrm>
            <a:off x="9134351" y="2682756"/>
            <a:ext cx="2344768" cy="1547290"/>
          </a:xfrm>
          <a:prstGeom prst="rect">
            <a:avLst/>
          </a:prstGeom>
        </p:spPr>
      </p:pic>
      <p:pic>
        <p:nvPicPr>
          <p:cNvPr id="24" name="Paveikslėlis 16">
            <a:extLst>
              <a:ext uri="{FF2B5EF4-FFF2-40B4-BE49-F238E27FC236}">
                <a16:creationId xmlns:a16="http://schemas.microsoft.com/office/drawing/2014/main" id="{9B4858DB-8EE8-FF4D-89BD-AE54FC8C5CFE}"/>
              </a:ext>
            </a:extLst>
          </p:cNvPr>
          <p:cNvPicPr>
            <a:picLocks noChangeAspect="1"/>
          </p:cNvPicPr>
          <p:nvPr/>
        </p:nvPicPr>
        <p:blipFill>
          <a:blip r:embed="rId8"/>
          <a:stretch>
            <a:fillRect/>
          </a:stretch>
        </p:blipFill>
        <p:spPr>
          <a:xfrm>
            <a:off x="6344328" y="2682755"/>
            <a:ext cx="2340774" cy="1547291"/>
          </a:xfrm>
          <a:prstGeom prst="rect">
            <a:avLst/>
          </a:prstGeom>
        </p:spPr>
      </p:pic>
      <p:sp>
        <p:nvSpPr>
          <p:cNvPr id="28" name="Fumetto 2 27">
            <a:extLst>
              <a:ext uri="{FF2B5EF4-FFF2-40B4-BE49-F238E27FC236}">
                <a16:creationId xmlns:a16="http://schemas.microsoft.com/office/drawing/2014/main" id="{9BFC8F82-182B-8E4C-9720-0EFF769C5D2C}"/>
              </a:ext>
            </a:extLst>
          </p:cNvPr>
          <p:cNvSpPr/>
          <p:nvPr/>
        </p:nvSpPr>
        <p:spPr>
          <a:xfrm>
            <a:off x="725475" y="1670104"/>
            <a:ext cx="2380462"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hr-HR" sz="1400" b="1"/>
              <a:t>Ja sam Marija, majka i stanovnica Krima</a:t>
            </a:r>
          </a:p>
        </p:txBody>
      </p:sp>
      <p:sp>
        <p:nvSpPr>
          <p:cNvPr id="29" name="Fumetto 2 28">
            <a:extLst>
              <a:ext uri="{FF2B5EF4-FFF2-40B4-BE49-F238E27FC236}">
                <a16:creationId xmlns:a16="http://schemas.microsoft.com/office/drawing/2014/main" id="{E05AF23D-6638-6D46-9A34-FC1C2B9A7264}"/>
              </a:ext>
            </a:extLst>
          </p:cNvPr>
          <p:cNvSpPr/>
          <p:nvPr/>
        </p:nvSpPr>
        <p:spPr>
          <a:xfrm>
            <a:off x="3541497" y="1670104"/>
            <a:ext cx="2352981"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r-HR" sz="1400" b="1"/>
              <a:t>Tu sam potpredsjednica </a:t>
            </a:r>
          </a:p>
          <a:p>
            <a:pPr algn="ctr">
              <a:lnSpc>
                <a:spcPts val="1380"/>
              </a:lnSpc>
            </a:pPr>
            <a:r>
              <a:rPr lang="hr-HR" sz="1400" b="1"/>
              <a:t>kulturne zaklade </a:t>
            </a:r>
          </a:p>
          <a:p>
            <a:pPr algn="ctr">
              <a:lnSpc>
                <a:spcPts val="1380"/>
              </a:lnSpc>
            </a:pPr>
            <a:r>
              <a:rPr lang="hr-HR" sz="1400" b="1"/>
              <a:t>u Lugansku</a:t>
            </a:r>
          </a:p>
        </p:txBody>
      </p:sp>
      <p:sp>
        <p:nvSpPr>
          <p:cNvPr id="30" name="Fumetto 2 29">
            <a:extLst>
              <a:ext uri="{FF2B5EF4-FFF2-40B4-BE49-F238E27FC236}">
                <a16:creationId xmlns:a16="http://schemas.microsoft.com/office/drawing/2014/main" id="{F5F66C00-22CE-2A49-9EF4-07D11AF0139E}"/>
              </a:ext>
            </a:extLst>
          </p:cNvPr>
          <p:cNvSpPr/>
          <p:nvPr/>
        </p:nvSpPr>
        <p:spPr>
          <a:xfrm>
            <a:off x="6334696" y="1670104"/>
            <a:ext cx="2355883"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r-HR" sz="1400" b="1"/>
              <a:t>Sad sam rusofona i živim u Rigi, u Latviji</a:t>
            </a:r>
          </a:p>
        </p:txBody>
      </p:sp>
      <p:sp>
        <p:nvSpPr>
          <p:cNvPr id="31" name="Fumetto 2 30">
            <a:extLst>
              <a:ext uri="{FF2B5EF4-FFF2-40B4-BE49-F238E27FC236}">
                <a16:creationId xmlns:a16="http://schemas.microsoft.com/office/drawing/2014/main" id="{87CE965F-0461-D44C-9B54-0516A13D0263}"/>
              </a:ext>
            </a:extLst>
          </p:cNvPr>
          <p:cNvSpPr/>
          <p:nvPr/>
        </p:nvSpPr>
        <p:spPr>
          <a:xfrm>
            <a:off x="9131888" y="1670104"/>
            <a:ext cx="2354790"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hr-HR" sz="1400" b="1"/>
              <a:t>Sad odjednom živim </a:t>
            </a:r>
          </a:p>
          <a:p>
            <a:pPr algn="ctr">
              <a:lnSpc>
                <a:spcPts val="1380"/>
              </a:lnSpc>
            </a:pPr>
            <a:r>
              <a:rPr lang="hr-HR" sz="1400" b="1"/>
              <a:t>u Harkivu, u Ukrajini</a:t>
            </a:r>
          </a:p>
        </p:txBody>
      </p:sp>
      <p:sp>
        <p:nvSpPr>
          <p:cNvPr id="32" name="Rettangolo 31">
            <a:extLst>
              <a:ext uri="{FF2B5EF4-FFF2-40B4-BE49-F238E27FC236}">
                <a16:creationId xmlns:a16="http://schemas.microsoft.com/office/drawing/2014/main" id="{2C597861-FB99-7B42-BCE1-0700766537F1}"/>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1.</a:t>
            </a:r>
          </a:p>
        </p:txBody>
      </p:sp>
      <p:sp>
        <p:nvSpPr>
          <p:cNvPr id="33" name="Rettangolo con angoli arrotondati 32">
            <a:extLst>
              <a:ext uri="{FF2B5EF4-FFF2-40B4-BE49-F238E27FC236}">
                <a16:creationId xmlns:a16="http://schemas.microsoft.com/office/drawing/2014/main" id="{A6CBC312-3188-7848-B163-10D8F2C51AB9}"/>
              </a:ext>
            </a:extLst>
          </p:cNvPr>
          <p:cNvSpPr>
            <a:spLocks noChangeAspect="1"/>
          </p:cNvSpPr>
          <p:nvPr/>
        </p:nvSpPr>
        <p:spPr>
          <a:xfrm>
            <a:off x="2167136" y="4836496"/>
            <a:ext cx="7393759" cy="42537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gn="ctr">
              <a:lnSpc>
                <a:spcPts val="1900"/>
              </a:lnSpc>
            </a:pPr>
            <a:r>
              <a:rPr lang="hr-HR" sz="2000" b="1" dirty="0">
                <a:solidFill>
                  <a:schemeClr val="bg1"/>
                </a:solidFill>
                <a:latin typeface="Arial" panose="020B0604020202020204" pitchFamily="34" charset="0"/>
                <a:cs typeface="Arial" panose="020B0604020202020204" pitchFamily="34" charset="0"/>
              </a:rPr>
              <a:t>ANGAŽIRANA GLUMICA MIJENJA ULOGE U LAŽNOJ PRIČI</a:t>
            </a:r>
          </a:p>
        </p:txBody>
      </p:sp>
    </p:spTree>
    <p:extLst>
      <p:ext uri="{BB962C8B-B14F-4D97-AF65-F5344CB8AC3E}">
        <p14:creationId xmlns:p14="http://schemas.microsoft.com/office/powerpoint/2010/main" val="196692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22A71-AA8B-3E4F-B67F-DB96EA38FE0B}"/>
              </a:ext>
            </a:extLst>
          </p:cNvPr>
          <p:cNvSpPr>
            <a:spLocks noGrp="1"/>
          </p:cNvSpPr>
          <p:nvPr>
            <p:ph type="ctrTitle"/>
          </p:nvPr>
        </p:nvSpPr>
        <p:spPr/>
        <p:txBody>
          <a:bodyPr/>
          <a:lstStyle/>
          <a:p>
            <a:r>
              <a:rPr lang="hr-HR"/>
              <a:t>KAKO DEZINFORMACIJE DJELUJU – </a:t>
            </a:r>
            <a:r>
              <a:rPr lang="hr-HR" b="1"/>
              <a:t>PROCES ŠIRENJA DEZINFORMACIJA I</a:t>
            </a:r>
          </a:p>
        </p:txBody>
      </p:sp>
      <p:pic>
        <p:nvPicPr>
          <p:cNvPr id="22" name="Immagine 21">
            <a:extLst>
              <a:ext uri="{FF2B5EF4-FFF2-40B4-BE49-F238E27FC236}">
                <a16:creationId xmlns:a16="http://schemas.microsoft.com/office/drawing/2014/main" id="{46B8901E-7140-344E-91F2-AE304A2B045B}"/>
              </a:ext>
            </a:extLst>
          </p:cNvPr>
          <p:cNvPicPr>
            <a:picLocks noChangeAspect="1"/>
          </p:cNvPicPr>
          <p:nvPr/>
        </p:nvPicPr>
        <p:blipFill rotWithShape="1">
          <a:blip r:embed="rId3"/>
          <a:srcRect t="-388" b="48422"/>
          <a:stretch/>
        </p:blipFill>
        <p:spPr>
          <a:xfrm>
            <a:off x="4656149" y="955220"/>
            <a:ext cx="3423805" cy="3564000"/>
          </a:xfrm>
          <a:prstGeom prst="rect">
            <a:avLst/>
          </a:prstGeom>
        </p:spPr>
      </p:pic>
      <p:sp>
        <p:nvSpPr>
          <p:cNvPr id="3" name="Sottotitolo 2">
            <a:extLst>
              <a:ext uri="{FF2B5EF4-FFF2-40B4-BE49-F238E27FC236}">
                <a16:creationId xmlns:a16="http://schemas.microsoft.com/office/drawing/2014/main" id="{8FD2C059-7F7C-4546-9A61-D4E327C2B499}"/>
              </a:ext>
            </a:extLst>
          </p:cNvPr>
          <p:cNvSpPr>
            <a:spLocks noGrp="1"/>
          </p:cNvSpPr>
          <p:nvPr>
            <p:ph type="subTitle" idx="1"/>
          </p:nvPr>
        </p:nvSpPr>
        <p:spPr>
          <a:xfrm>
            <a:off x="4367841" y="4369569"/>
            <a:ext cx="3456317" cy="701123"/>
          </a:xfrm>
          <a:solidFill>
            <a:schemeClr val="accent5"/>
          </a:solidFill>
        </p:spPr>
        <p:txBody>
          <a:bodyPr/>
          <a:lstStyle/>
          <a:p>
            <a:r>
              <a:rPr lang="hr-HR" sz="3600" dirty="0"/>
              <a:t>PODRŽI</a:t>
            </a:r>
          </a:p>
        </p:txBody>
      </p:sp>
      <p:pic>
        <p:nvPicPr>
          <p:cNvPr id="18" name="Immagine 17">
            <a:extLst>
              <a:ext uri="{FF2B5EF4-FFF2-40B4-BE49-F238E27FC236}">
                <a16:creationId xmlns:a16="http://schemas.microsoft.com/office/drawing/2014/main" id="{B2ED9A45-1D36-6946-81C9-0D0764AEA13A}"/>
              </a:ext>
            </a:extLst>
          </p:cNvPr>
          <p:cNvPicPr>
            <a:picLocks noChangeAspect="1"/>
          </p:cNvPicPr>
          <p:nvPr/>
        </p:nvPicPr>
        <p:blipFill rotWithShape="1">
          <a:blip r:embed="rId4"/>
          <a:srcRect t="-3" b="50923"/>
          <a:stretch/>
        </p:blipFill>
        <p:spPr>
          <a:xfrm>
            <a:off x="1389234" y="1015831"/>
            <a:ext cx="1738594" cy="3278313"/>
          </a:xfrm>
          <a:prstGeom prst="rect">
            <a:avLst/>
          </a:prstGeom>
        </p:spPr>
      </p:pic>
      <p:sp>
        <p:nvSpPr>
          <p:cNvPr id="6" name="Sottotitolo 2">
            <a:extLst>
              <a:ext uri="{FF2B5EF4-FFF2-40B4-BE49-F238E27FC236}">
                <a16:creationId xmlns:a16="http://schemas.microsoft.com/office/drawing/2014/main" id="{AA6C5139-39ED-794B-B4FE-D1E5C8A5A6EA}"/>
              </a:ext>
            </a:extLst>
          </p:cNvPr>
          <p:cNvSpPr txBox="1">
            <a:spLocks/>
          </p:cNvSpPr>
          <p:nvPr/>
        </p:nvSpPr>
        <p:spPr>
          <a:xfrm>
            <a:off x="548904" y="4369569"/>
            <a:ext cx="3252279" cy="701123"/>
          </a:xfrm>
          <a:prstGeom prst="roundRect">
            <a:avLst>
              <a:gd name="adj" fmla="val 50000"/>
            </a:avLst>
          </a:prstGeom>
          <a:solidFill>
            <a:schemeClr val="tx2"/>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3600" dirty="0"/>
              <a:t>POVJERUJ</a:t>
            </a:r>
            <a:endParaRPr lang="hr-HR" sz="4800" dirty="0"/>
          </a:p>
        </p:txBody>
      </p:sp>
      <p:pic>
        <p:nvPicPr>
          <p:cNvPr id="14" name="Immagine 13">
            <a:extLst>
              <a:ext uri="{FF2B5EF4-FFF2-40B4-BE49-F238E27FC236}">
                <a16:creationId xmlns:a16="http://schemas.microsoft.com/office/drawing/2014/main" id="{51F55B9B-7494-3E45-AD9A-E6967A32A72C}"/>
              </a:ext>
            </a:extLst>
          </p:cNvPr>
          <p:cNvPicPr>
            <a:picLocks noChangeAspect="1"/>
          </p:cNvPicPr>
          <p:nvPr/>
        </p:nvPicPr>
        <p:blipFill rotWithShape="1">
          <a:blip r:embed="rId5"/>
          <a:srcRect l="-88" t="1" r="88" b="22470"/>
          <a:stretch/>
        </p:blipFill>
        <p:spPr>
          <a:xfrm>
            <a:off x="9147629" y="1464114"/>
            <a:ext cx="1777220" cy="2844000"/>
          </a:xfrm>
          <a:prstGeom prst="rect">
            <a:avLst/>
          </a:prstGeom>
        </p:spPr>
      </p:pic>
      <p:sp>
        <p:nvSpPr>
          <p:cNvPr id="7" name="Sottotitolo 2">
            <a:extLst>
              <a:ext uri="{FF2B5EF4-FFF2-40B4-BE49-F238E27FC236}">
                <a16:creationId xmlns:a16="http://schemas.microsoft.com/office/drawing/2014/main" id="{2A3C4982-8608-2D45-AF05-0BB04F287FED}"/>
              </a:ext>
            </a:extLst>
          </p:cNvPr>
          <p:cNvSpPr txBox="1">
            <a:spLocks/>
          </p:cNvSpPr>
          <p:nvPr/>
        </p:nvSpPr>
        <p:spPr>
          <a:xfrm>
            <a:off x="8679124" y="4369569"/>
            <a:ext cx="2598476" cy="701123"/>
          </a:xfrm>
          <a:prstGeom prst="roundRect">
            <a:avLst>
              <a:gd name="adj" fmla="val 50000"/>
            </a:avLst>
          </a:prstGeom>
          <a:solidFill>
            <a:schemeClr val="accent3"/>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r-HR" sz="3600" dirty="0"/>
              <a:t>DJELUJ</a:t>
            </a:r>
            <a:endParaRPr lang="hr-HR" sz="4800" dirty="0"/>
          </a:p>
        </p:txBody>
      </p:sp>
      <p:sp>
        <p:nvSpPr>
          <p:cNvPr id="23" name="Rettangolo 22">
            <a:extLst>
              <a:ext uri="{FF2B5EF4-FFF2-40B4-BE49-F238E27FC236}">
                <a16:creationId xmlns:a16="http://schemas.microsoft.com/office/drawing/2014/main" id="{7993A5EE-8969-2F46-8C83-E548909314AC}"/>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44912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hr-HR"/>
              <a:t>KAKO DEZINFORMACIJE DJELUJU – </a:t>
            </a:r>
            <a:r>
              <a:rPr lang="hr-HR" b="1"/>
              <a:t>PROCES ŠIRENJA DEZINFORMACIJA II – EUROPSKE VRIJEDNOSTI</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952874" y="2669806"/>
            <a:ext cx="2280429" cy="2310841"/>
            <a:chOff x="5010874" y="2533779"/>
            <a:chExt cx="2280429" cy="2310841"/>
          </a:xfrm>
        </p:grpSpPr>
        <p:sp>
          <p:nvSpPr>
            <p:cNvPr id="33" name="Ovale 32">
              <a:extLst>
                <a:ext uri="{FF2B5EF4-FFF2-40B4-BE49-F238E27FC236}">
                  <a16:creationId xmlns:a16="http://schemas.microsoft.com/office/drawing/2014/main" id="{F94E7DCD-684A-C742-9582-7314BE6A0F33}"/>
                </a:ext>
              </a:extLst>
            </p:cNvPr>
            <p:cNvSpPr/>
            <p:nvPr/>
          </p:nvSpPr>
          <p:spPr>
            <a:xfrm>
              <a:off x="5010874" y="2533779"/>
              <a:ext cx="2280429" cy="2310841"/>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hr-HR" sz="1700" b="1" dirty="0">
                  <a:solidFill>
                    <a:srgbClr val="FF5D00"/>
                  </a:solidFill>
                  <a:latin typeface="Arial" panose="020B0604020202020204" pitchFamily="34" charset="0"/>
                  <a:cs typeface="Arial" panose="020B0604020202020204" pitchFamily="34" charset="0"/>
                </a:rPr>
                <a:t>UJEDINJENI U</a:t>
              </a:r>
            </a:p>
            <a:p>
              <a:pPr algn="ctr">
                <a:lnSpc>
                  <a:spcPts val="1760"/>
                </a:lnSpc>
              </a:pPr>
              <a:r>
                <a:rPr lang="hr-HR" sz="1700" b="1" dirty="0">
                  <a:solidFill>
                    <a:srgbClr val="FF5D00"/>
                  </a:solidFill>
                  <a:latin typeface="Arial" panose="020B0604020202020204" pitchFamily="34" charset="0"/>
                  <a:cs typeface="Arial" panose="020B0604020202020204" pitchFamily="34" charset="0"/>
                </a:rPr>
                <a:t>RAZNOLIKOSTI</a:t>
              </a: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hr-HR" sz="1400" b="1" dirty="0">
                  <a:solidFill>
                    <a:schemeClr val="bg1"/>
                  </a:solidFill>
                </a:rPr>
                <a:t>EUROPSKE VRIJEDNOSTI</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7345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hr-HR"/>
              <a:t>KAKO DEZINFORMACIJE DJELUJU – </a:t>
            </a:r>
            <a:r>
              <a:rPr lang="hr-HR" b="1"/>
              <a:t>PROCES ŠIRENJA DEZINFORMACIJA II – EUROPSKE VRIJEDNOSTI</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a:solidFill>
            <a:schemeClr val="accent3"/>
          </a:solidFill>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grp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a:grpFill/>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a:solidFill>
            <a:schemeClr val="accent3"/>
          </a:solidFill>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a:grpFill/>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873450" y="2636815"/>
            <a:ext cx="2378580" cy="2310841"/>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hr-HR" sz="1700" b="1" dirty="0">
                  <a:solidFill>
                    <a:srgbClr val="FF5D00"/>
                  </a:solidFill>
                  <a:latin typeface="Arial" panose="020B0604020202020204" pitchFamily="34" charset="0"/>
                  <a:cs typeface="Arial" panose="020B0604020202020204" pitchFamily="34" charset="0"/>
                </a:rPr>
                <a:t>UJEDINJENI U</a:t>
              </a:r>
            </a:p>
            <a:p>
              <a:pPr algn="ctr">
                <a:lnSpc>
                  <a:spcPts val="1760"/>
                </a:lnSpc>
              </a:pPr>
              <a:r>
                <a:rPr lang="hr-HR" sz="1700" b="1" dirty="0">
                  <a:solidFill>
                    <a:srgbClr val="FF5D00"/>
                  </a:solidFill>
                  <a:latin typeface="Arial" panose="020B0604020202020204" pitchFamily="34" charset="0"/>
                  <a:cs typeface="Arial" panose="020B0604020202020204" pitchFamily="34" charset="0"/>
                </a:rPr>
                <a:t>RAZNOLIKOSTI</a:t>
              </a: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hr-HR" sz="1400" b="1" dirty="0">
                  <a:solidFill>
                    <a:schemeClr val="bg1"/>
                  </a:solidFill>
                </a:rPr>
                <a:t>EUROPSKE VRIJEDNOSTI</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0" name="Immagine 49">
            <a:extLst>
              <a:ext uri="{FF2B5EF4-FFF2-40B4-BE49-F238E27FC236}">
                <a16:creationId xmlns:a16="http://schemas.microsoft.com/office/drawing/2014/main" id="{8367E416-619C-A241-8EF9-76A74A281DE5}"/>
              </a:ext>
            </a:extLst>
          </p:cNvPr>
          <p:cNvPicPr>
            <a:picLocks noChangeAspect="1"/>
          </p:cNvPicPr>
          <p:nvPr/>
        </p:nvPicPr>
        <p:blipFill>
          <a:blip r:embed="rId12"/>
          <a:stretch>
            <a:fillRect/>
          </a:stretch>
        </p:blipFill>
        <p:spPr>
          <a:xfrm>
            <a:off x="8061418" y="1110883"/>
            <a:ext cx="585863" cy="853383"/>
          </a:xfrm>
          <a:prstGeom prst="rect">
            <a:avLst/>
          </a:prstGeom>
        </p:spPr>
      </p:pic>
      <p:pic>
        <p:nvPicPr>
          <p:cNvPr id="51" name="Immagine 50">
            <a:extLst>
              <a:ext uri="{FF2B5EF4-FFF2-40B4-BE49-F238E27FC236}">
                <a16:creationId xmlns:a16="http://schemas.microsoft.com/office/drawing/2014/main" id="{FD96A8B2-32EB-7E49-BE1F-F619451724C0}"/>
              </a:ext>
            </a:extLst>
          </p:cNvPr>
          <p:cNvPicPr>
            <a:picLocks noChangeAspect="1"/>
          </p:cNvPicPr>
          <p:nvPr/>
        </p:nvPicPr>
        <p:blipFill>
          <a:blip r:embed="rId12"/>
          <a:stretch>
            <a:fillRect/>
          </a:stretch>
        </p:blipFill>
        <p:spPr>
          <a:xfrm>
            <a:off x="8968763" y="2936495"/>
            <a:ext cx="585863" cy="853383"/>
          </a:xfrm>
          <a:prstGeom prst="rect">
            <a:avLst/>
          </a:prstGeom>
        </p:spPr>
      </p:pic>
      <p:sp>
        <p:nvSpPr>
          <p:cNvPr id="52" name="Rettangolo con angoli arrotondati 51">
            <a:extLst>
              <a:ext uri="{FF2B5EF4-FFF2-40B4-BE49-F238E27FC236}">
                <a16:creationId xmlns:a16="http://schemas.microsoft.com/office/drawing/2014/main" id="{3752C7FA-AA42-BE41-8F2F-693CB7F905F3}"/>
              </a:ext>
            </a:extLst>
          </p:cNvPr>
          <p:cNvSpPr>
            <a:spLocks noChangeAspect="1"/>
          </p:cNvSpPr>
          <p:nvPr/>
        </p:nvSpPr>
        <p:spPr>
          <a:xfrm>
            <a:off x="9132831" y="1934597"/>
            <a:ext cx="2898748" cy="6423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hr-HR" sz="2000" b="1" dirty="0" smtClean="0">
                <a:latin typeface="Arial" panose="020B0604020202020204" pitchFamily="34" charset="0"/>
                <a:cs typeface="Arial" panose="020B0604020202020204" pitchFamily="34" charset="0"/>
              </a:rPr>
              <a:t>Rastu nepovjerenje </a:t>
            </a:r>
            <a:r>
              <a:rPr lang="hr-HR" sz="2000" b="1" dirty="0">
                <a:latin typeface="Arial" panose="020B0604020202020204" pitchFamily="34" charset="0"/>
                <a:cs typeface="Arial" panose="020B0604020202020204" pitchFamily="34" charset="0"/>
              </a:rPr>
              <a:t>i sumnja</a:t>
            </a:r>
          </a:p>
        </p:txBody>
      </p:sp>
      <p:sp>
        <p:nvSpPr>
          <p:cNvPr id="53" name="Rettangolo con angoli arrotondati 52">
            <a:extLst>
              <a:ext uri="{FF2B5EF4-FFF2-40B4-BE49-F238E27FC236}">
                <a16:creationId xmlns:a16="http://schemas.microsoft.com/office/drawing/2014/main" id="{FD1381E5-7608-1849-B4D6-B2B8D01F514B}"/>
              </a:ext>
            </a:extLst>
          </p:cNvPr>
          <p:cNvSpPr>
            <a:spLocks noChangeAspect="1"/>
          </p:cNvSpPr>
          <p:nvPr/>
        </p:nvSpPr>
        <p:spPr>
          <a:xfrm>
            <a:off x="139574" y="2864156"/>
            <a:ext cx="4318258" cy="88601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hr-HR" sz="2000" b="1">
                <a:latin typeface="Arial" panose="020B0604020202020204" pitchFamily="34" charset="0"/>
                <a:cs typeface="Arial" panose="020B0604020202020204" pitchFamily="34" charset="0"/>
              </a:rPr>
              <a:t>Povjerenje u vrijednosti kao što su demokracija i jednakost polako slabi</a:t>
            </a:r>
          </a:p>
        </p:txBody>
      </p:sp>
    </p:spTree>
    <p:extLst>
      <p:ext uri="{BB962C8B-B14F-4D97-AF65-F5344CB8AC3E}">
        <p14:creationId xmlns:p14="http://schemas.microsoft.com/office/powerpoint/2010/main" val="19287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hr-HR"/>
              <a:t>KAKO DEZINFORMACIJE DJELUJU – </a:t>
            </a:r>
            <a:r>
              <a:rPr lang="hr-HR" b="1"/>
              <a:t>PROCES ŠIRENJA DEZINFORMACIJA II – EUROPSKE VRIJEDNOSTI</a:t>
            </a:r>
          </a:p>
        </p:txBody>
      </p:sp>
      <p:sp>
        <p:nvSpPr>
          <p:cNvPr id="11" name="Ovale 10">
            <a:extLst>
              <a:ext uri="{FF2B5EF4-FFF2-40B4-BE49-F238E27FC236}">
                <a16:creationId xmlns:a16="http://schemas.microsoft.com/office/drawing/2014/main" id="{9DC12CD3-63BD-4F44-8F91-A12B0815F643}"/>
              </a:ext>
            </a:extLst>
          </p:cNvPr>
          <p:cNvSpPr/>
          <p:nvPr/>
        </p:nvSpPr>
        <p:spPr>
          <a:xfrm>
            <a:off x="7360891"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hr-HR" sz="1400" b="1">
                <a:solidFill>
                  <a:schemeClr val="bg1"/>
                </a:solidFill>
              </a:rPr>
              <a:t>JAČAJU PROTUEUROPSKE VRIJEDNOSTI</a:t>
            </a:r>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417368" y="1974364"/>
            <a:ext cx="3191550" cy="3139468"/>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hr-HR" sz="1700" b="1">
                  <a:solidFill>
                    <a:srgbClr val="FF5D00"/>
                  </a:solidFill>
                  <a:latin typeface="Arial" panose="020B0604020202020204" pitchFamily="34" charset="0"/>
                  <a:cs typeface="Arial" panose="020B0604020202020204" pitchFamily="34" charset="0"/>
                </a:rPr>
                <a:t>UJEDINJENI U</a:t>
              </a:r>
            </a:p>
            <a:p>
              <a:pPr algn="ctr">
                <a:lnSpc>
                  <a:spcPts val="1760"/>
                </a:lnSpc>
              </a:pPr>
              <a:r>
                <a:rPr lang="hr-HR" sz="1700" b="1">
                  <a:solidFill>
                    <a:srgbClr val="FF5D00"/>
                  </a:solidFill>
                  <a:latin typeface="Arial" panose="020B0604020202020204" pitchFamily="34" charset="0"/>
                  <a:cs typeface="Arial" panose="020B0604020202020204" pitchFamily="34" charset="0"/>
                </a:rPr>
                <a:t>RAZNOLIKOSTI</a:t>
              </a: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hr-HR" sz="1400" b="1">
                  <a:solidFill>
                    <a:schemeClr val="bg1"/>
                  </a:solidFill>
                </a:rPr>
                <a:t>EUROPSKE VRIJEDNOSTI</a:t>
              </a:r>
            </a:p>
          </p:txBody>
        </p:sp>
      </p:grpSp>
      <p:sp>
        <p:nvSpPr>
          <p:cNvPr id="56" name="Ovale 55">
            <a:extLst>
              <a:ext uri="{FF2B5EF4-FFF2-40B4-BE49-F238E27FC236}">
                <a16:creationId xmlns:a16="http://schemas.microsoft.com/office/drawing/2014/main" id="{5CF470F6-2FF9-7E4B-9118-AC20948819E6}"/>
              </a:ext>
            </a:extLst>
          </p:cNvPr>
          <p:cNvSpPr/>
          <p:nvPr/>
        </p:nvSpPr>
        <p:spPr>
          <a:xfrm>
            <a:off x="1587797"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hr-HR" sz="1400" b="1">
                <a:solidFill>
                  <a:schemeClr val="bg1"/>
                </a:solidFill>
              </a:rPr>
              <a:t>VLADAJU ZBUNJENOST I NEODLUČNOST</a:t>
            </a:r>
          </a:p>
        </p:txBody>
      </p:sp>
    </p:spTree>
    <p:extLst>
      <p:ext uri="{BB962C8B-B14F-4D97-AF65-F5344CB8AC3E}">
        <p14:creationId xmlns:p14="http://schemas.microsoft.com/office/powerpoint/2010/main" val="332368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FF77FA1-7D3C-FF43-85B9-52BB82C04A92}"/>
              </a:ext>
            </a:extLst>
          </p:cNvPr>
          <p:cNvSpPr>
            <a:spLocks noGrp="1"/>
          </p:cNvSpPr>
          <p:nvPr>
            <p:ph type="ctrTitle"/>
          </p:nvPr>
        </p:nvSpPr>
        <p:spPr>
          <a:xfrm>
            <a:off x="0" y="0"/>
            <a:ext cx="12192000" cy="498553"/>
          </a:xfrm>
        </p:spPr>
        <p:txBody>
          <a:bodyPr wrap="square"/>
          <a:lstStyle/>
          <a:p>
            <a:r>
              <a:rPr lang="hr-HR" dirty="0"/>
              <a:t>KAKO DEZINFORMACIJE DJELUJU – </a:t>
            </a:r>
            <a:r>
              <a:rPr lang="hr-HR" b="1" dirty="0"/>
              <a:t>PROCES ŠIRENJA DEZINFORMACIJA II – KAMPANJA PROTIV </a:t>
            </a:r>
            <a:r>
              <a:rPr lang="hr-HR" b="1" dirty="0" smtClean="0"/>
              <a:t/>
            </a:r>
            <a:br>
              <a:rPr lang="hr-HR" b="1" dirty="0" smtClean="0"/>
            </a:br>
            <a:r>
              <a:rPr lang="hr-HR" b="1" dirty="0" smtClean="0"/>
              <a:t>EU-a</a:t>
            </a:r>
            <a:r>
              <a:rPr lang="hr-HR" b="1" dirty="0"/>
              <a:t>: RUSSIA TODAY</a:t>
            </a:r>
          </a:p>
        </p:txBody>
      </p:sp>
      <p:sp>
        <p:nvSpPr>
          <p:cNvPr id="5" name="Rettangolo 4">
            <a:extLst>
              <a:ext uri="{FF2B5EF4-FFF2-40B4-BE49-F238E27FC236}">
                <a16:creationId xmlns:a16="http://schemas.microsoft.com/office/drawing/2014/main" id="{EEF0C153-1B8E-4145-8569-D0003A27DB60}"/>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pic>
        <p:nvPicPr>
          <p:cNvPr id="6" name="Picture Placeholder 2"/>
          <p:cNvPicPr>
            <a:picLocks noChangeAspect="1"/>
          </p:cNvPicPr>
          <p:nvPr/>
        </p:nvPicPr>
        <p:blipFill>
          <a:blip r:embed="rId3"/>
          <a:srcRect t="10039" b="10039"/>
          <a:stretch>
            <a:fillRect/>
          </a:stretch>
        </p:blipFill>
        <p:spPr>
          <a:xfrm>
            <a:off x="407751" y="1617785"/>
            <a:ext cx="6549104" cy="4357638"/>
          </a:xfrm>
          <a:prstGeom prst="rect">
            <a:avLst/>
          </a:prstGeom>
        </p:spPr>
      </p:pic>
      <p:pic>
        <p:nvPicPr>
          <p:cNvPr id="7" name="Picture 6"/>
          <p:cNvPicPr>
            <a:picLocks noChangeAspect="1"/>
          </p:cNvPicPr>
          <p:nvPr/>
        </p:nvPicPr>
        <p:blipFill>
          <a:blip r:embed="rId4"/>
          <a:stretch>
            <a:fillRect/>
          </a:stretch>
        </p:blipFill>
        <p:spPr>
          <a:xfrm>
            <a:off x="5928651" y="602901"/>
            <a:ext cx="4383712" cy="5906928"/>
          </a:xfrm>
          <a:prstGeom prst="rect">
            <a:avLst/>
          </a:prstGeom>
        </p:spPr>
      </p:pic>
    </p:spTree>
    <p:extLst>
      <p:ext uri="{BB962C8B-B14F-4D97-AF65-F5344CB8AC3E}">
        <p14:creationId xmlns:p14="http://schemas.microsoft.com/office/powerpoint/2010/main" val="332617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A52EE-C128-B946-B2F7-E917FFBB0195}"/>
              </a:ext>
            </a:extLst>
          </p:cNvPr>
          <p:cNvSpPr>
            <a:spLocks noGrp="1"/>
          </p:cNvSpPr>
          <p:nvPr>
            <p:ph type="ctrTitle"/>
          </p:nvPr>
        </p:nvSpPr>
        <p:spPr/>
        <p:txBody>
          <a:bodyPr/>
          <a:lstStyle/>
          <a:p>
            <a:r>
              <a:rPr lang="hr-HR"/>
              <a:t>KAKO DEZINFORMACIJE DJELUJU – </a:t>
            </a:r>
            <a:r>
              <a:rPr lang="hr-HR" b="1"/>
              <a:t>PROCES ŠIRENJA DEZINFORMACIJA II – EUROPSKE VRIJEDNOSTI</a:t>
            </a:r>
          </a:p>
        </p:txBody>
      </p:sp>
      <p:pic>
        <p:nvPicPr>
          <p:cNvPr id="4" name="Picture 2" descr=" The message that has been spread on social media">
            <a:extLst>
              <a:ext uri="{FF2B5EF4-FFF2-40B4-BE49-F238E27FC236}">
                <a16:creationId xmlns:a16="http://schemas.microsoft.com/office/drawing/2014/main" id="{8C2C8492-3B37-5040-9778-1009F813B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42" y="1925291"/>
            <a:ext cx="2527435" cy="2210992"/>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5" name="Picture 11">
            <a:extLst>
              <a:ext uri="{FF2B5EF4-FFF2-40B4-BE49-F238E27FC236}">
                <a16:creationId xmlns:a16="http://schemas.microsoft.com/office/drawing/2014/main" id="{81638D59-05EE-E840-9A57-DF91419FF796}"/>
              </a:ext>
            </a:extLst>
          </p:cNvPr>
          <p:cNvPicPr>
            <a:picLocks noChangeAspect="1"/>
          </p:cNvPicPr>
          <p:nvPr/>
        </p:nvPicPr>
        <p:blipFill rotWithShape="1">
          <a:blip r:embed="rId4"/>
          <a:srcRect b="13246"/>
          <a:stretch/>
        </p:blipFill>
        <p:spPr>
          <a:xfrm>
            <a:off x="3509276" y="1925291"/>
            <a:ext cx="2516244" cy="2643979"/>
          </a:xfrm>
          <a:prstGeom prst="rect">
            <a:avLst/>
          </a:prstGeom>
          <a:ln w="85725" cap="rnd">
            <a:solidFill>
              <a:srgbClr val="FF5D00"/>
            </a:solidFill>
            <a:round/>
          </a:ln>
        </p:spPr>
      </p:pic>
      <p:pic>
        <p:nvPicPr>
          <p:cNvPr id="6" name="Picture 2" descr="https://theshiftnews.com/wp-content/uploads/2020/02/Vaccines-e1584369741593-528x640.jpg">
            <a:extLst>
              <a:ext uri="{FF2B5EF4-FFF2-40B4-BE49-F238E27FC236}">
                <a16:creationId xmlns:a16="http://schemas.microsoft.com/office/drawing/2014/main" id="{41703D48-D3EF-E742-A3DC-6FA6A1DEE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210" y="1925291"/>
            <a:ext cx="2521340" cy="3056170"/>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82178E1D-A01C-7D43-99A8-3A5D0FA20A2D}"/>
              </a:ext>
            </a:extLst>
          </p:cNvPr>
          <p:cNvPicPr>
            <a:picLocks noChangeAspect="1"/>
          </p:cNvPicPr>
          <p:nvPr/>
        </p:nvPicPr>
        <p:blipFill>
          <a:blip r:embed="rId6"/>
          <a:stretch>
            <a:fillRect/>
          </a:stretch>
        </p:blipFill>
        <p:spPr>
          <a:xfrm>
            <a:off x="6244719" y="1925291"/>
            <a:ext cx="2617291" cy="2641638"/>
          </a:xfrm>
          <a:prstGeom prst="rect">
            <a:avLst/>
          </a:prstGeom>
          <a:ln w="85725" cap="rnd">
            <a:solidFill>
              <a:srgbClr val="FF5D00"/>
            </a:solidFill>
            <a:round/>
          </a:ln>
        </p:spPr>
      </p:pic>
      <p:sp>
        <p:nvSpPr>
          <p:cNvPr id="9" name="Rettangolo 8">
            <a:extLst>
              <a:ext uri="{FF2B5EF4-FFF2-40B4-BE49-F238E27FC236}">
                <a16:creationId xmlns:a16="http://schemas.microsoft.com/office/drawing/2014/main" id="{1D876306-6804-ED40-B55D-92ABBDC3E95F}"/>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2861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hr-HR"/>
              <a:t>KAKO DEZINFORMACIJE DJELUJU – </a:t>
            </a:r>
            <a:r>
              <a:rPr lang="hr-HR" b="1"/>
              <a:t>ULOGA DRUŠTVENIH MEDIJA</a:t>
            </a:r>
          </a:p>
        </p:txBody>
      </p:sp>
      <p:pic>
        <p:nvPicPr>
          <p:cNvPr id="6" name="Immagine 5">
            <a:extLst>
              <a:ext uri="{FF2B5EF4-FFF2-40B4-BE49-F238E27FC236}">
                <a16:creationId xmlns:a16="http://schemas.microsoft.com/office/drawing/2014/main" id="{391593D0-990A-6641-A424-091898045ACE}"/>
              </a:ext>
            </a:extLst>
          </p:cNvPr>
          <p:cNvPicPr>
            <a:picLocks noChangeAspect="1"/>
          </p:cNvPicPr>
          <p:nvPr/>
        </p:nvPicPr>
        <p:blipFill>
          <a:blip r:embed="rId3"/>
          <a:stretch>
            <a:fillRect/>
          </a:stretch>
        </p:blipFill>
        <p:spPr>
          <a:xfrm>
            <a:off x="4711459" y="740589"/>
            <a:ext cx="2946990" cy="5709332"/>
          </a:xfrm>
          <a:prstGeom prst="rect">
            <a:avLst/>
          </a:prstGeom>
        </p:spPr>
      </p:pic>
      <p:pic>
        <p:nvPicPr>
          <p:cNvPr id="4" name="Picture 2" descr="TikTok video screenshot1">
            <a:extLst>
              <a:ext uri="{FF2B5EF4-FFF2-40B4-BE49-F238E27FC236}">
                <a16:creationId xmlns:a16="http://schemas.microsoft.com/office/drawing/2014/main" id="{293F6FE1-0683-9D41-AFF3-33825ED5D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916" y="1768344"/>
            <a:ext cx="2574911" cy="391134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sp>
        <p:nvSpPr>
          <p:cNvPr id="8" name="Rettangolo con angoli arrotondati 7">
            <a:extLst>
              <a:ext uri="{FF2B5EF4-FFF2-40B4-BE49-F238E27FC236}">
                <a16:creationId xmlns:a16="http://schemas.microsoft.com/office/drawing/2014/main" id="{E65C04BC-5CBD-664E-A549-7AEF6A392924}"/>
              </a:ext>
            </a:extLst>
          </p:cNvPr>
          <p:cNvSpPr>
            <a:spLocks noChangeAspect="1"/>
          </p:cNvSpPr>
          <p:nvPr/>
        </p:nvSpPr>
        <p:spPr>
          <a:xfrm>
            <a:off x="4063161" y="1473620"/>
            <a:ext cx="4065678" cy="4707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ULOGA DRUŠTVENIH MEDIJA</a:t>
            </a:r>
          </a:p>
        </p:txBody>
      </p:sp>
    </p:spTree>
    <p:extLst>
      <p:ext uri="{BB962C8B-B14F-4D97-AF65-F5344CB8AC3E}">
        <p14:creationId xmlns:p14="http://schemas.microsoft.com/office/powerpoint/2010/main" val="111938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hr-HR"/>
              <a:t>KAKO DEZINFORMACIJE DJELUJU – </a:t>
            </a:r>
            <a:r>
              <a:rPr lang="hr-HR" b="1"/>
              <a:t>KAKO SE MOŽE MANIPULIRATI SADRŽAJEM? </a:t>
            </a:r>
          </a:p>
        </p:txBody>
      </p:sp>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pic>
        <p:nvPicPr>
          <p:cNvPr id="9" name="RuLQkuA">
            <a:hlinkClick r:id="" action="ppaction://media"/>
            <a:extLst>
              <a:ext uri="{FF2B5EF4-FFF2-40B4-BE49-F238E27FC236}">
                <a16:creationId xmlns:a16="http://schemas.microsoft.com/office/drawing/2014/main" id="{6A351034-3558-6B43-BEEE-885EA981C43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7000" y="1500188"/>
            <a:ext cx="6858000" cy="3857625"/>
          </a:xfrm>
          <a:prstGeom prst="rect">
            <a:avLst/>
          </a:prstGeom>
        </p:spPr>
      </p:pic>
    </p:spTree>
    <p:extLst>
      <p:ext uri="{BB962C8B-B14F-4D97-AF65-F5344CB8AC3E}">
        <p14:creationId xmlns:p14="http://schemas.microsoft.com/office/powerpoint/2010/main" val="3721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1A73BB1-CF08-9A48-9192-B1164B19FB34}"/>
              </a:ext>
            </a:extLst>
          </p:cNvPr>
          <p:cNvSpPr>
            <a:spLocks noGrp="1"/>
          </p:cNvSpPr>
          <p:nvPr>
            <p:ph type="ctrTitle"/>
          </p:nvPr>
        </p:nvSpPr>
        <p:spPr/>
        <p:txBody>
          <a:bodyPr/>
          <a:lstStyle/>
          <a:p>
            <a:r>
              <a:rPr lang="hr-HR"/>
              <a:t>KAKO DEZINFORMACIJE DJELUJU – </a:t>
            </a:r>
            <a:r>
              <a:rPr lang="hr-HR" b="1"/>
              <a:t>KAKO SE MOŽE MANIPULIRATI SADRŽAJEM? </a:t>
            </a:r>
          </a:p>
        </p:txBody>
      </p:sp>
      <p:pic>
        <p:nvPicPr>
          <p:cNvPr id="4" name="Elementi multimediali online 3" descr="How to make a propaganda video?">
            <a:hlinkClick r:id="" action="ppaction://media"/>
            <a:extLst>
              <a:ext uri="{FF2B5EF4-FFF2-40B4-BE49-F238E27FC236}">
                <a16:creationId xmlns:a16="http://schemas.microsoft.com/office/drawing/2014/main" id="{D85EFCA4-D4EF-124F-949F-0124A7118702}"/>
              </a:ext>
            </a:extLst>
          </p:cNvPr>
          <p:cNvPicPr>
            <a:picLocks noRot="1" noChangeAspect="1"/>
          </p:cNvPicPr>
          <p:nvPr>
            <a:videoFile r:link="rId1"/>
          </p:nvPr>
        </p:nvPicPr>
        <p:blipFill>
          <a:blip r:embed="rId4"/>
          <a:stretch>
            <a:fillRect/>
          </a:stretch>
        </p:blipFill>
        <p:spPr>
          <a:xfrm>
            <a:off x="2735056" y="898695"/>
            <a:ext cx="6721887" cy="5041415"/>
          </a:xfrm>
          <a:prstGeom prst="rect">
            <a:avLst/>
          </a:prstGeom>
        </p:spPr>
      </p:pic>
      <p:pic>
        <p:nvPicPr>
          <p:cNvPr id="6" name="Immagine 5">
            <a:extLst>
              <a:ext uri="{FF2B5EF4-FFF2-40B4-BE49-F238E27FC236}">
                <a16:creationId xmlns:a16="http://schemas.microsoft.com/office/drawing/2014/main" id="{516FB16D-93C4-664E-80E5-4F5DF22ECFA4}"/>
              </a:ext>
            </a:extLst>
          </p:cNvPr>
          <p:cNvPicPr>
            <a:picLocks noChangeAspect="1"/>
          </p:cNvPicPr>
          <p:nvPr/>
        </p:nvPicPr>
        <p:blipFill>
          <a:blip r:embed="rId5"/>
          <a:stretch>
            <a:fillRect/>
          </a:stretch>
        </p:blipFill>
        <p:spPr>
          <a:xfrm rot="907953">
            <a:off x="7671187" y="802718"/>
            <a:ext cx="2836205" cy="860866"/>
          </a:xfrm>
          <a:prstGeom prst="rect">
            <a:avLst/>
          </a:prstGeom>
        </p:spPr>
      </p:pic>
      <p:sp>
        <p:nvSpPr>
          <p:cNvPr id="5" name="Rettangolo 4">
            <a:extLst>
              <a:ext uri="{FF2B5EF4-FFF2-40B4-BE49-F238E27FC236}">
                <a16:creationId xmlns:a16="http://schemas.microsoft.com/office/drawing/2014/main" id="{8ABFB675-AB97-3F41-9E8F-7AB7C888CC32}"/>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957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hr-HR" dirty="0"/>
              <a:t>PRIMJERI</a:t>
            </a:r>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7" name="Rettangolo con angoli arrotondati 6">
            <a:extLst>
              <a:ext uri="{FF2B5EF4-FFF2-40B4-BE49-F238E27FC236}">
                <a16:creationId xmlns:a16="http://schemas.microsoft.com/office/drawing/2014/main" id="{6AA76636-4F14-DE4D-9A43-39BE56CF2DD6}"/>
              </a:ext>
            </a:extLst>
          </p:cNvPr>
          <p:cNvSpPr/>
          <p:nvPr/>
        </p:nvSpPr>
        <p:spPr>
          <a:xfrm>
            <a:off x="1905227" y="4216413"/>
            <a:ext cx="4784262" cy="51364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bg1"/>
                </a:solidFill>
                <a:latin typeface="Arial" panose="020B0604020202020204" pitchFamily="34" charset="0"/>
                <a:cs typeface="Arial" panose="020B0604020202020204" pitchFamily="34" charset="0"/>
              </a:rPr>
              <a:t>Greta s mitraljezom!</a:t>
            </a:r>
          </a:p>
        </p:txBody>
      </p:sp>
      <p:sp>
        <p:nvSpPr>
          <p:cNvPr id="8" name="Rettangolo con angoli arrotondati 7">
            <a:extLst>
              <a:ext uri="{FF2B5EF4-FFF2-40B4-BE49-F238E27FC236}">
                <a16:creationId xmlns:a16="http://schemas.microsoft.com/office/drawing/2014/main" id="{C4DDA67F-DAB4-BB43-BA6D-EA4C2C10BCB8}"/>
              </a:ext>
            </a:extLst>
          </p:cNvPr>
          <p:cNvSpPr/>
          <p:nvPr/>
        </p:nvSpPr>
        <p:spPr>
          <a:xfrm>
            <a:off x="5815768" y="4854948"/>
            <a:ext cx="5772620" cy="52009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latin typeface="Arial" panose="020B0604020202020204" pitchFamily="34" charset="0"/>
                <a:cs typeface="Arial" panose="020B0604020202020204" pitchFamily="34" charset="0"/>
              </a:rPr>
              <a:t>Papa dao podršku političkom vođi!</a:t>
            </a:r>
          </a:p>
        </p:txBody>
      </p:sp>
      <p:sp>
        <p:nvSpPr>
          <p:cNvPr id="9" name="CasellaDiTesto 8">
            <a:extLst>
              <a:ext uri="{FF2B5EF4-FFF2-40B4-BE49-F238E27FC236}">
                <a16:creationId xmlns:a16="http://schemas.microsoft.com/office/drawing/2014/main" id="{BF6D4B68-578C-FD49-8755-723EE2A482DB}"/>
              </a:ext>
            </a:extLst>
          </p:cNvPr>
          <p:cNvSpPr txBox="1"/>
          <p:nvPr/>
        </p:nvSpPr>
        <p:spPr>
          <a:xfrm>
            <a:off x="2806984" y="1443462"/>
            <a:ext cx="3525890" cy="306302"/>
          </a:xfrm>
          <a:prstGeom prst="rect">
            <a:avLst/>
          </a:prstGeom>
          <a:noFill/>
        </p:spPr>
        <p:txBody>
          <a:bodyPr wrap="square" rtlCol="0">
            <a:spAutoFit/>
          </a:bodyPr>
          <a:lstStyle/>
          <a:p>
            <a:pPr>
              <a:lnSpc>
                <a:spcPts val="1780"/>
              </a:lnSpc>
            </a:pPr>
            <a:r>
              <a:rPr lang="hr-HR" sz="1400" b="1" dirty="0">
                <a:solidFill>
                  <a:srgbClr val="0B1741"/>
                </a:solidFill>
                <a:latin typeface="Arial" panose="020B0604020202020204" pitchFamily="34" charset="0"/>
                <a:cs typeface="Arial" panose="020B0604020202020204" pitchFamily="34" charset="0"/>
              </a:rPr>
              <a:t>OBJAVA NA TWITTERU:</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8390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hr-HR" sz="1400" b="1" dirty="0">
                <a:solidFill>
                  <a:srgbClr val="0B1741"/>
                </a:solidFill>
                <a:latin typeface="Arial" panose="020B0604020202020204" pitchFamily="34" charset="0"/>
                <a:cs typeface="Arial" panose="020B0604020202020204" pitchFamily="34" charset="0"/>
              </a:rPr>
              <a:t>OBJAVA NA FACEBOOKU:</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Tree>
    <p:extLst>
      <p:ext uri="{BB962C8B-B14F-4D97-AF65-F5344CB8AC3E}">
        <p14:creationId xmlns:p14="http://schemas.microsoft.com/office/powerpoint/2010/main" val="173505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r-HR"/>
              <a:t>KAKO REAGIRATI NA DEZINFORMACIJE</a:t>
            </a:r>
          </a:p>
        </p:txBody>
      </p:sp>
      <p:pic>
        <p:nvPicPr>
          <p:cNvPr id="5" name="Immagine 4">
            <a:extLst>
              <a:ext uri="{FF2B5EF4-FFF2-40B4-BE49-F238E27FC236}">
                <a16:creationId xmlns:a16="http://schemas.microsoft.com/office/drawing/2014/main" id="{1139A913-6C9C-C942-9B8C-95D09CF82F98}"/>
              </a:ext>
            </a:extLst>
          </p:cNvPr>
          <p:cNvPicPr>
            <a:picLocks noChangeAspect="1"/>
          </p:cNvPicPr>
          <p:nvPr/>
        </p:nvPicPr>
        <p:blipFill>
          <a:blip r:embed="rId3"/>
          <a:stretch>
            <a:fillRect/>
          </a:stretch>
        </p:blipFill>
        <p:spPr>
          <a:xfrm>
            <a:off x="1653408" y="894011"/>
            <a:ext cx="2229513" cy="2534989"/>
          </a:xfrm>
          <a:prstGeom prst="rect">
            <a:avLst/>
          </a:prstGeom>
        </p:spPr>
      </p:pic>
      <p:pic>
        <p:nvPicPr>
          <p:cNvPr id="7" name="Immagine 6">
            <a:extLst>
              <a:ext uri="{FF2B5EF4-FFF2-40B4-BE49-F238E27FC236}">
                <a16:creationId xmlns:a16="http://schemas.microsoft.com/office/drawing/2014/main" id="{55B57B52-54C8-434E-B68E-37FC2803C56B}"/>
              </a:ext>
            </a:extLst>
          </p:cNvPr>
          <p:cNvPicPr>
            <a:picLocks noChangeAspect="1"/>
          </p:cNvPicPr>
          <p:nvPr/>
        </p:nvPicPr>
        <p:blipFill>
          <a:blip r:embed="rId4"/>
          <a:srcRect/>
          <a:stretch/>
        </p:blipFill>
        <p:spPr>
          <a:xfrm>
            <a:off x="7665467" y="813565"/>
            <a:ext cx="2232020" cy="2615435"/>
          </a:xfrm>
          <a:prstGeom prst="rect">
            <a:avLst/>
          </a:prstGeom>
        </p:spPr>
      </p:pic>
      <p:pic>
        <p:nvPicPr>
          <p:cNvPr id="9" name="Immagine 8">
            <a:extLst>
              <a:ext uri="{FF2B5EF4-FFF2-40B4-BE49-F238E27FC236}">
                <a16:creationId xmlns:a16="http://schemas.microsoft.com/office/drawing/2014/main" id="{D378DA51-FD80-F243-8A21-927ABC09DEF5}"/>
              </a:ext>
            </a:extLst>
          </p:cNvPr>
          <p:cNvPicPr>
            <a:picLocks noChangeAspect="1"/>
          </p:cNvPicPr>
          <p:nvPr/>
        </p:nvPicPr>
        <p:blipFill>
          <a:blip r:embed="rId5"/>
          <a:stretch>
            <a:fillRect/>
          </a:stretch>
        </p:blipFill>
        <p:spPr>
          <a:xfrm>
            <a:off x="1331505" y="3555442"/>
            <a:ext cx="2713370" cy="2681178"/>
          </a:xfrm>
          <a:prstGeom prst="rect">
            <a:avLst/>
          </a:prstGeom>
        </p:spPr>
      </p:pic>
      <p:pic>
        <p:nvPicPr>
          <p:cNvPr id="11" name="Immagine 10">
            <a:extLst>
              <a:ext uri="{FF2B5EF4-FFF2-40B4-BE49-F238E27FC236}">
                <a16:creationId xmlns:a16="http://schemas.microsoft.com/office/drawing/2014/main" id="{71133208-8027-0B43-B15C-19D0C9DC0898}"/>
              </a:ext>
            </a:extLst>
          </p:cNvPr>
          <p:cNvPicPr>
            <a:picLocks noChangeAspect="1"/>
          </p:cNvPicPr>
          <p:nvPr/>
        </p:nvPicPr>
        <p:blipFill>
          <a:blip r:embed="rId6"/>
          <a:srcRect/>
          <a:stretch/>
        </p:blipFill>
        <p:spPr>
          <a:xfrm>
            <a:off x="7638612" y="3505782"/>
            <a:ext cx="2358561" cy="2534988"/>
          </a:xfrm>
          <a:prstGeom prst="rect">
            <a:avLst/>
          </a:prstGeom>
        </p:spPr>
      </p:pic>
      <p:sp>
        <p:nvSpPr>
          <p:cNvPr id="12" name="CasellaDiTesto 11">
            <a:extLst>
              <a:ext uri="{FF2B5EF4-FFF2-40B4-BE49-F238E27FC236}">
                <a16:creationId xmlns:a16="http://schemas.microsoft.com/office/drawing/2014/main" id="{8B5EE897-BDEF-0B4A-9BAB-91F1D6DB3A9F}"/>
              </a:ext>
            </a:extLst>
          </p:cNvPr>
          <p:cNvSpPr txBox="1"/>
          <p:nvPr/>
        </p:nvSpPr>
        <p:spPr>
          <a:xfrm>
            <a:off x="3034231" y="1529835"/>
            <a:ext cx="3492210" cy="707886"/>
          </a:xfrm>
          <a:prstGeom prst="rect">
            <a:avLst/>
          </a:prstGeom>
          <a:noFill/>
        </p:spPr>
        <p:txBody>
          <a:bodyPr wrap="square" rtlCol="0">
            <a:spAutoFit/>
          </a:bodyPr>
          <a:lstStyle/>
          <a:p>
            <a:r>
              <a:rPr lang="hr-HR" sz="4000" b="1">
                <a:solidFill>
                  <a:schemeClr val="bg1"/>
                </a:solidFill>
                <a:latin typeface="Arial" panose="020B0604020202020204" pitchFamily="34" charset="0"/>
                <a:cs typeface="Arial" panose="020B0604020202020204" pitchFamily="34" charset="0"/>
              </a:rPr>
              <a:t>Razmisli</a:t>
            </a: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3608415" y="2147019"/>
            <a:ext cx="2648005" cy="44337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prije nego što podijeliš</a:t>
            </a:r>
          </a:p>
        </p:txBody>
      </p:sp>
      <p:sp>
        <p:nvSpPr>
          <p:cNvPr id="16" name="CasellaDiTesto 15">
            <a:extLst>
              <a:ext uri="{FF2B5EF4-FFF2-40B4-BE49-F238E27FC236}">
                <a16:creationId xmlns:a16="http://schemas.microsoft.com/office/drawing/2014/main" id="{8402C2E6-1AE4-5243-8AE3-8A7408F89C5F}"/>
              </a:ext>
            </a:extLst>
          </p:cNvPr>
          <p:cNvSpPr txBox="1"/>
          <p:nvPr/>
        </p:nvSpPr>
        <p:spPr>
          <a:xfrm>
            <a:off x="9028829" y="1529835"/>
            <a:ext cx="1971892" cy="707886"/>
          </a:xfrm>
          <a:prstGeom prst="rect">
            <a:avLst/>
          </a:prstGeom>
          <a:noFill/>
        </p:spPr>
        <p:txBody>
          <a:bodyPr wrap="square" rtlCol="0">
            <a:spAutoFit/>
          </a:bodyPr>
          <a:lstStyle/>
          <a:p>
            <a:r>
              <a:rPr lang="hr-HR" sz="4000" b="1">
                <a:solidFill>
                  <a:schemeClr val="bg1"/>
                </a:solidFill>
                <a:latin typeface="Arial" panose="020B0604020202020204" pitchFamily="34" charset="0"/>
                <a:cs typeface="Arial" panose="020B0604020202020204" pitchFamily="34" charset="0"/>
              </a:rPr>
              <a:t>Prijavi</a:t>
            </a:r>
          </a:p>
        </p:txBody>
      </p:sp>
      <p:sp>
        <p:nvSpPr>
          <p:cNvPr id="17" name="Rettangolo con angoli arrotondati 16">
            <a:extLst>
              <a:ext uri="{FF2B5EF4-FFF2-40B4-BE49-F238E27FC236}">
                <a16:creationId xmlns:a16="http://schemas.microsoft.com/office/drawing/2014/main" id="{AD5FA6C4-2361-3949-B926-F7FB4B0FAA8D}"/>
              </a:ext>
            </a:extLst>
          </p:cNvPr>
          <p:cNvSpPr>
            <a:spLocks noChangeAspect="1"/>
          </p:cNvSpPr>
          <p:nvPr/>
        </p:nvSpPr>
        <p:spPr>
          <a:xfrm>
            <a:off x="9217337" y="2147020"/>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na platformama</a:t>
            </a:r>
          </a:p>
        </p:txBody>
      </p:sp>
      <p:sp>
        <p:nvSpPr>
          <p:cNvPr id="18" name="Rettangolo con angoli arrotondati 17">
            <a:extLst>
              <a:ext uri="{FF2B5EF4-FFF2-40B4-BE49-F238E27FC236}">
                <a16:creationId xmlns:a16="http://schemas.microsoft.com/office/drawing/2014/main" id="{F7E14760-94A5-C44A-A2BD-2160C18D603E}"/>
              </a:ext>
            </a:extLst>
          </p:cNvPr>
          <p:cNvSpPr>
            <a:spLocks noChangeAspect="1"/>
          </p:cNvSpPr>
          <p:nvPr/>
        </p:nvSpPr>
        <p:spPr>
          <a:xfrm>
            <a:off x="6819610" y="4979399"/>
            <a:ext cx="4283196" cy="356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Postani osobni provjeravatelj činjenica </a:t>
            </a: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2643344" y="5276944"/>
            <a:ext cx="4260028" cy="707886"/>
          </a:xfrm>
          <a:prstGeom prst="rect">
            <a:avLst/>
          </a:prstGeom>
          <a:noFill/>
        </p:spPr>
        <p:txBody>
          <a:bodyPr wrap="square" rtlCol="0">
            <a:spAutoFit/>
          </a:bodyPr>
          <a:lstStyle/>
          <a:p>
            <a:r>
              <a:rPr lang="hr-HR" sz="4000" b="1" dirty="0">
                <a:solidFill>
                  <a:schemeClr val="bg1"/>
                </a:solidFill>
                <a:latin typeface="Arial" panose="020B0604020202020204" pitchFamily="34" charset="0"/>
                <a:cs typeface="Arial" panose="020B0604020202020204" pitchFamily="34" charset="0"/>
              </a:rPr>
              <a:t>Provjeri činjenice</a:t>
            </a: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6386841" y="5276944"/>
            <a:ext cx="5323896" cy="707886"/>
          </a:xfrm>
          <a:prstGeom prst="rect">
            <a:avLst/>
          </a:prstGeom>
          <a:noFill/>
        </p:spPr>
        <p:txBody>
          <a:bodyPr wrap="square" rtlCol="0">
            <a:spAutoFit/>
          </a:bodyPr>
          <a:lstStyle/>
          <a:p>
            <a:r>
              <a:rPr lang="hr-HR" sz="4000" b="1" dirty="0">
                <a:solidFill>
                  <a:schemeClr val="bg1"/>
                </a:solidFill>
                <a:latin typeface="Arial" panose="020B0604020202020204" pitchFamily="34" charset="0"/>
                <a:cs typeface="Arial" panose="020B0604020202020204" pitchFamily="34" charset="0"/>
              </a:rPr>
              <a:t>za obitelj i prijatelje</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6188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08D779-5D28-1649-9B3A-15F075791553}"/>
              </a:ext>
            </a:extLst>
          </p:cNvPr>
          <p:cNvPicPr>
            <a:picLocks noChangeAspect="1"/>
          </p:cNvPicPr>
          <p:nvPr/>
        </p:nvPicPr>
        <p:blipFill>
          <a:blip r:embed="rId3">
            <a:alphaModFix amt="44000"/>
          </a:blip>
          <a:srcRect/>
          <a:stretch/>
        </p:blipFill>
        <p:spPr>
          <a:xfrm rot="20576706">
            <a:off x="5125514" y="2073106"/>
            <a:ext cx="1940971" cy="2711787"/>
          </a:xfrm>
          <a:prstGeom prst="rect">
            <a:avLst/>
          </a:prstGeom>
        </p:spPr>
      </p:pic>
      <p:sp>
        <p:nvSpPr>
          <p:cNvPr id="6" name="Freccia destra rientrata 5">
            <a:extLst>
              <a:ext uri="{FF2B5EF4-FFF2-40B4-BE49-F238E27FC236}">
                <a16:creationId xmlns:a16="http://schemas.microsoft.com/office/drawing/2014/main" id="{9D17A5FC-BE42-5B49-94BA-273F2A526BD8}"/>
              </a:ext>
            </a:extLst>
          </p:cNvPr>
          <p:cNvSpPr/>
          <p:nvPr/>
        </p:nvSpPr>
        <p:spPr>
          <a:xfrm rot="19007396">
            <a:off x="8320341" y="2689103"/>
            <a:ext cx="3573839" cy="1479793"/>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D8E24AD6-9D02-2042-8B4B-5C582E420D5B}"/>
              </a:ext>
            </a:extLst>
          </p:cNvPr>
          <p:cNvPicPr>
            <a:picLocks noChangeAspect="1"/>
          </p:cNvPicPr>
          <p:nvPr/>
        </p:nvPicPr>
        <p:blipFill>
          <a:blip r:embed="rId4">
            <a:alphaModFix amt="45000"/>
          </a:blip>
          <a:stretch>
            <a:fillRect/>
          </a:stretch>
        </p:blipFill>
        <p:spPr>
          <a:xfrm>
            <a:off x="1049192" y="2054761"/>
            <a:ext cx="1886881" cy="2748478"/>
          </a:xfrm>
          <a:prstGeom prst="rect">
            <a:avLst/>
          </a:prstGeom>
        </p:spPr>
      </p:pic>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a:xfrm>
            <a:off x="0" y="0"/>
            <a:ext cx="12192000" cy="691307"/>
          </a:xfrm>
        </p:spPr>
        <p:txBody>
          <a:bodyPr wrap="square"/>
          <a:lstStyle/>
          <a:p>
            <a:r>
              <a:rPr lang="hr-HR" dirty="0"/>
              <a:t>KAKO REAGIRATI NA DEZINFORMACIJE – </a:t>
            </a:r>
            <a:r>
              <a:rPr lang="hr-HR" b="1" dirty="0"/>
              <a:t>RAZMISLI PRIJE NEGO ŠTO PODIJELIŠ I PROVJERI </a:t>
            </a:r>
            <a:r>
              <a:rPr lang="hr-HR" b="1" dirty="0" smtClean="0"/>
              <a:t>ČINJENICE</a:t>
            </a:r>
            <a:r>
              <a:rPr lang="hr-HR" dirty="0"/>
              <a:t/>
            </a:r>
            <a:br>
              <a:rPr lang="hr-HR" dirty="0"/>
            </a:br>
            <a:endParaRPr lang="hr-HR" dirty="0"/>
          </a:p>
        </p:txBody>
      </p:sp>
      <p:sp>
        <p:nvSpPr>
          <p:cNvPr id="12" name="CasellaDiTesto 11">
            <a:extLst>
              <a:ext uri="{FF2B5EF4-FFF2-40B4-BE49-F238E27FC236}">
                <a16:creationId xmlns:a16="http://schemas.microsoft.com/office/drawing/2014/main" id="{8B5EE897-BDEF-0B4A-9BAB-91F1D6DB3A9F}"/>
              </a:ext>
            </a:extLst>
          </p:cNvPr>
          <p:cNvSpPr txBox="1"/>
          <p:nvPr/>
        </p:nvSpPr>
        <p:spPr>
          <a:xfrm>
            <a:off x="425859" y="2877005"/>
            <a:ext cx="2870978" cy="769441"/>
          </a:xfrm>
          <a:prstGeom prst="rect">
            <a:avLst/>
          </a:prstGeom>
          <a:noFill/>
        </p:spPr>
        <p:txBody>
          <a:bodyPr wrap="square" rtlCol="0">
            <a:spAutoFit/>
          </a:bodyPr>
          <a:lstStyle/>
          <a:p>
            <a:r>
              <a:rPr lang="hr-HR" sz="4400" b="1" dirty="0">
                <a:solidFill>
                  <a:schemeClr val="bg1"/>
                </a:solidFill>
                <a:latin typeface="Arial" panose="020B0604020202020204" pitchFamily="34" charset="0"/>
                <a:cs typeface="Arial" panose="020B0604020202020204" pitchFamily="34" charset="0"/>
              </a:rPr>
              <a:t>Sumnjaš?</a:t>
            </a: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3657600" y="2877005"/>
            <a:ext cx="5105933" cy="769441"/>
          </a:xfrm>
          <a:prstGeom prst="rect">
            <a:avLst/>
          </a:prstGeom>
          <a:noFill/>
        </p:spPr>
        <p:txBody>
          <a:bodyPr wrap="square" rtlCol="0">
            <a:spAutoFit/>
          </a:bodyPr>
          <a:lstStyle/>
          <a:p>
            <a:pPr algn="ctr"/>
            <a:r>
              <a:rPr lang="hr-HR" sz="4400" b="1" dirty="0">
                <a:solidFill>
                  <a:schemeClr val="bg1"/>
                </a:solidFill>
                <a:latin typeface="Arial" panose="020B0604020202020204" pitchFamily="34" charset="0"/>
                <a:cs typeface="Arial" panose="020B0604020202020204" pitchFamily="34" charset="0"/>
              </a:rPr>
              <a:t>Provjeri činjenice!</a:t>
            </a: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9255926" y="2877005"/>
            <a:ext cx="2512612" cy="769441"/>
          </a:xfrm>
          <a:prstGeom prst="rect">
            <a:avLst/>
          </a:prstGeom>
          <a:noFill/>
        </p:spPr>
        <p:txBody>
          <a:bodyPr wrap="square" rtlCol="0">
            <a:spAutoFit/>
          </a:bodyPr>
          <a:lstStyle/>
          <a:p>
            <a:r>
              <a:rPr lang="hr-HR" sz="4400" b="1" dirty="0">
                <a:solidFill>
                  <a:schemeClr val="bg1"/>
                </a:solidFill>
                <a:latin typeface="Arial" panose="020B0604020202020204" pitchFamily="34" charset="0"/>
                <a:cs typeface="Arial" panose="020B0604020202020204" pitchFamily="34" charset="0"/>
              </a:rPr>
              <a:t>Odluči.</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2364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r-HR"/>
              <a:t>KAKO REAGIRATI NA DEZINFORMACIJE</a:t>
            </a: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5038345" y="1993458"/>
            <a:ext cx="2115309"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a:solidFill>
                  <a:schemeClr val="bg1"/>
                </a:solidFill>
                <a:latin typeface="Arial" panose="020B0604020202020204" pitchFamily="34" charset="0"/>
                <a:cs typeface="Arial" panose="020B0604020202020204" pitchFamily="34" charset="0"/>
              </a:rPr>
              <a:t>Provjeri sadržaj</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3.</a:t>
            </a:r>
          </a:p>
        </p:txBody>
      </p:sp>
      <p:pic>
        <p:nvPicPr>
          <p:cNvPr id="5" name="Immagine 4">
            <a:extLst>
              <a:ext uri="{FF2B5EF4-FFF2-40B4-BE49-F238E27FC236}">
                <a16:creationId xmlns:a16="http://schemas.microsoft.com/office/drawing/2014/main" id="{AA958507-B046-DC47-9F8A-B958A5D6DBA8}"/>
              </a:ext>
            </a:extLst>
          </p:cNvPr>
          <p:cNvPicPr>
            <a:picLocks noChangeAspect="1"/>
          </p:cNvPicPr>
          <p:nvPr/>
        </p:nvPicPr>
        <p:blipFill>
          <a:blip r:embed="rId3"/>
          <a:srcRect/>
          <a:stretch/>
        </p:blipFill>
        <p:spPr>
          <a:xfrm rot="2927831">
            <a:off x="4588288" y="2500641"/>
            <a:ext cx="3015424" cy="3015424"/>
          </a:xfrm>
          <a:prstGeom prst="rect">
            <a:avLst/>
          </a:prstGeom>
        </p:spPr>
      </p:pic>
      <p:sp>
        <p:nvSpPr>
          <p:cNvPr id="14" name="Rettangolo con angoli arrotondati 13">
            <a:extLst>
              <a:ext uri="{FF2B5EF4-FFF2-40B4-BE49-F238E27FC236}">
                <a16:creationId xmlns:a16="http://schemas.microsoft.com/office/drawing/2014/main" id="{EED8310A-2264-F54D-B2CD-076B6E343142}"/>
              </a:ext>
            </a:extLst>
          </p:cNvPr>
          <p:cNvSpPr>
            <a:spLocks noChangeAspect="1"/>
          </p:cNvSpPr>
          <p:nvPr/>
        </p:nvSpPr>
        <p:spPr>
          <a:xfrm>
            <a:off x="7417498" y="2752244"/>
            <a:ext cx="1873086"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a:solidFill>
                  <a:schemeClr val="bg1"/>
                </a:solidFill>
                <a:latin typeface="Arial" panose="020B0604020202020204" pitchFamily="34" charset="0"/>
                <a:cs typeface="Arial" panose="020B0604020202020204" pitchFamily="34" charset="0"/>
              </a:rPr>
              <a:t>Provjeri medij</a:t>
            </a:r>
          </a:p>
        </p:txBody>
      </p:sp>
      <p:sp>
        <p:nvSpPr>
          <p:cNvPr id="15" name="Rettangolo con angoli arrotondati 14">
            <a:extLst>
              <a:ext uri="{FF2B5EF4-FFF2-40B4-BE49-F238E27FC236}">
                <a16:creationId xmlns:a16="http://schemas.microsoft.com/office/drawing/2014/main" id="{232719B2-CAAC-BA49-9C48-4D1E35411854}"/>
              </a:ext>
            </a:extLst>
          </p:cNvPr>
          <p:cNvSpPr>
            <a:spLocks noChangeAspect="1"/>
          </p:cNvSpPr>
          <p:nvPr/>
        </p:nvSpPr>
        <p:spPr>
          <a:xfrm>
            <a:off x="7758443" y="3830126"/>
            <a:ext cx="195793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a:solidFill>
                  <a:schemeClr val="bg1"/>
                </a:solidFill>
                <a:latin typeface="Arial" panose="020B0604020202020204" pitchFamily="34" charset="0"/>
                <a:cs typeface="Arial" panose="020B0604020202020204" pitchFamily="34" charset="0"/>
              </a:rPr>
              <a:t>Provjeri autora</a:t>
            </a:r>
          </a:p>
        </p:txBody>
      </p:sp>
      <p:sp>
        <p:nvSpPr>
          <p:cNvPr id="16" name="Rettangolo con angoli arrotondati 15">
            <a:extLst>
              <a:ext uri="{FF2B5EF4-FFF2-40B4-BE49-F238E27FC236}">
                <a16:creationId xmlns:a16="http://schemas.microsoft.com/office/drawing/2014/main" id="{44EC6C9B-1A60-8B42-9458-FEB196B30754}"/>
              </a:ext>
            </a:extLst>
          </p:cNvPr>
          <p:cNvSpPr>
            <a:spLocks noChangeAspect="1"/>
          </p:cNvSpPr>
          <p:nvPr/>
        </p:nvSpPr>
        <p:spPr>
          <a:xfrm>
            <a:off x="7417135" y="4881274"/>
            <a:ext cx="2152653"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a:solidFill>
                  <a:schemeClr val="bg1"/>
                </a:solidFill>
                <a:latin typeface="Arial" panose="020B0604020202020204" pitchFamily="34" charset="0"/>
                <a:cs typeface="Arial" panose="020B0604020202020204" pitchFamily="34" charset="0"/>
              </a:rPr>
              <a:t>Provjeri izvore</a:t>
            </a:r>
          </a:p>
        </p:txBody>
      </p:sp>
      <p:sp>
        <p:nvSpPr>
          <p:cNvPr id="17" name="Rettangolo con angoli arrotondati 16">
            <a:extLst>
              <a:ext uri="{FF2B5EF4-FFF2-40B4-BE49-F238E27FC236}">
                <a16:creationId xmlns:a16="http://schemas.microsoft.com/office/drawing/2014/main" id="{BD94F8C0-6200-414C-AF61-D396B074C36B}"/>
              </a:ext>
            </a:extLst>
          </p:cNvPr>
          <p:cNvSpPr>
            <a:spLocks noChangeAspect="1"/>
          </p:cNvSpPr>
          <p:nvPr/>
        </p:nvSpPr>
        <p:spPr>
          <a:xfrm>
            <a:off x="5019673" y="5717450"/>
            <a:ext cx="2152653"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dirty="0">
                <a:solidFill>
                  <a:schemeClr val="bg1"/>
                </a:solidFill>
                <a:latin typeface="Arial" panose="020B0604020202020204" pitchFamily="34" charset="0"/>
                <a:cs typeface="Arial" panose="020B0604020202020204" pitchFamily="34" charset="0"/>
              </a:rPr>
              <a:t>Provjeri slike</a:t>
            </a:r>
          </a:p>
        </p:txBody>
      </p:sp>
      <p:sp>
        <p:nvSpPr>
          <p:cNvPr id="18" name="Rettangolo con angoli arrotondati 17">
            <a:extLst>
              <a:ext uri="{FF2B5EF4-FFF2-40B4-BE49-F238E27FC236}">
                <a16:creationId xmlns:a16="http://schemas.microsoft.com/office/drawing/2014/main" id="{B2F28503-8B71-C64A-8680-C13AD6279922}"/>
              </a:ext>
            </a:extLst>
          </p:cNvPr>
          <p:cNvSpPr>
            <a:spLocks noChangeAspect="1"/>
          </p:cNvSpPr>
          <p:nvPr/>
        </p:nvSpPr>
        <p:spPr>
          <a:xfrm>
            <a:off x="1325286" y="4757591"/>
            <a:ext cx="3442159" cy="48013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dirty="0">
                <a:solidFill>
                  <a:schemeClr val="bg1"/>
                </a:solidFill>
                <a:latin typeface="Arial" panose="020B0604020202020204" pitchFamily="34" charset="0"/>
                <a:cs typeface="Arial" panose="020B0604020202020204" pitchFamily="34" charset="0"/>
              </a:rPr>
              <a:t>Razmisli prije nego što podijeliš</a:t>
            </a:r>
          </a:p>
        </p:txBody>
      </p:sp>
      <p:sp>
        <p:nvSpPr>
          <p:cNvPr id="23" name="Rettangolo con angoli arrotondati 22">
            <a:extLst>
              <a:ext uri="{FF2B5EF4-FFF2-40B4-BE49-F238E27FC236}">
                <a16:creationId xmlns:a16="http://schemas.microsoft.com/office/drawing/2014/main" id="{13BD2729-225D-7E44-91C7-7367B6EC1C85}"/>
              </a:ext>
            </a:extLst>
          </p:cNvPr>
          <p:cNvSpPr>
            <a:spLocks noChangeAspect="1"/>
          </p:cNvSpPr>
          <p:nvPr/>
        </p:nvSpPr>
        <p:spPr>
          <a:xfrm>
            <a:off x="1325286" y="3798253"/>
            <a:ext cx="3086172" cy="38832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dirty="0">
                <a:solidFill>
                  <a:schemeClr val="bg1"/>
                </a:solidFill>
                <a:latin typeface="Arial" panose="020B0604020202020204" pitchFamily="34" charset="0"/>
                <a:cs typeface="Arial" panose="020B0604020202020204" pitchFamily="34" charset="0"/>
              </a:rPr>
              <a:t>Preispitaj svoje predrasude</a:t>
            </a:r>
          </a:p>
        </p:txBody>
      </p:sp>
      <p:sp>
        <p:nvSpPr>
          <p:cNvPr id="24" name="Rettangolo con angoli arrotondati 23">
            <a:extLst>
              <a:ext uri="{FF2B5EF4-FFF2-40B4-BE49-F238E27FC236}">
                <a16:creationId xmlns:a16="http://schemas.microsoft.com/office/drawing/2014/main" id="{661D8325-1DF1-4345-9311-4EE9F161C47B}"/>
              </a:ext>
            </a:extLst>
          </p:cNvPr>
          <p:cNvSpPr>
            <a:spLocks noChangeAspect="1"/>
          </p:cNvSpPr>
          <p:nvPr/>
        </p:nvSpPr>
        <p:spPr>
          <a:xfrm>
            <a:off x="1325286" y="2614686"/>
            <a:ext cx="3407259" cy="49401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1600" b="1">
                <a:solidFill>
                  <a:schemeClr val="bg1"/>
                </a:solidFill>
                <a:latin typeface="Arial" panose="020B0604020202020204" pitchFamily="34" charset="0"/>
                <a:cs typeface="Arial" panose="020B0604020202020204" pitchFamily="34" charset="0"/>
              </a:rPr>
              <a:t>Pridonesi razbijanju mitova</a:t>
            </a:r>
          </a:p>
        </p:txBody>
      </p:sp>
      <p:sp>
        <p:nvSpPr>
          <p:cNvPr id="7" name="Rettangolo 6">
            <a:extLst>
              <a:ext uri="{FF2B5EF4-FFF2-40B4-BE49-F238E27FC236}">
                <a16:creationId xmlns:a16="http://schemas.microsoft.com/office/drawing/2014/main" id="{CD343AD3-0132-6546-9D7B-780753558DCA}"/>
              </a:ext>
            </a:extLst>
          </p:cNvPr>
          <p:cNvSpPr/>
          <p:nvPr/>
        </p:nvSpPr>
        <p:spPr>
          <a:xfrm>
            <a:off x="2352057" y="905983"/>
            <a:ext cx="7390165" cy="707886"/>
          </a:xfrm>
          <a:prstGeom prst="rect">
            <a:avLst/>
          </a:prstGeom>
        </p:spPr>
        <p:txBody>
          <a:bodyPr wrap="none">
            <a:spAutoFit/>
          </a:bodyPr>
          <a:lstStyle/>
          <a:p>
            <a:pPr algn="ctr"/>
            <a:r>
              <a:rPr lang="hr-HR" sz="4000" b="1">
                <a:solidFill>
                  <a:schemeClr val="bg1"/>
                </a:solidFill>
                <a:latin typeface="Arial" panose="020B0604020202020204" pitchFamily="34" charset="0"/>
                <a:cs typeface="Arial" panose="020B0604020202020204" pitchFamily="34" charset="0"/>
              </a:rPr>
              <a:t>Ako je sumnjivo, provjeri činjenice </a:t>
            </a:r>
          </a:p>
        </p:txBody>
      </p:sp>
    </p:spTree>
    <p:extLst>
      <p:ext uri="{BB962C8B-B14F-4D97-AF65-F5344CB8AC3E}">
        <p14:creationId xmlns:p14="http://schemas.microsoft.com/office/powerpoint/2010/main" val="324275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r-HR"/>
              <a:t>KAKO REAGIRATI NA DEZINFORMACIJE</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3.</a:t>
            </a:r>
          </a:p>
        </p:txBody>
      </p:sp>
      <p:pic>
        <p:nvPicPr>
          <p:cNvPr id="19" name="Immagine 18">
            <a:extLst>
              <a:ext uri="{FF2B5EF4-FFF2-40B4-BE49-F238E27FC236}">
                <a16:creationId xmlns:a16="http://schemas.microsoft.com/office/drawing/2014/main" id="{56289991-4FB2-9C41-A55C-60ECEB319345}"/>
              </a:ext>
            </a:extLst>
          </p:cNvPr>
          <p:cNvPicPr>
            <a:picLocks noChangeAspect="1"/>
          </p:cNvPicPr>
          <p:nvPr/>
        </p:nvPicPr>
        <p:blipFill>
          <a:blip r:embed="rId3"/>
          <a:srcRect/>
          <a:stretch/>
        </p:blipFill>
        <p:spPr>
          <a:xfrm>
            <a:off x="868680" y="1897917"/>
            <a:ext cx="2232020" cy="2615435"/>
          </a:xfrm>
          <a:prstGeom prst="rect">
            <a:avLst/>
          </a:prstGeom>
        </p:spPr>
      </p:pic>
      <p:sp>
        <p:nvSpPr>
          <p:cNvPr id="20" name="CasellaDiTesto 19">
            <a:extLst>
              <a:ext uri="{FF2B5EF4-FFF2-40B4-BE49-F238E27FC236}">
                <a16:creationId xmlns:a16="http://schemas.microsoft.com/office/drawing/2014/main" id="{283B0AF4-6853-CC40-A316-0F40AB751411}"/>
              </a:ext>
            </a:extLst>
          </p:cNvPr>
          <p:cNvSpPr txBox="1"/>
          <p:nvPr/>
        </p:nvSpPr>
        <p:spPr>
          <a:xfrm>
            <a:off x="2141300" y="2832797"/>
            <a:ext cx="1971892" cy="707886"/>
          </a:xfrm>
          <a:prstGeom prst="rect">
            <a:avLst/>
          </a:prstGeom>
          <a:noFill/>
        </p:spPr>
        <p:txBody>
          <a:bodyPr wrap="square" rtlCol="0">
            <a:spAutoFit/>
          </a:bodyPr>
          <a:lstStyle/>
          <a:p>
            <a:r>
              <a:rPr lang="hr-HR" sz="4000" b="1">
                <a:solidFill>
                  <a:schemeClr val="bg1"/>
                </a:solidFill>
                <a:latin typeface="Arial" panose="020B0604020202020204" pitchFamily="34" charset="0"/>
                <a:cs typeface="Arial" panose="020B0604020202020204" pitchFamily="34" charset="0"/>
              </a:rPr>
              <a:t>Prijavi</a:t>
            </a:r>
          </a:p>
        </p:txBody>
      </p:sp>
      <p:sp>
        <p:nvSpPr>
          <p:cNvPr id="22" name="Rettangolo con angoli arrotondati 21">
            <a:extLst>
              <a:ext uri="{FF2B5EF4-FFF2-40B4-BE49-F238E27FC236}">
                <a16:creationId xmlns:a16="http://schemas.microsoft.com/office/drawing/2014/main" id="{F94F60DF-E1CD-7441-B4EE-BD52B3837223}"/>
              </a:ext>
            </a:extLst>
          </p:cNvPr>
          <p:cNvSpPr>
            <a:spLocks noChangeAspect="1"/>
          </p:cNvSpPr>
          <p:nvPr/>
        </p:nvSpPr>
        <p:spPr>
          <a:xfrm>
            <a:off x="1520110" y="3475677"/>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na platformama</a:t>
            </a:r>
          </a:p>
        </p:txBody>
      </p:sp>
      <p:pic>
        <p:nvPicPr>
          <p:cNvPr id="27" name="Picture 35">
            <a:extLst>
              <a:ext uri="{FF2B5EF4-FFF2-40B4-BE49-F238E27FC236}">
                <a16:creationId xmlns:a16="http://schemas.microsoft.com/office/drawing/2014/main" id="{B82026D0-7B10-F347-9134-DD0E27ED2F3C}"/>
              </a:ext>
            </a:extLst>
          </p:cNvPr>
          <p:cNvPicPr>
            <a:picLocks noChangeAspect="1"/>
          </p:cNvPicPr>
          <p:nvPr/>
        </p:nvPicPr>
        <p:blipFill>
          <a:blip r:embed="rId4">
            <a:alphaModFix amt="60000"/>
          </a:blip>
          <a:stretch>
            <a:fillRect/>
          </a:stretch>
        </p:blipFill>
        <p:spPr>
          <a:xfrm>
            <a:off x="4683001" y="1284348"/>
            <a:ext cx="4063741" cy="1944761"/>
          </a:xfrm>
          <a:prstGeom prst="rect">
            <a:avLst/>
          </a:prstGeom>
        </p:spPr>
      </p:pic>
      <p:pic>
        <p:nvPicPr>
          <p:cNvPr id="28" name="Picture 38">
            <a:extLst>
              <a:ext uri="{FF2B5EF4-FFF2-40B4-BE49-F238E27FC236}">
                <a16:creationId xmlns:a16="http://schemas.microsoft.com/office/drawing/2014/main" id="{60634B2B-43C8-5548-9729-911678AE799A}"/>
              </a:ext>
            </a:extLst>
          </p:cNvPr>
          <p:cNvPicPr>
            <a:picLocks noChangeAspect="1"/>
          </p:cNvPicPr>
          <p:nvPr/>
        </p:nvPicPr>
        <p:blipFill rotWithShape="1">
          <a:blip r:embed="rId5"/>
          <a:srcRect t="392" b="-392"/>
          <a:stretch/>
        </p:blipFill>
        <p:spPr>
          <a:xfrm>
            <a:off x="8730741" y="1289076"/>
            <a:ext cx="2919583" cy="1944000"/>
          </a:xfrm>
          <a:prstGeom prst="rect">
            <a:avLst/>
          </a:prstGeom>
        </p:spPr>
      </p:pic>
      <p:pic>
        <p:nvPicPr>
          <p:cNvPr id="35" name="Picture 39">
            <a:extLst>
              <a:ext uri="{FF2B5EF4-FFF2-40B4-BE49-F238E27FC236}">
                <a16:creationId xmlns:a16="http://schemas.microsoft.com/office/drawing/2014/main" id="{F77A7E6D-06B9-C740-8AC7-9E430B73B6CD}"/>
              </a:ext>
            </a:extLst>
          </p:cNvPr>
          <p:cNvPicPr>
            <a:picLocks noChangeAspect="1"/>
          </p:cNvPicPr>
          <p:nvPr/>
        </p:nvPicPr>
        <p:blipFill rotWithShape="1">
          <a:blip r:embed="rId6"/>
          <a:srcRect t="559" b="15066"/>
          <a:stretch/>
        </p:blipFill>
        <p:spPr>
          <a:xfrm>
            <a:off x="7858222" y="3338258"/>
            <a:ext cx="2911093" cy="1944000"/>
          </a:xfrm>
          <a:prstGeom prst="rect">
            <a:avLst/>
          </a:prstGeom>
        </p:spPr>
      </p:pic>
      <p:pic>
        <p:nvPicPr>
          <p:cNvPr id="36" name="Picture 6">
            <a:extLst>
              <a:ext uri="{FF2B5EF4-FFF2-40B4-BE49-F238E27FC236}">
                <a16:creationId xmlns:a16="http://schemas.microsoft.com/office/drawing/2014/main" id="{12317F70-D53E-A744-9D29-FED4D723C8EC}"/>
              </a:ext>
            </a:extLst>
          </p:cNvPr>
          <p:cNvPicPr>
            <a:picLocks noChangeAspect="1"/>
          </p:cNvPicPr>
          <p:nvPr/>
        </p:nvPicPr>
        <p:blipFill rotWithShape="1">
          <a:blip r:embed="rId7">
            <a:alphaModFix amt="59000"/>
          </a:blip>
          <a:srcRect t="-2" b="7005"/>
          <a:stretch/>
        </p:blipFill>
        <p:spPr>
          <a:xfrm>
            <a:off x="4688873" y="3338258"/>
            <a:ext cx="3171390" cy="1944000"/>
          </a:xfrm>
          <a:prstGeom prst="rect">
            <a:avLst/>
          </a:prstGeom>
        </p:spPr>
      </p:pic>
      <p:pic>
        <p:nvPicPr>
          <p:cNvPr id="37" name="Immagine 36">
            <a:extLst>
              <a:ext uri="{FF2B5EF4-FFF2-40B4-BE49-F238E27FC236}">
                <a16:creationId xmlns:a16="http://schemas.microsoft.com/office/drawing/2014/main" id="{536D8240-1E70-2D40-8879-A0525E9F5ED2}"/>
              </a:ext>
            </a:extLst>
          </p:cNvPr>
          <p:cNvPicPr>
            <a:picLocks noChangeAspect="1"/>
          </p:cNvPicPr>
          <p:nvPr/>
        </p:nvPicPr>
        <p:blipFill>
          <a:blip r:embed="rId8"/>
          <a:stretch>
            <a:fillRect/>
          </a:stretch>
        </p:blipFill>
        <p:spPr>
          <a:xfrm>
            <a:off x="3907721" y="1970147"/>
            <a:ext cx="542486" cy="542486"/>
          </a:xfrm>
          <a:prstGeom prst="rect">
            <a:avLst/>
          </a:prstGeom>
        </p:spPr>
      </p:pic>
      <p:pic>
        <p:nvPicPr>
          <p:cNvPr id="6" name="Immagine 5">
            <a:extLst>
              <a:ext uri="{FF2B5EF4-FFF2-40B4-BE49-F238E27FC236}">
                <a16:creationId xmlns:a16="http://schemas.microsoft.com/office/drawing/2014/main" id="{09D9A5D6-28C2-1145-9C7C-A574F3FC47C2}"/>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5000"/>
                    </a14:imgEffect>
                  </a14:imgLayer>
                </a14:imgProps>
              </a:ext>
            </a:extLst>
          </a:blip>
          <a:stretch>
            <a:fillRect/>
          </a:stretch>
        </p:blipFill>
        <p:spPr>
          <a:xfrm>
            <a:off x="6723293" y="4676701"/>
            <a:ext cx="1537646" cy="307127"/>
          </a:xfrm>
          <a:prstGeom prst="rect">
            <a:avLst/>
          </a:prstGeom>
        </p:spPr>
      </p:pic>
      <p:pic>
        <p:nvPicPr>
          <p:cNvPr id="9" name="Immagine 8">
            <a:extLst>
              <a:ext uri="{FF2B5EF4-FFF2-40B4-BE49-F238E27FC236}">
                <a16:creationId xmlns:a16="http://schemas.microsoft.com/office/drawing/2014/main" id="{3F226D42-041B-A742-ABF2-AE58BD0C1DA0}"/>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6633"/>
                    </a14:imgEffect>
                    <a14:imgEffect>
                      <a14:saturation sat="400000"/>
                    </a14:imgEffect>
                    <a14:imgEffect>
                      <a14:brightnessContrast bright="24000" contrast="1000"/>
                    </a14:imgEffect>
                  </a14:imgLayer>
                </a14:imgProps>
              </a:ext>
            </a:extLst>
          </a:blip>
          <a:stretch>
            <a:fillRect/>
          </a:stretch>
        </p:blipFill>
        <p:spPr>
          <a:xfrm>
            <a:off x="7116193" y="2370363"/>
            <a:ext cx="1926522" cy="293000"/>
          </a:xfrm>
          <a:prstGeom prst="rect">
            <a:avLst/>
          </a:prstGeom>
        </p:spPr>
      </p:pic>
      <p:grpSp>
        <p:nvGrpSpPr>
          <p:cNvPr id="11" name="Gruppo 10">
            <a:extLst>
              <a:ext uri="{FF2B5EF4-FFF2-40B4-BE49-F238E27FC236}">
                <a16:creationId xmlns:a16="http://schemas.microsoft.com/office/drawing/2014/main" id="{708C050C-492D-B545-B4C4-2D3F346921AB}"/>
              </a:ext>
            </a:extLst>
          </p:cNvPr>
          <p:cNvGrpSpPr/>
          <p:nvPr/>
        </p:nvGrpSpPr>
        <p:grpSpPr>
          <a:xfrm>
            <a:off x="3962958" y="3989176"/>
            <a:ext cx="554763" cy="554763"/>
            <a:chOff x="4563251" y="3696008"/>
            <a:chExt cx="554763" cy="554763"/>
          </a:xfrm>
        </p:grpSpPr>
        <p:sp>
          <p:nvSpPr>
            <p:cNvPr id="10" name="Ovale 9">
              <a:extLst>
                <a:ext uri="{FF2B5EF4-FFF2-40B4-BE49-F238E27FC236}">
                  <a16:creationId xmlns:a16="http://schemas.microsoft.com/office/drawing/2014/main" id="{D7DBD3A1-CCE4-E148-B751-A69AB291A284}"/>
                </a:ext>
              </a:extLst>
            </p:cNvPr>
            <p:cNvSpPr/>
            <p:nvPr/>
          </p:nvSpPr>
          <p:spPr>
            <a:xfrm>
              <a:off x="4563251" y="3696008"/>
              <a:ext cx="554763" cy="55476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a:extLst>
                <a:ext uri="{FF2B5EF4-FFF2-40B4-BE49-F238E27FC236}">
                  <a16:creationId xmlns:a16="http://schemas.microsoft.com/office/drawing/2014/main" id="{D19235F7-5D3C-454E-AD28-FC6FFEADBBBD}"/>
                </a:ext>
              </a:extLst>
            </p:cNvPr>
            <p:cNvPicPr>
              <a:picLocks noChangeAspect="1"/>
            </p:cNvPicPr>
            <p:nvPr/>
          </p:nvPicPr>
          <p:blipFill>
            <a:blip r:embed="rId13">
              <a:biLevel thresh="25000"/>
            </a:blip>
            <a:stretch>
              <a:fillRect/>
            </a:stretch>
          </p:blipFill>
          <p:spPr>
            <a:xfrm>
              <a:off x="4606972" y="3815474"/>
              <a:ext cx="460338" cy="314517"/>
            </a:xfrm>
            <a:prstGeom prst="rect">
              <a:avLst/>
            </a:prstGeom>
          </p:spPr>
        </p:pic>
      </p:grpSp>
    </p:spTree>
    <p:extLst>
      <p:ext uri="{BB962C8B-B14F-4D97-AF65-F5344CB8AC3E}">
        <p14:creationId xmlns:p14="http://schemas.microsoft.com/office/powerpoint/2010/main" val="153754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hr-HR"/>
              <a:t>KAKO REAGIRATI NA DEZINFORMACIJE</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3.</a:t>
            </a:r>
          </a:p>
        </p:txBody>
      </p:sp>
      <p:sp>
        <p:nvSpPr>
          <p:cNvPr id="20" name="CasellaDiTesto 19">
            <a:extLst>
              <a:ext uri="{FF2B5EF4-FFF2-40B4-BE49-F238E27FC236}">
                <a16:creationId xmlns:a16="http://schemas.microsoft.com/office/drawing/2014/main" id="{283B0AF4-6853-CC40-A316-0F40AB751411}"/>
              </a:ext>
            </a:extLst>
          </p:cNvPr>
          <p:cNvSpPr txBox="1"/>
          <p:nvPr/>
        </p:nvSpPr>
        <p:spPr>
          <a:xfrm>
            <a:off x="7962748" y="1226030"/>
            <a:ext cx="4229252" cy="1169551"/>
          </a:xfrm>
          <a:prstGeom prst="rect">
            <a:avLst/>
          </a:prstGeom>
          <a:noFill/>
        </p:spPr>
        <p:txBody>
          <a:bodyPr wrap="square" rtlCol="0">
            <a:spAutoFit/>
          </a:bodyPr>
          <a:lstStyle/>
          <a:p>
            <a:pPr>
              <a:lnSpc>
                <a:spcPts val="2760"/>
              </a:lnSpc>
            </a:pPr>
            <a:r>
              <a:rPr lang="hr-HR" sz="2800" b="1" dirty="0">
                <a:solidFill>
                  <a:schemeClr val="bg1"/>
                </a:solidFill>
                <a:latin typeface="Arial" panose="020B0604020202020204" pitchFamily="34" charset="0"/>
                <a:cs typeface="Arial" panose="020B0604020202020204" pitchFamily="34" charset="0"/>
              </a:rPr>
              <a:t>NE POSRAMLJUJ DRUGE –</a:t>
            </a:r>
          </a:p>
          <a:p>
            <a:pPr>
              <a:lnSpc>
                <a:spcPts val="2760"/>
              </a:lnSpc>
            </a:pPr>
            <a:r>
              <a:rPr lang="hr-HR" sz="2800" b="1" dirty="0">
                <a:solidFill>
                  <a:schemeClr val="bg1"/>
                </a:solidFill>
                <a:latin typeface="Arial" panose="020B0604020202020204" pitchFamily="34" charset="0"/>
                <a:cs typeface="Arial" panose="020B0604020202020204" pitchFamily="34" charset="0"/>
              </a:rPr>
              <a:t>IMAJ EMPATIJE</a:t>
            </a:r>
          </a:p>
        </p:txBody>
      </p:sp>
      <p:pic>
        <p:nvPicPr>
          <p:cNvPr id="4" name="Immagine 3">
            <a:extLst>
              <a:ext uri="{FF2B5EF4-FFF2-40B4-BE49-F238E27FC236}">
                <a16:creationId xmlns:a16="http://schemas.microsoft.com/office/drawing/2014/main" id="{B877C486-6636-B645-9F1B-964E1A7888A0}"/>
              </a:ext>
            </a:extLst>
          </p:cNvPr>
          <p:cNvPicPr>
            <a:picLocks noChangeAspect="1"/>
          </p:cNvPicPr>
          <p:nvPr/>
        </p:nvPicPr>
        <p:blipFill>
          <a:blip r:embed="rId3"/>
          <a:stretch>
            <a:fillRect/>
          </a:stretch>
        </p:blipFill>
        <p:spPr>
          <a:xfrm>
            <a:off x="4200525" y="1256427"/>
            <a:ext cx="3790950" cy="3786733"/>
          </a:xfrm>
          <a:prstGeom prst="rect">
            <a:avLst/>
          </a:prstGeom>
        </p:spPr>
      </p:pic>
      <p:sp>
        <p:nvSpPr>
          <p:cNvPr id="23" name="CasellaDiTesto 22">
            <a:extLst>
              <a:ext uri="{FF2B5EF4-FFF2-40B4-BE49-F238E27FC236}">
                <a16:creationId xmlns:a16="http://schemas.microsoft.com/office/drawing/2014/main" id="{F41FE0EA-E086-514E-A56E-A60B1F9C8948}"/>
              </a:ext>
            </a:extLst>
          </p:cNvPr>
          <p:cNvSpPr txBox="1"/>
          <p:nvPr/>
        </p:nvSpPr>
        <p:spPr>
          <a:xfrm>
            <a:off x="7991716" y="2319517"/>
            <a:ext cx="3770889" cy="784830"/>
          </a:xfrm>
          <a:prstGeom prst="rect">
            <a:avLst/>
          </a:prstGeom>
          <a:noFill/>
        </p:spPr>
        <p:txBody>
          <a:bodyPr wrap="square" rtlCol="0">
            <a:spAutoFit/>
          </a:bodyPr>
          <a:lstStyle/>
          <a:p>
            <a:pPr>
              <a:lnSpc>
                <a:spcPts val="1760"/>
              </a:lnSpc>
            </a:pPr>
            <a:r>
              <a:rPr lang="hr-HR" dirty="0">
                <a:solidFill>
                  <a:schemeClr val="bg1"/>
                </a:solidFill>
                <a:latin typeface="Arial" panose="020B0604020202020204" pitchFamily="34" charset="0"/>
                <a:cs typeface="Arial" panose="020B0604020202020204" pitchFamily="34" charset="0"/>
              </a:rPr>
              <a:t>Zauzimanje stava </a:t>
            </a:r>
          </a:p>
          <a:p>
            <a:pPr>
              <a:lnSpc>
                <a:spcPts val="1760"/>
              </a:lnSpc>
            </a:pPr>
            <a:r>
              <a:rPr lang="hr-HR" dirty="0">
                <a:solidFill>
                  <a:schemeClr val="bg1"/>
                </a:solidFill>
                <a:latin typeface="Arial" panose="020B0604020202020204" pitchFamily="34" charset="0"/>
                <a:cs typeface="Arial" panose="020B0604020202020204" pitchFamily="34" charset="0"/>
              </a:rPr>
              <a:t>„</a:t>
            </a:r>
            <a:r>
              <a:rPr lang="hr-HR" b="1" dirty="0">
                <a:solidFill>
                  <a:schemeClr val="bg1"/>
                </a:solidFill>
                <a:latin typeface="Arial" panose="020B0604020202020204" pitchFamily="34" charset="0"/>
                <a:cs typeface="Arial" panose="020B0604020202020204" pitchFamily="34" charset="0"/>
              </a:rPr>
              <a:t>ti si u krivu, ja sam u pravu</a:t>
            </a:r>
            <a:r>
              <a:rPr lang="hr-HR" dirty="0">
                <a:solidFill>
                  <a:schemeClr val="bg1"/>
                </a:solidFill>
                <a:latin typeface="Arial" panose="020B0604020202020204" pitchFamily="34" charset="0"/>
                <a:cs typeface="Arial" panose="020B0604020202020204" pitchFamily="34" charset="0"/>
              </a:rPr>
              <a:t>” </a:t>
            </a:r>
          </a:p>
          <a:p>
            <a:pPr>
              <a:lnSpc>
                <a:spcPts val="1760"/>
              </a:lnSpc>
            </a:pPr>
            <a:r>
              <a:rPr lang="hr-HR" dirty="0">
                <a:solidFill>
                  <a:schemeClr val="bg1"/>
                </a:solidFill>
                <a:latin typeface="Arial" panose="020B0604020202020204" pitchFamily="34" charset="0"/>
                <a:cs typeface="Arial" panose="020B0604020202020204" pitchFamily="34" charset="0"/>
              </a:rPr>
              <a:t>ne pomaže</a:t>
            </a:r>
          </a:p>
        </p:txBody>
      </p:sp>
      <p:sp>
        <p:nvSpPr>
          <p:cNvPr id="17" name="Rettangolo con angoli arrotondati 16">
            <a:extLst>
              <a:ext uri="{FF2B5EF4-FFF2-40B4-BE49-F238E27FC236}">
                <a16:creationId xmlns:a16="http://schemas.microsoft.com/office/drawing/2014/main" id="{D89AF1A1-F153-3646-9611-D0BFCE3525E7}"/>
              </a:ext>
            </a:extLst>
          </p:cNvPr>
          <p:cNvSpPr>
            <a:spLocks noChangeAspect="1"/>
          </p:cNvSpPr>
          <p:nvPr/>
        </p:nvSpPr>
        <p:spPr>
          <a:xfrm>
            <a:off x="2673313" y="4087477"/>
            <a:ext cx="7561550"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a:solidFill>
                  <a:schemeClr val="bg1"/>
                </a:solidFill>
                <a:latin typeface="Arial" panose="020B0604020202020204" pitchFamily="34" charset="0"/>
                <a:cs typeface="Arial" panose="020B0604020202020204" pitchFamily="34" charset="0"/>
              </a:rPr>
              <a:t>Kako razgovarati o dezinformacijama s obitelji i prijateljima</a:t>
            </a:r>
          </a:p>
        </p:txBody>
      </p:sp>
      <p:sp>
        <p:nvSpPr>
          <p:cNvPr id="24" name="CasellaDiTesto 23">
            <a:extLst>
              <a:ext uri="{FF2B5EF4-FFF2-40B4-BE49-F238E27FC236}">
                <a16:creationId xmlns:a16="http://schemas.microsoft.com/office/drawing/2014/main" id="{748AEEB0-4C91-6344-98FE-D292AA7490C0}"/>
              </a:ext>
            </a:extLst>
          </p:cNvPr>
          <p:cNvSpPr txBox="1"/>
          <p:nvPr/>
        </p:nvSpPr>
        <p:spPr>
          <a:xfrm>
            <a:off x="2504931" y="5189164"/>
            <a:ext cx="7182138" cy="451406"/>
          </a:xfrm>
          <a:prstGeom prst="rect">
            <a:avLst/>
          </a:prstGeom>
          <a:noFill/>
        </p:spPr>
        <p:txBody>
          <a:bodyPr wrap="square" rtlCol="0">
            <a:spAutoFit/>
          </a:bodyPr>
          <a:lstStyle/>
          <a:p>
            <a:pPr algn="ctr">
              <a:lnSpc>
                <a:spcPts val="2760"/>
              </a:lnSpc>
            </a:pPr>
            <a:r>
              <a:rPr lang="hr-HR" sz="2800" b="1">
                <a:solidFill>
                  <a:schemeClr val="bg1"/>
                </a:solidFill>
                <a:latin typeface="Arial" panose="020B0604020202020204" pitchFamily="34" charset="0"/>
                <a:cs typeface="Arial" panose="020B0604020202020204" pitchFamily="34" charset="0"/>
              </a:rPr>
              <a:t>NE OČEKUJ BRZE PROMJENE</a:t>
            </a:r>
          </a:p>
        </p:txBody>
      </p:sp>
      <p:sp>
        <p:nvSpPr>
          <p:cNvPr id="25" name="CasellaDiTesto 24">
            <a:extLst>
              <a:ext uri="{FF2B5EF4-FFF2-40B4-BE49-F238E27FC236}">
                <a16:creationId xmlns:a16="http://schemas.microsoft.com/office/drawing/2014/main" id="{84B6C307-0FB6-0648-AB82-D8A27ECA5AC2}"/>
              </a:ext>
            </a:extLst>
          </p:cNvPr>
          <p:cNvSpPr txBox="1"/>
          <p:nvPr/>
        </p:nvSpPr>
        <p:spPr>
          <a:xfrm>
            <a:off x="3413296" y="5603519"/>
            <a:ext cx="5640650" cy="553998"/>
          </a:xfrm>
          <a:prstGeom prst="rect">
            <a:avLst/>
          </a:prstGeom>
          <a:noFill/>
        </p:spPr>
        <p:txBody>
          <a:bodyPr wrap="square" rtlCol="0">
            <a:spAutoFit/>
          </a:bodyPr>
          <a:lstStyle/>
          <a:p>
            <a:pPr algn="ctr">
              <a:lnSpc>
                <a:spcPts val="1760"/>
              </a:lnSpc>
            </a:pPr>
            <a:r>
              <a:rPr lang="hr-HR">
                <a:solidFill>
                  <a:schemeClr val="bg1"/>
                </a:solidFill>
                <a:latin typeface="Arial" panose="020B0604020202020204" pitchFamily="34" charset="0"/>
                <a:cs typeface="Arial" panose="020B0604020202020204" pitchFamily="34" charset="0"/>
              </a:rPr>
              <a:t>Treba ljubaznosti i strpljenja da se ljude zaustavi u širenju dezinformacija</a:t>
            </a:r>
          </a:p>
        </p:txBody>
      </p:sp>
      <p:sp>
        <p:nvSpPr>
          <p:cNvPr id="26" name="CasellaDiTesto 25">
            <a:extLst>
              <a:ext uri="{FF2B5EF4-FFF2-40B4-BE49-F238E27FC236}">
                <a16:creationId xmlns:a16="http://schemas.microsoft.com/office/drawing/2014/main" id="{02591207-3D6E-3F4A-9EA9-167FA16736DC}"/>
              </a:ext>
            </a:extLst>
          </p:cNvPr>
          <p:cNvSpPr txBox="1"/>
          <p:nvPr/>
        </p:nvSpPr>
        <p:spPr>
          <a:xfrm>
            <a:off x="369900" y="1562409"/>
            <a:ext cx="3770889" cy="451406"/>
          </a:xfrm>
          <a:prstGeom prst="rect">
            <a:avLst/>
          </a:prstGeom>
          <a:noFill/>
        </p:spPr>
        <p:txBody>
          <a:bodyPr wrap="square" rtlCol="0">
            <a:spAutoFit/>
          </a:bodyPr>
          <a:lstStyle/>
          <a:p>
            <a:pPr algn="r">
              <a:lnSpc>
                <a:spcPts val="2760"/>
              </a:lnSpc>
            </a:pPr>
            <a:r>
              <a:rPr lang="hr-HR" sz="2800" b="1">
                <a:solidFill>
                  <a:schemeClr val="bg1"/>
                </a:solidFill>
                <a:latin typeface="Arial" panose="020B0604020202020204" pitchFamily="34" charset="0"/>
                <a:cs typeface="Arial" panose="020B0604020202020204" pitchFamily="34" charset="0"/>
              </a:rPr>
              <a:t>ANGAŽIRAJ SE</a:t>
            </a:r>
          </a:p>
        </p:txBody>
      </p:sp>
      <p:sp>
        <p:nvSpPr>
          <p:cNvPr id="31" name="CasellaDiTesto 30">
            <a:extLst>
              <a:ext uri="{FF2B5EF4-FFF2-40B4-BE49-F238E27FC236}">
                <a16:creationId xmlns:a16="http://schemas.microsoft.com/office/drawing/2014/main" id="{A98E682C-E776-9044-B0A5-72A21A32ABAB}"/>
              </a:ext>
            </a:extLst>
          </p:cNvPr>
          <p:cNvSpPr txBox="1"/>
          <p:nvPr/>
        </p:nvSpPr>
        <p:spPr>
          <a:xfrm>
            <a:off x="355579" y="1995098"/>
            <a:ext cx="3770889" cy="784830"/>
          </a:xfrm>
          <a:prstGeom prst="rect">
            <a:avLst/>
          </a:prstGeom>
          <a:noFill/>
        </p:spPr>
        <p:txBody>
          <a:bodyPr wrap="square" rtlCol="0">
            <a:spAutoFit/>
          </a:bodyPr>
          <a:lstStyle/>
          <a:p>
            <a:pPr algn="r">
              <a:lnSpc>
                <a:spcPts val="1760"/>
              </a:lnSpc>
            </a:pPr>
            <a:r>
              <a:rPr lang="hr-HR">
                <a:solidFill>
                  <a:schemeClr val="bg1"/>
                </a:solidFill>
                <a:latin typeface="Arial" panose="020B0604020202020204" pitchFamily="34" charset="0"/>
                <a:cs typeface="Arial" panose="020B0604020202020204" pitchFamily="34" charset="0"/>
              </a:rPr>
              <a:t>SVI smo odgovorni za sprečavanje širenja obmanjujućih informacija</a:t>
            </a:r>
          </a:p>
        </p:txBody>
      </p:sp>
    </p:spTree>
    <p:extLst>
      <p:ext uri="{BB962C8B-B14F-4D97-AF65-F5344CB8AC3E}">
        <p14:creationId xmlns:p14="http://schemas.microsoft.com/office/powerpoint/2010/main" val="110176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a:t>RAD U GRUPAMA – </a:t>
            </a:r>
            <a:r>
              <a:rPr lang="hr-HR" b="1"/>
              <a:t>ZADACI ZA 3 – 4 GRUPE</a:t>
            </a:r>
          </a:p>
        </p:txBody>
      </p:sp>
      <p:sp>
        <p:nvSpPr>
          <p:cNvPr id="4" name="Rettangolo con angoli arrotondati 3">
            <a:extLst>
              <a:ext uri="{FF2B5EF4-FFF2-40B4-BE49-F238E27FC236}">
                <a16:creationId xmlns:a16="http://schemas.microsoft.com/office/drawing/2014/main" id="{167BE3B3-011A-584C-8773-B2AB133F9417}"/>
              </a:ext>
            </a:extLst>
          </p:cNvPr>
          <p:cNvSpPr>
            <a:spLocks noChangeAspect="1"/>
          </p:cNvSpPr>
          <p:nvPr/>
        </p:nvSpPr>
        <p:spPr>
          <a:xfrm>
            <a:off x="4696437" y="1079032"/>
            <a:ext cx="3040908"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hr-HR" sz="2000" b="1">
                <a:solidFill>
                  <a:schemeClr val="bg1"/>
                </a:solidFill>
                <a:latin typeface="Arial" panose="020B0604020202020204" pitchFamily="34" charset="0"/>
                <a:cs typeface="Arial" panose="020B0604020202020204" pitchFamily="34" charset="0"/>
              </a:rPr>
              <a:t>Zadaci za 3 – 4 grupe</a:t>
            </a:r>
          </a:p>
        </p:txBody>
      </p:sp>
      <p:sp>
        <p:nvSpPr>
          <p:cNvPr id="7" name="CasellaDiTesto 6">
            <a:extLst>
              <a:ext uri="{FF2B5EF4-FFF2-40B4-BE49-F238E27FC236}">
                <a16:creationId xmlns:a16="http://schemas.microsoft.com/office/drawing/2014/main" id="{09BAEE7B-17E6-714C-AC12-13A506745043}"/>
              </a:ext>
            </a:extLst>
          </p:cNvPr>
          <p:cNvSpPr txBox="1"/>
          <p:nvPr/>
        </p:nvSpPr>
        <p:spPr>
          <a:xfrm>
            <a:off x="495544" y="4598774"/>
            <a:ext cx="3245818" cy="414152"/>
          </a:xfrm>
          <a:prstGeom prst="rect">
            <a:avLst/>
          </a:prstGeom>
          <a:noFill/>
        </p:spPr>
        <p:txBody>
          <a:bodyPr wrap="square" rtlCol="0">
            <a:spAutoFit/>
          </a:bodyPr>
          <a:lstStyle/>
          <a:p>
            <a:pPr algn="ctr">
              <a:lnSpc>
                <a:spcPts val="2760"/>
              </a:lnSpc>
            </a:pPr>
            <a:r>
              <a:rPr lang="hr-HR" b="1">
                <a:solidFill>
                  <a:schemeClr val="bg1"/>
                </a:solidFill>
                <a:latin typeface="Arial" panose="020B0604020202020204" pitchFamily="34" charset="0"/>
                <a:cs typeface="Arial" panose="020B0604020202020204" pitchFamily="34" charset="0"/>
              </a:rPr>
              <a:t>PODIJELITE SE U GRUPE</a:t>
            </a:r>
          </a:p>
        </p:txBody>
      </p:sp>
      <p:grpSp>
        <p:nvGrpSpPr>
          <p:cNvPr id="38" name="Gruppo 37">
            <a:extLst>
              <a:ext uri="{FF2B5EF4-FFF2-40B4-BE49-F238E27FC236}">
                <a16:creationId xmlns:a16="http://schemas.microsoft.com/office/drawing/2014/main" id="{E14E7573-CC4B-9743-82FA-86D22ADC301C}"/>
              </a:ext>
            </a:extLst>
          </p:cNvPr>
          <p:cNvGrpSpPr/>
          <p:nvPr/>
        </p:nvGrpSpPr>
        <p:grpSpPr>
          <a:xfrm>
            <a:off x="8829457" y="2128544"/>
            <a:ext cx="2301123" cy="2301123"/>
            <a:chOff x="7757276" y="1618993"/>
            <a:chExt cx="2301123" cy="2301123"/>
          </a:xfrm>
        </p:grpSpPr>
        <p:sp>
          <p:nvSpPr>
            <p:cNvPr id="9" name="Ovale 8">
              <a:extLst>
                <a:ext uri="{FF2B5EF4-FFF2-40B4-BE49-F238E27FC236}">
                  <a16:creationId xmlns:a16="http://schemas.microsoft.com/office/drawing/2014/main" id="{E8DF256E-7B29-064C-999D-240F13DD16D2}"/>
                </a:ext>
              </a:extLst>
            </p:cNvPr>
            <p:cNvSpPr/>
            <p:nvPr/>
          </p:nvSpPr>
          <p:spPr>
            <a:xfrm>
              <a:off x="7757276" y="1618993"/>
              <a:ext cx="2301123" cy="2301123"/>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412174D1-3A29-C745-BF8A-88AA5A2C28CF}"/>
                </a:ext>
              </a:extLst>
            </p:cNvPr>
            <p:cNvPicPr>
              <a:picLocks noChangeAspect="1"/>
            </p:cNvPicPr>
            <p:nvPr/>
          </p:nvPicPr>
          <p:blipFill>
            <a:blip r:embed="rId2"/>
            <a:stretch>
              <a:fillRect/>
            </a:stretch>
          </p:blipFill>
          <p:spPr>
            <a:xfrm>
              <a:off x="8672520" y="1982362"/>
              <a:ext cx="1097688" cy="907420"/>
            </a:xfrm>
            <a:prstGeom prst="rect">
              <a:avLst/>
            </a:prstGeom>
          </p:spPr>
        </p:pic>
        <p:pic>
          <p:nvPicPr>
            <p:cNvPr id="11" name="Immagine 10">
              <a:extLst>
                <a:ext uri="{FF2B5EF4-FFF2-40B4-BE49-F238E27FC236}">
                  <a16:creationId xmlns:a16="http://schemas.microsoft.com/office/drawing/2014/main" id="{60D51813-A93C-E141-A84B-268958958B61}"/>
                </a:ext>
              </a:extLst>
            </p:cNvPr>
            <p:cNvPicPr>
              <a:picLocks noChangeAspect="1"/>
            </p:cNvPicPr>
            <p:nvPr/>
          </p:nvPicPr>
          <p:blipFill>
            <a:blip r:embed="rId3"/>
            <a:stretch>
              <a:fillRect/>
            </a:stretch>
          </p:blipFill>
          <p:spPr>
            <a:xfrm>
              <a:off x="8110937" y="1940482"/>
              <a:ext cx="1258158" cy="1808083"/>
            </a:xfrm>
            <a:prstGeom prst="rect">
              <a:avLst/>
            </a:prstGeom>
            <a:effectLst/>
          </p:spPr>
        </p:pic>
      </p:grpSp>
      <p:pic>
        <p:nvPicPr>
          <p:cNvPr id="12" name="Immagine 11">
            <a:extLst>
              <a:ext uri="{FF2B5EF4-FFF2-40B4-BE49-F238E27FC236}">
                <a16:creationId xmlns:a16="http://schemas.microsoft.com/office/drawing/2014/main" id="{6540467D-B361-5748-B407-3AC18CECA790}"/>
              </a:ext>
            </a:extLst>
          </p:cNvPr>
          <p:cNvPicPr>
            <a:picLocks noChangeAspect="1"/>
          </p:cNvPicPr>
          <p:nvPr/>
        </p:nvPicPr>
        <p:blipFill>
          <a:blip r:embed="rId4"/>
          <a:stretch>
            <a:fillRect/>
          </a:stretch>
        </p:blipFill>
        <p:spPr>
          <a:xfrm>
            <a:off x="4918001" y="2103449"/>
            <a:ext cx="2355998" cy="2353377"/>
          </a:xfrm>
          <a:prstGeom prst="rect">
            <a:avLst/>
          </a:prstGeom>
        </p:spPr>
      </p:pic>
      <p:grpSp>
        <p:nvGrpSpPr>
          <p:cNvPr id="39" name="Gruppo 38">
            <a:extLst>
              <a:ext uri="{FF2B5EF4-FFF2-40B4-BE49-F238E27FC236}">
                <a16:creationId xmlns:a16="http://schemas.microsoft.com/office/drawing/2014/main" id="{9512F168-257C-9B4A-B29A-80A6F11248F7}"/>
              </a:ext>
            </a:extLst>
          </p:cNvPr>
          <p:cNvGrpSpPr/>
          <p:nvPr/>
        </p:nvGrpSpPr>
        <p:grpSpPr>
          <a:xfrm>
            <a:off x="779769" y="2247977"/>
            <a:ext cx="2677368" cy="2078787"/>
            <a:chOff x="1036514" y="1738426"/>
            <a:chExt cx="2677368" cy="2078787"/>
          </a:xfrm>
        </p:grpSpPr>
        <p:grpSp>
          <p:nvGrpSpPr>
            <p:cNvPr id="13" name="Gruppo 12">
              <a:extLst>
                <a:ext uri="{FF2B5EF4-FFF2-40B4-BE49-F238E27FC236}">
                  <a16:creationId xmlns:a16="http://schemas.microsoft.com/office/drawing/2014/main" id="{222505A2-DFD7-8F46-AC7C-32ACD40CB666}"/>
                </a:ext>
              </a:extLst>
            </p:cNvPr>
            <p:cNvGrpSpPr/>
            <p:nvPr/>
          </p:nvGrpSpPr>
          <p:grpSpPr>
            <a:xfrm>
              <a:off x="1387579" y="2282395"/>
              <a:ext cx="540000" cy="540000"/>
              <a:chOff x="1471339" y="2331874"/>
              <a:chExt cx="540000" cy="540000"/>
            </a:xfrm>
          </p:grpSpPr>
          <p:sp>
            <p:nvSpPr>
              <p:cNvPr id="14" name="Ovale 13">
                <a:extLst>
                  <a:ext uri="{FF2B5EF4-FFF2-40B4-BE49-F238E27FC236}">
                    <a16:creationId xmlns:a16="http://schemas.microsoft.com/office/drawing/2014/main" id="{92BD8F9A-59C5-694D-9CD2-F5A8799DCEFD}"/>
                  </a:ext>
                </a:extLst>
              </p:cNvPr>
              <p:cNvSpPr/>
              <p:nvPr/>
            </p:nvSpPr>
            <p:spPr>
              <a:xfrm>
                <a:off x="1471339" y="2331874"/>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7DF7AF17-4A4F-2D44-BB1E-C6FB8E540705}"/>
                  </a:ext>
                </a:extLst>
              </p:cNvPr>
              <p:cNvPicPr>
                <a:picLocks noChangeAspect="1"/>
              </p:cNvPicPr>
              <p:nvPr/>
            </p:nvPicPr>
            <p:blipFill>
              <a:blip r:embed="rId5"/>
              <a:stretch>
                <a:fillRect/>
              </a:stretch>
            </p:blipFill>
            <p:spPr>
              <a:xfrm>
                <a:off x="1567788" y="2425370"/>
                <a:ext cx="378920" cy="324809"/>
              </a:xfrm>
              <a:prstGeom prst="rect">
                <a:avLst/>
              </a:prstGeom>
            </p:spPr>
          </p:pic>
        </p:grpSp>
        <p:grpSp>
          <p:nvGrpSpPr>
            <p:cNvPr id="16" name="Gruppo 15">
              <a:extLst>
                <a:ext uri="{FF2B5EF4-FFF2-40B4-BE49-F238E27FC236}">
                  <a16:creationId xmlns:a16="http://schemas.microsoft.com/office/drawing/2014/main" id="{8BF36713-05E8-0345-8FDD-2BBDC4E5072A}"/>
                </a:ext>
              </a:extLst>
            </p:cNvPr>
            <p:cNvGrpSpPr/>
            <p:nvPr/>
          </p:nvGrpSpPr>
          <p:grpSpPr>
            <a:xfrm>
              <a:off x="3173882" y="2889000"/>
              <a:ext cx="540000" cy="540000"/>
              <a:chOff x="2413045" y="1543637"/>
              <a:chExt cx="540000" cy="540000"/>
            </a:xfrm>
          </p:grpSpPr>
          <p:sp>
            <p:nvSpPr>
              <p:cNvPr id="17" name="Ovale 16">
                <a:extLst>
                  <a:ext uri="{FF2B5EF4-FFF2-40B4-BE49-F238E27FC236}">
                    <a16:creationId xmlns:a16="http://schemas.microsoft.com/office/drawing/2014/main" id="{7DD8DA08-B13F-6A47-B304-9E1522EC5482}"/>
                  </a:ext>
                </a:extLst>
              </p:cNvPr>
              <p:cNvSpPr/>
              <p:nvPr/>
            </p:nvSpPr>
            <p:spPr>
              <a:xfrm>
                <a:off x="2413045" y="1543637"/>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741CA1C7-4822-9C41-A848-7DEE8063977F}"/>
                  </a:ext>
                </a:extLst>
              </p:cNvPr>
              <p:cNvPicPr>
                <a:picLocks noChangeAspect="1"/>
              </p:cNvPicPr>
              <p:nvPr/>
            </p:nvPicPr>
            <p:blipFill>
              <a:blip r:embed="rId6"/>
              <a:stretch>
                <a:fillRect/>
              </a:stretch>
            </p:blipFill>
            <p:spPr>
              <a:xfrm rot="842412">
                <a:off x="2509044" y="1603533"/>
                <a:ext cx="317623" cy="423965"/>
              </a:xfrm>
              <a:prstGeom prst="rect">
                <a:avLst/>
              </a:prstGeom>
            </p:spPr>
          </p:pic>
        </p:grpSp>
        <p:grpSp>
          <p:nvGrpSpPr>
            <p:cNvPr id="19" name="Gruppo 18">
              <a:extLst>
                <a:ext uri="{FF2B5EF4-FFF2-40B4-BE49-F238E27FC236}">
                  <a16:creationId xmlns:a16="http://schemas.microsoft.com/office/drawing/2014/main" id="{FEB41B86-7CDE-9341-8737-C487B6E56396}"/>
                </a:ext>
              </a:extLst>
            </p:cNvPr>
            <p:cNvGrpSpPr/>
            <p:nvPr/>
          </p:nvGrpSpPr>
          <p:grpSpPr>
            <a:xfrm>
              <a:off x="2519593" y="2897725"/>
              <a:ext cx="540000" cy="540000"/>
              <a:chOff x="2745642" y="3048680"/>
              <a:chExt cx="540000" cy="540000"/>
            </a:xfrm>
          </p:grpSpPr>
          <p:sp>
            <p:nvSpPr>
              <p:cNvPr id="20" name="Ovale 19">
                <a:extLst>
                  <a:ext uri="{FF2B5EF4-FFF2-40B4-BE49-F238E27FC236}">
                    <a16:creationId xmlns:a16="http://schemas.microsoft.com/office/drawing/2014/main" id="{77C56414-A93C-F649-B4E3-D3A066CED108}"/>
                  </a:ext>
                </a:extLst>
              </p:cNvPr>
              <p:cNvSpPr/>
              <p:nvPr/>
            </p:nvSpPr>
            <p:spPr>
              <a:xfrm>
                <a:off x="2745642" y="304868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1185422B-6850-1A47-AAD0-6B95534C79AA}"/>
                  </a:ext>
                </a:extLst>
              </p:cNvPr>
              <p:cNvPicPr>
                <a:picLocks noChangeAspect="1"/>
              </p:cNvPicPr>
              <p:nvPr/>
            </p:nvPicPr>
            <p:blipFill>
              <a:blip r:embed="rId7"/>
              <a:stretch>
                <a:fillRect/>
              </a:stretch>
            </p:blipFill>
            <p:spPr>
              <a:xfrm>
                <a:off x="2849205" y="3148048"/>
                <a:ext cx="323143" cy="387259"/>
              </a:xfrm>
              <a:prstGeom prst="rect">
                <a:avLst/>
              </a:prstGeom>
            </p:spPr>
          </p:pic>
        </p:grpSp>
        <p:grpSp>
          <p:nvGrpSpPr>
            <p:cNvPr id="22" name="Gruppo 21">
              <a:extLst>
                <a:ext uri="{FF2B5EF4-FFF2-40B4-BE49-F238E27FC236}">
                  <a16:creationId xmlns:a16="http://schemas.microsoft.com/office/drawing/2014/main" id="{B7320B7E-EBEA-BC4F-A20C-AB4BDBEE1FE0}"/>
                </a:ext>
              </a:extLst>
            </p:cNvPr>
            <p:cNvGrpSpPr/>
            <p:nvPr/>
          </p:nvGrpSpPr>
          <p:grpSpPr>
            <a:xfrm>
              <a:off x="1036514" y="2889000"/>
              <a:ext cx="540000" cy="540000"/>
              <a:chOff x="1664726" y="1556970"/>
              <a:chExt cx="540000" cy="540000"/>
            </a:xfrm>
          </p:grpSpPr>
          <p:sp>
            <p:nvSpPr>
              <p:cNvPr id="23" name="Ovale 22">
                <a:extLst>
                  <a:ext uri="{FF2B5EF4-FFF2-40B4-BE49-F238E27FC236}">
                    <a16:creationId xmlns:a16="http://schemas.microsoft.com/office/drawing/2014/main" id="{41E1DCE6-E96F-8647-B421-1FDEC32406EE}"/>
                  </a:ext>
                </a:extLst>
              </p:cNvPr>
              <p:cNvSpPr/>
              <p:nvPr/>
            </p:nvSpPr>
            <p:spPr>
              <a:xfrm>
                <a:off x="1664726" y="1556970"/>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5322521C-48EA-B94A-9764-16F5E82258EB}"/>
                  </a:ext>
                </a:extLst>
              </p:cNvPr>
              <p:cNvPicPr>
                <a:picLocks noChangeAspect="1"/>
              </p:cNvPicPr>
              <p:nvPr/>
            </p:nvPicPr>
            <p:blipFill>
              <a:blip r:embed="rId8"/>
              <a:stretch>
                <a:fillRect/>
              </a:stretch>
            </p:blipFill>
            <p:spPr>
              <a:xfrm>
                <a:off x="1711266" y="1659081"/>
                <a:ext cx="415539" cy="371149"/>
              </a:xfrm>
              <a:prstGeom prst="rect">
                <a:avLst/>
              </a:prstGeom>
            </p:spPr>
          </p:pic>
        </p:grpSp>
        <p:grpSp>
          <p:nvGrpSpPr>
            <p:cNvPr id="25" name="Gruppo 24">
              <a:extLst>
                <a:ext uri="{FF2B5EF4-FFF2-40B4-BE49-F238E27FC236}">
                  <a16:creationId xmlns:a16="http://schemas.microsoft.com/office/drawing/2014/main" id="{C0F48D7E-6ABA-F542-A98C-C5B721F7BE05}"/>
                </a:ext>
              </a:extLst>
            </p:cNvPr>
            <p:cNvGrpSpPr/>
            <p:nvPr/>
          </p:nvGrpSpPr>
          <p:grpSpPr>
            <a:xfrm>
              <a:off x="1690802" y="2897725"/>
              <a:ext cx="540000" cy="540000"/>
              <a:chOff x="1880968" y="3066056"/>
              <a:chExt cx="540000" cy="540000"/>
            </a:xfrm>
          </p:grpSpPr>
          <p:sp>
            <p:nvSpPr>
              <p:cNvPr id="26" name="Ovale 25">
                <a:extLst>
                  <a:ext uri="{FF2B5EF4-FFF2-40B4-BE49-F238E27FC236}">
                    <a16:creationId xmlns:a16="http://schemas.microsoft.com/office/drawing/2014/main" id="{1A6DBF65-898D-F74B-9D26-C4ED232F5E0B}"/>
                  </a:ext>
                </a:extLst>
              </p:cNvPr>
              <p:cNvSpPr/>
              <p:nvPr/>
            </p:nvSpPr>
            <p:spPr>
              <a:xfrm>
                <a:off x="1880968" y="3066056"/>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7" name="Immagine 26">
                <a:extLst>
                  <a:ext uri="{FF2B5EF4-FFF2-40B4-BE49-F238E27FC236}">
                    <a16:creationId xmlns:a16="http://schemas.microsoft.com/office/drawing/2014/main" id="{8DD44086-FF60-CF47-A677-68ACF1BF3C91}"/>
                  </a:ext>
                </a:extLst>
              </p:cNvPr>
              <p:cNvPicPr>
                <a:picLocks noChangeAspect="1"/>
              </p:cNvPicPr>
              <p:nvPr/>
            </p:nvPicPr>
            <p:blipFill>
              <a:blip r:embed="rId9"/>
              <a:stretch>
                <a:fillRect/>
              </a:stretch>
            </p:blipFill>
            <p:spPr>
              <a:xfrm>
                <a:off x="1996388" y="3165996"/>
                <a:ext cx="332627" cy="358484"/>
              </a:xfrm>
              <a:prstGeom prst="rect">
                <a:avLst/>
              </a:prstGeom>
              <a:noFill/>
            </p:spPr>
          </p:pic>
        </p:grpSp>
        <p:grpSp>
          <p:nvGrpSpPr>
            <p:cNvPr id="28" name="Gruppo 27">
              <a:extLst>
                <a:ext uri="{FF2B5EF4-FFF2-40B4-BE49-F238E27FC236}">
                  <a16:creationId xmlns:a16="http://schemas.microsoft.com/office/drawing/2014/main" id="{FD9BD6BA-7960-6C4F-B310-C91484205B27}"/>
                </a:ext>
              </a:extLst>
            </p:cNvPr>
            <p:cNvGrpSpPr/>
            <p:nvPr/>
          </p:nvGrpSpPr>
          <p:grpSpPr>
            <a:xfrm>
              <a:off x="2864868" y="2268435"/>
              <a:ext cx="540000" cy="540000"/>
              <a:chOff x="2990511" y="1941176"/>
              <a:chExt cx="540000" cy="540000"/>
            </a:xfrm>
          </p:grpSpPr>
          <p:sp>
            <p:nvSpPr>
              <p:cNvPr id="29" name="Ovale 28">
                <a:extLst>
                  <a:ext uri="{FF2B5EF4-FFF2-40B4-BE49-F238E27FC236}">
                    <a16:creationId xmlns:a16="http://schemas.microsoft.com/office/drawing/2014/main" id="{8F6EE397-33A6-2C44-8E9C-8A6E2D550992}"/>
                  </a:ext>
                </a:extLst>
              </p:cNvPr>
              <p:cNvSpPr/>
              <p:nvPr/>
            </p:nvSpPr>
            <p:spPr>
              <a:xfrm>
                <a:off x="2990511" y="1941176"/>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 name="Immagine 29">
                <a:extLst>
                  <a:ext uri="{FF2B5EF4-FFF2-40B4-BE49-F238E27FC236}">
                    <a16:creationId xmlns:a16="http://schemas.microsoft.com/office/drawing/2014/main" id="{29E566B6-4F21-2040-9906-D28E5468E585}"/>
                  </a:ext>
                </a:extLst>
              </p:cNvPr>
              <p:cNvPicPr>
                <a:picLocks noChangeAspect="1"/>
              </p:cNvPicPr>
              <p:nvPr/>
            </p:nvPicPr>
            <p:blipFill>
              <a:blip r:embed="rId10"/>
              <a:stretch>
                <a:fillRect/>
              </a:stretch>
            </p:blipFill>
            <p:spPr>
              <a:xfrm>
                <a:off x="3096995" y="2050416"/>
                <a:ext cx="374094" cy="371697"/>
              </a:xfrm>
              <a:prstGeom prst="rect">
                <a:avLst/>
              </a:prstGeom>
            </p:spPr>
          </p:pic>
        </p:grpSp>
        <p:grpSp>
          <p:nvGrpSpPr>
            <p:cNvPr id="31" name="Gruppo 30">
              <a:extLst>
                <a:ext uri="{FF2B5EF4-FFF2-40B4-BE49-F238E27FC236}">
                  <a16:creationId xmlns:a16="http://schemas.microsoft.com/office/drawing/2014/main" id="{1FA51EDC-E273-0049-9716-4BEC1535FA17}"/>
                </a:ext>
              </a:extLst>
            </p:cNvPr>
            <p:cNvGrpSpPr/>
            <p:nvPr/>
          </p:nvGrpSpPr>
          <p:grpSpPr>
            <a:xfrm>
              <a:off x="2220455" y="1962886"/>
              <a:ext cx="540000" cy="540000"/>
              <a:chOff x="2379429" y="2228940"/>
              <a:chExt cx="540000" cy="540000"/>
            </a:xfrm>
          </p:grpSpPr>
          <p:sp>
            <p:nvSpPr>
              <p:cNvPr id="32" name="Ovale 31">
                <a:extLst>
                  <a:ext uri="{FF2B5EF4-FFF2-40B4-BE49-F238E27FC236}">
                    <a16:creationId xmlns:a16="http://schemas.microsoft.com/office/drawing/2014/main" id="{C1C88338-1BE5-5A4D-90FA-CC0B2BD43E25}"/>
                  </a:ext>
                </a:extLst>
              </p:cNvPr>
              <p:cNvSpPr/>
              <p:nvPr/>
            </p:nvSpPr>
            <p:spPr>
              <a:xfrm>
                <a:off x="2379429" y="222894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3" name="Immagine 32">
                <a:extLst>
                  <a:ext uri="{FF2B5EF4-FFF2-40B4-BE49-F238E27FC236}">
                    <a16:creationId xmlns:a16="http://schemas.microsoft.com/office/drawing/2014/main" id="{3343AB9E-7C86-184B-AA97-61F2B8CED390}"/>
                  </a:ext>
                </a:extLst>
              </p:cNvPr>
              <p:cNvPicPr>
                <a:picLocks noChangeAspect="1"/>
              </p:cNvPicPr>
              <p:nvPr/>
            </p:nvPicPr>
            <p:blipFill>
              <a:blip r:embed="rId11"/>
              <a:stretch>
                <a:fillRect/>
              </a:stretch>
            </p:blipFill>
            <p:spPr>
              <a:xfrm>
                <a:off x="2473001" y="2326968"/>
                <a:ext cx="371130" cy="364128"/>
              </a:xfrm>
              <a:prstGeom prst="rect">
                <a:avLst/>
              </a:prstGeom>
            </p:spPr>
          </p:pic>
        </p:grpSp>
        <p:sp>
          <p:nvSpPr>
            <p:cNvPr id="34" name="Rettangolo 33">
              <a:extLst>
                <a:ext uri="{FF2B5EF4-FFF2-40B4-BE49-F238E27FC236}">
                  <a16:creationId xmlns:a16="http://schemas.microsoft.com/office/drawing/2014/main" id="{9A539FE8-00ED-474F-853B-CA5AD75B34E8}"/>
                </a:ext>
              </a:extLst>
            </p:cNvPr>
            <p:cNvSpPr/>
            <p:nvPr/>
          </p:nvSpPr>
          <p:spPr>
            <a:xfrm rot="20409770">
              <a:off x="2208080" y="1738426"/>
              <a:ext cx="45719" cy="207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4.</a:t>
            </a:r>
          </a:p>
        </p:txBody>
      </p:sp>
      <p:sp>
        <p:nvSpPr>
          <p:cNvPr id="36" name="CasellaDiTesto 35">
            <a:extLst>
              <a:ext uri="{FF2B5EF4-FFF2-40B4-BE49-F238E27FC236}">
                <a16:creationId xmlns:a16="http://schemas.microsoft.com/office/drawing/2014/main" id="{445C5221-3A39-A249-8080-60770C0745CF}"/>
              </a:ext>
            </a:extLst>
          </p:cNvPr>
          <p:cNvSpPr txBox="1"/>
          <p:nvPr/>
        </p:nvSpPr>
        <p:spPr>
          <a:xfrm>
            <a:off x="4454654" y="4598774"/>
            <a:ext cx="3282691" cy="810478"/>
          </a:xfrm>
          <a:prstGeom prst="rect">
            <a:avLst/>
          </a:prstGeom>
          <a:noFill/>
        </p:spPr>
        <p:txBody>
          <a:bodyPr wrap="square" rtlCol="0">
            <a:spAutoFit/>
          </a:bodyPr>
          <a:lstStyle/>
          <a:p>
            <a:pPr algn="ctr">
              <a:lnSpc>
                <a:spcPts val="2760"/>
              </a:lnSpc>
            </a:pPr>
            <a:r>
              <a:rPr lang="hr-HR" b="1">
                <a:solidFill>
                  <a:schemeClr val="bg1"/>
                </a:solidFill>
                <a:latin typeface="Arial" panose="020B0604020202020204" pitchFamily="34" charset="0"/>
                <a:cs typeface="Arial" panose="020B0604020202020204" pitchFamily="34" charset="0"/>
              </a:rPr>
              <a:t>ODABERITE STUDIJU SLUČAJA I ZADATKE</a:t>
            </a:r>
          </a:p>
        </p:txBody>
      </p:sp>
      <p:sp>
        <p:nvSpPr>
          <p:cNvPr id="37" name="CasellaDiTesto 36">
            <a:extLst>
              <a:ext uri="{FF2B5EF4-FFF2-40B4-BE49-F238E27FC236}">
                <a16:creationId xmlns:a16="http://schemas.microsoft.com/office/drawing/2014/main" id="{1520C3AF-0A5E-C141-8F53-42AB74BFD302}"/>
              </a:ext>
            </a:extLst>
          </p:cNvPr>
          <p:cNvSpPr txBox="1"/>
          <p:nvPr/>
        </p:nvSpPr>
        <p:spPr>
          <a:xfrm>
            <a:off x="8189366" y="4598774"/>
            <a:ext cx="3581305" cy="414152"/>
          </a:xfrm>
          <a:prstGeom prst="rect">
            <a:avLst/>
          </a:prstGeom>
          <a:noFill/>
        </p:spPr>
        <p:txBody>
          <a:bodyPr wrap="square" rtlCol="0">
            <a:spAutoFit/>
          </a:bodyPr>
          <a:lstStyle/>
          <a:p>
            <a:pPr algn="ctr">
              <a:lnSpc>
                <a:spcPts val="2760"/>
              </a:lnSpc>
            </a:pPr>
            <a:r>
              <a:rPr lang="hr-HR" b="1">
                <a:solidFill>
                  <a:schemeClr val="bg1"/>
                </a:solidFill>
                <a:latin typeface="Arial" panose="020B0604020202020204" pitchFamily="34" charset="0"/>
                <a:cs typeface="Arial" panose="020B0604020202020204" pitchFamily="34" charset="0"/>
              </a:rPr>
              <a:t>PRIPREMITE PREZENTACIJU</a:t>
            </a:r>
          </a:p>
        </p:txBody>
      </p:sp>
    </p:spTree>
    <p:extLst>
      <p:ext uri="{BB962C8B-B14F-4D97-AF65-F5344CB8AC3E}">
        <p14:creationId xmlns:p14="http://schemas.microsoft.com/office/powerpoint/2010/main" val="1132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a:t>SAŽETAK – </a:t>
            </a:r>
            <a:r>
              <a:rPr lang="hr-HR" b="1"/>
              <a:t>ŠTO SMO NAUČILI?</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sp>
        <p:nvSpPr>
          <p:cNvPr id="40" name="CasellaDiTesto 39">
            <a:extLst>
              <a:ext uri="{FF2B5EF4-FFF2-40B4-BE49-F238E27FC236}">
                <a16:creationId xmlns:a16="http://schemas.microsoft.com/office/drawing/2014/main" id="{14AA63BD-A76C-8E4A-8486-EE75A10BD652}"/>
              </a:ext>
            </a:extLst>
          </p:cNvPr>
          <p:cNvSpPr txBox="1"/>
          <p:nvPr/>
        </p:nvSpPr>
        <p:spPr>
          <a:xfrm>
            <a:off x="2406316" y="1627558"/>
            <a:ext cx="3710636" cy="1323439"/>
          </a:xfrm>
          <a:prstGeom prst="rect">
            <a:avLst/>
          </a:prstGeom>
          <a:noFill/>
        </p:spPr>
        <p:txBody>
          <a:bodyPr wrap="square" rtlCol="0">
            <a:spAutoFit/>
          </a:bodyPr>
          <a:lstStyle/>
          <a:p>
            <a:r>
              <a:rPr lang="hr-HR" sz="8000" b="1" dirty="0">
                <a:solidFill>
                  <a:srgbClr val="FF5D00"/>
                </a:solidFill>
                <a:latin typeface="Arial" panose="020B0604020202020204" pitchFamily="34" charset="0"/>
                <a:cs typeface="Arial" panose="020B0604020202020204" pitchFamily="34" charset="0"/>
              </a:rPr>
              <a:t>Što</a:t>
            </a:r>
          </a:p>
        </p:txBody>
      </p:sp>
      <p:sp>
        <p:nvSpPr>
          <p:cNvPr id="41" name="CasellaDiTesto 40">
            <a:extLst>
              <a:ext uri="{FF2B5EF4-FFF2-40B4-BE49-F238E27FC236}">
                <a16:creationId xmlns:a16="http://schemas.microsoft.com/office/drawing/2014/main" id="{7D151E25-428E-B043-AD45-95FE9EA9E58A}"/>
              </a:ext>
            </a:extLst>
          </p:cNvPr>
          <p:cNvSpPr txBox="1"/>
          <p:nvPr/>
        </p:nvSpPr>
        <p:spPr>
          <a:xfrm>
            <a:off x="2406316" y="2541881"/>
            <a:ext cx="3359751" cy="1323439"/>
          </a:xfrm>
          <a:prstGeom prst="rect">
            <a:avLst/>
          </a:prstGeom>
          <a:noFill/>
        </p:spPr>
        <p:txBody>
          <a:bodyPr wrap="square" rtlCol="0">
            <a:spAutoFit/>
          </a:bodyPr>
          <a:lstStyle/>
          <a:p>
            <a:r>
              <a:rPr lang="hr-HR" sz="8000" b="1" dirty="0">
                <a:solidFill>
                  <a:srgbClr val="164193"/>
                </a:solidFill>
                <a:latin typeface="Arial" panose="020B0604020202020204" pitchFamily="34" charset="0"/>
                <a:cs typeface="Arial" panose="020B0604020202020204" pitchFamily="34" charset="0"/>
              </a:rPr>
              <a:t>Kako</a:t>
            </a:r>
          </a:p>
        </p:txBody>
      </p:sp>
      <p:sp>
        <p:nvSpPr>
          <p:cNvPr id="42" name="CasellaDiTesto 41">
            <a:extLst>
              <a:ext uri="{FF2B5EF4-FFF2-40B4-BE49-F238E27FC236}">
                <a16:creationId xmlns:a16="http://schemas.microsoft.com/office/drawing/2014/main" id="{4BDF229D-72CB-B944-87D2-3A274C2A38C4}"/>
              </a:ext>
            </a:extLst>
          </p:cNvPr>
          <p:cNvSpPr txBox="1"/>
          <p:nvPr/>
        </p:nvSpPr>
        <p:spPr>
          <a:xfrm>
            <a:off x="2406316" y="3495609"/>
            <a:ext cx="3486753" cy="1323439"/>
          </a:xfrm>
          <a:prstGeom prst="rect">
            <a:avLst/>
          </a:prstGeom>
          <a:noFill/>
        </p:spPr>
        <p:txBody>
          <a:bodyPr wrap="square" rtlCol="0">
            <a:spAutoFit/>
          </a:bodyPr>
          <a:lstStyle/>
          <a:p>
            <a:r>
              <a:rPr lang="hr-HR" sz="8000" b="1" dirty="0">
                <a:solidFill>
                  <a:srgbClr val="164193"/>
                </a:solidFill>
                <a:latin typeface="Arial" panose="020B0604020202020204" pitchFamily="34" charset="0"/>
                <a:cs typeface="Arial" panose="020B0604020202020204" pitchFamily="34" charset="0"/>
              </a:rPr>
              <a:t>Kako</a:t>
            </a:r>
          </a:p>
        </p:txBody>
      </p:sp>
      <p:sp>
        <p:nvSpPr>
          <p:cNvPr id="43" name="Rettangolo con angoli arrotondati 42">
            <a:extLst>
              <a:ext uri="{FF2B5EF4-FFF2-40B4-BE49-F238E27FC236}">
                <a16:creationId xmlns:a16="http://schemas.microsoft.com/office/drawing/2014/main" id="{521C3DB2-FCF9-4346-AEBA-C83F8DFDCD61}"/>
              </a:ext>
            </a:extLst>
          </p:cNvPr>
          <p:cNvSpPr>
            <a:spLocks noChangeAspect="1"/>
          </p:cNvSpPr>
          <p:nvPr/>
        </p:nvSpPr>
        <p:spPr>
          <a:xfrm>
            <a:off x="6096000" y="2093303"/>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su dezinformacije? </a:t>
            </a:r>
          </a:p>
        </p:txBody>
      </p:sp>
      <p:sp>
        <p:nvSpPr>
          <p:cNvPr id="4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6096000" y="306408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dezinformacije djeluju?</a:t>
            </a:r>
          </a:p>
        </p:txBody>
      </p:sp>
      <p:sp>
        <p:nvSpPr>
          <p:cNvPr id="45" name="Rettangolo con angoli arrotondati 44">
            <a:extLst>
              <a:ext uri="{FF2B5EF4-FFF2-40B4-BE49-F238E27FC236}">
                <a16:creationId xmlns:a16="http://schemas.microsoft.com/office/drawing/2014/main" id="{704E06AF-D20C-4949-947C-AB91F90E9044}"/>
              </a:ext>
            </a:extLst>
          </p:cNvPr>
          <p:cNvSpPr>
            <a:spLocks noChangeAspect="1"/>
          </p:cNvSpPr>
          <p:nvPr/>
        </p:nvSpPr>
        <p:spPr>
          <a:xfrm>
            <a:off x="6096000" y="3995103"/>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r-HR" sz="1600" b="1">
                <a:solidFill>
                  <a:schemeClr val="bg1"/>
                </a:solidFill>
                <a:latin typeface="Arial" panose="020B0604020202020204" pitchFamily="34" charset="0"/>
                <a:cs typeface="Arial" panose="020B0604020202020204" pitchFamily="34" charset="0"/>
              </a:rPr>
              <a:t>reagirati na dezinformacije? </a:t>
            </a:r>
          </a:p>
        </p:txBody>
      </p:sp>
      <p:sp>
        <p:nvSpPr>
          <p:cNvPr id="46" name="CasellaDiTesto 45">
            <a:extLst>
              <a:ext uri="{FF2B5EF4-FFF2-40B4-BE49-F238E27FC236}">
                <a16:creationId xmlns:a16="http://schemas.microsoft.com/office/drawing/2014/main" id="{41794778-4061-3945-89E1-89856C6C4131}"/>
              </a:ext>
            </a:extLst>
          </p:cNvPr>
          <p:cNvSpPr txBox="1"/>
          <p:nvPr/>
        </p:nvSpPr>
        <p:spPr>
          <a:xfrm>
            <a:off x="2406316" y="4431617"/>
            <a:ext cx="3486753" cy="1323439"/>
          </a:xfrm>
          <a:prstGeom prst="rect">
            <a:avLst/>
          </a:prstGeom>
          <a:noFill/>
        </p:spPr>
        <p:txBody>
          <a:bodyPr wrap="square" rtlCol="0">
            <a:spAutoFit/>
          </a:bodyPr>
          <a:lstStyle/>
          <a:p>
            <a:r>
              <a:rPr lang="hr-HR" sz="8000" b="1" dirty="0">
                <a:solidFill>
                  <a:schemeClr val="accent2"/>
                </a:solidFill>
                <a:latin typeface="Arial" panose="020B0604020202020204" pitchFamily="34" charset="0"/>
                <a:cs typeface="Arial" panose="020B0604020202020204" pitchFamily="34" charset="0"/>
              </a:rPr>
              <a:t>Savjeti</a:t>
            </a:r>
          </a:p>
        </p:txBody>
      </p:sp>
      <p:sp>
        <p:nvSpPr>
          <p:cNvPr id="47" name="Rettangolo con angoli arrotondati 46">
            <a:extLst>
              <a:ext uri="{FF2B5EF4-FFF2-40B4-BE49-F238E27FC236}">
                <a16:creationId xmlns:a16="http://schemas.microsoft.com/office/drawing/2014/main" id="{92C8A3FD-41DF-7344-8CC4-CAB21B4F85BB}"/>
              </a:ext>
            </a:extLst>
          </p:cNvPr>
          <p:cNvSpPr>
            <a:spLocks noChangeAspect="1"/>
          </p:cNvSpPr>
          <p:nvPr/>
        </p:nvSpPr>
        <p:spPr>
          <a:xfrm>
            <a:off x="6096000" y="4814479"/>
            <a:ext cx="2915353" cy="46810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r-HR" sz="1600" b="1">
                <a:solidFill>
                  <a:schemeClr val="bg1"/>
                </a:solidFill>
                <a:latin typeface="Arial" panose="020B0604020202020204" pitchFamily="34" charset="0"/>
                <a:cs typeface="Arial" panose="020B0604020202020204" pitchFamily="34" charset="0"/>
              </a:rPr>
              <a:t>za one koji žele znati više</a:t>
            </a:r>
          </a:p>
        </p:txBody>
      </p:sp>
    </p:spTree>
    <p:extLst>
      <p:ext uri="{BB962C8B-B14F-4D97-AF65-F5344CB8AC3E}">
        <p14:creationId xmlns:p14="http://schemas.microsoft.com/office/powerpoint/2010/main" val="130466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625680"/>
          </a:xfrm>
          <a:prstGeom prst="rect">
            <a:avLst/>
          </a:prstGeom>
          <a:solidFill>
            <a:srgbClr val="0B1741"/>
          </a:solidFill>
          <a:ln w="0">
            <a:noFill/>
          </a:ln>
        </p:spPr>
        <p:txBody>
          <a:bodyPr lIns="720000" tIns="72000" anchor="ctr">
            <a:noAutofit/>
          </a:bodyPr>
          <a:lstStyle/>
          <a:p>
            <a:pPr>
              <a:lnSpc>
                <a:spcPct val="90000"/>
              </a:lnSpc>
            </a:pPr>
            <a:r>
              <a:rPr lang="it-IT" spc="-1" dirty="0">
                <a:solidFill>
                  <a:srgbClr val="FFFFFF"/>
                </a:solidFill>
              </a:rPr>
              <a:t>SAVJETI ZA ONE KOJI ŽELE ZNATI VIŠE – INTERNETSKE IGRE NA TEMU DEZINFORMACIJA (VANJSKI RESURSI)</a:t>
            </a:r>
            <a:endParaRPr lang="it-IT" sz="1800" b="0" strike="noStrike" spc="-1" dirty="0">
              <a:solidFill>
                <a:srgbClr val="0A1641"/>
              </a:solidFill>
              <a:latin typeface="Arial"/>
            </a:endParaRPr>
          </a:p>
        </p:txBody>
      </p:sp>
      <p:sp>
        <p:nvSpPr>
          <p:cNvPr id="632" name="CustomShape 2"/>
          <p:cNvSpPr/>
          <p:nvPr/>
        </p:nvSpPr>
        <p:spPr>
          <a:xfrm>
            <a:off x="142200" y="-86400"/>
            <a:ext cx="522941" cy="583321"/>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spc="-1" dirty="0" smtClean="0">
                <a:solidFill>
                  <a:srgbClr val="FFFFFF"/>
                </a:solidFill>
                <a:latin typeface="Arial"/>
              </a:rPr>
              <a:t>5</a:t>
            </a:r>
            <a:r>
              <a:rPr lang="hr-HR" sz="3200" b="1" strike="noStrike" spc="-1" dirty="0" smtClean="0">
                <a:solidFill>
                  <a:srgbClr val="FFFFFF"/>
                </a:solidFill>
                <a:latin typeface="Arial"/>
              </a:rPr>
              <a:t>.</a:t>
            </a:r>
            <a:endParaRPr lang="fr-BE" sz="3200" b="0" strike="noStrike" spc="-1" dirty="0">
              <a:latin typeface="Arial"/>
            </a:endParaRPr>
          </a:p>
        </p:txBody>
      </p:sp>
      <p:sp>
        <p:nvSpPr>
          <p:cNvPr id="633" name="CustomShape 3"/>
          <p:cNvSpPr/>
          <p:nvPr/>
        </p:nvSpPr>
        <p:spPr>
          <a:xfrm>
            <a:off x="2234160" y="1197000"/>
            <a:ext cx="8966160" cy="53292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en-GB" sz="1400" b="1" u="sng" spc="-1" dirty="0">
                <a:solidFill>
                  <a:srgbClr val="964277"/>
                </a:solidFill>
                <a:hlinkClick r:id="rId5"/>
              </a:rPr>
              <a:t>The Bad News Game</a:t>
            </a:r>
            <a:r>
              <a:rPr lang="en-GB" sz="1400" b="1" u="sng" spc="-1" dirty="0">
                <a:solidFill>
                  <a:srgbClr val="964277"/>
                </a:solidFill>
              </a:rPr>
              <a:t> </a:t>
            </a:r>
            <a:r>
              <a:rPr lang="en-GB" sz="1400" spc="-1" dirty="0" smtClean="0">
                <a:solidFill>
                  <a:srgbClr val="808080"/>
                </a:solidFill>
                <a:latin typeface="Arial"/>
              </a:rPr>
              <a:t>(</a:t>
            </a:r>
            <a:r>
              <a:rPr lang="hr-HR" sz="1400" spc="-1" dirty="0" smtClean="0">
                <a:solidFill>
                  <a:srgbClr val="808080"/>
                </a:solidFill>
                <a:latin typeface="Arial"/>
              </a:rPr>
              <a:t>na</a:t>
            </a:r>
            <a:r>
              <a:rPr lang="en-GB" sz="1400" spc="-1" dirty="0" smtClean="0">
                <a:solidFill>
                  <a:srgbClr val="808080"/>
                </a:solidFill>
                <a:latin typeface="Arial"/>
              </a:rPr>
              <a:t> </a:t>
            </a:r>
            <a:r>
              <a:rPr lang="hr-HR" sz="1400" spc="-1" dirty="0" smtClean="0">
                <a:solidFill>
                  <a:srgbClr val="808080"/>
                </a:solidFill>
                <a:latin typeface="Arial"/>
              </a:rPr>
              <a:t>više</a:t>
            </a:r>
            <a:r>
              <a:rPr lang="en-GB" sz="1400" spc="-1" dirty="0" smtClean="0">
                <a:solidFill>
                  <a:srgbClr val="808080"/>
                </a:solidFill>
                <a:latin typeface="Arial"/>
              </a:rPr>
              <a:t> </a:t>
            </a:r>
            <a:r>
              <a:rPr lang="en-GB" sz="1400" spc="-1" dirty="0">
                <a:solidFill>
                  <a:srgbClr val="808080"/>
                </a:solidFill>
                <a:latin typeface="Arial"/>
              </a:rPr>
              <a:t>jezika) i </a:t>
            </a:r>
            <a:r>
              <a:rPr lang="en-GB" sz="1400" b="1" u="sng" spc="-1" dirty="0">
                <a:solidFill>
                  <a:srgbClr val="964277"/>
                </a:solidFill>
                <a:hlinkClick r:id="rId6"/>
              </a:rPr>
              <a:t>Bad News Game for Kids</a:t>
            </a:r>
            <a:r>
              <a:rPr lang="en-GB" sz="1400" b="1" u="sng" spc="-1" dirty="0">
                <a:solidFill>
                  <a:srgbClr val="964277"/>
                </a:solidFill>
              </a:rPr>
              <a:t> </a:t>
            </a:r>
            <a:r>
              <a:rPr lang="en-GB" sz="1400" spc="-1" dirty="0">
                <a:solidFill>
                  <a:srgbClr val="808080"/>
                </a:solidFill>
                <a:latin typeface="Arial"/>
              </a:rPr>
              <a:t>(manji izbor jezika). Osmislite svoje lažne vijesti. Standardna verzija: za uzrast od 15 i više godina. Dječja verzija: za uzrast od 8 i više godina</a:t>
            </a:r>
            <a:r>
              <a:rPr lang="en-GB" sz="1400" spc="-1" dirty="0" smtClean="0">
                <a:solidFill>
                  <a:srgbClr val="808080"/>
                </a:solidFill>
                <a:latin typeface="Arial"/>
              </a:rPr>
              <a:t>.</a:t>
            </a:r>
            <a:endParaRPr lang="hr-HR" sz="1400" spc="-1" dirty="0" smtClean="0">
              <a:solidFill>
                <a:srgbClr val="808080"/>
              </a:solidFill>
              <a:latin typeface="Arial"/>
            </a:endParaRPr>
          </a:p>
          <a:p>
            <a:pPr marL="578160">
              <a:lnSpc>
                <a:spcPct val="90000"/>
              </a:lnSpc>
              <a:spcBef>
                <a:spcPts val="1199"/>
              </a:spcBef>
              <a:buClr>
                <a:srgbClr val="4667FD"/>
              </a:buClr>
              <a:tabLst>
                <a:tab pos="1060560" algn="l"/>
              </a:tabLst>
            </a:pPr>
            <a:r>
              <a:rPr lang="hr-HR" sz="1400" b="0" i="1" strike="noStrike" spc="-1" dirty="0">
                <a:solidFill>
                  <a:srgbClr val="808080"/>
                </a:solidFill>
                <a:latin typeface="Arial"/>
              </a:rPr>
              <a:t>	</a:t>
            </a:r>
            <a:r>
              <a:rPr lang="en-GB" sz="1200" i="1" spc="-1" dirty="0">
                <a:solidFill>
                  <a:srgbClr val="808080"/>
                </a:solidFill>
              </a:rPr>
              <a:t>Dostupno na više jezika.</a:t>
            </a:r>
            <a:endParaRPr lang="fr-BE" sz="1200" b="0" strike="noStrike" spc="-1" dirty="0">
              <a:latin typeface="Arial"/>
            </a:endParaRPr>
          </a:p>
          <a:p>
            <a:pPr marL="863640" indent="-285480">
              <a:lnSpc>
                <a:spcPct val="90000"/>
              </a:lnSpc>
              <a:spcBef>
                <a:spcPts val="1199"/>
              </a:spcBef>
              <a:buClr>
                <a:srgbClr val="4365E2"/>
              </a:buClr>
              <a:buFont typeface="Arial"/>
              <a:buChar char="•"/>
              <a:tabLst>
                <a:tab pos="1060560" algn="l"/>
              </a:tabLst>
            </a:pPr>
            <a:r>
              <a:rPr lang="en-GB" sz="1400" b="1" u="sng" spc="-1" dirty="0">
                <a:solidFill>
                  <a:srgbClr val="964277"/>
                </a:solidFill>
                <a:hlinkClick r:id="rId7"/>
              </a:rPr>
              <a:t>Real or Photoshop?</a:t>
            </a:r>
            <a:r>
              <a:rPr lang="en-GB" sz="1400" b="1" u="sng" spc="-1" dirty="0">
                <a:solidFill>
                  <a:srgbClr val="964277"/>
                </a:solidFill>
              </a:rPr>
              <a:t> </a:t>
            </a:r>
            <a:r>
              <a:rPr lang="en-GB" sz="1400" spc="-1" dirty="0">
                <a:solidFill>
                  <a:srgbClr val="808080"/>
                </a:solidFill>
                <a:latin typeface="Arial"/>
              </a:rPr>
              <a:t>(EN) Testirajte svoju moć opažanja za bolje prepoznavanje manipulacije slikama</a:t>
            </a:r>
            <a:r>
              <a:rPr lang="en-GB" sz="1200" b="0" i="1" strike="noStrike" spc="-1" dirty="0">
                <a:solidFill>
                  <a:srgbClr val="808080"/>
                </a:solidFill>
                <a:latin typeface="Arial"/>
              </a:rPr>
              <a:t>	</a:t>
            </a:r>
            <a:endParaRPr lang="hr-HR" sz="1200" b="0" i="1" strike="noStrike" spc="-1" dirty="0" smtClean="0">
              <a:solidFill>
                <a:srgbClr val="808080"/>
              </a:solidFill>
              <a:latin typeface="Arial"/>
            </a:endParaRPr>
          </a:p>
          <a:p>
            <a:pPr marL="578160">
              <a:lnSpc>
                <a:spcPct val="90000"/>
              </a:lnSpc>
              <a:spcBef>
                <a:spcPts val="1199"/>
              </a:spcBef>
              <a:buClr>
                <a:srgbClr val="4365E2"/>
              </a:buClr>
              <a:tabLst>
                <a:tab pos="1060560" algn="l"/>
              </a:tabLst>
            </a:pPr>
            <a:r>
              <a:rPr lang="hr-HR" sz="1200" i="1" spc="-1" dirty="0">
                <a:solidFill>
                  <a:srgbClr val="808080"/>
                </a:solidFill>
                <a:latin typeface="Arial"/>
              </a:rPr>
              <a:t>	</a:t>
            </a:r>
            <a:r>
              <a:rPr lang="en-GB" sz="1200" i="1" spc="-1" dirty="0" smtClean="0">
                <a:solidFill>
                  <a:srgbClr val="808080"/>
                </a:solidFill>
              </a:rPr>
              <a:t>Dostupno </a:t>
            </a:r>
            <a:r>
              <a:rPr lang="en-GB" sz="1200" i="1" spc="-1" dirty="0">
                <a:solidFill>
                  <a:srgbClr val="808080"/>
                </a:solidFill>
              </a:rPr>
              <a:t>samo na engleskom</a:t>
            </a:r>
            <a:r>
              <a:rPr lang="en-GB" sz="1200" i="1" spc="-1" dirty="0" smtClean="0">
                <a:solidFill>
                  <a:srgbClr val="808080"/>
                </a:solidFill>
              </a:rPr>
              <a:t>.</a:t>
            </a:r>
            <a:endParaRPr lang="hr-HR" sz="1200" i="1" spc="-1" dirty="0" smtClean="0">
              <a:solidFill>
                <a:srgbClr val="808080"/>
              </a:solidFill>
            </a:endParaRPr>
          </a:p>
          <a:p>
            <a:pPr marL="863640" indent="-285480">
              <a:lnSpc>
                <a:spcPct val="90000"/>
              </a:lnSpc>
              <a:spcBef>
                <a:spcPts val="1199"/>
              </a:spcBef>
              <a:buClr>
                <a:srgbClr val="4365E2"/>
              </a:buClr>
              <a:buFont typeface="Arial"/>
              <a:buChar char="•"/>
              <a:tabLst>
                <a:tab pos="1060560" algn="l"/>
              </a:tabLst>
            </a:pPr>
            <a:r>
              <a:rPr lang="en-GB" sz="1400" b="1" u="sng" spc="-1" dirty="0">
                <a:solidFill>
                  <a:srgbClr val="964277"/>
                </a:solidFill>
                <a:hlinkClick r:id="rId8"/>
              </a:rPr>
              <a:t>Fakescape</a:t>
            </a:r>
            <a:r>
              <a:rPr lang="en-GB" sz="1400" b="1" u="sng" spc="-1" dirty="0">
                <a:solidFill>
                  <a:srgbClr val="964277"/>
                </a:solidFill>
              </a:rPr>
              <a:t> </a:t>
            </a:r>
            <a:r>
              <a:rPr lang="en-GB" sz="1400" spc="-1" dirty="0">
                <a:solidFill>
                  <a:srgbClr val="808080"/>
                </a:solidFill>
                <a:latin typeface="Arial"/>
              </a:rPr>
              <a:t>(CZ i EN). Kroz igru saznajte kako izbjeći lažne vijesti. Dostupno na zahtjev i besplatno za nastavnike. Za uzrast od 13 i više godina.</a:t>
            </a:r>
            <a:r>
              <a:rPr lang="en-GB" sz="1200" b="0" i="1" strike="noStrike" spc="-1" dirty="0">
                <a:solidFill>
                  <a:srgbClr val="808080"/>
                </a:solidFill>
                <a:latin typeface="Arial"/>
              </a:rPr>
              <a:t>	</a:t>
            </a:r>
            <a:endParaRPr lang="hr-HR" sz="1200" b="0" i="1" strike="noStrike" spc="-1" dirty="0" smtClean="0">
              <a:solidFill>
                <a:srgbClr val="808080"/>
              </a:solidFill>
              <a:latin typeface="Arial"/>
            </a:endParaRPr>
          </a:p>
          <a:p>
            <a:pPr marL="578160">
              <a:lnSpc>
                <a:spcPct val="90000"/>
              </a:lnSpc>
              <a:spcBef>
                <a:spcPts val="1199"/>
              </a:spcBef>
              <a:buClr>
                <a:srgbClr val="4365E2"/>
              </a:buClr>
              <a:tabLst>
                <a:tab pos="1060560" algn="l"/>
              </a:tabLst>
            </a:pPr>
            <a:r>
              <a:rPr lang="hr-HR" sz="1200" i="1" spc="-1" dirty="0">
                <a:solidFill>
                  <a:srgbClr val="808080"/>
                </a:solidFill>
                <a:latin typeface="Arial"/>
              </a:rPr>
              <a:t>	</a:t>
            </a:r>
            <a:r>
              <a:rPr lang="pl-PL" sz="1200" i="1" spc="-1" dirty="0">
                <a:solidFill>
                  <a:srgbClr val="808080"/>
                </a:solidFill>
              </a:rPr>
              <a:t> </a:t>
            </a:r>
            <a:r>
              <a:rPr lang="pl-PL" sz="1200" i="1" spc="-1" dirty="0" smtClean="0">
                <a:solidFill>
                  <a:srgbClr val="808080"/>
                </a:solidFill>
              </a:rPr>
              <a:t>Dostupno </a:t>
            </a:r>
            <a:r>
              <a:rPr lang="pl-PL" sz="1200" i="1" spc="-1" dirty="0">
                <a:solidFill>
                  <a:srgbClr val="808080"/>
                </a:solidFill>
              </a:rPr>
              <a:t>na engleskom i češkom jeziku</a:t>
            </a:r>
            <a:r>
              <a:rPr lang="pl-PL" sz="1200" i="1" spc="-1" dirty="0" smtClean="0">
                <a:solidFill>
                  <a:srgbClr val="808080"/>
                </a:solidFill>
              </a:rPr>
              <a:t>.</a:t>
            </a:r>
          </a:p>
          <a:p>
            <a:pPr marL="863910" indent="-285750">
              <a:lnSpc>
                <a:spcPct val="90000"/>
              </a:lnSpc>
              <a:spcBef>
                <a:spcPts val="1199"/>
              </a:spcBef>
              <a:buClr>
                <a:srgbClr val="4365E2"/>
              </a:buClr>
              <a:buFont typeface="Arial" panose="020B0604020202020204" pitchFamily="34" charset="0"/>
              <a:buChar char="•"/>
              <a:tabLst>
                <a:tab pos="1060560" algn="l"/>
              </a:tabLst>
            </a:pPr>
            <a:r>
              <a:rPr lang="en-GB" sz="1400" b="1" u="sng" spc="-1" dirty="0">
                <a:solidFill>
                  <a:srgbClr val="964277"/>
                </a:solidFill>
                <a:hlinkClick r:id="rId9"/>
              </a:rPr>
              <a:t>Fakey</a:t>
            </a:r>
            <a:r>
              <a:rPr lang="en-GB" sz="1400" b="1" u="sng" spc="-1" dirty="0">
                <a:solidFill>
                  <a:srgbClr val="964277"/>
                </a:solidFill>
              </a:rPr>
              <a:t> </a:t>
            </a:r>
            <a:r>
              <a:rPr lang="en-GB" sz="1400" spc="-1" dirty="0">
                <a:solidFill>
                  <a:srgbClr val="808080"/>
                </a:solidFill>
                <a:latin typeface="Arial"/>
              </a:rPr>
              <a:t>(EN). Igra u kojoj se uči o medijskoj pismenosti i o tome kako ljudi reagiraju na pogrešne informacije. Za uzrast od 16 i više godina.</a:t>
            </a:r>
            <a:r>
              <a:rPr lang="en-GB" sz="1200" b="0" i="1" strike="noStrike" spc="-1" dirty="0">
                <a:solidFill>
                  <a:srgbClr val="808080"/>
                </a:solidFill>
                <a:latin typeface="Arial"/>
              </a:rPr>
              <a:t>	</a:t>
            </a:r>
            <a:endParaRPr lang="hr-HR" sz="1200" b="0" i="1" strike="noStrike" spc="-1" dirty="0" smtClean="0">
              <a:solidFill>
                <a:srgbClr val="808080"/>
              </a:solidFill>
              <a:latin typeface="Arial"/>
            </a:endParaRPr>
          </a:p>
          <a:p>
            <a:pPr marL="578160">
              <a:lnSpc>
                <a:spcPct val="90000"/>
              </a:lnSpc>
              <a:spcBef>
                <a:spcPts val="1199"/>
              </a:spcBef>
              <a:buClr>
                <a:srgbClr val="4365E2"/>
              </a:buClr>
              <a:tabLst>
                <a:tab pos="1060560" algn="l"/>
              </a:tabLst>
            </a:pPr>
            <a:r>
              <a:rPr lang="hr-HR" sz="1200" i="1" spc="-1" dirty="0">
                <a:solidFill>
                  <a:srgbClr val="808080"/>
                </a:solidFill>
                <a:latin typeface="Arial"/>
              </a:rPr>
              <a:t>	</a:t>
            </a:r>
            <a:r>
              <a:rPr lang="en-GB" sz="1200" i="1" spc="-1" dirty="0">
                <a:solidFill>
                  <a:srgbClr val="808080"/>
                </a:solidFill>
              </a:rPr>
              <a:t>Dostupno samo na engleskom</a:t>
            </a:r>
            <a:r>
              <a:rPr lang="en-GB" sz="1200" i="1" spc="-1" dirty="0" smtClean="0">
                <a:solidFill>
                  <a:srgbClr val="808080"/>
                </a:solidFill>
              </a:rPr>
              <a:t>.</a:t>
            </a:r>
            <a:endParaRPr lang="hr-HR" sz="1200" i="1" spc="-1" dirty="0" smtClean="0">
              <a:solidFill>
                <a:srgbClr val="808080"/>
              </a:solidFill>
            </a:endParaRPr>
          </a:p>
          <a:p>
            <a:pPr marL="863910" indent="-285750">
              <a:lnSpc>
                <a:spcPct val="90000"/>
              </a:lnSpc>
              <a:spcBef>
                <a:spcPts val="1199"/>
              </a:spcBef>
              <a:buClr>
                <a:srgbClr val="4365E2"/>
              </a:buClr>
              <a:buFont typeface="Arial" panose="020B0604020202020204" pitchFamily="34" charset="0"/>
              <a:buChar char="•"/>
              <a:tabLst>
                <a:tab pos="1060560" algn="l"/>
              </a:tabLst>
            </a:pPr>
            <a:r>
              <a:rPr lang="en-GB" sz="1400" b="1" u="sng" spc="-1" dirty="0">
                <a:solidFill>
                  <a:srgbClr val="964277"/>
                </a:solidFill>
                <a:hlinkClick r:id="rId10"/>
              </a:rPr>
              <a:t>Escape Fake </a:t>
            </a:r>
            <a:r>
              <a:rPr lang="en-GB" sz="1400" spc="-1" dirty="0">
                <a:solidFill>
                  <a:srgbClr val="808080"/>
                </a:solidFill>
                <a:latin typeface="Arial"/>
              </a:rPr>
              <a:t>(DE i EN). Aplikacija u kojoj se kroz igru uči o medijskoj pismenosti. Za uzrast od 15 i više godina.</a:t>
            </a:r>
            <a:r>
              <a:rPr lang="en-GB" sz="1200" b="0" i="1" strike="noStrike" spc="-1" dirty="0">
                <a:solidFill>
                  <a:srgbClr val="808080"/>
                </a:solidFill>
                <a:latin typeface="Arial"/>
              </a:rPr>
              <a:t>	</a:t>
            </a:r>
            <a:endParaRPr lang="hr-HR" sz="1200" b="0" i="1" strike="noStrike" spc="-1" dirty="0" smtClean="0">
              <a:solidFill>
                <a:srgbClr val="808080"/>
              </a:solidFill>
              <a:latin typeface="Arial"/>
            </a:endParaRPr>
          </a:p>
          <a:p>
            <a:pPr marL="1035360" lvl="1">
              <a:lnSpc>
                <a:spcPct val="90000"/>
              </a:lnSpc>
              <a:spcBef>
                <a:spcPts val="1199"/>
              </a:spcBef>
              <a:buClr>
                <a:srgbClr val="4365E2"/>
              </a:buClr>
              <a:tabLst>
                <a:tab pos="1060560" algn="l"/>
              </a:tabLst>
            </a:pPr>
            <a:r>
              <a:rPr lang="pl-PL" sz="1200" i="1" spc="-1" dirty="0">
                <a:solidFill>
                  <a:srgbClr val="808080"/>
                </a:solidFill>
              </a:rPr>
              <a:t>Dostupno na engleskom i njemačkom </a:t>
            </a:r>
            <a:r>
              <a:rPr lang="pl-PL" sz="1200" i="1" spc="-1" dirty="0" smtClean="0">
                <a:solidFill>
                  <a:srgbClr val="808080"/>
                </a:solidFill>
              </a:rPr>
              <a:t>jeziku.</a:t>
            </a:r>
          </a:p>
          <a:p>
            <a:pPr marL="896938" lvl="1" indent="-285750">
              <a:lnSpc>
                <a:spcPct val="90000"/>
              </a:lnSpc>
              <a:spcBef>
                <a:spcPts val="1199"/>
              </a:spcBef>
              <a:buClr>
                <a:srgbClr val="4365E2"/>
              </a:buClr>
              <a:buFont typeface="Arial" panose="020B0604020202020204" pitchFamily="34" charset="0"/>
              <a:buChar char="•"/>
              <a:tabLst>
                <a:tab pos="896938" algn="l"/>
              </a:tabLst>
            </a:pPr>
            <a:r>
              <a:rPr lang="en-GB" sz="1400" b="1" u="sng" spc="-1" dirty="0">
                <a:solidFill>
                  <a:srgbClr val="964277"/>
                </a:solidFill>
                <a:hlinkClick r:id="rId11"/>
              </a:rPr>
              <a:t>Troll Factory </a:t>
            </a:r>
            <a:r>
              <a:rPr lang="en-GB" sz="1400" spc="-1" dirty="0">
                <a:solidFill>
                  <a:srgbClr val="808080"/>
                </a:solidFill>
                <a:latin typeface="Arial"/>
              </a:rPr>
              <a:t>(EN). Igrač preuzima ulogu trola koji stvara lažne vijesti. Za uzrast od 16 i više godina.</a:t>
            </a:r>
            <a:r>
              <a:rPr lang="en-GB" sz="1200" b="0" i="1" strike="noStrike" spc="-1" dirty="0">
                <a:solidFill>
                  <a:srgbClr val="808080"/>
                </a:solidFill>
                <a:latin typeface="Arial"/>
              </a:rPr>
              <a:t>	</a:t>
            </a:r>
            <a:endParaRPr lang="hr-HR" sz="1200" b="0" i="1" strike="noStrike" spc="-1" dirty="0" smtClean="0">
              <a:solidFill>
                <a:srgbClr val="808080"/>
              </a:solidFill>
              <a:latin typeface="Arial"/>
            </a:endParaRPr>
          </a:p>
          <a:p>
            <a:pPr marL="578160" lvl="0">
              <a:lnSpc>
                <a:spcPct val="90000"/>
              </a:lnSpc>
              <a:spcBef>
                <a:spcPts val="1199"/>
              </a:spcBef>
              <a:buClr>
                <a:srgbClr val="4365E2"/>
              </a:buClr>
              <a:tabLst>
                <a:tab pos="1060560" algn="l"/>
              </a:tabLst>
            </a:pPr>
            <a:r>
              <a:rPr lang="hr-HR" sz="1200" i="1" spc="-1" dirty="0" smtClean="0">
                <a:solidFill>
                  <a:srgbClr val="808080"/>
                </a:solidFill>
              </a:rPr>
              <a:t>	</a:t>
            </a:r>
            <a:r>
              <a:rPr lang="en-GB" sz="1200" i="1" spc="-1" dirty="0" smtClean="0">
                <a:solidFill>
                  <a:srgbClr val="808080"/>
                </a:solidFill>
              </a:rPr>
              <a:t>Dostupno </a:t>
            </a:r>
            <a:r>
              <a:rPr lang="en-GB" sz="1200" i="1" spc="-1" dirty="0">
                <a:solidFill>
                  <a:srgbClr val="808080"/>
                </a:solidFill>
              </a:rPr>
              <a:t>samo na </a:t>
            </a:r>
            <a:r>
              <a:rPr lang="hr-HR" sz="1200" i="1" spc="-1" dirty="0" smtClean="0">
                <a:solidFill>
                  <a:srgbClr val="808080"/>
                </a:solidFill>
              </a:rPr>
              <a:t>engleskom</a:t>
            </a:r>
            <a:r>
              <a:rPr lang="en-GB" sz="1200" i="1" spc="-1" dirty="0" smtClean="0">
                <a:solidFill>
                  <a:srgbClr val="808080"/>
                </a:solidFill>
              </a:rPr>
              <a:t>.</a:t>
            </a:r>
            <a:endParaRPr lang="hr-HR" sz="1200" i="1" spc="-1" dirty="0">
              <a:solidFill>
                <a:srgbClr val="808080"/>
              </a:solidFill>
            </a:endParaRP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2"/>
            <a:stretch/>
          </p:blipFill>
          <p:spPr>
            <a:xfrm>
              <a:off x="463680" y="2623680"/>
              <a:ext cx="1945440" cy="1945440"/>
            </a:xfrm>
            <a:prstGeom prst="rect">
              <a:avLst/>
            </a:prstGeom>
            <a:ln w="0">
              <a:noFill/>
            </a:ln>
          </p:spPr>
        </p:pic>
        <p:pic>
          <p:nvPicPr>
            <p:cNvPr id="636" name="Immagine 9"/>
            <p:cNvPicPr/>
            <p:nvPr/>
          </p:nvPicPr>
          <p:blipFill>
            <a:blip r:embed="rId13">
              <a:alphaModFix amt="19000"/>
            </a:blip>
            <a:stretch/>
          </p:blipFill>
          <p:spPr>
            <a:xfrm>
              <a:off x="92520" y="2184840"/>
              <a:ext cx="2799360" cy="2955600"/>
            </a:xfrm>
            <a:prstGeom prst="rect">
              <a:avLst/>
            </a:prstGeom>
            <a:ln w="0">
              <a:noFill/>
            </a:ln>
          </p:spPr>
        </p:pic>
      </p:grpSp>
    </p:spTree>
    <p:extLst>
      <p:ext uri="{BB962C8B-B14F-4D97-AF65-F5344CB8AC3E}">
        <p14:creationId xmlns:p14="http://schemas.microsoft.com/office/powerpoint/2010/main" val="1251704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dirty="0"/>
              <a:t>SAVJETI ZA ONE KOJI ŽELE ZNATI VIŠE – </a:t>
            </a:r>
            <a:r>
              <a:rPr lang="hr-HR" b="1" dirty="0"/>
              <a:t>PROVJERAVATELJI ČINJENICA</a:t>
            </a:r>
          </a:p>
        </p:txBody>
      </p:sp>
      <p:sp>
        <p:nvSpPr>
          <p:cNvPr id="14" name="TextBox 6">
            <a:extLst>
              <a:ext uri="{FF2B5EF4-FFF2-40B4-BE49-F238E27FC236}">
                <a16:creationId xmlns:a16="http://schemas.microsoft.com/office/drawing/2014/main" id="{31B80B1B-D838-344B-BA8B-0D608104CAD4}"/>
              </a:ext>
            </a:extLst>
          </p:cNvPr>
          <p:cNvSpPr txBox="1"/>
          <p:nvPr/>
        </p:nvSpPr>
        <p:spPr>
          <a:xfrm>
            <a:off x="2768927" y="2522000"/>
            <a:ext cx="8302114" cy="2246769"/>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hr-HR" sz="1400" dirty="0">
                <a:solidFill>
                  <a:schemeClr val="bg1">
                    <a:lumMod val="50000"/>
                  </a:schemeClr>
                </a:solidFill>
              </a:rPr>
              <a:t>Popise organizacija koje se bave provjerom činjenica u vašoj zemlji vode </a:t>
            </a:r>
            <a:r>
              <a:rPr lang="hr-HR" sz="1400" b="1" dirty="0">
                <a:solidFill>
                  <a:schemeClr val="tx2"/>
                </a:solidFill>
                <a:hlinkClick r:id="rId3"/>
              </a:rPr>
              <a:t>Institut </a:t>
            </a:r>
            <a:r>
              <a:rPr lang="hr-HR" sz="1400" b="1" dirty="0" err="1">
                <a:solidFill>
                  <a:schemeClr val="tx2"/>
                </a:solidFill>
                <a:hlinkClick r:id="rId3"/>
              </a:rPr>
              <a:t>Poynter</a:t>
            </a:r>
            <a:r>
              <a:rPr lang="hr-HR" sz="1400" b="1" dirty="0">
                <a:solidFill>
                  <a:schemeClr val="tx2"/>
                </a:solidFill>
              </a:rPr>
              <a:t> </a:t>
            </a:r>
            <a:br>
              <a:rPr lang="hr-HR" sz="1400" b="1" dirty="0">
                <a:solidFill>
                  <a:schemeClr val="tx2"/>
                </a:solidFill>
              </a:rPr>
            </a:br>
            <a:r>
              <a:rPr lang="hr-HR" sz="1400" dirty="0">
                <a:solidFill>
                  <a:schemeClr val="bg1">
                    <a:lumMod val="50000"/>
                  </a:schemeClr>
                </a:solidFill>
              </a:rPr>
              <a:t>i</a:t>
            </a:r>
            <a:r>
              <a:rPr lang="hr-HR" sz="1400" dirty="0">
                <a:solidFill>
                  <a:schemeClr val="tx2"/>
                </a:solidFill>
              </a:rPr>
              <a:t> </a:t>
            </a:r>
            <a:r>
              <a:rPr lang="hr-HR" sz="1400" b="1" dirty="0">
                <a:solidFill>
                  <a:schemeClr val="tx2"/>
                </a:solidFill>
                <a:hlinkClick r:id="rId4"/>
              </a:rPr>
              <a:t>Facebook</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r-HR" sz="1400" dirty="0">
                <a:solidFill>
                  <a:schemeClr val="bg1">
                    <a:lumMod val="50000"/>
                  </a:schemeClr>
                </a:solidFill>
              </a:rPr>
              <a:t>Za pretraživanje rezultata provjera činjenica s interneta o nekoj temi ili osobi koristite </a:t>
            </a:r>
            <a:br>
              <a:rPr lang="hr-HR" sz="1400" dirty="0">
                <a:solidFill>
                  <a:schemeClr val="bg1">
                    <a:lumMod val="50000"/>
                  </a:schemeClr>
                </a:solidFill>
              </a:rPr>
            </a:br>
            <a:r>
              <a:rPr lang="hr-HR" sz="1400" b="1" dirty="0" err="1">
                <a:solidFill>
                  <a:schemeClr val="tx2"/>
                </a:solidFill>
                <a:hlinkClick r:id="rId5"/>
              </a:rPr>
              <a:t>Google’s</a:t>
            </a:r>
            <a:r>
              <a:rPr lang="hr-HR" sz="1400" b="1" dirty="0">
                <a:solidFill>
                  <a:schemeClr val="tx2"/>
                </a:solidFill>
                <a:hlinkClick r:id="rId5"/>
              </a:rPr>
              <a:t> </a:t>
            </a:r>
            <a:r>
              <a:rPr lang="hr-HR" sz="1400" b="1" dirty="0" err="1">
                <a:solidFill>
                  <a:schemeClr val="tx2"/>
                </a:solidFill>
                <a:hlinkClick r:id="rId5"/>
              </a:rPr>
              <a:t>Fact</a:t>
            </a:r>
            <a:r>
              <a:rPr lang="hr-HR" sz="1400" b="1" dirty="0">
                <a:solidFill>
                  <a:schemeClr val="tx2"/>
                </a:solidFill>
                <a:hlinkClick r:id="rId5"/>
              </a:rPr>
              <a:t> </a:t>
            </a:r>
            <a:r>
              <a:rPr lang="hr-HR" sz="1400" b="1" dirty="0" err="1">
                <a:solidFill>
                  <a:schemeClr val="tx2"/>
                </a:solidFill>
                <a:hlinkClick r:id="rId5"/>
              </a:rPr>
              <a:t>Check</a:t>
            </a:r>
            <a:r>
              <a:rPr lang="hr-HR" sz="1400" b="1" dirty="0">
                <a:solidFill>
                  <a:schemeClr val="tx2"/>
                </a:solidFill>
                <a:hlinkClick r:id="rId5"/>
              </a:rPr>
              <a:t> Explorer</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r-HR" sz="1400" b="1" dirty="0">
                <a:solidFill>
                  <a:schemeClr val="tx2"/>
                </a:solidFill>
                <a:hlinkClick r:id="rId6"/>
              </a:rPr>
              <a:t>„</a:t>
            </a:r>
            <a:r>
              <a:rPr lang="hr-HR" sz="1400" b="1" dirty="0" err="1">
                <a:solidFill>
                  <a:schemeClr val="tx2"/>
                </a:solidFill>
                <a:hlinkClick r:id="rId6"/>
              </a:rPr>
              <a:t>Learn</a:t>
            </a:r>
            <a:r>
              <a:rPr lang="hr-HR" sz="1400" b="1" dirty="0">
                <a:solidFill>
                  <a:schemeClr val="tx2"/>
                </a:solidFill>
                <a:hlinkClick r:id="rId6"/>
              </a:rPr>
              <a:t> to </a:t>
            </a:r>
            <a:r>
              <a:rPr lang="hr-HR" sz="1400" b="1" dirty="0" err="1">
                <a:solidFill>
                  <a:schemeClr val="tx2"/>
                </a:solidFill>
                <a:hlinkClick r:id="rId6"/>
              </a:rPr>
              <a:t>Discern</a:t>
            </a:r>
            <a:r>
              <a:rPr lang="hr-HR" sz="1400" b="1" dirty="0">
                <a:solidFill>
                  <a:schemeClr val="tx2"/>
                </a:solidFill>
                <a:hlinkClick r:id="rId6"/>
              </a:rPr>
              <a:t>”</a:t>
            </a:r>
            <a:r>
              <a:rPr lang="hr-HR" sz="1400" dirty="0"/>
              <a:t> </a:t>
            </a:r>
            <a:r>
              <a:rPr lang="hr-HR" sz="1400" dirty="0">
                <a:solidFill>
                  <a:schemeClr val="bg1">
                    <a:lumMod val="50000"/>
                  </a:schemeClr>
                </a:solidFill>
              </a:rPr>
              <a:t>– priručnik za voditelje osposobljavanja u medijskoj pismenosti u izdanju </a:t>
            </a:r>
            <a:br>
              <a:rPr lang="hr-HR" sz="1400" dirty="0">
                <a:solidFill>
                  <a:schemeClr val="bg1">
                    <a:lumMod val="50000"/>
                  </a:schemeClr>
                </a:solidFill>
              </a:rPr>
            </a:br>
            <a:r>
              <a:rPr lang="hr-HR" sz="1400" dirty="0">
                <a:solidFill>
                  <a:schemeClr val="bg1">
                    <a:lumMod val="50000"/>
                  </a:schemeClr>
                </a:solidFill>
              </a:rPr>
              <a:t>neprofitne organizacije za globalni razvoj i obrazovanje IREX</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hr-HR" sz="1400" dirty="0">
                <a:solidFill>
                  <a:schemeClr val="bg1">
                    <a:lumMod val="50000"/>
                  </a:schemeClr>
                </a:solidFill>
              </a:rPr>
              <a:t>EU-ova</a:t>
            </a:r>
            <a:r>
              <a:rPr lang="hr-HR" sz="1400" dirty="0"/>
              <a:t> </a:t>
            </a:r>
            <a:r>
              <a:rPr lang="hr-HR" sz="1400" b="1" dirty="0">
                <a:solidFill>
                  <a:schemeClr val="tx2"/>
                </a:solidFill>
                <a:hlinkClick r:id="rId7"/>
              </a:rPr>
              <a:t>skupina za suzbijanje dezinformacija</a:t>
            </a:r>
            <a:r>
              <a:rPr lang="hr-HR" sz="1400" dirty="0">
                <a:solidFill>
                  <a:schemeClr val="bg1">
                    <a:lumMod val="50000"/>
                  </a:schemeClr>
                </a:solidFill>
              </a:rPr>
              <a:t> i kampanja</a:t>
            </a:r>
            <a:r>
              <a:rPr lang="hr-HR" sz="1400" dirty="0"/>
              <a:t> „</a:t>
            </a:r>
            <a:r>
              <a:rPr lang="hr-HR" sz="1400" b="1" dirty="0" err="1">
                <a:solidFill>
                  <a:schemeClr val="tx2"/>
                </a:solidFill>
                <a:hlinkClick r:id="rId8"/>
              </a:rPr>
              <a:t>Think</a:t>
            </a:r>
            <a:r>
              <a:rPr lang="hr-HR" sz="1400" b="1" dirty="0">
                <a:solidFill>
                  <a:schemeClr val="tx2"/>
                </a:solidFill>
                <a:hlinkClick r:id="rId8"/>
              </a:rPr>
              <a:t> </a:t>
            </a:r>
            <a:r>
              <a:rPr lang="hr-HR" sz="1400" b="1" dirty="0" err="1">
                <a:solidFill>
                  <a:schemeClr val="tx2"/>
                </a:solidFill>
                <a:hlinkClick r:id="rId8"/>
              </a:rPr>
              <a:t>Before</a:t>
            </a:r>
            <a:r>
              <a:rPr lang="hr-HR" sz="1400" b="1" dirty="0">
                <a:solidFill>
                  <a:schemeClr val="tx2"/>
                </a:solidFill>
                <a:hlinkClick r:id="rId8"/>
              </a:rPr>
              <a:t> </a:t>
            </a:r>
            <a:r>
              <a:rPr lang="hr-HR" sz="1400" b="1" dirty="0" err="1">
                <a:solidFill>
                  <a:schemeClr val="tx2"/>
                </a:solidFill>
                <a:hlinkClick r:id="rId8"/>
              </a:rPr>
              <a:t>you</a:t>
            </a:r>
            <a:r>
              <a:rPr lang="hr-HR" sz="1400" b="1" dirty="0">
                <a:solidFill>
                  <a:schemeClr val="tx2"/>
                </a:solidFill>
                <a:hlinkClick r:id="rId8"/>
              </a:rPr>
              <a:t> </a:t>
            </a:r>
            <a:r>
              <a:rPr lang="hr-HR" sz="1400" b="1" dirty="0" err="1">
                <a:solidFill>
                  <a:schemeClr val="tx2"/>
                </a:solidFill>
                <a:hlinkClick r:id="rId8"/>
              </a:rPr>
              <a:t>Share</a:t>
            </a:r>
            <a:r>
              <a:rPr lang="hr-HR" sz="1400" dirty="0">
                <a:solidFill>
                  <a:schemeClr val="bg1">
                    <a:lumMod val="50000"/>
                  </a:schemeClr>
                </a:solidFill>
              </a:rPr>
              <a:t>” (Razmisli prije nego što podijeliš)</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grpSp>
        <p:nvGrpSpPr>
          <p:cNvPr id="2" name="Gruppo 1">
            <a:extLst>
              <a:ext uri="{FF2B5EF4-FFF2-40B4-BE49-F238E27FC236}">
                <a16:creationId xmlns:a16="http://schemas.microsoft.com/office/drawing/2014/main" id="{920FC34C-E42C-EF43-9CC7-2AD68A47EF52}"/>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DD7F308-30D1-884A-8FE9-4D32CDEA045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13E7C6D-5830-C141-BDC1-1BBBA8C7FD33}"/>
                </a:ext>
              </a:extLst>
            </p:cNvPr>
            <p:cNvPicPr>
              <a:picLocks noChangeAspect="1"/>
            </p:cNvPicPr>
            <p:nvPr/>
          </p:nvPicPr>
          <p:blipFill>
            <a:blip r:embed="rId11">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42531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hr-HR" dirty="0">
                <a:solidFill>
                  <a:srgbClr val="FFFFFF"/>
                </a:solidFill>
                <a:latin typeface="Arial" panose="020B0604020202020204" pitchFamily="34" charset="0"/>
                <a:cs typeface="Arial" panose="020B0604020202020204" pitchFamily="34" charset="0"/>
              </a:rPr>
              <a:t>PREPORUKE ZA ZAINTERESIRANE – </a:t>
            </a:r>
            <a:r>
              <a:rPr lang="hr-HR" b="1" dirty="0">
                <a:solidFill>
                  <a:srgbClr val="FFFFFF"/>
                </a:solidFill>
                <a:latin typeface="Arial" panose="020B0604020202020204" pitchFamily="34" charset="0"/>
                <a:cs typeface="Arial" panose="020B0604020202020204" pitchFamily="34" charset="0"/>
              </a:rPr>
              <a:t>NACIONALNI RESURSI</a:t>
            </a:r>
            <a:endParaRPr lang="it-IT" sz="1800" b="0" strike="noStrike" spc="-1" dirty="0">
              <a:solidFill>
                <a:srgbClr val="0A1641"/>
              </a:solidFill>
              <a:latin typeface="Arial"/>
            </a:endParaRP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spc="-1">
                <a:solidFill>
                  <a:srgbClr val="FFFFFF"/>
                </a:solidFill>
                <a:latin typeface="Arial"/>
              </a:rPr>
              <a:t>5</a:t>
            </a:r>
            <a:endParaRPr lang="fr-BE" sz="3200" b="0" strike="noStrike" spc="-1">
              <a:latin typeface="Arial"/>
            </a:endParaRPr>
          </a:p>
        </p:txBody>
      </p:sp>
      <p:sp>
        <p:nvSpPr>
          <p:cNvPr id="645" name="CustomShape 3"/>
          <p:cNvSpPr/>
          <p:nvPr/>
        </p:nvSpPr>
        <p:spPr>
          <a:xfrm>
            <a:off x="2782800" y="1165320"/>
            <a:ext cx="4150080" cy="61294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n-GB" sz="1400" b="1" strike="noStrike" spc="-1" dirty="0" smtClean="0">
                <a:solidFill>
                  <a:srgbClr val="0A1641"/>
                </a:solidFill>
                <a:latin typeface="Arial"/>
              </a:rPr>
              <a:t>AUSTRI</a:t>
            </a:r>
            <a:r>
              <a:rPr lang="hr-HR" sz="1400" b="1" spc="-1" dirty="0">
                <a:solidFill>
                  <a:srgbClr val="0A1641"/>
                </a:solidFill>
                <a:latin typeface="Arial"/>
              </a:rPr>
              <a:t>J</a:t>
            </a:r>
            <a:r>
              <a:rPr lang="en-GB" sz="1400" b="1" strike="noStrike" spc="-1" dirty="0" smtClean="0">
                <a:solidFill>
                  <a:srgbClr val="0A1641"/>
                </a:solidFill>
                <a:latin typeface="Arial"/>
              </a:rPr>
              <a:t>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4"/>
              </a:rPr>
              <a:t>Mediamanual</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5"/>
              </a:rPr>
              <a:t>Saferinternet</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6"/>
              </a:rPr>
              <a:t>BUPP</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7"/>
              </a:rPr>
              <a:t>Click &amp; Check</a:t>
            </a:r>
            <a:r>
              <a:rPr lang="en-GB" sz="1200" b="1" strike="noStrike" spc="-1" dirty="0">
                <a:solidFill>
                  <a:srgbClr val="0A1641"/>
                </a:solidFill>
                <a:latin typeface="Arial"/>
              </a:rPr>
              <a:t> </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r>
              <a:rPr lang="fr-BE" sz="1400" b="1" strike="noStrike" spc="-1" dirty="0" smtClean="0">
                <a:solidFill>
                  <a:srgbClr val="0A1641"/>
                </a:solidFill>
                <a:latin typeface="Arial"/>
              </a:rPr>
              <a:t>BELGI</a:t>
            </a:r>
            <a:r>
              <a:rPr lang="hr-HR" sz="1400" b="1" spc="-1" dirty="0" smtClean="0">
                <a:solidFill>
                  <a:srgbClr val="0A1641"/>
                </a:solidFill>
                <a:latin typeface="Arial"/>
              </a:rPr>
              <a:t>JA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8"/>
              </a:rPr>
              <a:t>Mediawijs</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r>
              <a:rPr lang="en-GB" sz="1400" b="1" strike="noStrike" spc="-1" dirty="0" smtClean="0">
                <a:solidFill>
                  <a:srgbClr val="0A1641"/>
                </a:solidFill>
                <a:latin typeface="Arial"/>
              </a:rPr>
              <a:t>BUGAR</a:t>
            </a:r>
            <a:r>
              <a:rPr lang="hr-HR" sz="1400" b="1" strike="noStrike" spc="-1" dirty="0" smtClean="0">
                <a:solidFill>
                  <a:srgbClr val="0A1641"/>
                </a:solidFill>
                <a:latin typeface="Arial"/>
              </a:rPr>
              <a:t>SKA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9"/>
              </a:rPr>
              <a:t>Gramoten</a:t>
            </a:r>
            <a:r>
              <a:rPr lang="en-GB" sz="1200" b="1" strike="noStrike" spc="-1" dirty="0">
                <a:solidFill>
                  <a:srgbClr val="0A1641"/>
                </a:solidFill>
                <a:latin typeface="Arial"/>
              </a:rPr>
              <a:t> </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r>
              <a:rPr lang="hr-HR" sz="1400" b="1" spc="-1" dirty="0" smtClean="0">
                <a:solidFill>
                  <a:srgbClr val="0A1641"/>
                </a:solidFill>
                <a:latin typeface="Arial"/>
              </a:rPr>
              <a:t>HRVATSKA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pl-PL" sz="1200" b="1" u="sng" spc="-1" dirty="0">
                <a:solidFill>
                  <a:srgbClr val="964277"/>
                </a:solidFill>
                <a:hlinkClick r:id="rId10"/>
              </a:rPr>
              <a:t>Društvo za komunikacijsku i medijsku kulturu </a:t>
            </a:r>
            <a:r>
              <a:rPr lang="en-US" sz="1200" b="1" u="sng" strike="noStrike" spc="-1" dirty="0" smtClean="0">
                <a:solidFill>
                  <a:srgbClr val="964277"/>
                </a:solidFill>
                <a:uFillTx/>
                <a:latin typeface="Arial"/>
                <a:hlinkClick r:id="rId10"/>
              </a:rPr>
              <a: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pc="-1" dirty="0">
                <a:solidFill>
                  <a:srgbClr val="964277"/>
                </a:solidFill>
                <a:hlinkClick r:id="rId11"/>
              </a:rPr>
              <a:t>Djeca medija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fr-BE" sz="1200" b="1" u="sng" spc="-1" dirty="0">
                <a:solidFill>
                  <a:srgbClr val="964277"/>
                </a:solidFill>
              </a:rPr>
              <a:t>Dani medijske pismenosti</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sp>
        <p:nvSpPr>
          <p:cNvPr id="646" name="CustomShape 4"/>
          <p:cNvSpPr/>
          <p:nvPr/>
        </p:nvSpPr>
        <p:spPr>
          <a:xfrm>
            <a:off x="7561440" y="1165320"/>
            <a:ext cx="4095000" cy="61017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en-GB" sz="1400" b="1" strike="noStrike" spc="-1" dirty="0" smtClean="0">
                <a:solidFill>
                  <a:srgbClr val="0A1641"/>
                </a:solidFill>
                <a:latin typeface="Arial"/>
              </a:rPr>
              <a:t>C</a:t>
            </a:r>
            <a:r>
              <a:rPr lang="hr-HR" sz="1400" b="1" strike="noStrike" spc="-1" dirty="0" smtClean="0">
                <a:solidFill>
                  <a:srgbClr val="0A1641"/>
                </a:solidFill>
                <a:latin typeface="Arial"/>
              </a:rPr>
              <a:t>IPAR</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US" sz="1200" b="1" u="sng" strike="noStrike" spc="-1" dirty="0">
                <a:solidFill>
                  <a:srgbClr val="964277"/>
                </a:solidFill>
                <a:uFillTx/>
                <a:latin typeface="Arial"/>
                <a:hlinkClick r:id="rId12"/>
              </a:rPr>
              <a:t>Combating Misinformation Through Media Literacy </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r>
              <a:rPr lang="hr-HR" sz="1400" b="1" spc="-1" dirty="0" smtClean="0">
                <a:solidFill>
                  <a:srgbClr val="0A1641"/>
                </a:solidFill>
                <a:latin typeface="Arial"/>
              </a:rPr>
              <a:t>ČEŠKA REPUBLIKA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13"/>
              </a:rPr>
              <a:t>Clovekvtisni</a:t>
            </a:r>
            <a:r>
              <a:rPr lang="en-GB" sz="1200" b="1" strike="noStrike" spc="-1" dirty="0">
                <a:solidFill>
                  <a:srgbClr val="0A1641"/>
                </a:solidFill>
                <a:latin typeface="Arial"/>
              </a:rPr>
              <a: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14"/>
              </a:rPr>
              <a:t>Fakescape</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15"/>
              </a:rPr>
              <a:t>Elpida</a:t>
            </a:r>
            <a:r>
              <a:rPr lang="en-GB" sz="1200" b="1" strike="noStrike" spc="-1" dirty="0">
                <a:solidFill>
                  <a:srgbClr val="0A1641"/>
                </a:solidFill>
                <a:latin typeface="Arial"/>
              </a:rPr>
              <a:t> </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r>
              <a:rPr lang="en-GB" sz="1400" b="1" strike="noStrike" spc="-1" dirty="0" smtClean="0">
                <a:solidFill>
                  <a:srgbClr val="0A1641"/>
                </a:solidFill>
                <a:latin typeface="Arial"/>
              </a:rPr>
              <a:t>D</a:t>
            </a:r>
            <a:r>
              <a:rPr lang="hr-HR" sz="1400" b="1" strike="noStrike" spc="-1" dirty="0" smtClean="0">
                <a:solidFill>
                  <a:srgbClr val="0A1641"/>
                </a:solidFill>
                <a:latin typeface="Arial"/>
              </a:rPr>
              <a:t>ANSKA</a:t>
            </a:r>
            <a:endParaRPr lang="fr-BE" sz="14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16"/>
              </a:rPr>
              <a:t>International Media Support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17"/>
              </a:rPr>
              <a:t>TjekDet</a:t>
            </a:r>
            <a:r>
              <a:rPr lang="en-GB" sz="1200" b="1" strike="noStrike" spc="-1" dirty="0">
                <a:solidFill>
                  <a:srgbClr val="0A1641"/>
                </a:solidFill>
                <a:latin typeface="Arial"/>
              </a:rPr>
              <a: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18"/>
              </a:rPr>
              <a:t>DR </a:t>
            </a:r>
            <a:r>
              <a:rPr lang="en-GB" sz="1200" b="1" u="sng" strike="noStrike" spc="-1" dirty="0" err="1">
                <a:solidFill>
                  <a:srgbClr val="964277"/>
                </a:solidFill>
                <a:uFillTx/>
                <a:latin typeface="Arial"/>
                <a:hlinkClick r:id="rId18"/>
              </a:rPr>
              <a:t>Detektor</a:t>
            </a:r>
            <a:r>
              <a:rPr lang="en-GB" sz="1200" b="1" strike="noStrike" spc="-1" dirty="0">
                <a:solidFill>
                  <a:srgbClr val="0A1641"/>
                </a:solidFill>
                <a:latin typeface="Arial"/>
              </a:rPr>
              <a: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19"/>
              </a:rPr>
              <a:t>DR Ultra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err="1">
                <a:solidFill>
                  <a:srgbClr val="964277"/>
                </a:solidFill>
                <a:uFillTx/>
                <a:latin typeface="Arial"/>
                <a:hlinkClick r:id="rId20"/>
              </a:rPr>
              <a:t>Børneavisen</a:t>
            </a:r>
            <a:r>
              <a:rPr lang="en-GB" sz="1200" b="1" strike="noStrike" spc="-1" dirty="0">
                <a:solidFill>
                  <a:srgbClr val="0A1641"/>
                </a:solidFill>
                <a:latin typeface="Arial"/>
              </a:rPr>
              <a:t> </a:t>
            </a:r>
            <a:endParaRPr lang="fr-BE" sz="1200" b="0" strike="noStrike" spc="-1" dirty="0">
              <a:latin typeface="Arial"/>
            </a:endParaRPr>
          </a:p>
          <a:p>
            <a:pPr marL="182880" indent="-182520">
              <a:lnSpc>
                <a:spcPct val="90000"/>
              </a:lnSpc>
              <a:spcBef>
                <a:spcPts val="1199"/>
              </a:spcBef>
              <a:buClr>
                <a:srgbClr val="40BAD2"/>
              </a:buClr>
              <a:buFont typeface="Wingdings 2" charset="2"/>
              <a:buChar char=""/>
            </a:pPr>
            <a:r>
              <a:rPr lang="en-GB" sz="1200" b="1" u="sng" strike="noStrike" spc="-1" dirty="0">
                <a:solidFill>
                  <a:srgbClr val="964277"/>
                </a:solidFill>
                <a:uFillTx/>
                <a:latin typeface="Arial"/>
                <a:hlinkClick r:id="rId21"/>
              </a:rPr>
              <a:t>Danske </a:t>
            </a:r>
            <a:r>
              <a:rPr lang="en-GB" sz="1200" b="1" u="sng" strike="noStrike" spc="-1" dirty="0" err="1">
                <a:solidFill>
                  <a:srgbClr val="964277"/>
                </a:solidFill>
                <a:uFillTx/>
                <a:latin typeface="Arial"/>
                <a:hlinkClick r:id="rId21"/>
              </a:rPr>
              <a:t>Medier</a:t>
            </a:r>
            <a:r>
              <a:rPr lang="en-GB" sz="1200" b="1" u="sng" strike="noStrike" spc="-1" dirty="0">
                <a:solidFill>
                  <a:srgbClr val="964277"/>
                </a:solidFill>
                <a:uFillTx/>
                <a:latin typeface="Arial"/>
                <a:hlinkClick r:id="rId21"/>
              </a:rPr>
              <a:t> </a:t>
            </a: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extLst>
      <p:ext uri="{BB962C8B-B14F-4D97-AF65-F5344CB8AC3E}">
        <p14:creationId xmlns:p14="http://schemas.microsoft.com/office/powerpoint/2010/main" val="33602001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hr-HR" dirty="0"/>
              <a:t>PRIMJERI</a:t>
            </a:r>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9" name="CasellaDiTesto 8">
            <a:extLst>
              <a:ext uri="{FF2B5EF4-FFF2-40B4-BE49-F238E27FC236}">
                <a16:creationId xmlns:a16="http://schemas.microsoft.com/office/drawing/2014/main" id="{BF6D4B68-578C-FD49-8755-723EE2A482DB}"/>
              </a:ext>
            </a:extLst>
          </p:cNvPr>
          <p:cNvSpPr txBox="1"/>
          <p:nvPr/>
        </p:nvSpPr>
        <p:spPr>
          <a:xfrm>
            <a:off x="2806984" y="1443462"/>
            <a:ext cx="3525890" cy="306302"/>
          </a:xfrm>
          <a:prstGeom prst="rect">
            <a:avLst/>
          </a:prstGeom>
          <a:noFill/>
        </p:spPr>
        <p:txBody>
          <a:bodyPr wrap="square" rtlCol="0">
            <a:spAutoFit/>
          </a:bodyPr>
          <a:lstStyle/>
          <a:p>
            <a:pPr>
              <a:lnSpc>
                <a:spcPts val="1780"/>
              </a:lnSpc>
            </a:pPr>
            <a:r>
              <a:rPr lang="hr-HR" sz="1400" b="1" dirty="0">
                <a:solidFill>
                  <a:srgbClr val="0B1741"/>
                </a:solidFill>
                <a:latin typeface="Arial" panose="020B0604020202020204" pitchFamily="34" charset="0"/>
                <a:cs typeface="Arial" panose="020B0604020202020204" pitchFamily="34" charset="0"/>
              </a:rPr>
              <a:t>NETOČAN OPIS SLIKE</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1278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hr-HR" sz="1400" b="1" dirty="0">
                <a:solidFill>
                  <a:srgbClr val="0B1741"/>
                </a:solidFill>
                <a:latin typeface="Arial" panose="020B0604020202020204" pitchFamily="34" charset="0"/>
                <a:cs typeface="Arial" panose="020B0604020202020204" pitchFamily="34" charset="0"/>
              </a:rPr>
              <a:t>IZVOR KOJI NE POSTOJI</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
        <p:nvSpPr>
          <p:cNvPr id="13" name="Rettangolo con angoli arrotondati 12">
            <a:extLst>
              <a:ext uri="{FF2B5EF4-FFF2-40B4-BE49-F238E27FC236}">
                <a16:creationId xmlns:a16="http://schemas.microsoft.com/office/drawing/2014/main" id="{D02BF0BF-D0E3-A44A-A197-E0B118A86D3D}"/>
              </a:ext>
            </a:extLst>
          </p:cNvPr>
          <p:cNvSpPr/>
          <p:nvPr/>
        </p:nvSpPr>
        <p:spPr>
          <a:xfrm>
            <a:off x="9309051" y="4533347"/>
            <a:ext cx="2270577" cy="39829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latin typeface="Arial" panose="020B0604020202020204" pitchFamily="34" charset="0"/>
                <a:cs typeface="Arial" panose="020B0604020202020204" pitchFamily="34" charset="0"/>
              </a:rPr>
              <a:t>NETOČNO</a:t>
            </a:r>
          </a:p>
        </p:txBody>
      </p:sp>
      <p:sp>
        <p:nvSpPr>
          <p:cNvPr id="14" name="CasellaDiTesto 13">
            <a:extLst>
              <a:ext uri="{FF2B5EF4-FFF2-40B4-BE49-F238E27FC236}">
                <a16:creationId xmlns:a16="http://schemas.microsoft.com/office/drawing/2014/main" id="{4DD935C7-B9ED-D54D-97B3-1AAA81DCEBE9}"/>
              </a:ext>
            </a:extLst>
          </p:cNvPr>
          <p:cNvSpPr txBox="1"/>
          <p:nvPr/>
        </p:nvSpPr>
        <p:spPr>
          <a:xfrm>
            <a:off x="2806984" y="5151480"/>
            <a:ext cx="3525890" cy="630942"/>
          </a:xfrm>
          <a:prstGeom prst="rect">
            <a:avLst/>
          </a:prstGeom>
          <a:noFill/>
        </p:spPr>
        <p:txBody>
          <a:bodyPr wrap="square" rtlCol="0">
            <a:spAutoFit/>
          </a:bodyPr>
          <a:lstStyle/>
          <a:p>
            <a:pPr>
              <a:lnSpc>
                <a:spcPts val="1380"/>
              </a:lnSpc>
            </a:pPr>
            <a:r>
              <a:rPr lang="hr-HR" sz="1400" b="1" dirty="0">
                <a:latin typeface="Arial" panose="020B0604020202020204" pitchFamily="34" charset="0"/>
                <a:cs typeface="Arial" panose="020B0604020202020204" pitchFamily="34" charset="0"/>
              </a:rPr>
              <a:t>Slika je preuzeta s računa druge djevojke koja, fotografirana iz tog kuta, sliči na Gretu.</a:t>
            </a:r>
          </a:p>
        </p:txBody>
      </p:sp>
      <p:sp>
        <p:nvSpPr>
          <p:cNvPr id="15" name="CasellaDiTesto 14">
            <a:extLst>
              <a:ext uri="{FF2B5EF4-FFF2-40B4-BE49-F238E27FC236}">
                <a16:creationId xmlns:a16="http://schemas.microsoft.com/office/drawing/2014/main" id="{6BF7849D-0E0E-E04E-B19E-E16377D0FCB7}"/>
              </a:ext>
            </a:extLst>
          </p:cNvPr>
          <p:cNvSpPr txBox="1"/>
          <p:nvPr/>
        </p:nvSpPr>
        <p:spPr>
          <a:xfrm>
            <a:off x="7006960" y="5178904"/>
            <a:ext cx="3618368" cy="630942"/>
          </a:xfrm>
          <a:prstGeom prst="rect">
            <a:avLst/>
          </a:prstGeom>
          <a:noFill/>
        </p:spPr>
        <p:txBody>
          <a:bodyPr wrap="square" rtlCol="0">
            <a:spAutoFit/>
          </a:bodyPr>
          <a:lstStyle/>
          <a:p>
            <a:pPr>
              <a:lnSpc>
                <a:spcPts val="1380"/>
              </a:lnSpc>
            </a:pPr>
            <a:r>
              <a:rPr lang="hr-HR" sz="1400" b="1" dirty="0">
                <a:latin typeface="Arial" panose="020B0604020202020204" pitchFamily="34" charset="0"/>
                <a:cs typeface="Arial" panose="020B0604020202020204" pitchFamily="34" charset="0"/>
              </a:rPr>
              <a:t>Dailypresser.com nije prava stranica s vijestima. Objava je potpuno izmišljena.</a:t>
            </a:r>
          </a:p>
        </p:txBody>
      </p:sp>
      <p:sp>
        <p:nvSpPr>
          <p:cNvPr id="16" name="Rettangolo 15">
            <a:extLst>
              <a:ext uri="{FF2B5EF4-FFF2-40B4-BE49-F238E27FC236}">
                <a16:creationId xmlns:a16="http://schemas.microsoft.com/office/drawing/2014/main" id="{9B3E8E8F-EDB0-7949-954E-632FFEF0225F}"/>
              </a:ext>
            </a:extLst>
          </p:cNvPr>
          <p:cNvSpPr/>
          <p:nvPr/>
        </p:nvSpPr>
        <p:spPr>
          <a:xfrm>
            <a:off x="7117404" y="4562856"/>
            <a:ext cx="2370306" cy="338328"/>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Rettangolo con angoli arrotondati 16">
            <a:extLst>
              <a:ext uri="{FF2B5EF4-FFF2-40B4-BE49-F238E27FC236}">
                <a16:creationId xmlns:a16="http://schemas.microsoft.com/office/drawing/2014/main" id="{418F428D-3186-154E-9533-0C38C3274984}"/>
              </a:ext>
            </a:extLst>
          </p:cNvPr>
          <p:cNvSpPr/>
          <p:nvPr/>
        </p:nvSpPr>
        <p:spPr>
          <a:xfrm>
            <a:off x="2624328" y="4203701"/>
            <a:ext cx="3781582" cy="51204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latin typeface="Arial" panose="020B0604020202020204" pitchFamily="34" charset="0"/>
                <a:cs typeface="Arial" panose="020B0604020202020204" pitchFamily="34" charset="0"/>
              </a:rPr>
              <a:t>NETOČNO</a:t>
            </a:r>
          </a:p>
        </p:txBody>
      </p:sp>
    </p:spTree>
    <p:extLst>
      <p:ext uri="{BB962C8B-B14F-4D97-AF65-F5344CB8AC3E}">
        <p14:creationId xmlns:p14="http://schemas.microsoft.com/office/powerpoint/2010/main" val="1350632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dirty="0"/>
              <a:t>PREPORUKE ZA ZAINTERESIRANE – </a:t>
            </a:r>
            <a:r>
              <a:rPr lang="hr-HR" b="1" dirty="0"/>
              <a:t>NACIONALNI RESURSI</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87A1C008-3B05-1147-AAB4-D681F1491571}"/>
              </a:ext>
            </a:extLst>
          </p:cNvPr>
          <p:cNvSpPr txBox="1"/>
          <p:nvPr/>
        </p:nvSpPr>
        <p:spPr>
          <a:xfrm>
            <a:off x="2782888" y="1196976"/>
            <a:ext cx="3285573" cy="6463308"/>
          </a:xfrm>
          <a:prstGeom prst="rect">
            <a:avLst/>
          </a:prstGeom>
          <a:noFill/>
        </p:spPr>
        <p:txBody>
          <a:bodyPr wrap="square" rtlCol="0">
            <a:spAutoFit/>
          </a:bodyPr>
          <a:lstStyle/>
          <a:p>
            <a:pPr lvl="0">
              <a:lnSpc>
                <a:spcPct val="90000"/>
              </a:lnSpc>
              <a:spcBef>
                <a:spcPts val="1200"/>
              </a:spcBef>
              <a:buClr>
                <a:srgbClr val="40BAD2"/>
              </a:buClr>
            </a:pPr>
            <a:r>
              <a:rPr lang="hr-HR" sz="1400" b="1"/>
              <a:t>ESTONIJA</a:t>
            </a:r>
          </a:p>
          <a:p>
            <a:pPr marL="182880" lvl="0" indent="-182880">
              <a:lnSpc>
                <a:spcPct val="90000"/>
              </a:lnSpc>
              <a:spcBef>
                <a:spcPts val="1200"/>
              </a:spcBef>
              <a:buClr>
                <a:srgbClr val="40BAD2"/>
              </a:buClr>
              <a:buFont typeface="Wingdings 2" pitchFamily="18" charset="2"/>
              <a:buChar char=""/>
            </a:pPr>
            <a:r>
              <a:rPr lang="hr-HR" sz="1200" b="1">
                <a:hlinkClick r:id="rId3"/>
              </a:rPr>
              <a:t>Meediapädevuse nädal</a:t>
            </a:r>
          </a:p>
          <a:p>
            <a:pPr marL="182880" lvl="0" indent="-182880">
              <a:lnSpc>
                <a:spcPct val="90000"/>
              </a:lnSpc>
              <a:spcBef>
                <a:spcPts val="1200"/>
              </a:spcBef>
              <a:buClr>
                <a:srgbClr val="40BAD2"/>
              </a:buClr>
              <a:buFont typeface="Wingdings 2" pitchFamily="18" charset="2"/>
              <a:buChar char=""/>
            </a:pPr>
            <a:r>
              <a:rPr lang="hr-HR" sz="1200" b="1">
                <a:hlinkClick r:id="rId4"/>
              </a:rPr>
              <a:t>SALTO Participation &amp; Informa</a:t>
            </a:r>
            <a:r>
              <a:rPr lang="hr-HR" sz="1400" b="1">
                <a:hlinkClick r:id="rId4"/>
              </a:rPr>
              <a:t>tion</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r-HR" sz="1400" b="1"/>
              <a:t>FINSKA</a:t>
            </a:r>
          </a:p>
          <a:p>
            <a:pPr marL="182880" indent="-182880">
              <a:lnSpc>
                <a:spcPct val="90000"/>
              </a:lnSpc>
              <a:spcBef>
                <a:spcPts val="1200"/>
              </a:spcBef>
              <a:buClr>
                <a:srgbClr val="40BAD2"/>
              </a:buClr>
              <a:buFont typeface="Wingdings 2" pitchFamily="18" charset="2"/>
              <a:buChar char=""/>
            </a:pPr>
            <a:r>
              <a:rPr lang="hr-HR" sz="1200" b="1">
                <a:hlinkClick r:id="rId5"/>
              </a:rPr>
              <a:t>Medijska pismenost u Finskoj</a:t>
            </a:r>
          </a:p>
          <a:p>
            <a:pPr marL="182880" indent="-182880">
              <a:lnSpc>
                <a:spcPct val="90000"/>
              </a:lnSpc>
              <a:spcBef>
                <a:spcPts val="1200"/>
              </a:spcBef>
              <a:buClr>
                <a:srgbClr val="40BAD2"/>
              </a:buClr>
              <a:buFont typeface="Wingdings 2" pitchFamily="18" charset="2"/>
              <a:buChar char=""/>
            </a:pPr>
            <a:r>
              <a:rPr lang="hr-HR" sz="1200" b="1">
                <a:hlinkClick r:id="rId6"/>
              </a:rPr>
              <a:t>KAVI</a:t>
            </a:r>
          </a:p>
          <a:p>
            <a:pPr marL="182880" indent="-182880">
              <a:lnSpc>
                <a:spcPct val="90000"/>
              </a:lnSpc>
              <a:spcBef>
                <a:spcPts val="1200"/>
              </a:spcBef>
              <a:buClr>
                <a:srgbClr val="40BAD2"/>
              </a:buClr>
              <a:buFont typeface="Wingdings 2" pitchFamily="18" charset="2"/>
              <a:buChar char=""/>
            </a:pPr>
            <a:r>
              <a:rPr lang="hr-HR" sz="1200" b="1">
                <a:hlinkClick r:id="rId7"/>
              </a:rPr>
              <a:t>Škola medijske pismenosti</a:t>
            </a:r>
          </a:p>
          <a:p>
            <a:pPr marL="182880" indent="-182880">
              <a:lnSpc>
                <a:spcPct val="90000"/>
              </a:lnSpc>
              <a:spcBef>
                <a:spcPts val="1200"/>
              </a:spcBef>
              <a:buClr>
                <a:srgbClr val="40BAD2"/>
              </a:buClr>
              <a:buFont typeface="Wingdings 2" pitchFamily="18" charset="2"/>
              <a:buChar char=""/>
            </a:pPr>
            <a:r>
              <a:rPr lang="hr-HR" sz="1200" b="1">
                <a:hlinkClick r:id="rId8"/>
              </a:rPr>
              <a:t>Mediataitoviikko</a:t>
            </a:r>
          </a:p>
          <a:p>
            <a:pPr marL="182880" indent="-182880">
              <a:lnSpc>
                <a:spcPct val="90000"/>
              </a:lnSpc>
              <a:spcBef>
                <a:spcPts val="1200"/>
              </a:spcBef>
              <a:buClr>
                <a:srgbClr val="40BAD2"/>
              </a:buClr>
              <a:buFont typeface="Wingdings 2" pitchFamily="18" charset="2"/>
              <a:buChar char=""/>
            </a:pPr>
            <a:r>
              <a:rPr lang="hr-HR" sz="1200" b="1">
                <a:hlinkClick r:id="rId9"/>
              </a:rPr>
              <a:t>Mediakasvastus</a:t>
            </a:r>
          </a:p>
          <a:p>
            <a:pPr marL="182880" indent="-182880">
              <a:lnSpc>
                <a:spcPct val="90000"/>
              </a:lnSpc>
              <a:spcBef>
                <a:spcPts val="1200"/>
              </a:spcBef>
              <a:buClr>
                <a:srgbClr val="40BAD2"/>
              </a:buClr>
              <a:buFont typeface="Wingdings 2" pitchFamily="18" charset="2"/>
              <a:buChar char=""/>
            </a:pPr>
            <a:r>
              <a:rPr lang="hr-HR" sz="1200" b="1">
                <a:hlinkClick r:id="rId10"/>
              </a:rPr>
              <a:t>YLE Digitrennit </a:t>
            </a:r>
          </a:p>
          <a:p>
            <a:pPr marL="182880" indent="-182880">
              <a:lnSpc>
                <a:spcPct val="90000"/>
              </a:lnSpc>
              <a:spcBef>
                <a:spcPts val="1200"/>
              </a:spcBef>
              <a:buClr>
                <a:srgbClr val="40BAD2"/>
              </a:buClr>
              <a:buFont typeface="Wingdings 2" pitchFamily="18" charset="2"/>
              <a:buChar char=""/>
            </a:pPr>
            <a:r>
              <a:rPr lang="hr-HR" sz="1200" b="1">
                <a:hlinkClick r:id="rId11"/>
              </a:rPr>
              <a:t>YLE</a:t>
            </a:r>
            <a:r>
              <a:rPr lang="hr-HR" sz="1200">
                <a:hlinkClick r:id="rId11"/>
              </a:rPr>
              <a:t> </a:t>
            </a:r>
            <a:r>
              <a:rPr lang="hr-HR" sz="1200" b="1">
                <a:hlinkClick r:id="rId11"/>
              </a:rPr>
              <a:t>Uutisluokka</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r-HR" sz="1400" b="1"/>
              <a:t>FRANCUSKA</a:t>
            </a:r>
          </a:p>
          <a:p>
            <a:pPr marL="182880" lvl="0" indent="-182880">
              <a:lnSpc>
                <a:spcPct val="90000"/>
              </a:lnSpc>
              <a:spcBef>
                <a:spcPts val="1200"/>
              </a:spcBef>
              <a:buClr>
                <a:srgbClr val="40BAD2"/>
              </a:buClr>
              <a:buFont typeface="Wingdings 2" pitchFamily="18" charset="2"/>
              <a:buChar char=""/>
            </a:pPr>
            <a:r>
              <a:rPr lang="hr-HR" sz="1200" b="1">
                <a:hlinkClick r:id="rId12"/>
              </a:rPr>
              <a:t>IREX Europe</a:t>
            </a:r>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5">
            <a:extLst>
              <a:ext uri="{FF2B5EF4-FFF2-40B4-BE49-F238E27FC236}">
                <a16:creationId xmlns:a16="http://schemas.microsoft.com/office/drawing/2014/main" id="{F2CE8560-F5FA-0A44-89A8-CE065381CA8F}"/>
              </a:ext>
            </a:extLst>
          </p:cNvPr>
          <p:cNvSpPr txBox="1"/>
          <p:nvPr/>
        </p:nvSpPr>
        <p:spPr>
          <a:xfrm>
            <a:off x="7435292" y="1196975"/>
            <a:ext cx="3935376" cy="5712333"/>
          </a:xfrm>
          <a:prstGeom prst="rect">
            <a:avLst/>
          </a:prstGeom>
          <a:noFill/>
        </p:spPr>
        <p:txBody>
          <a:bodyPr wrap="square" rtlCol="0">
            <a:spAutoFit/>
          </a:bodyPr>
          <a:lstStyle/>
          <a:p>
            <a:pPr lvl="0">
              <a:lnSpc>
                <a:spcPct val="90000"/>
              </a:lnSpc>
              <a:spcBef>
                <a:spcPts val="1200"/>
              </a:spcBef>
              <a:buClr>
                <a:srgbClr val="40BAD2"/>
              </a:buClr>
            </a:pPr>
            <a:r>
              <a:rPr lang="hr-HR" sz="1400" b="1"/>
              <a:t>NJEMAČKA</a:t>
            </a:r>
          </a:p>
          <a:p>
            <a:pPr marL="182880" lvl="0" indent="-182880">
              <a:lnSpc>
                <a:spcPct val="90000"/>
              </a:lnSpc>
              <a:spcBef>
                <a:spcPts val="1200"/>
              </a:spcBef>
              <a:buClr>
                <a:srgbClr val="40BAD2"/>
              </a:buClr>
              <a:buFont typeface="Wingdings 2" pitchFamily="18" charset="2"/>
              <a:buChar char=""/>
            </a:pPr>
            <a:r>
              <a:rPr lang="hr-HR" sz="1200" b="1">
                <a:hlinkClick r:id="rId13"/>
              </a:rPr>
              <a:t>Medienkompetenz stärken</a:t>
            </a:r>
          </a:p>
          <a:p>
            <a:pPr marL="182880" lvl="0" indent="-182880">
              <a:lnSpc>
                <a:spcPct val="90000"/>
              </a:lnSpc>
              <a:spcBef>
                <a:spcPts val="1200"/>
              </a:spcBef>
              <a:buClr>
                <a:srgbClr val="40BAD2"/>
              </a:buClr>
              <a:buFont typeface="Wingdings 2" pitchFamily="18" charset="2"/>
              <a:buChar char=""/>
            </a:pPr>
            <a:r>
              <a:rPr lang="hr-HR" sz="1200" b="1">
                <a:hlinkClick r:id="rId14"/>
              </a:rPr>
              <a:t>SCHAU HIN! Was Dein Kind mit Medien macht</a:t>
            </a:r>
          </a:p>
          <a:p>
            <a:pPr marL="182880" lvl="0" indent="-182880">
              <a:lnSpc>
                <a:spcPct val="90000"/>
              </a:lnSpc>
              <a:spcBef>
                <a:spcPts val="1200"/>
              </a:spcBef>
              <a:buClr>
                <a:srgbClr val="40BAD2"/>
              </a:buClr>
              <a:buFont typeface="Wingdings 2" pitchFamily="18" charset="2"/>
              <a:buChar char=""/>
            </a:pPr>
            <a:r>
              <a:rPr lang="hr-HR" sz="1200" b="1">
                <a:hlinkClick r:id="rId15"/>
              </a:rPr>
              <a:t>Gutes Aufwachsen mit Medien</a:t>
            </a:r>
          </a:p>
          <a:p>
            <a:pPr marL="182880" lvl="0" indent="-182880">
              <a:lnSpc>
                <a:spcPct val="90000"/>
              </a:lnSpc>
              <a:spcBef>
                <a:spcPts val="1200"/>
              </a:spcBef>
              <a:buClr>
                <a:srgbClr val="40BAD2"/>
              </a:buClr>
              <a:buFont typeface="Wingdings 2" pitchFamily="18" charset="2"/>
              <a:buChar char=""/>
            </a:pPr>
            <a:r>
              <a:rPr lang="hr-HR" sz="1200" b="1">
                <a:hlinkClick r:id="rId16"/>
              </a:rPr>
              <a:t>Surfen ohne Risiko</a:t>
            </a:r>
          </a:p>
          <a:p>
            <a:pPr marL="182880" lvl="0" indent="-182880">
              <a:lnSpc>
                <a:spcPct val="90000"/>
              </a:lnSpc>
              <a:spcBef>
                <a:spcPts val="1200"/>
              </a:spcBef>
              <a:buClr>
                <a:srgbClr val="40BAD2"/>
              </a:buClr>
              <a:buFont typeface="Wingdings 2" pitchFamily="18" charset="2"/>
              <a:buChar char=""/>
            </a:pPr>
            <a:r>
              <a:rPr lang="hr-HR" sz="1200" b="1">
                <a:hlinkClick r:id="rId17"/>
              </a:rPr>
              <a:t>App-Datenbank des Deutschen Jugendinstituts</a:t>
            </a:r>
          </a:p>
          <a:p>
            <a:pPr marL="182880" lvl="0" indent="-182880">
              <a:lnSpc>
                <a:spcPct val="90000"/>
              </a:lnSpc>
              <a:spcBef>
                <a:spcPts val="1200"/>
              </a:spcBef>
              <a:buClr>
                <a:srgbClr val="40BAD2"/>
              </a:buClr>
              <a:buFont typeface="Wingdings 2" pitchFamily="18" charset="2"/>
              <a:buChar char=""/>
            </a:pPr>
            <a:r>
              <a:rPr lang="hr-HR" sz="1200" b="1">
                <a:hlinkClick r:id="rId18"/>
              </a:rPr>
              <a:t>ACT ON! aktiv + selbstbestimmt online</a:t>
            </a:r>
          </a:p>
          <a:p>
            <a:pPr marL="182880" lvl="0" indent="-182880">
              <a:lnSpc>
                <a:spcPct val="90000"/>
              </a:lnSpc>
              <a:spcBef>
                <a:spcPts val="1200"/>
              </a:spcBef>
              <a:buClr>
                <a:srgbClr val="40BAD2"/>
              </a:buClr>
              <a:buFont typeface="Wingdings 2" pitchFamily="18" charset="2"/>
              <a:buChar char=""/>
            </a:pPr>
            <a:r>
              <a:rPr lang="hr-HR" sz="1200" b="1">
                <a:hlinkClick r:id="rId19"/>
              </a:rPr>
              <a:t>Kindersuchmaschine „Blinde Kuh”</a:t>
            </a:r>
          </a:p>
          <a:p>
            <a:pPr marL="182880" lvl="0" indent="-182880">
              <a:lnSpc>
                <a:spcPct val="90000"/>
              </a:lnSpc>
              <a:spcBef>
                <a:spcPts val="1200"/>
              </a:spcBef>
              <a:buClr>
                <a:srgbClr val="40BAD2"/>
              </a:buClr>
              <a:buFont typeface="Wingdings 2" pitchFamily="18" charset="2"/>
              <a:buChar char=""/>
            </a:pPr>
            <a:r>
              <a:rPr lang="hr-HR" sz="1200" b="1">
                <a:hlinkClick r:id="rId20"/>
              </a:rPr>
              <a:t>DW Akademie</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r-HR" sz="1400" b="1"/>
              <a:t>GRČKA</a:t>
            </a:r>
          </a:p>
          <a:p>
            <a:pPr marL="182880" indent="-182880">
              <a:lnSpc>
                <a:spcPct val="90000"/>
              </a:lnSpc>
              <a:spcBef>
                <a:spcPts val="1200"/>
              </a:spcBef>
              <a:buClr>
                <a:srgbClr val="40BAD2"/>
              </a:buClr>
              <a:buFont typeface="Wingdings 2" pitchFamily="18" charset="2"/>
              <a:buChar char=""/>
            </a:pPr>
            <a:r>
              <a:rPr lang="hr-HR" sz="1200" b="1">
                <a:hlinkClick r:id="rId21"/>
              </a:rPr>
              <a:t>Media Literacy Institute</a:t>
            </a:r>
            <a:r>
              <a:rPr lang="hr-HR" sz="1200" b="1"/>
              <a:t> </a:t>
            </a:r>
          </a:p>
          <a:p>
            <a:pPr marL="182880" indent="-182880">
              <a:lnSpc>
                <a:spcPct val="90000"/>
              </a:lnSpc>
              <a:spcBef>
                <a:spcPts val="1200"/>
              </a:spcBef>
              <a:buClr>
                <a:srgbClr val="40BAD2"/>
              </a:buClr>
              <a:buFont typeface="Wingdings 2" pitchFamily="18" charset="2"/>
              <a:buChar char=""/>
            </a:pPr>
            <a:r>
              <a:rPr lang="hr-HR" sz="1200" b="1">
                <a:hlinkClick r:id="rId22"/>
              </a:rPr>
              <a:t>Fakescape</a:t>
            </a:r>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1" name="Gruppo 10">
            <a:extLst>
              <a:ext uri="{FF2B5EF4-FFF2-40B4-BE49-F238E27FC236}">
                <a16:creationId xmlns:a16="http://schemas.microsoft.com/office/drawing/2014/main" id="{5214BF5A-F6B7-E24F-9E5C-CCF30DD33CE7}"/>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95764F4-9015-EF46-BE51-593E52FF44F3}"/>
                </a:ext>
              </a:extLst>
            </p:cNvPr>
            <p:cNvPicPr>
              <a:picLocks noChangeAspect="1"/>
            </p:cNvPicPr>
            <p:nvPr/>
          </p:nvPicPr>
          <p:blipFill>
            <a:blip r:embed="rId23">
              <a:extLst>
                <a:ext uri="{96DAC541-7B7A-43D3-8B79-37D633B846F1}">
                  <asvg:svgBlip xmlns="" xmlns:asvg="http://schemas.microsoft.com/office/drawing/2016/SVG/main" r:embed="rId2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2238707-B0F8-AE41-9DED-A24E4EBEEE99}"/>
                </a:ext>
              </a:extLst>
            </p:cNvPr>
            <p:cNvPicPr>
              <a:picLocks noChangeAspect="1"/>
            </p:cNvPicPr>
            <p:nvPr/>
          </p:nvPicPr>
          <p:blipFill>
            <a:blip r:embed="rId2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106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dirty="0"/>
              <a:t>PREPORUKE ZA ZAINTERESIRANE – </a:t>
            </a:r>
            <a:r>
              <a:rPr lang="hr-HR" b="1" dirty="0"/>
              <a:t>NACIONALNI RESURSI</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sp>
        <p:nvSpPr>
          <p:cNvPr id="10" name="TextBox 3">
            <a:extLst>
              <a:ext uri="{FF2B5EF4-FFF2-40B4-BE49-F238E27FC236}">
                <a16:creationId xmlns:a16="http://schemas.microsoft.com/office/drawing/2014/main" id="{009429D6-2D59-5B49-9E50-870B8C29A501}"/>
              </a:ext>
            </a:extLst>
          </p:cNvPr>
          <p:cNvSpPr txBox="1"/>
          <p:nvPr/>
        </p:nvSpPr>
        <p:spPr>
          <a:xfrm>
            <a:off x="2782888" y="937811"/>
            <a:ext cx="5130926" cy="6214009"/>
          </a:xfrm>
          <a:prstGeom prst="rect">
            <a:avLst/>
          </a:prstGeom>
          <a:noFill/>
        </p:spPr>
        <p:txBody>
          <a:bodyPr wrap="square" rtlCol="0">
            <a:spAutoFit/>
          </a:bodyPr>
          <a:lstStyle/>
          <a:p>
            <a:pPr>
              <a:lnSpc>
                <a:spcPct val="90000"/>
              </a:lnSpc>
              <a:spcBef>
                <a:spcPts val="1200"/>
              </a:spcBef>
              <a:buClr>
                <a:srgbClr val="40BAD2"/>
              </a:buClr>
            </a:pPr>
            <a:r>
              <a:rPr lang="hr-HR" sz="1400" b="1"/>
              <a:t>MAĐARSKA</a:t>
            </a:r>
          </a:p>
          <a:p>
            <a:pPr marL="182880" indent="-182880">
              <a:lnSpc>
                <a:spcPct val="90000"/>
              </a:lnSpc>
              <a:spcBef>
                <a:spcPts val="1200"/>
              </a:spcBef>
              <a:buClr>
                <a:srgbClr val="40BAD2"/>
              </a:buClr>
              <a:buFont typeface="Wingdings 2" pitchFamily="18" charset="2"/>
              <a:buChar char=""/>
            </a:pPr>
            <a:r>
              <a:rPr lang="hr-HR" sz="1200" b="1">
                <a:hlinkClick r:id="rId3"/>
              </a:rPr>
              <a:t>Televele</a:t>
            </a:r>
          </a:p>
          <a:p>
            <a:pPr>
              <a:lnSpc>
                <a:spcPct val="90000"/>
              </a:lnSpc>
              <a:spcBef>
                <a:spcPts val="1200"/>
              </a:spcBef>
              <a:buClr>
                <a:srgbClr val="40BAD2"/>
              </a:buClr>
            </a:pPr>
            <a:endParaRPr lang="en-GB" sz="1200" b="1" dirty="0"/>
          </a:p>
          <a:p>
            <a:pPr>
              <a:lnSpc>
                <a:spcPct val="90000"/>
              </a:lnSpc>
              <a:spcBef>
                <a:spcPts val="1200"/>
              </a:spcBef>
              <a:buClr>
                <a:srgbClr val="40BAD2"/>
              </a:buClr>
            </a:pPr>
            <a:r>
              <a:rPr lang="hr-HR" sz="1400" b="1"/>
              <a:t>IRSKA</a:t>
            </a:r>
          </a:p>
          <a:p>
            <a:pPr marL="182880" indent="-182880">
              <a:lnSpc>
                <a:spcPct val="90000"/>
              </a:lnSpc>
              <a:spcBef>
                <a:spcPts val="1200"/>
              </a:spcBef>
              <a:buClr>
                <a:srgbClr val="40BAD2"/>
              </a:buClr>
              <a:buFont typeface="Wingdings 2" pitchFamily="18" charset="2"/>
              <a:buChar char=""/>
            </a:pPr>
            <a:r>
              <a:rPr lang="hr-HR" sz="1200" b="1">
                <a:hlinkClick r:id="rId4"/>
              </a:rPr>
              <a:t>Be Media Smart </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hr-HR" sz="1400" b="1"/>
              <a:t>ITALIJA</a:t>
            </a:r>
          </a:p>
          <a:p>
            <a:pPr marL="182880" indent="-182880">
              <a:lnSpc>
                <a:spcPct val="90000"/>
              </a:lnSpc>
              <a:spcBef>
                <a:spcPts val="1200"/>
              </a:spcBef>
              <a:buClr>
                <a:srgbClr val="40BAD2"/>
              </a:buClr>
              <a:buFont typeface="Wingdings 2" pitchFamily="18" charset="2"/>
              <a:buChar char=""/>
            </a:pPr>
            <a:r>
              <a:rPr lang="hr-HR" sz="1200" b="1">
                <a:hlinkClick r:id="rId5"/>
              </a:rPr>
              <a:t>Pagella Politica</a:t>
            </a:r>
          </a:p>
          <a:p>
            <a:pPr marL="182880" indent="-182880">
              <a:lnSpc>
                <a:spcPct val="90000"/>
              </a:lnSpc>
              <a:spcBef>
                <a:spcPts val="1200"/>
              </a:spcBef>
              <a:buClr>
                <a:srgbClr val="40BAD2"/>
              </a:buClr>
              <a:buFont typeface="Wingdings 2" pitchFamily="18" charset="2"/>
              <a:buChar char=""/>
            </a:pPr>
            <a:r>
              <a:rPr lang="hr-HR" sz="1200" b="1">
                <a:hlinkClick r:id="rId6"/>
              </a:rPr>
              <a:t>Facta</a:t>
            </a:r>
          </a:p>
          <a:p>
            <a:pPr marL="182880" indent="-182880">
              <a:lnSpc>
                <a:spcPct val="90000"/>
              </a:lnSpc>
              <a:spcBef>
                <a:spcPts val="1200"/>
              </a:spcBef>
              <a:buClr>
                <a:srgbClr val="40BAD2"/>
              </a:buClr>
              <a:buFont typeface="Wingdings 2" pitchFamily="18" charset="2"/>
              <a:buChar char=""/>
            </a:pPr>
            <a:r>
              <a:rPr lang="hr-HR" sz="1200" b="1">
                <a:hlinkClick r:id="rId7"/>
              </a:rPr>
              <a:t>Media Education</a:t>
            </a:r>
          </a:p>
          <a:p>
            <a:pPr marL="182880" indent="-182880">
              <a:lnSpc>
                <a:spcPct val="90000"/>
              </a:lnSpc>
              <a:spcBef>
                <a:spcPts val="1200"/>
              </a:spcBef>
              <a:buClr>
                <a:srgbClr val="40BAD2"/>
              </a:buClr>
              <a:buFont typeface="Wingdings 2" pitchFamily="18" charset="2"/>
              <a:buChar char=""/>
            </a:pPr>
            <a:r>
              <a:rPr lang="hr-HR" sz="1200" b="1">
                <a:hlinkClick r:id="rId8"/>
              </a:rPr>
              <a:t>Eurispes</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r-HR" sz="1400" b="1"/>
              <a:t>LATVIJA</a:t>
            </a:r>
          </a:p>
          <a:p>
            <a:pPr marL="182880" lvl="0" indent="-182880">
              <a:lnSpc>
                <a:spcPct val="90000"/>
              </a:lnSpc>
              <a:spcBef>
                <a:spcPts val="1200"/>
              </a:spcBef>
              <a:buClr>
                <a:srgbClr val="40BAD2"/>
              </a:buClr>
              <a:buFont typeface="Wingdings 2" pitchFamily="18" charset="2"/>
              <a:buChar char=""/>
            </a:pPr>
            <a:r>
              <a:rPr lang="hr-HR" sz="1200" b="1">
                <a:hlinkClick r:id="rId9"/>
              </a:rPr>
              <a:t>Pilna doma (Full Thought)</a:t>
            </a:r>
          </a:p>
          <a:p>
            <a:pPr marL="182880" lvl="0" indent="-182880">
              <a:lnSpc>
                <a:spcPct val="90000"/>
              </a:lnSpc>
              <a:spcBef>
                <a:spcPts val="1200"/>
              </a:spcBef>
              <a:buClr>
                <a:srgbClr val="40BAD2"/>
              </a:buClr>
              <a:buFont typeface="Wingdings 2" pitchFamily="18" charset="2"/>
              <a:buChar char=""/>
            </a:pPr>
            <a:r>
              <a:rPr lang="hr-HR" sz="1200" b="1">
                <a:hlinkClick r:id="rId10"/>
              </a:rPr>
              <a:t>Re:Check</a:t>
            </a:r>
          </a:p>
          <a:p>
            <a:pPr marL="182880" lvl="0" indent="-182880">
              <a:lnSpc>
                <a:spcPct val="90000"/>
              </a:lnSpc>
              <a:spcBef>
                <a:spcPts val="1200"/>
              </a:spcBef>
              <a:buClr>
                <a:srgbClr val="40BAD2"/>
              </a:buClr>
              <a:buFont typeface="Wingdings 2" pitchFamily="18" charset="2"/>
              <a:buChar char=""/>
            </a:pPr>
            <a:r>
              <a:rPr lang="hr-HR" sz="1200" b="1">
                <a:hlinkClick r:id="rId11"/>
              </a:rPr>
              <a:t>CAPS un CIET jeb vilks manipulators</a:t>
            </a:r>
          </a:p>
          <a:p>
            <a:pPr marL="182880" lvl="0" indent="-182880">
              <a:lnSpc>
                <a:spcPct val="90000"/>
              </a:lnSpc>
              <a:spcBef>
                <a:spcPts val="1200"/>
              </a:spcBef>
              <a:buClr>
                <a:srgbClr val="40BAD2"/>
              </a:buClr>
              <a:buFont typeface="Wingdings 2" pitchFamily="18" charset="2"/>
              <a:buChar char=""/>
            </a:pPr>
            <a:r>
              <a:rPr lang="hr-HR" sz="1200" b="1">
                <a:hlinkClick r:id="rId12"/>
              </a:rPr>
              <a:t>Medijpratējs</a:t>
            </a:r>
          </a:p>
          <a:p>
            <a:pPr marL="182880" lvl="0" indent="-182880">
              <a:lnSpc>
                <a:spcPct val="90000"/>
              </a:lnSpc>
              <a:spcBef>
                <a:spcPts val="1200"/>
              </a:spcBef>
              <a:buClr>
                <a:srgbClr val="40BAD2"/>
              </a:buClr>
              <a:buFont typeface="Wingdings 2" pitchFamily="18" charset="2"/>
              <a:buChar char=""/>
            </a:pPr>
            <a:r>
              <a:rPr lang="hr-HR" sz="1200" b="1">
                <a:hlinkClick r:id="rId13"/>
              </a:rPr>
              <a:t>Superheroes in the Internet</a:t>
            </a:r>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5">
            <a:extLst>
              <a:ext uri="{FF2B5EF4-FFF2-40B4-BE49-F238E27FC236}">
                <a16:creationId xmlns:a16="http://schemas.microsoft.com/office/drawing/2014/main" id="{05CF2326-6555-5B45-9133-572CF02138A9}"/>
              </a:ext>
            </a:extLst>
          </p:cNvPr>
          <p:cNvSpPr txBox="1"/>
          <p:nvPr/>
        </p:nvSpPr>
        <p:spPr>
          <a:xfrm>
            <a:off x="7344550" y="937776"/>
            <a:ext cx="3259521" cy="8313045"/>
          </a:xfrm>
          <a:prstGeom prst="rect">
            <a:avLst/>
          </a:prstGeom>
          <a:noFill/>
        </p:spPr>
        <p:txBody>
          <a:bodyPr wrap="square" rtlCol="0">
            <a:spAutoFit/>
          </a:bodyPr>
          <a:lstStyle/>
          <a:p>
            <a:pPr lvl="0">
              <a:lnSpc>
                <a:spcPct val="90000"/>
              </a:lnSpc>
              <a:spcBef>
                <a:spcPts val="1200"/>
              </a:spcBef>
              <a:buClr>
                <a:srgbClr val="40BAD2"/>
              </a:buClr>
            </a:pPr>
            <a:r>
              <a:rPr lang="hr-HR" sz="1400" b="1"/>
              <a:t>LITVA</a:t>
            </a:r>
          </a:p>
          <a:p>
            <a:pPr marL="182880" indent="-182880">
              <a:lnSpc>
                <a:spcPct val="90000"/>
              </a:lnSpc>
              <a:spcBef>
                <a:spcPts val="1200"/>
              </a:spcBef>
              <a:buClr>
                <a:srgbClr val="40BAD2"/>
              </a:buClr>
              <a:buFont typeface="Wingdings 2" pitchFamily="18" charset="2"/>
              <a:buChar char=""/>
            </a:pPr>
            <a:r>
              <a:rPr lang="hr-HR" sz="1200" b="1">
                <a:hlinkClick r:id="rId14"/>
              </a:rPr>
              <a:t>Draugiškas internetas (Friendly Internet)</a:t>
            </a:r>
          </a:p>
          <a:p>
            <a:pPr marL="182880" indent="-182880">
              <a:lnSpc>
                <a:spcPct val="90000"/>
              </a:lnSpc>
              <a:spcBef>
                <a:spcPts val="1200"/>
              </a:spcBef>
              <a:buClr>
                <a:srgbClr val="40BAD2"/>
              </a:buClr>
              <a:buFont typeface="Wingdings 2" pitchFamily="18" charset="2"/>
              <a:buChar char=""/>
            </a:pPr>
            <a:r>
              <a:rPr lang="hr-HR" sz="1200" b="1">
                <a:hlinkClick r:id="rId15"/>
              </a:rPr>
              <a:t>Žinau viską</a:t>
            </a:r>
          </a:p>
          <a:p>
            <a:pPr marL="182880" indent="-182880">
              <a:lnSpc>
                <a:spcPct val="90000"/>
              </a:lnSpc>
              <a:spcBef>
                <a:spcPts val="1200"/>
              </a:spcBef>
              <a:buClr>
                <a:srgbClr val="40BAD2"/>
              </a:buClr>
              <a:buFont typeface="Wingdings 2" pitchFamily="18" charset="2"/>
              <a:buChar char=""/>
            </a:pPr>
            <a:r>
              <a:rPr lang="hr-HR" sz="1200" b="1">
                <a:hlinkClick r:id="rId16"/>
              </a:rPr>
              <a:t>Media literacy platform</a:t>
            </a:r>
          </a:p>
          <a:p>
            <a:pPr marL="182880" indent="-182880">
              <a:lnSpc>
                <a:spcPct val="90000"/>
              </a:lnSpc>
              <a:spcBef>
                <a:spcPts val="1200"/>
              </a:spcBef>
              <a:buClr>
                <a:srgbClr val="40BAD2"/>
              </a:buClr>
              <a:buFont typeface="Wingdings 2" pitchFamily="18" charset="2"/>
              <a:buChar char=""/>
            </a:pPr>
            <a:r>
              <a:rPr lang="hr-HR" sz="1200" b="1">
                <a:hlinkClick r:id="rId17"/>
              </a:rPr>
              <a:t>Debunk.eu</a:t>
            </a:r>
          </a:p>
          <a:p>
            <a:pPr>
              <a:lnSpc>
                <a:spcPct val="90000"/>
              </a:lnSpc>
              <a:spcBef>
                <a:spcPts val="1200"/>
              </a:spcBef>
              <a:buClr>
                <a:srgbClr val="40BAD2"/>
              </a:buClr>
            </a:pPr>
            <a:endParaRPr lang="fr-BE" sz="1400" b="1" dirty="0" smtClean="0"/>
          </a:p>
          <a:p>
            <a:pPr>
              <a:lnSpc>
                <a:spcPct val="90000"/>
              </a:lnSpc>
              <a:spcBef>
                <a:spcPts val="1200"/>
              </a:spcBef>
              <a:buClr>
                <a:srgbClr val="40BAD2"/>
              </a:buClr>
            </a:pPr>
            <a:r>
              <a:rPr lang="hr-HR" sz="1400" b="1"/>
              <a:t>LUKSEMBURG</a:t>
            </a:r>
          </a:p>
          <a:p>
            <a:pPr marL="171450" indent="-171450">
              <a:lnSpc>
                <a:spcPct val="90000"/>
              </a:lnSpc>
              <a:spcBef>
                <a:spcPts val="1200"/>
              </a:spcBef>
              <a:buClr>
                <a:srgbClr val="40BAD2"/>
              </a:buClr>
              <a:buFont typeface="Arial" panose="020B0604020202020204" pitchFamily="34" charset="0"/>
              <a:buChar char="•"/>
            </a:pPr>
            <a:r>
              <a:rPr lang="hr-HR" sz="1200" b="1">
                <a:hlinkClick r:id="rId18"/>
              </a:rPr>
              <a:t>Bee-secure</a:t>
            </a:r>
          </a:p>
          <a:p>
            <a:pPr lvl="0">
              <a:lnSpc>
                <a:spcPct val="90000"/>
              </a:lnSpc>
              <a:spcBef>
                <a:spcPts val="1200"/>
              </a:spcBef>
              <a:buClr>
                <a:srgbClr val="40BAD2"/>
              </a:buClr>
            </a:pPr>
            <a:endParaRPr lang="fr-BE" sz="1400" b="1" dirty="0" smtClean="0"/>
          </a:p>
          <a:p>
            <a:pPr lvl="0">
              <a:lnSpc>
                <a:spcPct val="90000"/>
              </a:lnSpc>
              <a:spcBef>
                <a:spcPts val="1200"/>
              </a:spcBef>
              <a:buClr>
                <a:srgbClr val="40BAD2"/>
              </a:buClr>
            </a:pPr>
            <a:r>
              <a:rPr lang="hr-HR" sz="1400" b="1"/>
              <a:t>MALTA</a:t>
            </a:r>
          </a:p>
          <a:p>
            <a:pPr marL="182880" lvl="0" indent="-182880">
              <a:lnSpc>
                <a:spcPct val="90000"/>
              </a:lnSpc>
              <a:spcBef>
                <a:spcPts val="1200"/>
              </a:spcBef>
              <a:buClr>
                <a:srgbClr val="40BAD2"/>
              </a:buClr>
              <a:buFont typeface="Wingdings 2" pitchFamily="18" charset="2"/>
              <a:buChar char=""/>
            </a:pPr>
            <a:r>
              <a:rPr lang="hr-HR" sz="1200" b="1">
                <a:hlinkClick r:id="rId19"/>
              </a:rPr>
              <a:t>BeSmartOnline!</a:t>
            </a:r>
            <a:r>
              <a:rPr lang="hr-HR" sz="1200" b="1"/>
              <a:t> </a:t>
            </a:r>
          </a:p>
          <a:p>
            <a:pPr lvl="0">
              <a:lnSpc>
                <a:spcPct val="90000"/>
              </a:lnSpc>
              <a:spcBef>
                <a:spcPts val="1200"/>
              </a:spcBef>
              <a:buClr>
                <a:srgbClr val="40BAD2"/>
              </a:buClr>
            </a:pPr>
            <a:endParaRPr lang="fr-BE" sz="1200" b="1" dirty="0">
              <a:solidFill>
                <a:schemeClr val="tx2"/>
              </a:solidFill>
            </a:endParaRPr>
          </a:p>
          <a:p>
            <a:pPr lvl="0">
              <a:lnSpc>
                <a:spcPct val="90000"/>
              </a:lnSpc>
              <a:spcBef>
                <a:spcPts val="1200"/>
              </a:spcBef>
              <a:buClr>
                <a:srgbClr val="40BAD2"/>
              </a:buClr>
            </a:pPr>
            <a:r>
              <a:rPr lang="hr-HR" sz="1400" b="1"/>
              <a:t>NIZOZEMSKA</a:t>
            </a:r>
          </a:p>
          <a:p>
            <a:pPr marL="182880" indent="-182880">
              <a:lnSpc>
                <a:spcPct val="90000"/>
              </a:lnSpc>
              <a:spcBef>
                <a:spcPts val="1200"/>
              </a:spcBef>
              <a:buClr>
                <a:srgbClr val="40BAD2"/>
              </a:buClr>
              <a:buFont typeface="Wingdings 2" pitchFamily="18" charset="2"/>
              <a:buChar char=""/>
            </a:pPr>
            <a:r>
              <a:rPr lang="hr-HR" sz="1200" b="1">
                <a:hlinkClick r:id="rId20"/>
              </a:rPr>
              <a:t>Netwerk Mediawijsheid  </a:t>
            </a:r>
          </a:p>
          <a:p>
            <a:pPr marL="182880" indent="-182880">
              <a:lnSpc>
                <a:spcPct val="90000"/>
              </a:lnSpc>
              <a:spcBef>
                <a:spcPts val="1200"/>
              </a:spcBef>
              <a:buClr>
                <a:srgbClr val="40BAD2"/>
              </a:buClr>
              <a:buFont typeface="Wingdings 2" pitchFamily="18" charset="2"/>
              <a:buChar char=""/>
            </a:pPr>
            <a:r>
              <a:rPr lang="hr-HR" sz="1200" b="1">
                <a:hlinkClick r:id="rId21"/>
              </a:rPr>
              <a:t>Europski centar za novinarstvo </a:t>
            </a:r>
          </a:p>
          <a:p>
            <a:pPr marL="182880" indent="-182880">
              <a:lnSpc>
                <a:spcPct val="90000"/>
              </a:lnSpc>
              <a:spcBef>
                <a:spcPts val="1200"/>
              </a:spcBef>
              <a:buClr>
                <a:srgbClr val="40BAD2"/>
              </a:buClr>
              <a:buFont typeface="Wingdings 2" pitchFamily="18" charset="2"/>
              <a:buChar char=""/>
            </a:pPr>
            <a:r>
              <a:rPr lang="hr-HR" sz="1200" b="1">
                <a:hlinkClick r:id="rId22"/>
              </a:rPr>
              <a:t>Hoezomediawijs</a:t>
            </a:r>
            <a:r>
              <a:rPr lang="hr-HR" sz="1200" b="1"/>
              <a:t> </a:t>
            </a:r>
          </a:p>
          <a:p>
            <a:pPr marL="182880" lvl="0" indent="-182880">
              <a:lnSpc>
                <a:spcPct val="90000"/>
              </a:lnSpc>
              <a:spcBef>
                <a:spcPts val="1200"/>
              </a:spcBef>
              <a:buClr>
                <a:srgbClr val="40BAD2"/>
              </a:buClr>
              <a:buFont typeface="Wingdings 2" pitchFamily="18" charset="2"/>
              <a:buChar char=""/>
            </a:pPr>
            <a:r>
              <a:rPr lang="hr-HR" sz="1200" b="1">
                <a:hlinkClick r:id="rId23"/>
              </a:rPr>
              <a:t>Bad News</a:t>
            </a:r>
          </a:p>
          <a:p>
            <a:pPr marL="182880" indent="-182880">
              <a:lnSpc>
                <a:spcPct val="90000"/>
              </a:lnSpc>
              <a:spcBef>
                <a:spcPts val="1200"/>
              </a:spcBef>
              <a:buClr>
                <a:srgbClr val="40BAD2"/>
              </a:buClr>
              <a:buFont typeface="Wingdings 2" pitchFamily="18" charset="2"/>
              <a:buChar char=""/>
            </a:pPr>
            <a:endParaRPr lang="fr-BE" sz="1400" dirty="0">
              <a:solidFill>
                <a:schemeClr val="tx2"/>
              </a:solidFill>
            </a:endParaRPr>
          </a:p>
          <a:p>
            <a:pPr lvl="0">
              <a:lnSpc>
                <a:spcPct val="90000"/>
              </a:lnSpc>
              <a:spcBef>
                <a:spcPts val="1200"/>
              </a:spcBef>
              <a:buClr>
                <a:srgbClr val="40BAD2"/>
              </a:buClr>
            </a:pPr>
            <a:endParaRPr lang="fr-BE" sz="1400" dirty="0">
              <a:solidFill>
                <a:schemeClr val="tx2"/>
              </a:solidFill>
            </a:endParaRPr>
          </a:p>
          <a:p>
            <a:pPr>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6277E09E-225D-994B-B509-262D074D586A}"/>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75B49DF4-30CB-ED4A-B34E-AFB7AE479ED2}"/>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0C8AAEAE-113C-BC48-AA5E-F53D71503577}"/>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47854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a:t>PREPORUKE ZA ZAINTERESIRANE – </a:t>
            </a:r>
            <a:r>
              <a:rPr lang="hr-HR" b="1"/>
              <a:t>NACIONALNI RESURSI</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62FC2F05-5221-0942-B160-58B9A07A4175}"/>
              </a:ext>
            </a:extLst>
          </p:cNvPr>
          <p:cNvSpPr txBox="1"/>
          <p:nvPr/>
        </p:nvSpPr>
        <p:spPr>
          <a:xfrm>
            <a:off x="2794140" y="1112136"/>
            <a:ext cx="5130926" cy="4635115"/>
          </a:xfrm>
          <a:prstGeom prst="rect">
            <a:avLst/>
          </a:prstGeom>
          <a:noFill/>
        </p:spPr>
        <p:txBody>
          <a:bodyPr wrap="square" rtlCol="0">
            <a:spAutoFit/>
          </a:bodyPr>
          <a:lstStyle/>
          <a:p>
            <a:r>
              <a:rPr lang="hr-HR" sz="1400" b="1"/>
              <a:t>POLJSKA</a:t>
            </a:r>
          </a:p>
          <a:p>
            <a:pPr marL="182880" indent="-182880">
              <a:lnSpc>
                <a:spcPct val="90000"/>
              </a:lnSpc>
              <a:spcBef>
                <a:spcPts val="1200"/>
              </a:spcBef>
              <a:buClr>
                <a:srgbClr val="40BAD2"/>
              </a:buClr>
              <a:buFont typeface="Wingdings 2" pitchFamily="18" charset="2"/>
              <a:buChar char=""/>
            </a:pPr>
            <a:r>
              <a:rPr lang="hr-HR" sz="1200" b="1">
                <a:hlinkClick r:id="rId3"/>
              </a:rPr>
              <a:t>Zaklada Stefan Batory</a:t>
            </a:r>
          </a:p>
          <a:p>
            <a:pPr marL="182880" indent="-182880">
              <a:lnSpc>
                <a:spcPct val="90000"/>
              </a:lnSpc>
              <a:spcBef>
                <a:spcPts val="1200"/>
              </a:spcBef>
              <a:buClr>
                <a:srgbClr val="40BAD2"/>
              </a:buClr>
              <a:buFont typeface="Wingdings 2" pitchFamily="18" charset="2"/>
              <a:buChar char=""/>
            </a:pPr>
            <a:r>
              <a:rPr lang="hr-HR" sz="1200" b="1">
                <a:hlinkClick r:id="rId4"/>
              </a:rPr>
              <a:t>Journalistic Craft for Neighborhood</a:t>
            </a:r>
          </a:p>
          <a:p>
            <a:pPr marL="182880" indent="-182880">
              <a:lnSpc>
                <a:spcPct val="90000"/>
              </a:lnSpc>
              <a:spcBef>
                <a:spcPts val="1200"/>
              </a:spcBef>
              <a:buClr>
                <a:srgbClr val="40BAD2"/>
              </a:buClr>
              <a:buFont typeface="Wingdings 2" pitchFamily="18" charset="2"/>
              <a:buChar char=""/>
            </a:pPr>
            <a:r>
              <a:rPr lang="hr-HR" sz="1200" b="1">
                <a:hlinkClick r:id="rId5"/>
              </a:rPr>
              <a:t>Demagog</a:t>
            </a:r>
          </a:p>
          <a:p>
            <a:pPr marL="182880" indent="-182880">
              <a:lnSpc>
                <a:spcPct val="90000"/>
              </a:lnSpc>
              <a:spcBef>
                <a:spcPts val="1200"/>
              </a:spcBef>
              <a:buClr>
                <a:srgbClr val="40BAD2"/>
              </a:buClr>
              <a:buFont typeface="Wingdings 2" pitchFamily="18" charset="2"/>
              <a:buChar char=""/>
            </a:pPr>
            <a:r>
              <a:rPr lang="hr-HR" sz="1200" b="1">
                <a:hlinkClick r:id="rId6"/>
              </a:rPr>
              <a:t>Centar za građanski odgoj</a:t>
            </a:r>
          </a:p>
          <a:p>
            <a:pPr marL="182880" indent="-182880">
              <a:lnSpc>
                <a:spcPct val="90000"/>
              </a:lnSpc>
              <a:spcBef>
                <a:spcPts val="1200"/>
              </a:spcBef>
              <a:buClr>
                <a:srgbClr val="40BAD2"/>
              </a:buClr>
              <a:buFont typeface="Wingdings 2" pitchFamily="18" charset="2"/>
              <a:buChar char=""/>
            </a:pPr>
            <a:r>
              <a:rPr lang="hr-HR" sz="1200" b="1">
                <a:hlinkClick r:id="rId7"/>
              </a:rPr>
              <a:t>Nowoczesna Polska</a:t>
            </a:r>
          </a:p>
          <a:p>
            <a:pPr marL="182880" indent="-182880">
              <a:lnSpc>
                <a:spcPct val="90000"/>
              </a:lnSpc>
              <a:spcBef>
                <a:spcPts val="1200"/>
              </a:spcBef>
              <a:buClr>
                <a:srgbClr val="40BAD2"/>
              </a:buClr>
              <a:buFont typeface="Wingdings 2" pitchFamily="18" charset="2"/>
              <a:buChar char=""/>
            </a:pPr>
            <a:r>
              <a:rPr lang="hr-HR" sz="1200" b="1">
                <a:hlinkClick r:id="rId8"/>
              </a:rPr>
              <a:t>Dijete na internetu</a:t>
            </a:r>
          </a:p>
          <a:p>
            <a:pPr marL="182880" indent="-182880">
              <a:lnSpc>
                <a:spcPct val="90000"/>
              </a:lnSpc>
              <a:spcBef>
                <a:spcPts val="1200"/>
              </a:spcBef>
              <a:buClr>
                <a:srgbClr val="40BAD2"/>
              </a:buClr>
              <a:buFont typeface="Wingdings 2" pitchFamily="18" charset="2"/>
              <a:buChar char=""/>
            </a:pPr>
            <a:r>
              <a:rPr lang="hr-HR" sz="1200" b="1">
                <a:hlinkClick r:id="rId9"/>
              </a:rPr>
              <a:t>Zaklada Panoptykon</a:t>
            </a:r>
          </a:p>
          <a:p>
            <a:pPr marL="182880" indent="-182880">
              <a:lnSpc>
                <a:spcPct val="90000"/>
              </a:lnSpc>
              <a:spcBef>
                <a:spcPts val="1200"/>
              </a:spcBef>
              <a:buClr>
                <a:srgbClr val="40BAD2"/>
              </a:buClr>
              <a:buFont typeface="Wingdings 2" pitchFamily="18" charset="2"/>
              <a:buChar char=""/>
            </a:pPr>
            <a:r>
              <a:rPr lang="hr-HR" sz="1200" b="1">
                <a:hlinkClick r:id="rId10"/>
              </a:rPr>
              <a:t>Poljsko udruženje za medijsku pismenost</a:t>
            </a:r>
          </a:p>
          <a:p>
            <a:pPr marL="182880" indent="-182880">
              <a:lnSpc>
                <a:spcPct val="90000"/>
              </a:lnSpc>
              <a:spcBef>
                <a:spcPts val="1200"/>
              </a:spcBef>
              <a:buClr>
                <a:srgbClr val="40BAD2"/>
              </a:buClr>
              <a:buFont typeface="Wingdings 2" pitchFamily="18" charset="2"/>
              <a:buChar char=""/>
            </a:pPr>
            <a:r>
              <a:rPr lang="hr-HR" sz="1200" b="1">
                <a:hlinkClick r:id="rId11"/>
              </a:rPr>
              <a:t>Zaklada School with Class</a:t>
            </a:r>
          </a:p>
          <a:p>
            <a:pPr marL="182880" indent="-182880">
              <a:lnSpc>
                <a:spcPct val="90000"/>
              </a:lnSpc>
              <a:spcBef>
                <a:spcPts val="1200"/>
              </a:spcBef>
              <a:buClr>
                <a:srgbClr val="40BAD2"/>
              </a:buClr>
              <a:buFont typeface="Wingdings 2" pitchFamily="18" charset="2"/>
              <a:buChar char=""/>
            </a:pPr>
            <a:r>
              <a:rPr lang="hr-HR" sz="1200" b="1">
                <a:hlinkClick r:id="rId12"/>
              </a:rPr>
              <a:t>Wojownicy Klawiatury</a:t>
            </a:r>
          </a:p>
          <a:p>
            <a:pPr marL="182880" indent="-182880">
              <a:lnSpc>
                <a:spcPct val="90000"/>
              </a:lnSpc>
              <a:spcBef>
                <a:spcPts val="1200"/>
              </a:spcBef>
              <a:buClr>
                <a:srgbClr val="40BAD2"/>
              </a:buClr>
              <a:buFont typeface="Wingdings 2" pitchFamily="18" charset="2"/>
              <a:buChar char=""/>
            </a:pPr>
            <a:r>
              <a:rPr lang="hr-HR" sz="1200" b="1">
                <a:hlinkClick r:id="rId13"/>
              </a:rPr>
              <a:t>Konkret 24</a:t>
            </a:r>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6">
            <a:extLst>
              <a:ext uri="{FF2B5EF4-FFF2-40B4-BE49-F238E27FC236}">
                <a16:creationId xmlns:a16="http://schemas.microsoft.com/office/drawing/2014/main" id="{CD8B595A-96FF-7745-A3DE-2C9628B58BFB}"/>
              </a:ext>
            </a:extLst>
          </p:cNvPr>
          <p:cNvSpPr txBox="1"/>
          <p:nvPr/>
        </p:nvSpPr>
        <p:spPr>
          <a:xfrm>
            <a:off x="6743093" y="1141352"/>
            <a:ext cx="3720156" cy="5370701"/>
          </a:xfrm>
          <a:prstGeom prst="rect">
            <a:avLst/>
          </a:prstGeom>
          <a:noFill/>
        </p:spPr>
        <p:txBody>
          <a:bodyPr wrap="square" rtlCol="0">
            <a:spAutoFit/>
          </a:bodyPr>
          <a:lstStyle/>
          <a:p>
            <a:pPr lvl="0">
              <a:lnSpc>
                <a:spcPct val="90000"/>
              </a:lnSpc>
              <a:spcBef>
                <a:spcPts val="1200"/>
              </a:spcBef>
              <a:buClr>
                <a:srgbClr val="40BAD2"/>
              </a:buClr>
            </a:pPr>
            <a:r>
              <a:rPr lang="hr-HR" sz="1400" b="1"/>
              <a:t>PORTUGAL</a:t>
            </a:r>
          </a:p>
          <a:p>
            <a:pPr marL="182880" indent="-182880">
              <a:lnSpc>
                <a:spcPct val="90000"/>
              </a:lnSpc>
              <a:spcBef>
                <a:spcPts val="1200"/>
              </a:spcBef>
              <a:buClr>
                <a:srgbClr val="40BAD2"/>
              </a:buClr>
              <a:buFont typeface="Wingdings 2" pitchFamily="18" charset="2"/>
              <a:buChar char=""/>
            </a:pPr>
            <a:r>
              <a:rPr lang="hr-HR" sz="1200" b="1">
                <a:hlinkClick r:id="rId14"/>
              </a:rPr>
              <a:t>MILObs</a:t>
            </a:r>
          </a:p>
          <a:p>
            <a:pPr marL="182880" indent="-182880">
              <a:lnSpc>
                <a:spcPct val="90000"/>
              </a:lnSpc>
              <a:spcBef>
                <a:spcPts val="1200"/>
              </a:spcBef>
              <a:buClr>
                <a:srgbClr val="40BAD2"/>
              </a:buClr>
              <a:buFont typeface="Wingdings 2" pitchFamily="18" charset="2"/>
              <a:buChar char=""/>
            </a:pPr>
            <a:r>
              <a:rPr lang="hr-HR" sz="1200" b="1">
                <a:hlinkClick r:id="rId15"/>
              </a:rPr>
              <a:t>Internet Segura</a:t>
            </a:r>
          </a:p>
          <a:p>
            <a:pPr marL="182880" indent="-182880">
              <a:lnSpc>
                <a:spcPct val="90000"/>
              </a:lnSpc>
              <a:spcBef>
                <a:spcPts val="1200"/>
              </a:spcBef>
              <a:buClr>
                <a:srgbClr val="40BAD2"/>
              </a:buClr>
              <a:buFont typeface="Wingdings 2" pitchFamily="18" charset="2"/>
              <a:buChar char=""/>
            </a:pPr>
            <a:r>
              <a:rPr lang="hr-HR" sz="1200" b="1">
                <a:hlinkClick r:id="rId16"/>
              </a:rPr>
              <a:t>Nacionalna inicijativa za digitalne kompetencije e.2030</a:t>
            </a: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hr-HR" sz="1400" b="1"/>
              <a:t>RUMUNJSKA</a:t>
            </a:r>
          </a:p>
          <a:p>
            <a:pPr marL="182880" indent="-182880">
              <a:lnSpc>
                <a:spcPct val="90000"/>
              </a:lnSpc>
              <a:spcBef>
                <a:spcPts val="1200"/>
              </a:spcBef>
              <a:buClr>
                <a:srgbClr val="40BAD2"/>
              </a:buClr>
              <a:buFont typeface="Wingdings 2" pitchFamily="18" charset="2"/>
              <a:buChar char=""/>
            </a:pPr>
            <a:r>
              <a:rPr lang="hr-HR" sz="1200" b="1">
                <a:hlinkClick r:id="rId17"/>
              </a:rPr>
              <a:t>ActiveWatch</a:t>
            </a:r>
            <a:r>
              <a:rPr lang="hr-HR" sz="1200" b="1"/>
              <a:t> </a:t>
            </a:r>
          </a:p>
          <a:p>
            <a:pPr marL="182880" indent="-182880">
              <a:lnSpc>
                <a:spcPct val="90000"/>
              </a:lnSpc>
              <a:spcBef>
                <a:spcPts val="1200"/>
              </a:spcBef>
              <a:buClr>
                <a:srgbClr val="40BAD2"/>
              </a:buClr>
              <a:buFont typeface="Wingdings 2" pitchFamily="18" charset="2"/>
              <a:buChar char=""/>
            </a:pPr>
            <a:r>
              <a:rPr lang="hr-HR" sz="1200" b="1">
                <a:hlinkClick r:id="rId18"/>
              </a:rPr>
              <a:t>Factual</a:t>
            </a:r>
          </a:p>
          <a:p>
            <a:pPr marL="182880" indent="-182880">
              <a:lnSpc>
                <a:spcPct val="90000"/>
              </a:lnSpc>
              <a:spcBef>
                <a:spcPts val="1200"/>
              </a:spcBef>
              <a:buClr>
                <a:srgbClr val="40BAD2"/>
              </a:buClr>
              <a:buFont typeface="Wingdings 2" pitchFamily="18" charset="2"/>
              <a:buChar char=""/>
            </a:pPr>
            <a:r>
              <a:rPr lang="hr-HR" sz="1200" b="1">
                <a:hlinkClick r:id="rId19"/>
              </a:rPr>
              <a:t>Funky Citizens </a:t>
            </a:r>
          </a:p>
          <a:p>
            <a:pPr marL="182880" indent="-182880">
              <a:lnSpc>
                <a:spcPct val="90000"/>
              </a:lnSpc>
              <a:spcBef>
                <a:spcPts val="1200"/>
              </a:spcBef>
              <a:buClr>
                <a:srgbClr val="40BAD2"/>
              </a:buClr>
              <a:buFont typeface="Wingdings 2" pitchFamily="18" charset="2"/>
              <a:buChar char=""/>
            </a:pPr>
            <a:r>
              <a:rPr lang="hr-HR" sz="1200" b="1">
                <a:hlinkClick r:id="rId20"/>
              </a:rPr>
              <a:t>Društvo Mediawise </a:t>
            </a:r>
          </a:p>
          <a:p>
            <a:endParaRPr lang="fr-BE" sz="1400" dirty="0">
              <a:solidFill>
                <a:schemeClr val="tx2"/>
              </a:solidFill>
            </a:endParaRPr>
          </a:p>
          <a:p>
            <a:endParaRPr lang="fr-BE" sz="1400" b="1" dirty="0" smtClean="0"/>
          </a:p>
          <a:p>
            <a:r>
              <a:rPr lang="hr-HR" sz="1400" b="1"/>
              <a:t>SLOVAČKA</a:t>
            </a:r>
          </a:p>
          <a:p>
            <a:pPr marL="182880" indent="-182880">
              <a:lnSpc>
                <a:spcPct val="90000"/>
              </a:lnSpc>
              <a:spcBef>
                <a:spcPts val="1200"/>
              </a:spcBef>
              <a:buClr>
                <a:srgbClr val="40BAD2"/>
              </a:buClr>
              <a:buFont typeface="Wingdings 2" pitchFamily="18" charset="2"/>
              <a:buChar char=""/>
            </a:pPr>
            <a:r>
              <a:rPr lang="hr-HR" sz="1200" b="1">
                <a:hlinkClick r:id="rId21"/>
              </a:rPr>
              <a:t>Council for Broadcasting and Retransmission</a:t>
            </a:r>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0" name="Gruppo 9">
            <a:extLst>
              <a:ext uri="{FF2B5EF4-FFF2-40B4-BE49-F238E27FC236}">
                <a16:creationId xmlns:a16="http://schemas.microsoft.com/office/drawing/2014/main" id="{86820A10-C1AD-2941-9B2A-16035B0932E9}"/>
              </a:ext>
            </a:extLst>
          </p:cNvPr>
          <p:cNvGrpSpPr/>
          <p:nvPr/>
        </p:nvGrpSpPr>
        <p:grpSpPr>
          <a:xfrm>
            <a:off x="92631" y="2184788"/>
            <a:ext cx="2799794" cy="2956093"/>
            <a:chOff x="92631" y="2184788"/>
            <a:chExt cx="2799794" cy="2956093"/>
          </a:xfrm>
        </p:grpSpPr>
        <p:pic>
          <p:nvPicPr>
            <p:cNvPr id="11" name="Elemento grafico 10" descr="Collegamento">
              <a:extLst>
                <a:ext uri="{FF2B5EF4-FFF2-40B4-BE49-F238E27FC236}">
                  <a16:creationId xmlns:a16="http://schemas.microsoft.com/office/drawing/2014/main" id="{5E5F3294-354B-1C43-AFB1-FCDADA7CF964}"/>
                </a:ext>
              </a:extLst>
            </p:cNvPr>
            <p:cNvPicPr>
              <a:picLocks noChangeAspect="1"/>
            </p:cNvPicPr>
            <p:nvPr/>
          </p:nvPicPr>
          <p:blipFill>
            <a:blip r:embed="rId22">
              <a:extLst>
                <a:ext uri="{96DAC541-7B7A-43D3-8B79-37D633B846F1}">
                  <asvg:svgBlip xmlns="" xmlns:asvg="http://schemas.microsoft.com/office/drawing/2016/SVG/main"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B8208C1-9C84-EE4E-810A-282DFDB38652}"/>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348746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hr-HR"/>
              <a:t>PREPORUKE ZA ZAINTERESIRANE – </a:t>
            </a:r>
            <a:r>
              <a:rPr lang="hr-HR" b="1"/>
              <a:t>NACIONALNI RESURSI</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5.</a:t>
            </a:r>
          </a:p>
        </p:txBody>
      </p:sp>
      <p:sp>
        <p:nvSpPr>
          <p:cNvPr id="10" name="TextBox 5">
            <a:extLst>
              <a:ext uri="{FF2B5EF4-FFF2-40B4-BE49-F238E27FC236}">
                <a16:creationId xmlns:a16="http://schemas.microsoft.com/office/drawing/2014/main" id="{8EA76D1B-961F-7841-8861-B3E12C52106C}"/>
              </a:ext>
            </a:extLst>
          </p:cNvPr>
          <p:cNvSpPr txBox="1"/>
          <p:nvPr/>
        </p:nvSpPr>
        <p:spPr>
          <a:xfrm>
            <a:off x="7319963" y="1964792"/>
            <a:ext cx="2536013" cy="1671227"/>
          </a:xfrm>
          <a:prstGeom prst="rect">
            <a:avLst/>
          </a:prstGeom>
          <a:noFill/>
        </p:spPr>
        <p:txBody>
          <a:bodyPr wrap="square" rtlCol="0">
            <a:spAutoFit/>
          </a:bodyPr>
          <a:lstStyle/>
          <a:p>
            <a:r>
              <a:rPr lang="hr-HR" sz="1400" b="1"/>
              <a:t>ŠPANJOLSKA</a:t>
            </a:r>
          </a:p>
          <a:p>
            <a:pPr marL="182880" indent="-182880">
              <a:lnSpc>
                <a:spcPct val="90000"/>
              </a:lnSpc>
              <a:spcBef>
                <a:spcPts val="1200"/>
              </a:spcBef>
              <a:buClr>
                <a:srgbClr val="40BAD2"/>
              </a:buClr>
              <a:buFont typeface="Wingdings 2" pitchFamily="18" charset="2"/>
              <a:buChar char=""/>
            </a:pPr>
            <a:r>
              <a:rPr lang="hr-HR" sz="1200" b="1">
                <a:hlinkClick r:id="rId3"/>
              </a:rPr>
              <a:t>Instituto RTVE</a:t>
            </a:r>
          </a:p>
          <a:p>
            <a:pPr marL="182880" indent="-182880">
              <a:lnSpc>
                <a:spcPct val="90000"/>
              </a:lnSpc>
              <a:spcBef>
                <a:spcPts val="1200"/>
              </a:spcBef>
              <a:buClr>
                <a:srgbClr val="40BAD2"/>
              </a:buClr>
              <a:buFont typeface="Wingdings 2" pitchFamily="18" charset="2"/>
              <a:buChar char=""/>
            </a:pPr>
            <a:r>
              <a:rPr lang="hr-HR" sz="1200" b="1">
                <a:hlinkClick r:id="rId4"/>
              </a:rPr>
              <a:t>Maldita</a:t>
            </a:r>
          </a:p>
          <a:p>
            <a:pPr marL="182880" indent="-182880">
              <a:lnSpc>
                <a:spcPct val="90000"/>
              </a:lnSpc>
              <a:spcBef>
                <a:spcPts val="1200"/>
              </a:spcBef>
              <a:buClr>
                <a:srgbClr val="40BAD2"/>
              </a:buClr>
              <a:buFont typeface="Wingdings 2" pitchFamily="18" charset="2"/>
              <a:buChar char=""/>
            </a:pPr>
            <a:r>
              <a:rPr lang="hr-HR" sz="1200" b="1">
                <a:hlinkClick r:id="rId5"/>
              </a:rPr>
              <a:t>Internet Segura for Kids</a:t>
            </a:r>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6">
            <a:extLst>
              <a:ext uri="{FF2B5EF4-FFF2-40B4-BE49-F238E27FC236}">
                <a16:creationId xmlns:a16="http://schemas.microsoft.com/office/drawing/2014/main" id="{41AA3E4B-2D85-A848-B55F-E2C5906DB8DB}"/>
              </a:ext>
            </a:extLst>
          </p:cNvPr>
          <p:cNvSpPr txBox="1"/>
          <p:nvPr/>
        </p:nvSpPr>
        <p:spPr>
          <a:xfrm>
            <a:off x="2782888" y="1964792"/>
            <a:ext cx="3842755" cy="5127558"/>
          </a:xfrm>
          <a:prstGeom prst="rect">
            <a:avLst/>
          </a:prstGeom>
          <a:noFill/>
        </p:spPr>
        <p:txBody>
          <a:bodyPr wrap="square" rtlCol="0">
            <a:spAutoFit/>
          </a:bodyPr>
          <a:lstStyle/>
          <a:p>
            <a:r>
              <a:rPr lang="hr-HR" sz="1400" b="1"/>
              <a:t>SLOVENIJA</a:t>
            </a:r>
          </a:p>
          <a:p>
            <a:pPr marL="182880" indent="-182880">
              <a:lnSpc>
                <a:spcPct val="90000"/>
              </a:lnSpc>
              <a:spcBef>
                <a:spcPts val="1200"/>
              </a:spcBef>
              <a:buClr>
                <a:srgbClr val="40BAD2"/>
              </a:buClr>
              <a:buFont typeface="Wingdings 2" pitchFamily="18" charset="2"/>
              <a:buChar char=""/>
            </a:pPr>
            <a:r>
              <a:rPr lang="hr-HR" sz="1200" b="1">
                <a:hlinkClick r:id="rId6"/>
              </a:rPr>
              <a:t>NE/JA Razbijalka Mitov </a:t>
            </a:r>
          </a:p>
          <a:p>
            <a:pPr marL="182880" indent="-182880">
              <a:lnSpc>
                <a:spcPct val="90000"/>
              </a:lnSpc>
              <a:spcBef>
                <a:spcPts val="1200"/>
              </a:spcBef>
              <a:buClr>
                <a:srgbClr val="40BAD2"/>
              </a:buClr>
              <a:buFont typeface="Wingdings 2" pitchFamily="18" charset="2"/>
              <a:buChar char=""/>
            </a:pPr>
            <a:r>
              <a:rPr lang="hr-HR" sz="1200" b="1">
                <a:hlinkClick r:id="rId7"/>
              </a:rPr>
              <a:t>MIPI – medijska in informacijska pismenost</a:t>
            </a:r>
            <a:r>
              <a:rPr lang="hr-HR" sz="1200" b="1"/>
              <a:t> </a:t>
            </a:r>
          </a:p>
          <a:p>
            <a:pPr marL="182880" indent="-182880">
              <a:lnSpc>
                <a:spcPct val="90000"/>
              </a:lnSpc>
              <a:spcBef>
                <a:spcPts val="1200"/>
              </a:spcBef>
              <a:buClr>
                <a:srgbClr val="40BAD2"/>
              </a:buClr>
              <a:buFont typeface="Wingdings 2" pitchFamily="18" charset="2"/>
              <a:buChar char=""/>
            </a:pPr>
            <a:r>
              <a:rPr lang="hr-HR" sz="1200" b="1">
                <a:hlinkClick r:id="rId8"/>
              </a:rPr>
              <a:t>Časoris </a:t>
            </a:r>
          </a:p>
          <a:p>
            <a:pPr marL="182880" indent="-182880">
              <a:lnSpc>
                <a:spcPct val="90000"/>
              </a:lnSpc>
              <a:spcBef>
                <a:spcPts val="1200"/>
              </a:spcBef>
              <a:buClr>
                <a:srgbClr val="40BAD2"/>
              </a:buClr>
              <a:buFont typeface="Wingdings 2" pitchFamily="18" charset="2"/>
              <a:buChar char=""/>
            </a:pPr>
            <a:r>
              <a:rPr lang="hr-HR" sz="1200" b="1">
                <a:hlinkClick r:id="rId9"/>
              </a:rPr>
              <a:t>Otroci in mediji: iskanje resnice v svetu novic</a:t>
            </a:r>
            <a:r>
              <a:rPr lang="hr-HR" sz="1200" b="1"/>
              <a:t> </a:t>
            </a:r>
          </a:p>
          <a:p>
            <a:pPr marL="182880" indent="-182880">
              <a:lnSpc>
                <a:spcPct val="90000"/>
              </a:lnSpc>
              <a:spcBef>
                <a:spcPts val="1200"/>
              </a:spcBef>
              <a:buClr>
                <a:srgbClr val="40BAD2"/>
              </a:buClr>
              <a:buFont typeface="Wingdings 2" pitchFamily="18" charset="2"/>
              <a:buChar char=""/>
            </a:pPr>
            <a:r>
              <a:rPr lang="hr-HR" sz="1200" b="1">
                <a:hlinkClick r:id="rId10"/>
              </a:rPr>
              <a:t>Medijska pismenost</a:t>
            </a:r>
            <a:r>
              <a:rPr lang="hr-HR" sz="1200" b="1"/>
              <a:t> </a:t>
            </a:r>
          </a:p>
          <a:p>
            <a:pPr marL="182880" indent="-182880">
              <a:lnSpc>
                <a:spcPct val="90000"/>
              </a:lnSpc>
              <a:spcBef>
                <a:spcPts val="1200"/>
              </a:spcBef>
              <a:buClr>
                <a:srgbClr val="40BAD2"/>
              </a:buClr>
              <a:buFont typeface="Wingdings 2" pitchFamily="18" charset="2"/>
              <a:buChar char=""/>
            </a:pPr>
            <a:r>
              <a:rPr lang="hr-HR" sz="1200" b="1">
                <a:hlinkClick r:id="rId11"/>
              </a:rPr>
              <a:t>Safe</a:t>
            </a:r>
            <a:r>
              <a:rPr lang="hr-HR" sz="1200" b="1"/>
              <a:t/>
            </a:r>
            <a:br>
              <a:rPr lang="hr-HR" sz="1200" b="1"/>
            </a:br>
            <a:endParaRPr lang="hr-HR" sz="1200" b="1"/>
          </a:p>
          <a:p>
            <a:pPr>
              <a:lnSpc>
                <a:spcPct val="90000"/>
              </a:lnSpc>
              <a:spcBef>
                <a:spcPts val="1200"/>
              </a:spcBef>
              <a:buClr>
                <a:srgbClr val="40BAD2"/>
              </a:buClr>
            </a:pPr>
            <a:r>
              <a:rPr lang="hr-HR" sz="1400" b="1"/>
              <a:t>ŠVEDSKA</a:t>
            </a:r>
          </a:p>
          <a:p>
            <a:pPr marL="182880" indent="-182880">
              <a:lnSpc>
                <a:spcPct val="90000"/>
              </a:lnSpc>
              <a:spcBef>
                <a:spcPts val="1200"/>
              </a:spcBef>
              <a:buClr>
                <a:srgbClr val="40BAD2"/>
              </a:buClr>
              <a:buFont typeface="Wingdings 2" pitchFamily="18" charset="2"/>
              <a:buChar char=""/>
            </a:pPr>
            <a:r>
              <a:rPr lang="hr-HR" sz="1200" b="1">
                <a:hlinkClick r:id="rId12"/>
              </a:rPr>
              <a:t>MIK för mig</a:t>
            </a:r>
          </a:p>
          <a:p>
            <a:pPr marL="182880" indent="-182880">
              <a:lnSpc>
                <a:spcPct val="90000"/>
              </a:lnSpc>
              <a:spcBef>
                <a:spcPts val="1200"/>
              </a:spcBef>
              <a:buClr>
                <a:srgbClr val="40BAD2"/>
              </a:buClr>
              <a:buFont typeface="Wingdings 2" pitchFamily="18" charset="2"/>
              <a:buChar char=""/>
            </a:pPr>
            <a:r>
              <a:rPr lang="hr-HR" sz="1200" b="1">
                <a:hlinkClick r:id="rId13"/>
              </a:rPr>
              <a:t>Švedska agencija za međunarodnu razvojnu suradnju</a:t>
            </a:r>
          </a:p>
          <a:p>
            <a:pPr marL="182880" indent="-182880">
              <a:lnSpc>
                <a:spcPct val="90000"/>
              </a:lnSpc>
              <a:spcBef>
                <a:spcPts val="1200"/>
              </a:spcBef>
              <a:buClr>
                <a:srgbClr val="40BAD2"/>
              </a:buClr>
              <a:buFont typeface="Wingdings 2" pitchFamily="18" charset="2"/>
              <a:buChar char=""/>
            </a:pPr>
            <a:r>
              <a:rPr lang="hr-HR" sz="1200" b="1">
                <a:hlinkClick r:id="rId14"/>
              </a:rPr>
              <a:t>FOJO</a:t>
            </a:r>
            <a:r>
              <a:rPr lang="hr-HR" sz="1200" b="1"/>
              <a:t> </a:t>
            </a:r>
          </a:p>
          <a:p>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0EC0E1E4-30C4-5D4D-B051-55CB331298F5}"/>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489F0301-0D00-B64D-B942-321D4A853F63}"/>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10F72CF5-6063-724A-A269-6BDE1528A8A7}"/>
                </a:ext>
              </a:extLst>
            </p:cNvPr>
            <p:cNvPicPr>
              <a:picLocks noChangeAspect="1"/>
            </p:cNvPicPr>
            <p:nvPr/>
          </p:nvPicPr>
          <p:blipFill>
            <a:blip r:embed="rId1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335756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C1F7C30-42D3-2146-A4B9-3A051DE9E0C2}"/>
              </a:ext>
            </a:extLst>
          </p:cNvPr>
          <p:cNvPicPr>
            <a:picLocks noChangeAspect="1"/>
          </p:cNvPicPr>
          <p:nvPr/>
        </p:nvPicPr>
        <p:blipFill>
          <a:blip r:embed="rId2"/>
          <a:srcRect/>
          <a:stretch/>
        </p:blipFill>
        <p:spPr>
          <a:xfrm>
            <a:off x="5556630" y="3067567"/>
            <a:ext cx="1078740" cy="722866"/>
          </a:xfrm>
          <a:prstGeom prst="rect">
            <a:avLst/>
          </a:prstGeom>
        </p:spPr>
      </p:pic>
    </p:spTree>
    <p:extLst>
      <p:ext uri="{BB962C8B-B14F-4D97-AF65-F5344CB8AC3E}">
        <p14:creationId xmlns:p14="http://schemas.microsoft.com/office/powerpoint/2010/main" val="366898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E77F7-BEDD-AD48-BB87-EFC45537C88A}"/>
              </a:ext>
            </a:extLst>
          </p:cNvPr>
          <p:cNvSpPr>
            <a:spLocks noGrp="1"/>
          </p:cNvSpPr>
          <p:nvPr>
            <p:ph type="ctrTitle"/>
          </p:nvPr>
        </p:nvSpPr>
        <p:spPr/>
        <p:txBody>
          <a:bodyPr/>
          <a:lstStyle/>
          <a:p>
            <a:r>
              <a:rPr lang="hr-HR"/>
              <a:t>PLAN NASTAVNOG SATA</a:t>
            </a:r>
          </a:p>
        </p:txBody>
      </p:sp>
      <p:pic>
        <p:nvPicPr>
          <p:cNvPr id="4" name="Immagine 3">
            <a:extLst>
              <a:ext uri="{FF2B5EF4-FFF2-40B4-BE49-F238E27FC236}">
                <a16:creationId xmlns:a16="http://schemas.microsoft.com/office/drawing/2014/main" id="{A95CB768-113F-3E49-A5A1-DC102D7AF8B7}"/>
              </a:ext>
            </a:extLst>
          </p:cNvPr>
          <p:cNvPicPr>
            <a:picLocks noChangeAspect="1"/>
          </p:cNvPicPr>
          <p:nvPr/>
        </p:nvPicPr>
        <p:blipFill>
          <a:blip r:embed="rId3"/>
          <a:stretch>
            <a:fillRect/>
          </a:stretch>
        </p:blipFill>
        <p:spPr>
          <a:xfrm>
            <a:off x="5913594" y="1656541"/>
            <a:ext cx="2090521" cy="1379556"/>
          </a:xfrm>
          <a:prstGeom prst="rect">
            <a:avLst/>
          </a:prstGeom>
        </p:spPr>
      </p:pic>
      <p:pic>
        <p:nvPicPr>
          <p:cNvPr id="5" name="Immagine 4">
            <a:extLst>
              <a:ext uri="{FF2B5EF4-FFF2-40B4-BE49-F238E27FC236}">
                <a16:creationId xmlns:a16="http://schemas.microsoft.com/office/drawing/2014/main" id="{EBE9EFF2-38F0-6145-8C75-8192A9CD0629}"/>
              </a:ext>
            </a:extLst>
          </p:cNvPr>
          <p:cNvPicPr>
            <a:picLocks noChangeAspect="1"/>
          </p:cNvPicPr>
          <p:nvPr/>
        </p:nvPicPr>
        <p:blipFill>
          <a:blip r:embed="rId4"/>
          <a:stretch>
            <a:fillRect/>
          </a:stretch>
        </p:blipFill>
        <p:spPr>
          <a:xfrm>
            <a:off x="4909230" y="1582225"/>
            <a:ext cx="1432735" cy="2058964"/>
          </a:xfrm>
          <a:prstGeom prst="rect">
            <a:avLst/>
          </a:prstGeom>
          <a:effectLst>
            <a:reflection blurRad="6350" stA="12000" endPos="55000" dir="5400000" sy="-100000" algn="bl" rotWithShape="0"/>
          </a:effectLst>
        </p:spPr>
      </p:pic>
      <p:pic>
        <p:nvPicPr>
          <p:cNvPr id="6" name="Immagine 5">
            <a:extLst>
              <a:ext uri="{FF2B5EF4-FFF2-40B4-BE49-F238E27FC236}">
                <a16:creationId xmlns:a16="http://schemas.microsoft.com/office/drawing/2014/main" id="{D43D9180-1C12-0C49-A750-98FE34B1471F}"/>
              </a:ext>
            </a:extLst>
          </p:cNvPr>
          <p:cNvPicPr>
            <a:picLocks noChangeAspect="1"/>
          </p:cNvPicPr>
          <p:nvPr/>
        </p:nvPicPr>
        <p:blipFill>
          <a:blip r:embed="rId5"/>
          <a:stretch>
            <a:fillRect/>
          </a:stretch>
        </p:blipFill>
        <p:spPr>
          <a:xfrm>
            <a:off x="3609507" y="2130885"/>
            <a:ext cx="2054557" cy="3208549"/>
          </a:xfrm>
          <a:prstGeom prst="rect">
            <a:avLst/>
          </a:prstGeom>
          <a:effectLst>
            <a:reflection blurRad="6350" stA="12000" endPos="55000" dir="5400000" sy="-100000" algn="bl" rotWithShape="0"/>
          </a:effectLst>
        </p:spPr>
      </p:pic>
      <p:pic>
        <p:nvPicPr>
          <p:cNvPr id="7" name="Immagine 6">
            <a:extLst>
              <a:ext uri="{FF2B5EF4-FFF2-40B4-BE49-F238E27FC236}">
                <a16:creationId xmlns:a16="http://schemas.microsoft.com/office/drawing/2014/main" id="{311D9902-216C-1444-908D-481165D7CEE7}"/>
              </a:ext>
            </a:extLst>
          </p:cNvPr>
          <p:cNvPicPr>
            <a:picLocks noChangeAspect="1"/>
          </p:cNvPicPr>
          <p:nvPr/>
        </p:nvPicPr>
        <p:blipFill>
          <a:blip r:embed="rId6"/>
          <a:stretch>
            <a:fillRect/>
          </a:stretch>
        </p:blipFill>
        <p:spPr>
          <a:xfrm>
            <a:off x="6547734" y="2163015"/>
            <a:ext cx="1881470" cy="3200791"/>
          </a:xfrm>
          <a:prstGeom prst="rect">
            <a:avLst/>
          </a:prstGeom>
          <a:effectLst>
            <a:reflection blurRad="6350" stA="12000" endPos="55000" dir="5400000" sy="-100000" algn="bl" rotWithShape="0"/>
          </a:effectLst>
        </p:spPr>
      </p:pic>
      <p:pic>
        <p:nvPicPr>
          <p:cNvPr id="8" name="Elemento grafico 7" descr="Informazione">
            <a:extLst>
              <a:ext uri="{FF2B5EF4-FFF2-40B4-BE49-F238E27FC236}">
                <a16:creationId xmlns:a16="http://schemas.microsoft.com/office/drawing/2014/main" id="{3DD0748B-ACD3-0246-8834-C5E85C77CC2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504018" y="1865530"/>
            <a:ext cx="914400" cy="914400"/>
          </a:xfrm>
          <a:prstGeom prst="rect">
            <a:avLst/>
          </a:prstGeom>
        </p:spPr>
      </p:pic>
      <p:grpSp>
        <p:nvGrpSpPr>
          <p:cNvPr id="3" name="Gruppo 2">
            <a:extLst>
              <a:ext uri="{FF2B5EF4-FFF2-40B4-BE49-F238E27FC236}">
                <a16:creationId xmlns:a16="http://schemas.microsoft.com/office/drawing/2014/main" id="{C0D0A788-F26B-D043-89DB-930366DFF75E}"/>
              </a:ext>
            </a:extLst>
          </p:cNvPr>
          <p:cNvGrpSpPr/>
          <p:nvPr/>
        </p:nvGrpSpPr>
        <p:grpSpPr>
          <a:xfrm>
            <a:off x="7498442" y="836168"/>
            <a:ext cx="3650104" cy="721614"/>
            <a:chOff x="4639284" y="832712"/>
            <a:chExt cx="3650104" cy="721614"/>
          </a:xfrm>
        </p:grpSpPr>
        <p:sp>
          <p:nvSpPr>
            <p:cNvPr id="9" name="Rettangolo con angoli arrotondati 8">
              <a:extLst>
                <a:ext uri="{FF2B5EF4-FFF2-40B4-BE49-F238E27FC236}">
                  <a16:creationId xmlns:a16="http://schemas.microsoft.com/office/drawing/2014/main" id="{FAEC9573-445C-7F48-A2FF-55251705E2E3}"/>
                </a:ext>
              </a:extLst>
            </p:cNvPr>
            <p:cNvSpPr>
              <a:spLocks noChangeAspect="1"/>
            </p:cNvSpPr>
            <p:nvPr/>
          </p:nvSpPr>
          <p:spPr>
            <a:xfrm>
              <a:off x="4639284" y="839623"/>
              <a:ext cx="3650104" cy="71470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0" bIns="0" rtlCol="0" anchor="ctr">
              <a:noAutofit/>
            </a:bodyPr>
            <a:lstStyle/>
            <a:p>
              <a:pPr lvl="1">
                <a:lnSpc>
                  <a:spcPts val="1560"/>
                </a:lnSpc>
              </a:pPr>
              <a:r>
                <a:rPr lang="hr-HR" sz="2400" b="1">
                  <a:solidFill>
                    <a:schemeClr val="bg1"/>
                  </a:solidFill>
                  <a:latin typeface="Arial" panose="020B0604020202020204" pitchFamily="34" charset="0"/>
                  <a:cs typeface="Arial" panose="020B0604020202020204" pitchFamily="34" charset="0"/>
                </a:rPr>
                <a:t>RAD U GRUPAMA</a:t>
              </a:r>
            </a:p>
            <a:p>
              <a:pPr lvl="1">
                <a:lnSpc>
                  <a:spcPts val="1560"/>
                </a:lnSpc>
              </a:pPr>
              <a:r>
                <a:rPr lang="hr-HR" sz="1400" b="1">
                  <a:solidFill>
                    <a:schemeClr val="bg1"/>
                  </a:solidFill>
                  <a:latin typeface="Arial" panose="020B0604020202020204" pitchFamily="34" charset="0"/>
                  <a:cs typeface="Arial" panose="020B0604020202020204" pitchFamily="34" charset="0"/>
                </a:rPr>
                <a:t>STUDIJE SLUČAJA</a:t>
              </a:r>
            </a:p>
          </p:txBody>
        </p:sp>
        <p:sp>
          <p:nvSpPr>
            <p:cNvPr id="10" name="Rettangolo 9">
              <a:extLst>
                <a:ext uri="{FF2B5EF4-FFF2-40B4-BE49-F238E27FC236}">
                  <a16:creationId xmlns:a16="http://schemas.microsoft.com/office/drawing/2014/main" id="{2134C344-A430-354D-B6C2-B5804B0DD437}"/>
                </a:ext>
              </a:extLst>
            </p:cNvPr>
            <p:cNvSpPr/>
            <p:nvPr/>
          </p:nvSpPr>
          <p:spPr>
            <a:xfrm>
              <a:off x="4733262" y="832712"/>
              <a:ext cx="551194" cy="707886"/>
            </a:xfrm>
            <a:prstGeom prst="rect">
              <a:avLst/>
            </a:prstGeom>
          </p:spPr>
          <p:txBody>
            <a:bodyPr wrap="square">
              <a:spAutoFit/>
            </a:bodyPr>
            <a:lstStyle/>
            <a:p>
              <a:pPr algn="ctr"/>
              <a:r>
                <a:rPr lang="hr-HR" sz="4000" b="1" dirty="0" smtClean="0">
                  <a:solidFill>
                    <a:schemeClr val="bg1"/>
                  </a:solidFill>
                  <a:latin typeface="Arial" panose="020B0604020202020204" pitchFamily="34" charset="0"/>
                  <a:cs typeface="Arial" panose="020B0604020202020204" pitchFamily="34" charset="0"/>
                </a:rPr>
                <a:t>2</a:t>
              </a:r>
              <a:endParaRPr lang="hr-HR" sz="4000" b="1" dirty="0">
                <a:solidFill>
                  <a:schemeClr val="bg1"/>
                </a:solidFill>
                <a:latin typeface="Arial" panose="020B0604020202020204" pitchFamily="34" charset="0"/>
                <a:cs typeface="Arial" panose="020B0604020202020204" pitchFamily="34" charset="0"/>
              </a:endParaRPr>
            </a:p>
          </p:txBody>
        </p:sp>
      </p:grpSp>
      <p:grpSp>
        <p:nvGrpSpPr>
          <p:cNvPr id="11" name="Gruppo 10">
            <a:extLst>
              <a:ext uri="{FF2B5EF4-FFF2-40B4-BE49-F238E27FC236}">
                <a16:creationId xmlns:a16="http://schemas.microsoft.com/office/drawing/2014/main" id="{1652A613-CC93-D940-90B5-5A7B5309F67F}"/>
              </a:ext>
            </a:extLst>
          </p:cNvPr>
          <p:cNvGrpSpPr/>
          <p:nvPr/>
        </p:nvGrpSpPr>
        <p:grpSpPr>
          <a:xfrm>
            <a:off x="1319129" y="829792"/>
            <a:ext cx="3646034" cy="734365"/>
            <a:chOff x="424631" y="3526545"/>
            <a:chExt cx="3646034" cy="734365"/>
          </a:xfrm>
        </p:grpSpPr>
        <p:sp>
          <p:nvSpPr>
            <p:cNvPr id="12" name="Rettangolo con angoli arrotondati 11">
              <a:extLst>
                <a:ext uri="{FF2B5EF4-FFF2-40B4-BE49-F238E27FC236}">
                  <a16:creationId xmlns:a16="http://schemas.microsoft.com/office/drawing/2014/main" id="{6E462C1C-5C01-2A4C-A5EA-8CC54473FDCB}"/>
                </a:ext>
              </a:extLst>
            </p:cNvPr>
            <p:cNvSpPr>
              <a:spLocks noChangeAspect="1"/>
            </p:cNvSpPr>
            <p:nvPr/>
          </p:nvSpPr>
          <p:spPr>
            <a:xfrm>
              <a:off x="424631" y="3526545"/>
              <a:ext cx="3646034" cy="73436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0" bIns="0" rtlCol="0" anchor="ctr">
              <a:noAutofit/>
            </a:bodyPr>
            <a:lstStyle/>
            <a:p>
              <a:pPr lvl="1">
                <a:lnSpc>
                  <a:spcPts val="2260"/>
                </a:lnSpc>
              </a:pPr>
              <a:r>
                <a:rPr lang="hr-HR" sz="2400" b="1">
                  <a:solidFill>
                    <a:schemeClr val="bg1"/>
                  </a:solidFill>
                  <a:latin typeface="Arial" panose="020B0604020202020204" pitchFamily="34" charset="0"/>
                  <a:cs typeface="Arial" panose="020B0604020202020204" pitchFamily="34" charset="0"/>
                </a:rPr>
                <a:t>RAZUMIJEVANJE DEZINFORMACIJA</a:t>
              </a:r>
            </a:p>
          </p:txBody>
        </p:sp>
        <p:sp>
          <p:nvSpPr>
            <p:cNvPr id="13" name="Rettangolo 12">
              <a:extLst>
                <a:ext uri="{FF2B5EF4-FFF2-40B4-BE49-F238E27FC236}">
                  <a16:creationId xmlns:a16="http://schemas.microsoft.com/office/drawing/2014/main" id="{295E25C7-CD3D-2D48-B71D-4B6C6AF690EB}"/>
                </a:ext>
              </a:extLst>
            </p:cNvPr>
            <p:cNvSpPr/>
            <p:nvPr/>
          </p:nvSpPr>
          <p:spPr>
            <a:xfrm>
              <a:off x="528804" y="3541140"/>
              <a:ext cx="551194" cy="707886"/>
            </a:xfrm>
            <a:prstGeom prst="rect">
              <a:avLst/>
            </a:prstGeom>
          </p:spPr>
          <p:txBody>
            <a:bodyPr wrap="square">
              <a:spAutoFit/>
            </a:bodyPr>
            <a:lstStyle/>
            <a:p>
              <a:pPr algn="ctr"/>
              <a:r>
                <a:rPr lang="hr-HR" sz="4000" b="1" dirty="0" smtClean="0">
                  <a:solidFill>
                    <a:schemeClr val="bg1"/>
                  </a:solidFill>
                  <a:latin typeface="Arial" panose="020B0604020202020204" pitchFamily="34" charset="0"/>
                  <a:cs typeface="Arial" panose="020B0604020202020204" pitchFamily="34" charset="0"/>
                </a:rPr>
                <a:t>1</a:t>
              </a:r>
              <a:endParaRPr lang="hr-HR" sz="4000" b="1" dirty="0">
                <a:solidFill>
                  <a:schemeClr val="bg1"/>
                </a:solidFill>
                <a:latin typeface="Arial" panose="020B0604020202020204" pitchFamily="34" charset="0"/>
                <a:cs typeface="Arial" panose="020B0604020202020204" pitchFamily="34" charset="0"/>
              </a:endParaRPr>
            </a:p>
          </p:txBody>
        </p:sp>
      </p:grpSp>
      <p:grpSp>
        <p:nvGrpSpPr>
          <p:cNvPr id="14" name="Gruppo 13">
            <a:extLst>
              <a:ext uri="{FF2B5EF4-FFF2-40B4-BE49-F238E27FC236}">
                <a16:creationId xmlns:a16="http://schemas.microsoft.com/office/drawing/2014/main" id="{409C18AA-6020-DE4B-B31B-E3480C991DBB}"/>
              </a:ext>
            </a:extLst>
          </p:cNvPr>
          <p:cNvGrpSpPr/>
          <p:nvPr/>
        </p:nvGrpSpPr>
        <p:grpSpPr>
          <a:xfrm>
            <a:off x="1319129" y="4677103"/>
            <a:ext cx="3407458" cy="773073"/>
            <a:chOff x="6837060" y="1039363"/>
            <a:chExt cx="3407458" cy="703616"/>
          </a:xfrm>
        </p:grpSpPr>
        <p:sp>
          <p:nvSpPr>
            <p:cNvPr id="15" name="Rettangolo con angoli arrotondati 14">
              <a:extLst>
                <a:ext uri="{FF2B5EF4-FFF2-40B4-BE49-F238E27FC236}">
                  <a16:creationId xmlns:a16="http://schemas.microsoft.com/office/drawing/2014/main" id="{78CBC345-8776-4344-9D2A-9D852455DAA5}"/>
                </a:ext>
              </a:extLst>
            </p:cNvPr>
            <p:cNvSpPr>
              <a:spLocks noChangeAspect="1"/>
            </p:cNvSpPr>
            <p:nvPr/>
          </p:nvSpPr>
          <p:spPr>
            <a:xfrm>
              <a:off x="6837060" y="1060057"/>
              <a:ext cx="3407458" cy="68292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Ins="0" bIns="0" rtlCol="0" anchor="ctr">
              <a:noAutofit/>
            </a:bodyPr>
            <a:lstStyle/>
            <a:p>
              <a:pPr lvl="1">
                <a:lnSpc>
                  <a:spcPts val="2260"/>
                </a:lnSpc>
              </a:pPr>
              <a:r>
                <a:rPr lang="hr-HR" sz="2400" b="1" dirty="0">
                  <a:solidFill>
                    <a:schemeClr val="bg1"/>
                  </a:solidFill>
                  <a:latin typeface="Arial" panose="020B0604020202020204" pitchFamily="34" charset="0"/>
                  <a:cs typeface="Arial" panose="020B0604020202020204" pitchFamily="34" charset="0"/>
                </a:rPr>
                <a:t>PREZENTACIJE</a:t>
              </a:r>
            </a:p>
            <a:p>
              <a:pPr lvl="1">
                <a:lnSpc>
                  <a:spcPts val="2260"/>
                </a:lnSpc>
              </a:pPr>
              <a:r>
                <a:rPr lang="hr-HR" sz="2400" b="1" dirty="0">
                  <a:solidFill>
                    <a:schemeClr val="bg1"/>
                  </a:solidFill>
                  <a:latin typeface="Arial" panose="020B0604020202020204" pitchFamily="34" charset="0"/>
                  <a:cs typeface="Arial" panose="020B0604020202020204" pitchFamily="34" charset="0"/>
                </a:rPr>
                <a:t>I RASPRAVE</a:t>
              </a:r>
            </a:p>
          </p:txBody>
        </p:sp>
        <p:sp>
          <p:nvSpPr>
            <p:cNvPr id="16" name="Rettangolo 15">
              <a:extLst>
                <a:ext uri="{FF2B5EF4-FFF2-40B4-BE49-F238E27FC236}">
                  <a16:creationId xmlns:a16="http://schemas.microsoft.com/office/drawing/2014/main" id="{E897D41B-4E36-6745-B1C7-A495D9D768DD}"/>
                </a:ext>
              </a:extLst>
            </p:cNvPr>
            <p:cNvSpPr/>
            <p:nvPr/>
          </p:nvSpPr>
          <p:spPr>
            <a:xfrm>
              <a:off x="6940681" y="1039363"/>
              <a:ext cx="551194" cy="644285"/>
            </a:xfrm>
            <a:prstGeom prst="rect">
              <a:avLst/>
            </a:prstGeom>
          </p:spPr>
          <p:txBody>
            <a:bodyPr wrap="square">
              <a:spAutoFit/>
            </a:bodyPr>
            <a:lstStyle/>
            <a:p>
              <a:pPr algn="ctr"/>
              <a:r>
                <a:rPr lang="hr-HR" sz="4000" b="1" dirty="0" smtClean="0">
                  <a:solidFill>
                    <a:schemeClr val="bg1"/>
                  </a:solidFill>
                  <a:latin typeface="Arial" panose="020B0604020202020204" pitchFamily="34" charset="0"/>
                  <a:cs typeface="Arial" panose="020B0604020202020204" pitchFamily="34" charset="0"/>
                </a:rPr>
                <a:t>3</a:t>
              </a:r>
              <a:endParaRPr lang="hr-HR" sz="4000" b="1" dirty="0">
                <a:solidFill>
                  <a:schemeClr val="bg1"/>
                </a:solidFill>
                <a:latin typeface="Arial" panose="020B0604020202020204" pitchFamily="34" charset="0"/>
                <a:cs typeface="Arial" panose="020B0604020202020204" pitchFamily="34" charset="0"/>
              </a:endParaRPr>
            </a:p>
          </p:txBody>
        </p:sp>
      </p:grpSp>
      <p:grpSp>
        <p:nvGrpSpPr>
          <p:cNvPr id="17" name="Gruppo 16">
            <a:extLst>
              <a:ext uri="{FF2B5EF4-FFF2-40B4-BE49-F238E27FC236}">
                <a16:creationId xmlns:a16="http://schemas.microsoft.com/office/drawing/2014/main" id="{2F89C139-1D6C-D54D-8E6D-1D2871F28822}"/>
              </a:ext>
            </a:extLst>
          </p:cNvPr>
          <p:cNvGrpSpPr/>
          <p:nvPr/>
        </p:nvGrpSpPr>
        <p:grpSpPr>
          <a:xfrm>
            <a:off x="6911097" y="4641345"/>
            <a:ext cx="4237449" cy="743043"/>
            <a:chOff x="7604781" y="2623544"/>
            <a:chExt cx="4237449" cy="743043"/>
          </a:xfrm>
        </p:grpSpPr>
        <p:sp>
          <p:nvSpPr>
            <p:cNvPr id="18" name="Rettangolo con angoli arrotondati 17">
              <a:extLst>
                <a:ext uri="{FF2B5EF4-FFF2-40B4-BE49-F238E27FC236}">
                  <a16:creationId xmlns:a16="http://schemas.microsoft.com/office/drawing/2014/main" id="{CFFEF439-7669-2245-BB12-2857A330721D}"/>
                </a:ext>
              </a:extLst>
            </p:cNvPr>
            <p:cNvSpPr>
              <a:spLocks noChangeAspect="1"/>
            </p:cNvSpPr>
            <p:nvPr/>
          </p:nvSpPr>
          <p:spPr>
            <a:xfrm>
              <a:off x="7604781" y="2623544"/>
              <a:ext cx="4237449" cy="74304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0" rtlCol="0" anchor="ctr">
              <a:noAutofit/>
            </a:bodyPr>
            <a:lstStyle/>
            <a:p>
              <a:pPr lvl="1">
                <a:lnSpc>
                  <a:spcPts val="2260"/>
                </a:lnSpc>
              </a:pPr>
              <a:r>
                <a:rPr lang="hr-HR" sz="2400" b="1">
                  <a:solidFill>
                    <a:schemeClr val="bg1"/>
                  </a:solidFill>
                  <a:latin typeface="Arial" panose="020B0604020202020204" pitchFamily="34" charset="0"/>
                  <a:cs typeface="Arial" panose="020B0604020202020204" pitchFamily="34" charset="0"/>
                </a:rPr>
                <a:t>SAŽETAK I SAVJETI ZA ONE KOJI ŽELE ZNATI VIŠE</a:t>
              </a:r>
            </a:p>
          </p:txBody>
        </p:sp>
        <p:sp>
          <p:nvSpPr>
            <p:cNvPr id="19" name="Rettangolo 18">
              <a:extLst>
                <a:ext uri="{FF2B5EF4-FFF2-40B4-BE49-F238E27FC236}">
                  <a16:creationId xmlns:a16="http://schemas.microsoft.com/office/drawing/2014/main" id="{1555FACF-D428-1049-8A58-E32D548C63BF}"/>
                </a:ext>
              </a:extLst>
            </p:cNvPr>
            <p:cNvSpPr/>
            <p:nvPr/>
          </p:nvSpPr>
          <p:spPr>
            <a:xfrm>
              <a:off x="7696491" y="2646297"/>
              <a:ext cx="551194" cy="707886"/>
            </a:xfrm>
            <a:prstGeom prst="rect">
              <a:avLst/>
            </a:prstGeom>
          </p:spPr>
          <p:txBody>
            <a:bodyPr wrap="square">
              <a:spAutoFit/>
            </a:bodyPr>
            <a:lstStyle/>
            <a:p>
              <a:pPr algn="ctr"/>
              <a:r>
                <a:rPr lang="hr-HR" sz="4000" b="1" dirty="0" smtClean="0">
                  <a:solidFill>
                    <a:schemeClr val="bg1"/>
                  </a:solidFill>
                  <a:latin typeface="Arial" panose="020B0604020202020204" pitchFamily="34" charset="0"/>
                  <a:cs typeface="Arial" panose="020B0604020202020204" pitchFamily="34" charset="0"/>
                </a:rPr>
                <a:t>4</a:t>
              </a:r>
              <a:endParaRPr lang="hr-HR" sz="40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5696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AA776-2B0E-9149-9FA2-C64905273211}"/>
              </a:ext>
            </a:extLst>
          </p:cNvPr>
          <p:cNvSpPr>
            <a:spLocks noGrp="1"/>
          </p:cNvSpPr>
          <p:nvPr>
            <p:ph type="ctrTitle"/>
          </p:nvPr>
        </p:nvSpPr>
        <p:spPr/>
        <p:txBody>
          <a:bodyPr/>
          <a:lstStyle/>
          <a:p>
            <a:r>
              <a:rPr lang="hr-HR"/>
              <a:t>RAZUMIJEVANJE DEZINFORMACIJA</a:t>
            </a:r>
          </a:p>
        </p:txBody>
      </p:sp>
      <p:sp>
        <p:nvSpPr>
          <p:cNvPr id="4" name="CasellaDiTesto 3">
            <a:extLst>
              <a:ext uri="{FF2B5EF4-FFF2-40B4-BE49-F238E27FC236}">
                <a16:creationId xmlns:a16="http://schemas.microsoft.com/office/drawing/2014/main" id="{0F40C41B-00ED-7F4A-8D6C-DBE7BC41AC13}"/>
              </a:ext>
            </a:extLst>
          </p:cNvPr>
          <p:cNvSpPr txBox="1"/>
          <p:nvPr/>
        </p:nvSpPr>
        <p:spPr>
          <a:xfrm>
            <a:off x="3843930" y="1478888"/>
            <a:ext cx="2891606" cy="1323439"/>
          </a:xfrm>
          <a:prstGeom prst="rect">
            <a:avLst/>
          </a:prstGeom>
          <a:noFill/>
        </p:spPr>
        <p:txBody>
          <a:bodyPr wrap="square" rtlCol="0">
            <a:spAutoFit/>
          </a:bodyPr>
          <a:lstStyle/>
          <a:p>
            <a:r>
              <a:rPr lang="hr-HR" sz="8000" b="1" dirty="0">
                <a:solidFill>
                  <a:srgbClr val="FF5D00"/>
                </a:solidFill>
                <a:latin typeface="Arial" panose="020B0604020202020204" pitchFamily="34" charset="0"/>
                <a:cs typeface="Arial" panose="020B0604020202020204" pitchFamily="34" charset="0"/>
              </a:rPr>
              <a:t>Što</a:t>
            </a:r>
          </a:p>
        </p:txBody>
      </p:sp>
      <p:sp>
        <p:nvSpPr>
          <p:cNvPr id="5" name="CasellaDiTesto 4">
            <a:extLst>
              <a:ext uri="{FF2B5EF4-FFF2-40B4-BE49-F238E27FC236}">
                <a16:creationId xmlns:a16="http://schemas.microsoft.com/office/drawing/2014/main" id="{C352F445-4D02-3644-8469-72A1AB582F74}"/>
              </a:ext>
            </a:extLst>
          </p:cNvPr>
          <p:cNvSpPr txBox="1"/>
          <p:nvPr/>
        </p:nvSpPr>
        <p:spPr>
          <a:xfrm>
            <a:off x="3884571" y="2686378"/>
            <a:ext cx="2667723" cy="1323439"/>
          </a:xfrm>
          <a:prstGeom prst="rect">
            <a:avLst/>
          </a:prstGeom>
          <a:noFill/>
        </p:spPr>
        <p:txBody>
          <a:bodyPr wrap="square" rtlCol="0">
            <a:spAutoFit/>
          </a:bodyPr>
          <a:lstStyle/>
          <a:p>
            <a:r>
              <a:rPr lang="hr-HR" sz="8000" b="1" dirty="0">
                <a:solidFill>
                  <a:srgbClr val="164193"/>
                </a:solidFill>
                <a:latin typeface="Arial" panose="020B0604020202020204" pitchFamily="34" charset="0"/>
                <a:cs typeface="Arial" panose="020B0604020202020204" pitchFamily="34" charset="0"/>
              </a:rPr>
              <a:t>Kako</a:t>
            </a:r>
          </a:p>
        </p:txBody>
      </p:sp>
      <p:sp>
        <p:nvSpPr>
          <p:cNvPr id="6" name="CasellaDiTesto 5">
            <a:extLst>
              <a:ext uri="{FF2B5EF4-FFF2-40B4-BE49-F238E27FC236}">
                <a16:creationId xmlns:a16="http://schemas.microsoft.com/office/drawing/2014/main" id="{4CBB1CD6-674A-AA41-9AEC-4D0C6A76374C}"/>
              </a:ext>
            </a:extLst>
          </p:cNvPr>
          <p:cNvSpPr txBox="1"/>
          <p:nvPr/>
        </p:nvSpPr>
        <p:spPr>
          <a:xfrm>
            <a:off x="3884571" y="3924676"/>
            <a:ext cx="2667723" cy="1323439"/>
          </a:xfrm>
          <a:prstGeom prst="rect">
            <a:avLst/>
          </a:prstGeom>
          <a:noFill/>
        </p:spPr>
        <p:txBody>
          <a:bodyPr wrap="square" rtlCol="0">
            <a:spAutoFit/>
          </a:bodyPr>
          <a:lstStyle/>
          <a:p>
            <a:r>
              <a:rPr lang="hr-HR" sz="8000" b="1">
                <a:solidFill>
                  <a:srgbClr val="164193"/>
                </a:solidFill>
                <a:latin typeface="Arial" panose="020B0604020202020204" pitchFamily="34" charset="0"/>
                <a:cs typeface="Arial" panose="020B0604020202020204" pitchFamily="34" charset="0"/>
              </a:rPr>
              <a:t>Kako</a:t>
            </a:r>
          </a:p>
        </p:txBody>
      </p:sp>
      <p:pic>
        <p:nvPicPr>
          <p:cNvPr id="7" name="Immagine 6">
            <a:extLst>
              <a:ext uri="{FF2B5EF4-FFF2-40B4-BE49-F238E27FC236}">
                <a16:creationId xmlns:a16="http://schemas.microsoft.com/office/drawing/2014/main" id="{99DDD2F9-E42D-F543-AD93-777285CE9415}"/>
              </a:ext>
            </a:extLst>
          </p:cNvPr>
          <p:cNvPicPr>
            <a:picLocks noChangeAspect="1"/>
          </p:cNvPicPr>
          <p:nvPr/>
        </p:nvPicPr>
        <p:blipFill>
          <a:blip r:embed="rId4"/>
          <a:srcRect/>
          <a:stretch/>
        </p:blipFill>
        <p:spPr>
          <a:xfrm>
            <a:off x="2108942" y="1341854"/>
            <a:ext cx="1566966" cy="4212118"/>
          </a:xfrm>
          <a:prstGeom prst="rect">
            <a:avLst/>
          </a:prstGeom>
          <a:effectLst>
            <a:reflection stA="14000" endPos="55000" dir="5400000" sy="-100000" algn="bl" rotWithShape="0"/>
          </a:effectLst>
        </p:spPr>
      </p:pic>
      <p:grpSp>
        <p:nvGrpSpPr>
          <p:cNvPr id="18" name="Gruppo 17">
            <a:extLst>
              <a:ext uri="{FF2B5EF4-FFF2-40B4-BE49-F238E27FC236}">
                <a16:creationId xmlns:a16="http://schemas.microsoft.com/office/drawing/2014/main" id="{C559ECBE-5990-274C-82B8-A019B0BD3986}"/>
              </a:ext>
            </a:extLst>
          </p:cNvPr>
          <p:cNvGrpSpPr/>
          <p:nvPr/>
        </p:nvGrpSpPr>
        <p:grpSpPr>
          <a:xfrm>
            <a:off x="6630501" y="2173575"/>
            <a:ext cx="2128860" cy="725389"/>
            <a:chOff x="6714584" y="1616527"/>
            <a:chExt cx="2128860" cy="725389"/>
          </a:xfrm>
        </p:grpSpPr>
        <p:sp>
          <p:nvSpPr>
            <p:cNvPr id="8" name="Rettangolo con angoli arrotondati 7">
              <a:extLst>
                <a:ext uri="{FF2B5EF4-FFF2-40B4-BE49-F238E27FC236}">
                  <a16:creationId xmlns:a16="http://schemas.microsoft.com/office/drawing/2014/main" id="{095A6EA2-D0A7-9A45-A900-6964E588885B}"/>
                </a:ext>
              </a:extLst>
            </p:cNvPr>
            <p:cNvSpPr>
              <a:spLocks noChangeAspect="1"/>
            </p:cNvSpPr>
            <p:nvPr/>
          </p:nvSpPr>
          <p:spPr>
            <a:xfrm>
              <a:off x="6714584" y="1616527"/>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su dezinformacije? </a:t>
              </a:r>
            </a:p>
          </p:txBody>
        </p:sp>
        <p:sp>
          <p:nvSpPr>
            <p:cNvPr id="9" name="Rettangolo 8">
              <a:extLst>
                <a:ext uri="{FF2B5EF4-FFF2-40B4-BE49-F238E27FC236}">
                  <a16:creationId xmlns:a16="http://schemas.microsoft.com/office/drawing/2014/main" id="{4AE51A11-D954-894F-B8C5-872C98F755E7}"/>
                </a:ext>
              </a:extLst>
            </p:cNvPr>
            <p:cNvSpPr/>
            <p:nvPr/>
          </p:nvSpPr>
          <p:spPr>
            <a:xfrm>
              <a:off x="6714584" y="2003362"/>
              <a:ext cx="1325830" cy="338554"/>
            </a:xfrm>
            <a:prstGeom prst="rect">
              <a:avLst/>
            </a:prstGeom>
          </p:spPr>
          <p:txBody>
            <a:bodyPr wrap="square">
              <a:spAutoFit/>
            </a:bodyPr>
            <a:lstStyle/>
            <a:p>
              <a:r>
                <a:rPr lang="hr-HR" sz="1600" b="1">
                  <a:solidFill>
                    <a:schemeClr val="accent5"/>
                  </a:solidFill>
                  <a:latin typeface="Arial" panose="020B0604020202020204" pitchFamily="34" charset="0"/>
                  <a:cs typeface="Arial" panose="020B0604020202020204" pitchFamily="34" charset="0"/>
                </a:rPr>
                <a:t>Primjeri</a:t>
              </a:r>
            </a:p>
          </p:txBody>
        </p:sp>
        <p:sp>
          <p:nvSpPr>
            <p:cNvPr id="14" name="Triangolo 13">
              <a:extLst>
                <a:ext uri="{FF2B5EF4-FFF2-40B4-BE49-F238E27FC236}">
                  <a16:creationId xmlns:a16="http://schemas.microsoft.com/office/drawing/2014/main" id="{BD7D7220-8071-BE48-BC66-D5C8038C95CA}"/>
                </a:ext>
              </a:extLst>
            </p:cNvPr>
            <p:cNvSpPr/>
            <p:nvPr/>
          </p:nvSpPr>
          <p:spPr>
            <a:xfrm rot="5400000">
              <a:off x="7832771" y="2124299"/>
              <a:ext cx="179616" cy="15093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grpSp>
      <p:grpSp>
        <p:nvGrpSpPr>
          <p:cNvPr id="3" name="Gruppo 2">
            <a:extLst>
              <a:ext uri="{FF2B5EF4-FFF2-40B4-BE49-F238E27FC236}">
                <a16:creationId xmlns:a16="http://schemas.microsoft.com/office/drawing/2014/main" id="{84136895-D400-D549-9ECE-0E72C3FBAF8F}"/>
              </a:ext>
            </a:extLst>
          </p:cNvPr>
          <p:cNvGrpSpPr/>
          <p:nvPr/>
        </p:nvGrpSpPr>
        <p:grpSpPr>
          <a:xfrm>
            <a:off x="6630501" y="4609346"/>
            <a:ext cx="4017531" cy="708812"/>
            <a:chOff x="6714584" y="4073319"/>
            <a:chExt cx="4017531" cy="708812"/>
          </a:xfrm>
        </p:grpSpPr>
        <p:sp>
          <p:nvSpPr>
            <p:cNvPr id="12" name="Rettangolo 11">
              <a:extLst>
                <a:ext uri="{FF2B5EF4-FFF2-40B4-BE49-F238E27FC236}">
                  <a16:creationId xmlns:a16="http://schemas.microsoft.com/office/drawing/2014/main" id="{A77F672D-5FE6-DD40-9A33-C505AC02C275}"/>
                </a:ext>
              </a:extLst>
            </p:cNvPr>
            <p:cNvSpPr/>
            <p:nvPr/>
          </p:nvSpPr>
          <p:spPr>
            <a:xfrm>
              <a:off x="6714584" y="4443577"/>
              <a:ext cx="2923402" cy="338554"/>
            </a:xfrm>
            <a:prstGeom prst="rect">
              <a:avLst/>
            </a:prstGeom>
          </p:spPr>
          <p:txBody>
            <a:bodyPr wrap="square">
              <a:spAutoFit/>
            </a:bodyPr>
            <a:lstStyle/>
            <a:p>
              <a:r>
                <a:rPr lang="hr-HR" sz="1600" b="1">
                  <a:solidFill>
                    <a:srgbClr val="164193"/>
                  </a:solidFill>
                  <a:latin typeface="Arial" panose="020B0604020202020204" pitchFamily="34" charset="0"/>
                  <a:cs typeface="Arial" panose="020B0604020202020204" pitchFamily="34" charset="0"/>
                </a:rPr>
                <a:t>Preporuke</a:t>
              </a:r>
            </a:p>
          </p:txBody>
        </p:sp>
        <p:sp>
          <p:nvSpPr>
            <p:cNvPr id="13" name="Rettangolo con angoli arrotondati 12">
              <a:extLst>
                <a:ext uri="{FF2B5EF4-FFF2-40B4-BE49-F238E27FC236}">
                  <a16:creationId xmlns:a16="http://schemas.microsoft.com/office/drawing/2014/main" id="{FDD561AF-A819-FF4C-8EAE-297881E889E5}"/>
                </a:ext>
              </a:extLst>
            </p:cNvPr>
            <p:cNvSpPr>
              <a:spLocks noChangeAspect="1"/>
            </p:cNvSpPr>
            <p:nvPr/>
          </p:nvSpPr>
          <p:spPr>
            <a:xfrm>
              <a:off x="6714584" y="4073319"/>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hr-HR" sz="1600" b="1">
                  <a:solidFill>
                    <a:schemeClr val="bg1"/>
                  </a:solidFill>
                  <a:latin typeface="Arial" panose="020B0604020202020204" pitchFamily="34" charset="0"/>
                  <a:cs typeface="Arial" panose="020B0604020202020204" pitchFamily="34" charset="0"/>
                </a:rPr>
                <a:t>reagirati na dezinformacije? </a:t>
              </a:r>
            </a:p>
          </p:txBody>
        </p:sp>
        <p:sp>
          <p:nvSpPr>
            <p:cNvPr id="15" name="Triangolo 14">
              <a:extLst>
                <a:ext uri="{FF2B5EF4-FFF2-40B4-BE49-F238E27FC236}">
                  <a16:creationId xmlns:a16="http://schemas.microsoft.com/office/drawing/2014/main" id="{91ED7ABB-5E48-7D48-87ED-AAF1083A15F9}"/>
                </a:ext>
              </a:extLst>
            </p:cNvPr>
            <p:cNvSpPr/>
            <p:nvPr/>
          </p:nvSpPr>
          <p:spPr>
            <a:xfrm rot="5400000">
              <a:off x="8082452" y="4537389"/>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6">
            <a:extLst>
              <a:ext uri="{FF2B5EF4-FFF2-40B4-BE49-F238E27FC236}">
                <a16:creationId xmlns:a16="http://schemas.microsoft.com/office/drawing/2014/main" id="{62130E43-1F3D-6D4F-A9D9-6C118CB4EE3A}"/>
              </a:ext>
            </a:extLst>
          </p:cNvPr>
          <p:cNvGrpSpPr/>
          <p:nvPr/>
        </p:nvGrpSpPr>
        <p:grpSpPr>
          <a:xfrm>
            <a:off x="6630501" y="3362839"/>
            <a:ext cx="2915353" cy="715366"/>
            <a:chOff x="6714584" y="2805791"/>
            <a:chExt cx="2915353" cy="715366"/>
          </a:xfrm>
        </p:grpSpPr>
        <p:sp>
          <p:nvSpPr>
            <p:cNvPr id="10" name="Rettangolo con angoli arrotondati 9">
              <a:extLst>
                <a:ext uri="{FF2B5EF4-FFF2-40B4-BE49-F238E27FC236}">
                  <a16:creationId xmlns:a16="http://schemas.microsoft.com/office/drawing/2014/main" id="{8E7D4F7F-6087-3843-8E98-030B1FE1907A}"/>
                </a:ext>
              </a:extLst>
            </p:cNvPr>
            <p:cNvSpPr>
              <a:spLocks noChangeAspect="1"/>
            </p:cNvSpPr>
            <p:nvPr/>
          </p:nvSpPr>
          <p:spPr>
            <a:xfrm>
              <a:off x="6714584" y="280579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1600" b="1">
                  <a:solidFill>
                    <a:schemeClr val="bg1"/>
                  </a:solidFill>
                  <a:latin typeface="Arial" panose="020B0604020202020204" pitchFamily="34" charset="0"/>
                  <a:cs typeface="Arial" panose="020B0604020202020204" pitchFamily="34" charset="0"/>
                </a:rPr>
                <a:t>dezinformacije djeluju?</a:t>
              </a:r>
            </a:p>
          </p:txBody>
        </p:sp>
        <p:sp>
          <p:nvSpPr>
            <p:cNvPr id="11" name="Rettangolo 10">
              <a:extLst>
                <a:ext uri="{FF2B5EF4-FFF2-40B4-BE49-F238E27FC236}">
                  <a16:creationId xmlns:a16="http://schemas.microsoft.com/office/drawing/2014/main" id="{B452ABE3-A04E-3046-BACA-A1C12E136F90}"/>
                </a:ext>
              </a:extLst>
            </p:cNvPr>
            <p:cNvSpPr/>
            <p:nvPr/>
          </p:nvSpPr>
          <p:spPr>
            <a:xfrm>
              <a:off x="6714584" y="3182603"/>
              <a:ext cx="1189195" cy="338554"/>
            </a:xfrm>
            <a:prstGeom prst="rect">
              <a:avLst/>
            </a:prstGeom>
          </p:spPr>
          <p:txBody>
            <a:bodyPr wrap="square">
              <a:spAutoFit/>
            </a:bodyPr>
            <a:lstStyle/>
            <a:p>
              <a:r>
                <a:rPr lang="hr-HR" sz="1600" b="1">
                  <a:solidFill>
                    <a:srgbClr val="164193"/>
                  </a:solidFill>
                  <a:latin typeface="Arial" panose="020B0604020202020204" pitchFamily="34" charset="0"/>
                  <a:cs typeface="Arial" panose="020B0604020202020204" pitchFamily="34" charset="0"/>
                </a:rPr>
                <a:t>Primjeri</a:t>
              </a:r>
            </a:p>
          </p:txBody>
        </p:sp>
        <p:sp>
          <p:nvSpPr>
            <p:cNvPr id="16" name="Triangolo 15">
              <a:extLst>
                <a:ext uri="{FF2B5EF4-FFF2-40B4-BE49-F238E27FC236}">
                  <a16:creationId xmlns:a16="http://schemas.microsoft.com/office/drawing/2014/main" id="{5836F158-D637-F64F-9910-0FD70545B2F4}"/>
                </a:ext>
              </a:extLst>
            </p:cNvPr>
            <p:cNvSpPr/>
            <p:nvPr/>
          </p:nvSpPr>
          <p:spPr>
            <a:xfrm rot="5400000">
              <a:off x="7811751" y="3288411"/>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777113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97DE1-EC8A-6640-9C8D-E309FC686498}"/>
              </a:ext>
            </a:extLst>
          </p:cNvPr>
          <p:cNvSpPr>
            <a:spLocks noGrp="1"/>
          </p:cNvSpPr>
          <p:nvPr>
            <p:ph type="ctrTitle"/>
          </p:nvPr>
        </p:nvSpPr>
        <p:spPr/>
        <p:txBody>
          <a:bodyPr/>
          <a:lstStyle/>
          <a:p>
            <a:r>
              <a:rPr lang="hr-HR"/>
              <a:t>ŠTO SU DEZINFORMACIJE</a:t>
            </a:r>
          </a:p>
        </p:txBody>
      </p:sp>
      <p:sp>
        <p:nvSpPr>
          <p:cNvPr id="4" name="Rettangolo 3">
            <a:extLst>
              <a:ext uri="{FF2B5EF4-FFF2-40B4-BE49-F238E27FC236}">
                <a16:creationId xmlns:a16="http://schemas.microsoft.com/office/drawing/2014/main" id="{D4E3D080-4AB9-7347-88AB-C8FF0E965C72}"/>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1.</a:t>
            </a:r>
          </a:p>
        </p:txBody>
      </p:sp>
      <p:sp>
        <p:nvSpPr>
          <p:cNvPr id="5" name="Rettangolo con angoli arrotondati 4">
            <a:extLst>
              <a:ext uri="{FF2B5EF4-FFF2-40B4-BE49-F238E27FC236}">
                <a16:creationId xmlns:a16="http://schemas.microsoft.com/office/drawing/2014/main" id="{71038F8B-C017-834D-9F1F-73691773639C}"/>
              </a:ext>
            </a:extLst>
          </p:cNvPr>
          <p:cNvSpPr>
            <a:spLocks noChangeAspect="1"/>
          </p:cNvSpPr>
          <p:nvPr/>
        </p:nvSpPr>
        <p:spPr>
          <a:xfrm>
            <a:off x="4127425" y="3139444"/>
            <a:ext cx="2131973"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a:latin typeface="Arial" panose="020B0604020202020204" pitchFamily="34" charset="0"/>
                <a:cs typeface="Arial" panose="020B0604020202020204" pitchFamily="34" charset="0"/>
              </a:rPr>
              <a:t>ČINJENICE</a:t>
            </a:r>
          </a:p>
        </p:txBody>
      </p:sp>
      <p:sp>
        <p:nvSpPr>
          <p:cNvPr id="6" name="Rettangolo con angoli arrotondati 5">
            <a:extLst>
              <a:ext uri="{FF2B5EF4-FFF2-40B4-BE49-F238E27FC236}">
                <a16:creationId xmlns:a16="http://schemas.microsoft.com/office/drawing/2014/main" id="{6E5C3C5F-2620-BD44-AE89-1EF9EFB1C29A}"/>
              </a:ext>
            </a:extLst>
          </p:cNvPr>
          <p:cNvSpPr>
            <a:spLocks noChangeAspect="1"/>
          </p:cNvSpPr>
          <p:nvPr/>
        </p:nvSpPr>
        <p:spPr>
          <a:xfrm>
            <a:off x="4127425" y="1015785"/>
            <a:ext cx="3562679"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r-HR" sz="2000" b="1" dirty="0">
                <a:solidFill>
                  <a:schemeClr val="bg1"/>
                </a:solidFill>
                <a:latin typeface="Arial" panose="020B0604020202020204" pitchFamily="34" charset="0"/>
                <a:cs typeface="Arial" panose="020B0604020202020204" pitchFamily="34" charset="0"/>
              </a:rPr>
              <a:t>VANJSKO </a:t>
            </a:r>
            <a:r>
              <a:rPr lang="hr-HR" sz="2000" b="1" dirty="0" smtClean="0">
                <a:solidFill>
                  <a:schemeClr val="bg1"/>
                </a:solidFill>
                <a:latin typeface="Arial" panose="020B0604020202020204" pitchFamily="34" charset="0"/>
                <a:cs typeface="Arial" panose="020B0604020202020204" pitchFamily="34" charset="0"/>
              </a:rPr>
              <a:t>UPLITANJE</a:t>
            </a:r>
            <a:endParaRPr lang="hr-HR" sz="2000" b="1" dirty="0">
              <a:solidFill>
                <a:schemeClr val="bg1"/>
              </a:solidFill>
              <a:latin typeface="Arial" panose="020B0604020202020204" pitchFamily="34" charset="0"/>
              <a:cs typeface="Arial" panose="020B0604020202020204" pitchFamily="34" charset="0"/>
            </a:endParaRPr>
          </a:p>
        </p:txBody>
      </p:sp>
      <p:sp>
        <p:nvSpPr>
          <p:cNvPr id="7" name="Rettangolo con angoli arrotondati 6">
            <a:extLst>
              <a:ext uri="{FF2B5EF4-FFF2-40B4-BE49-F238E27FC236}">
                <a16:creationId xmlns:a16="http://schemas.microsoft.com/office/drawing/2014/main" id="{0FFCD834-17F0-5642-A974-1D8015506275}"/>
              </a:ext>
            </a:extLst>
          </p:cNvPr>
          <p:cNvSpPr>
            <a:spLocks noChangeAspect="1"/>
          </p:cNvSpPr>
          <p:nvPr/>
        </p:nvSpPr>
        <p:spPr>
          <a:xfrm>
            <a:off x="4127425" y="1546700"/>
            <a:ext cx="358096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dirty="0">
                <a:solidFill>
                  <a:schemeClr val="bg1"/>
                </a:solidFill>
                <a:latin typeface="Arial" panose="020B0604020202020204" pitchFamily="34" charset="0"/>
                <a:cs typeface="Arial" panose="020B0604020202020204" pitchFamily="34" charset="0"/>
              </a:rPr>
              <a:t>OPERACIJE UTJECAJA</a:t>
            </a:r>
          </a:p>
        </p:txBody>
      </p:sp>
      <p:sp>
        <p:nvSpPr>
          <p:cNvPr id="8" name="Rettangolo con angoli arrotondati 7">
            <a:extLst>
              <a:ext uri="{FF2B5EF4-FFF2-40B4-BE49-F238E27FC236}">
                <a16:creationId xmlns:a16="http://schemas.microsoft.com/office/drawing/2014/main" id="{BC06A0CB-C2A5-EA45-9F32-3926F85976B7}"/>
              </a:ext>
            </a:extLst>
          </p:cNvPr>
          <p:cNvSpPr>
            <a:spLocks noChangeAspect="1"/>
          </p:cNvSpPr>
          <p:nvPr/>
        </p:nvSpPr>
        <p:spPr>
          <a:xfrm>
            <a:off x="4127425" y="2077614"/>
            <a:ext cx="266656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a:latin typeface="Arial" panose="020B0604020202020204" pitchFamily="34" charset="0"/>
                <a:cs typeface="Arial" panose="020B0604020202020204" pitchFamily="34" charset="0"/>
              </a:rPr>
              <a:t>DEZINFORMACIJE</a:t>
            </a:r>
          </a:p>
        </p:txBody>
      </p:sp>
      <p:sp>
        <p:nvSpPr>
          <p:cNvPr id="9" name="Rettangolo con angoli arrotondati 8">
            <a:extLst>
              <a:ext uri="{FF2B5EF4-FFF2-40B4-BE49-F238E27FC236}">
                <a16:creationId xmlns:a16="http://schemas.microsoft.com/office/drawing/2014/main" id="{F12FF18D-07E5-3145-93A5-40A33BCE85FA}"/>
              </a:ext>
            </a:extLst>
          </p:cNvPr>
          <p:cNvSpPr>
            <a:spLocks noChangeAspect="1"/>
          </p:cNvSpPr>
          <p:nvPr/>
        </p:nvSpPr>
        <p:spPr>
          <a:xfrm>
            <a:off x="4127425" y="3670359"/>
            <a:ext cx="2471338"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dirty="0">
                <a:latin typeface="Arial" panose="020B0604020202020204" pitchFamily="34" charset="0"/>
                <a:cs typeface="Arial" panose="020B0604020202020204" pitchFamily="34" charset="0"/>
              </a:rPr>
              <a:t>MIŠLJENJA</a:t>
            </a:r>
          </a:p>
        </p:txBody>
      </p:sp>
      <p:sp>
        <p:nvSpPr>
          <p:cNvPr id="10" name="Rettangolo con angoli arrotondati 9">
            <a:extLst>
              <a:ext uri="{FF2B5EF4-FFF2-40B4-BE49-F238E27FC236}">
                <a16:creationId xmlns:a16="http://schemas.microsoft.com/office/drawing/2014/main" id="{DDBA1B9E-88AB-8548-A87A-CB56A3659760}"/>
              </a:ext>
            </a:extLst>
          </p:cNvPr>
          <p:cNvSpPr>
            <a:spLocks noChangeAspect="1"/>
          </p:cNvSpPr>
          <p:nvPr/>
        </p:nvSpPr>
        <p:spPr>
          <a:xfrm>
            <a:off x="4127425" y="2608529"/>
            <a:ext cx="3743956"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a:latin typeface="Arial" panose="020B0604020202020204" pitchFamily="34" charset="0"/>
                <a:cs typeface="Arial" panose="020B0604020202020204" pitchFamily="34" charset="0"/>
              </a:rPr>
              <a:t>POGREŠNE INFORMACIJE</a:t>
            </a:r>
          </a:p>
        </p:txBody>
      </p:sp>
      <p:sp>
        <p:nvSpPr>
          <p:cNvPr id="11" name="Rettangolo con angoli arrotondati 10">
            <a:extLst>
              <a:ext uri="{FF2B5EF4-FFF2-40B4-BE49-F238E27FC236}">
                <a16:creationId xmlns:a16="http://schemas.microsoft.com/office/drawing/2014/main" id="{2643BE59-3434-1146-A7E2-397A23FD403B}"/>
              </a:ext>
            </a:extLst>
          </p:cNvPr>
          <p:cNvSpPr>
            <a:spLocks noChangeAspect="1"/>
          </p:cNvSpPr>
          <p:nvPr/>
        </p:nvSpPr>
        <p:spPr>
          <a:xfrm>
            <a:off x="4127425" y="4201273"/>
            <a:ext cx="2767151"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hr-HR" sz="2000" b="1">
                <a:latin typeface="Arial" panose="020B0604020202020204" pitchFamily="34" charset="0"/>
                <a:cs typeface="Arial" panose="020B0604020202020204" pitchFamily="34" charset="0"/>
              </a:rPr>
              <a:t>HUMOR I SATIRA</a:t>
            </a:r>
          </a:p>
        </p:txBody>
      </p:sp>
      <p:sp>
        <p:nvSpPr>
          <p:cNvPr id="12" name="Rettangolo con angoli arrotondati 11">
            <a:extLst>
              <a:ext uri="{FF2B5EF4-FFF2-40B4-BE49-F238E27FC236}">
                <a16:creationId xmlns:a16="http://schemas.microsoft.com/office/drawing/2014/main" id="{A3C21ADD-4464-4847-83C4-CB6506329C49}"/>
              </a:ext>
            </a:extLst>
          </p:cNvPr>
          <p:cNvSpPr>
            <a:spLocks noChangeAspect="1"/>
          </p:cNvSpPr>
          <p:nvPr/>
        </p:nvSpPr>
        <p:spPr>
          <a:xfrm>
            <a:off x="4103136" y="4928570"/>
            <a:ext cx="5902298" cy="111457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0" bIns="0" rtlCol="0" anchor="ctr"/>
          <a:lstStyle/>
          <a:p>
            <a:pPr>
              <a:lnSpc>
                <a:spcPts val="3780"/>
              </a:lnSpc>
            </a:pPr>
            <a:r>
              <a:rPr lang="hr-HR" sz="4000" b="1">
                <a:solidFill>
                  <a:schemeClr val="bg1"/>
                </a:solidFill>
                <a:latin typeface="Arial" panose="020B0604020202020204" pitchFamily="34" charset="0"/>
                <a:cs typeface="Arial" panose="020B0604020202020204" pitchFamily="34" charset="0"/>
              </a:rPr>
              <a:t>ŠTO JE ČINJENICA </a:t>
            </a:r>
          </a:p>
          <a:p>
            <a:pPr>
              <a:lnSpc>
                <a:spcPts val="3780"/>
              </a:lnSpc>
            </a:pPr>
            <a:r>
              <a:rPr lang="hr-HR" sz="4000" b="1">
                <a:solidFill>
                  <a:schemeClr val="bg1"/>
                </a:solidFill>
                <a:latin typeface="Arial" panose="020B0604020202020204" pitchFamily="34" charset="0"/>
                <a:cs typeface="Arial" panose="020B0604020202020204" pitchFamily="34" charset="0"/>
              </a:rPr>
              <a:t>ŠTO JE IZMIŠLJENO</a:t>
            </a:r>
          </a:p>
        </p:txBody>
      </p:sp>
      <p:pic>
        <p:nvPicPr>
          <p:cNvPr id="13" name="Immagine 12">
            <a:extLst>
              <a:ext uri="{FF2B5EF4-FFF2-40B4-BE49-F238E27FC236}">
                <a16:creationId xmlns:a16="http://schemas.microsoft.com/office/drawing/2014/main" id="{F6A6CE10-7DE8-3A41-ABDD-C5BE7F320E09}"/>
              </a:ext>
            </a:extLst>
          </p:cNvPr>
          <p:cNvPicPr>
            <a:picLocks noChangeAspect="1"/>
          </p:cNvPicPr>
          <p:nvPr/>
        </p:nvPicPr>
        <p:blipFill>
          <a:blip r:embed="rId4"/>
          <a:stretch>
            <a:fillRect/>
          </a:stretch>
        </p:blipFill>
        <p:spPr>
          <a:xfrm>
            <a:off x="9260438" y="2103301"/>
            <a:ext cx="2551061" cy="3715940"/>
          </a:xfrm>
          <a:prstGeom prst="rect">
            <a:avLst/>
          </a:prstGeom>
        </p:spPr>
      </p:pic>
      <p:pic>
        <p:nvPicPr>
          <p:cNvPr id="14" name="Immagine 13">
            <a:extLst>
              <a:ext uri="{FF2B5EF4-FFF2-40B4-BE49-F238E27FC236}">
                <a16:creationId xmlns:a16="http://schemas.microsoft.com/office/drawing/2014/main" id="{CC7ADE4A-0D84-D947-BD39-C8A99BE165DB}"/>
              </a:ext>
            </a:extLst>
          </p:cNvPr>
          <p:cNvPicPr>
            <a:picLocks noChangeAspect="1"/>
          </p:cNvPicPr>
          <p:nvPr/>
        </p:nvPicPr>
        <p:blipFill>
          <a:blip r:embed="rId5"/>
          <a:srcRect/>
          <a:stretch/>
        </p:blipFill>
        <p:spPr>
          <a:xfrm flipH="1">
            <a:off x="1126385" y="831198"/>
            <a:ext cx="3117188" cy="5405404"/>
          </a:xfrm>
          <a:prstGeom prst="rect">
            <a:avLst/>
          </a:prstGeom>
          <a:effectLst>
            <a:reflection blurRad="6350" stA="9000" endPos="55000" dir="5400000" sy="-100000" algn="bl" rotWithShape="0"/>
          </a:effectLst>
        </p:spPr>
      </p:pic>
    </p:spTree>
    <p:extLst>
      <p:ext uri="{BB962C8B-B14F-4D97-AF65-F5344CB8AC3E}">
        <p14:creationId xmlns:p14="http://schemas.microsoft.com/office/powerpoint/2010/main" val="1814428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7172611-5949-5242-960E-923577285CB2}"/>
              </a:ext>
            </a:extLst>
          </p:cNvPr>
          <p:cNvSpPr>
            <a:spLocks noGrp="1"/>
          </p:cNvSpPr>
          <p:nvPr>
            <p:ph type="ctrTitle"/>
          </p:nvPr>
        </p:nvSpPr>
        <p:spPr>
          <a:xfrm>
            <a:off x="0" y="-199215"/>
            <a:ext cx="12192000" cy="398429"/>
          </a:xfrm>
        </p:spPr>
        <p:txBody>
          <a:bodyPr/>
          <a:lstStyle/>
          <a:p>
            <a:r>
              <a:rPr lang="hr-HR"/>
              <a:t>ŠTO SU DEZINFORMACIJE – </a:t>
            </a:r>
            <a:r>
              <a:rPr lang="hr-HR" b="1"/>
              <a:t>ANTIVAKCINACIJSKI POKRET</a:t>
            </a:r>
          </a:p>
        </p:txBody>
      </p:sp>
      <p:sp>
        <p:nvSpPr>
          <p:cNvPr id="5" name="Rettangolo 4">
            <a:extLst>
              <a:ext uri="{FF2B5EF4-FFF2-40B4-BE49-F238E27FC236}">
                <a16:creationId xmlns:a16="http://schemas.microsoft.com/office/drawing/2014/main" id="{E5AE551A-7389-6E4B-B49C-FAC93B9C930D}"/>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1.</a:t>
            </a:r>
          </a:p>
        </p:txBody>
      </p:sp>
      <p:pic>
        <p:nvPicPr>
          <p:cNvPr id="4" name="Elementi multimediali online 3" descr="Journal: Study Linking Vaccine to Autism 'Fraud'">
            <a:hlinkClick r:id="" action="ppaction://media"/>
            <a:extLst>
              <a:ext uri="{FF2B5EF4-FFF2-40B4-BE49-F238E27FC236}">
                <a16:creationId xmlns:a16="http://schemas.microsoft.com/office/drawing/2014/main" id="{B7D54B95-13DE-664E-BA85-45565F5555CF}"/>
              </a:ext>
            </a:extLst>
          </p:cNvPr>
          <p:cNvPicPr>
            <a:picLocks noGrp="1" noRot="1" noChangeAspect="1"/>
          </p:cNvPicPr>
          <p:nvPr>
            <p:ph type="media" sz="quarter" idx="10"/>
            <a:videoFile r:link="rId1"/>
          </p:nvPr>
        </p:nvPicPr>
        <p:blipFill>
          <a:blip r:embed="rId5"/>
          <a:stretch>
            <a:fillRect/>
          </a:stretch>
        </p:blipFill>
        <p:spPr>
          <a:xfrm>
            <a:off x="655991" y="1727907"/>
            <a:ext cx="5592409" cy="3630156"/>
          </a:xfrm>
          <a:prstGeom prst="rect">
            <a:avLst/>
          </a:prstGeom>
        </p:spPr>
      </p:pic>
      <p:pic>
        <p:nvPicPr>
          <p:cNvPr id="8" name="Immagine 7">
            <a:extLst>
              <a:ext uri="{FF2B5EF4-FFF2-40B4-BE49-F238E27FC236}">
                <a16:creationId xmlns:a16="http://schemas.microsoft.com/office/drawing/2014/main" id="{4D9B2EE7-39FE-E041-A6FB-E0F7773FCBD3}"/>
              </a:ext>
            </a:extLst>
          </p:cNvPr>
          <p:cNvPicPr>
            <a:picLocks noChangeAspect="1"/>
          </p:cNvPicPr>
          <p:nvPr/>
        </p:nvPicPr>
        <p:blipFill rotWithShape="1">
          <a:blip r:embed="rId6"/>
          <a:srcRect t="22969" b="-23359"/>
          <a:stretch/>
        </p:blipFill>
        <p:spPr>
          <a:xfrm>
            <a:off x="6869827" y="216000"/>
            <a:ext cx="4698242" cy="6732000"/>
          </a:xfrm>
          <a:prstGeom prst="rect">
            <a:avLst/>
          </a:prstGeom>
        </p:spPr>
      </p:pic>
      <p:sp>
        <p:nvSpPr>
          <p:cNvPr id="20" name="Rettangolo con angoli arrotondati 19">
            <a:extLst>
              <a:ext uri="{FF2B5EF4-FFF2-40B4-BE49-F238E27FC236}">
                <a16:creationId xmlns:a16="http://schemas.microsoft.com/office/drawing/2014/main" id="{E363850F-2D56-7641-A89C-377EE15F158E}"/>
              </a:ext>
            </a:extLst>
          </p:cNvPr>
          <p:cNvSpPr/>
          <p:nvPr/>
        </p:nvSpPr>
        <p:spPr>
          <a:xfrm>
            <a:off x="7141194" y="2388808"/>
            <a:ext cx="4155508"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hr-HR" b="1" dirty="0">
                <a:solidFill>
                  <a:schemeClr val="bg1"/>
                </a:solidFill>
                <a:latin typeface="Arial" panose="020B0604020202020204" pitchFamily="34" charset="0"/>
                <a:cs typeface="Arial" panose="020B0604020202020204" pitchFamily="34" charset="0"/>
              </a:rPr>
              <a:t>Lažni zaključci, društvena iluzija</a:t>
            </a:r>
          </a:p>
        </p:txBody>
      </p:sp>
      <p:sp>
        <p:nvSpPr>
          <p:cNvPr id="21" name="Rettangolo con angoli arrotondati 20">
            <a:extLst>
              <a:ext uri="{FF2B5EF4-FFF2-40B4-BE49-F238E27FC236}">
                <a16:creationId xmlns:a16="http://schemas.microsoft.com/office/drawing/2014/main" id="{E2286A21-B0F4-2E43-9B8D-65EB1159A09D}"/>
              </a:ext>
            </a:extLst>
          </p:cNvPr>
          <p:cNvSpPr/>
          <p:nvPr/>
        </p:nvSpPr>
        <p:spPr>
          <a:xfrm>
            <a:off x="7147414" y="2830695"/>
            <a:ext cx="4149288" cy="102788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860"/>
              </a:lnSpc>
            </a:pPr>
            <a:r>
              <a:rPr lang="hr-HR" b="1" dirty="0">
                <a:solidFill>
                  <a:schemeClr val="bg1"/>
                </a:solidFill>
                <a:latin typeface="Arial" panose="020B0604020202020204" pitchFamily="34" charset="0"/>
                <a:cs typeface="Arial" panose="020B0604020202020204" pitchFamily="34" charset="0"/>
              </a:rPr>
              <a:t>Prebacivanje krivnje, pravi uzroci</a:t>
            </a:r>
            <a:br>
              <a:rPr lang="hr-HR" b="1" dirty="0">
                <a:solidFill>
                  <a:schemeClr val="bg1"/>
                </a:solidFill>
                <a:latin typeface="Arial" panose="020B0604020202020204" pitchFamily="34" charset="0"/>
                <a:cs typeface="Arial" panose="020B0604020202020204" pitchFamily="34" charset="0"/>
              </a:rPr>
            </a:br>
            <a:r>
              <a:rPr lang="hr-HR" b="1" dirty="0">
                <a:solidFill>
                  <a:schemeClr val="bg1"/>
                </a:solidFill>
                <a:latin typeface="Arial" panose="020B0604020202020204" pitchFamily="34" charset="0"/>
                <a:cs typeface="Arial" panose="020B0604020202020204" pitchFamily="34" charset="0"/>
              </a:rPr>
              <a:t>autizma zanemaruju se ili ne proučavaju</a:t>
            </a:r>
          </a:p>
        </p:txBody>
      </p:sp>
      <p:sp>
        <p:nvSpPr>
          <p:cNvPr id="22" name="Rettangolo con angoli arrotondati 21">
            <a:extLst>
              <a:ext uri="{FF2B5EF4-FFF2-40B4-BE49-F238E27FC236}">
                <a16:creationId xmlns:a16="http://schemas.microsoft.com/office/drawing/2014/main" id="{B0295E4F-E83A-1644-91D3-F37E39DA9707}"/>
              </a:ext>
            </a:extLst>
          </p:cNvPr>
          <p:cNvSpPr/>
          <p:nvPr/>
        </p:nvSpPr>
        <p:spPr>
          <a:xfrm>
            <a:off x="7147414" y="3940464"/>
            <a:ext cx="4149288" cy="122624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lnSpc>
                <a:spcPts val="1660"/>
              </a:lnSpc>
            </a:pPr>
            <a:r>
              <a:rPr lang="hr-HR" b="1" dirty="0">
                <a:solidFill>
                  <a:schemeClr val="bg1"/>
                </a:solidFill>
                <a:latin typeface="Arial" panose="020B0604020202020204" pitchFamily="34" charset="0"/>
                <a:cs typeface="Arial" panose="020B0604020202020204" pitchFamily="34" charset="0"/>
              </a:rPr>
              <a:t>Dugoročne posljedice: manji postotak</a:t>
            </a:r>
          </a:p>
          <a:p>
            <a:pPr algn="ctr">
              <a:lnSpc>
                <a:spcPts val="1660"/>
              </a:lnSpc>
            </a:pPr>
            <a:r>
              <a:rPr lang="hr-HR" b="1" dirty="0">
                <a:solidFill>
                  <a:schemeClr val="bg1"/>
                </a:solidFill>
                <a:latin typeface="Arial" panose="020B0604020202020204" pitchFamily="34" charset="0"/>
                <a:cs typeface="Arial" panose="020B0604020202020204" pitchFamily="34" charset="0"/>
              </a:rPr>
              <a:t>cijepljenih dovest će do masovne epidemije</a:t>
            </a:r>
          </a:p>
        </p:txBody>
      </p:sp>
    </p:spTree>
    <p:extLst>
      <p:ext uri="{BB962C8B-B14F-4D97-AF65-F5344CB8AC3E}">
        <p14:creationId xmlns:p14="http://schemas.microsoft.com/office/powerpoint/2010/main" val="21168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B084B-1B42-6547-9D83-D5379894A930}"/>
              </a:ext>
            </a:extLst>
          </p:cNvPr>
          <p:cNvSpPr>
            <a:spLocks noGrp="1"/>
          </p:cNvSpPr>
          <p:nvPr>
            <p:ph type="ctrTitle"/>
          </p:nvPr>
        </p:nvSpPr>
        <p:spPr/>
        <p:txBody>
          <a:bodyPr/>
          <a:lstStyle/>
          <a:p>
            <a:r>
              <a:rPr lang="hr-HR"/>
              <a:t>ŠTO SU DEZINFORMACIJE – </a:t>
            </a:r>
            <a:r>
              <a:rPr lang="hr-HR" b="1"/>
              <a:t>PRIČA O POVEZANOSTI 5G MREŽE I KORONAVIRUSA</a:t>
            </a:r>
          </a:p>
        </p:txBody>
      </p:sp>
      <p:pic>
        <p:nvPicPr>
          <p:cNvPr id="7" name="Immagine 6">
            <a:extLst>
              <a:ext uri="{FF2B5EF4-FFF2-40B4-BE49-F238E27FC236}">
                <a16:creationId xmlns:a16="http://schemas.microsoft.com/office/drawing/2014/main" id="{F72CC3D5-5951-5C4C-9DF9-D336AEB264E8}"/>
              </a:ext>
            </a:extLst>
          </p:cNvPr>
          <p:cNvPicPr>
            <a:picLocks noChangeAspect="1"/>
          </p:cNvPicPr>
          <p:nvPr/>
        </p:nvPicPr>
        <p:blipFill>
          <a:blip r:embed="rId3"/>
          <a:srcRect/>
          <a:stretch/>
        </p:blipFill>
        <p:spPr>
          <a:xfrm>
            <a:off x="4767930" y="1807671"/>
            <a:ext cx="2656139" cy="5412195"/>
          </a:xfrm>
          <a:prstGeom prst="rect">
            <a:avLst/>
          </a:prstGeom>
        </p:spPr>
      </p:pic>
      <p:pic>
        <p:nvPicPr>
          <p:cNvPr id="9" name="Immagine 8">
            <a:extLst>
              <a:ext uri="{FF2B5EF4-FFF2-40B4-BE49-F238E27FC236}">
                <a16:creationId xmlns:a16="http://schemas.microsoft.com/office/drawing/2014/main" id="{4A6C9482-FF90-E543-AFE5-7C677E22E692}"/>
              </a:ext>
            </a:extLst>
          </p:cNvPr>
          <p:cNvPicPr>
            <a:picLocks noChangeAspect="1"/>
          </p:cNvPicPr>
          <p:nvPr/>
        </p:nvPicPr>
        <p:blipFill>
          <a:blip r:embed="rId4"/>
          <a:stretch>
            <a:fillRect/>
          </a:stretch>
        </p:blipFill>
        <p:spPr>
          <a:xfrm>
            <a:off x="1103204" y="3273442"/>
            <a:ext cx="4473882" cy="4378044"/>
          </a:xfrm>
          <a:prstGeom prst="rect">
            <a:avLst/>
          </a:prstGeom>
        </p:spPr>
      </p:pic>
      <p:sp>
        <p:nvSpPr>
          <p:cNvPr id="10" name="Rettangolo 9">
            <a:extLst>
              <a:ext uri="{FF2B5EF4-FFF2-40B4-BE49-F238E27FC236}">
                <a16:creationId xmlns:a16="http://schemas.microsoft.com/office/drawing/2014/main" id="{F07A03EE-252F-5F40-8FBE-06151D70C279}"/>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1.</a:t>
            </a:r>
          </a:p>
        </p:txBody>
      </p:sp>
      <p:sp>
        <p:nvSpPr>
          <p:cNvPr id="13" name="Rettangolo con angoli arrotondati 12">
            <a:extLst>
              <a:ext uri="{FF2B5EF4-FFF2-40B4-BE49-F238E27FC236}">
                <a16:creationId xmlns:a16="http://schemas.microsoft.com/office/drawing/2014/main" id="{BCCA719B-8253-E34E-9392-0555EEF0DB53}"/>
              </a:ext>
            </a:extLst>
          </p:cNvPr>
          <p:cNvSpPr>
            <a:spLocks noChangeAspect="1"/>
          </p:cNvSpPr>
          <p:nvPr/>
        </p:nvSpPr>
        <p:spPr>
          <a:xfrm>
            <a:off x="1452239" y="1219825"/>
            <a:ext cx="3739438" cy="461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r-HR" sz="2000" b="1">
                <a:solidFill>
                  <a:schemeClr val="bg1"/>
                </a:solidFill>
                <a:latin typeface="Arial" panose="020B0604020202020204" pitchFamily="34" charset="0"/>
                <a:cs typeface="Arial" panose="020B0604020202020204" pitchFamily="34" charset="0"/>
              </a:rPr>
              <a:t>SLOBODA IZRAŽAVANJA</a:t>
            </a:r>
          </a:p>
        </p:txBody>
      </p:sp>
      <p:sp>
        <p:nvSpPr>
          <p:cNvPr id="14" name="Rettangolo con angoli arrotondati 13">
            <a:extLst>
              <a:ext uri="{FF2B5EF4-FFF2-40B4-BE49-F238E27FC236}">
                <a16:creationId xmlns:a16="http://schemas.microsoft.com/office/drawing/2014/main" id="{B741327B-DB04-6D49-B34D-87077CD055EE}"/>
              </a:ext>
            </a:extLst>
          </p:cNvPr>
          <p:cNvSpPr>
            <a:spLocks noChangeAspect="1"/>
          </p:cNvSpPr>
          <p:nvPr/>
        </p:nvSpPr>
        <p:spPr>
          <a:xfrm>
            <a:off x="560510" y="2444169"/>
            <a:ext cx="3979406" cy="6423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0" bIns="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OPREZ ZBOG</a:t>
            </a:r>
          </a:p>
          <a:p>
            <a:pPr>
              <a:lnSpc>
                <a:spcPts val="1900"/>
              </a:lnSpc>
            </a:pPr>
            <a:r>
              <a:rPr lang="hr-HR" sz="2000" b="1">
                <a:solidFill>
                  <a:schemeClr val="bg1"/>
                </a:solidFill>
                <a:latin typeface="Arial" panose="020B0604020202020204" pitchFamily="34" charset="0"/>
                <a:cs typeface="Arial" panose="020B0604020202020204" pitchFamily="34" charset="0"/>
              </a:rPr>
              <a:t>ZDRAVSTVENIH POSLJEDICA</a:t>
            </a:r>
          </a:p>
        </p:txBody>
      </p:sp>
      <p:sp>
        <p:nvSpPr>
          <p:cNvPr id="15" name="Rettangolo con angoli arrotondati 14">
            <a:extLst>
              <a:ext uri="{FF2B5EF4-FFF2-40B4-BE49-F238E27FC236}">
                <a16:creationId xmlns:a16="http://schemas.microsoft.com/office/drawing/2014/main" id="{EDCCECD8-0D97-5F44-93B5-541773F26B29}"/>
              </a:ext>
            </a:extLst>
          </p:cNvPr>
          <p:cNvSpPr>
            <a:spLocks noChangeAspect="1"/>
          </p:cNvSpPr>
          <p:nvPr/>
        </p:nvSpPr>
        <p:spPr>
          <a:xfrm>
            <a:off x="7008898" y="1219825"/>
            <a:ext cx="5038723"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hr-HR" sz="2000" b="1" dirty="0">
                <a:solidFill>
                  <a:schemeClr val="bg1"/>
                </a:solidFill>
                <a:latin typeface="Arial" panose="020B0604020202020204" pitchFamily="34" charset="0"/>
                <a:cs typeface="Arial" panose="020B0604020202020204" pitchFamily="34" charset="0"/>
              </a:rPr>
              <a:t>UNIŠTAVANJE STUPOVA ZA 5G MREŽU</a:t>
            </a:r>
          </a:p>
        </p:txBody>
      </p:sp>
      <p:sp>
        <p:nvSpPr>
          <p:cNvPr id="16" name="Rettangolo con angoli arrotondati 15">
            <a:extLst>
              <a:ext uri="{FF2B5EF4-FFF2-40B4-BE49-F238E27FC236}">
                <a16:creationId xmlns:a16="http://schemas.microsoft.com/office/drawing/2014/main" id="{30E2DAB2-61FB-2547-B2E2-720D86F46E61}"/>
              </a:ext>
            </a:extLst>
          </p:cNvPr>
          <p:cNvSpPr>
            <a:spLocks noChangeAspect="1"/>
          </p:cNvSpPr>
          <p:nvPr/>
        </p:nvSpPr>
        <p:spPr>
          <a:xfrm>
            <a:off x="7780422" y="2444169"/>
            <a:ext cx="3744042" cy="63787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r-HR" sz="2000" b="1" dirty="0">
                <a:solidFill>
                  <a:schemeClr val="bg1"/>
                </a:solidFill>
                <a:latin typeface="Arial" panose="020B0604020202020204" pitchFamily="34" charset="0"/>
                <a:cs typeface="Arial" panose="020B0604020202020204" pitchFamily="34" charset="0"/>
              </a:rPr>
              <a:t>PAD</a:t>
            </a:r>
          </a:p>
          <a:p>
            <a:pPr>
              <a:lnSpc>
                <a:spcPts val="1900"/>
              </a:lnSpc>
            </a:pPr>
            <a:r>
              <a:rPr lang="hr-HR" sz="2000" b="1" dirty="0">
                <a:solidFill>
                  <a:schemeClr val="bg1"/>
                </a:solidFill>
                <a:latin typeface="Arial" panose="020B0604020202020204" pitchFamily="34" charset="0"/>
                <a:cs typeface="Arial" panose="020B0604020202020204" pitchFamily="34" charset="0"/>
              </a:rPr>
              <a:t>KOMUNIKACIJSKIH MREŽA</a:t>
            </a:r>
          </a:p>
        </p:txBody>
      </p:sp>
      <p:sp>
        <p:nvSpPr>
          <p:cNvPr id="17" name="Rettangolo con angoli arrotondati 16">
            <a:extLst>
              <a:ext uri="{FF2B5EF4-FFF2-40B4-BE49-F238E27FC236}">
                <a16:creationId xmlns:a16="http://schemas.microsoft.com/office/drawing/2014/main" id="{1D8C50A0-3D11-7A40-9BBD-A5FC06AE4653}"/>
              </a:ext>
            </a:extLst>
          </p:cNvPr>
          <p:cNvSpPr>
            <a:spLocks noChangeAspect="1"/>
          </p:cNvSpPr>
          <p:nvPr/>
        </p:nvSpPr>
        <p:spPr>
          <a:xfrm>
            <a:off x="6884450" y="3844608"/>
            <a:ext cx="3869196" cy="9069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LAŽNO POVEZIVANJE </a:t>
            </a:r>
          </a:p>
          <a:p>
            <a:pPr>
              <a:lnSpc>
                <a:spcPts val="1900"/>
              </a:lnSpc>
            </a:pPr>
            <a:r>
              <a:rPr lang="hr-HR" sz="2000" b="1">
                <a:solidFill>
                  <a:schemeClr val="bg1"/>
                </a:solidFill>
                <a:latin typeface="Arial" panose="020B0604020202020204" pitchFamily="34" charset="0"/>
                <a:cs typeface="Arial" panose="020B0604020202020204" pitchFamily="34" charset="0"/>
              </a:rPr>
              <a:t>BOLESTI COVID-19 S </a:t>
            </a:r>
          </a:p>
          <a:p>
            <a:pPr>
              <a:lnSpc>
                <a:spcPts val="1900"/>
              </a:lnSpc>
            </a:pPr>
            <a:r>
              <a:rPr lang="hr-HR" sz="2000" b="1">
                <a:solidFill>
                  <a:schemeClr val="bg1"/>
                </a:solidFill>
                <a:latin typeface="Arial" panose="020B0604020202020204" pitchFamily="34" charset="0"/>
                <a:cs typeface="Arial" panose="020B0604020202020204" pitchFamily="34" charset="0"/>
              </a:rPr>
              <a:t>MREŽNIM TEHNOLOGIJAMA</a:t>
            </a:r>
          </a:p>
        </p:txBody>
      </p:sp>
    </p:spTree>
    <p:extLst>
      <p:ext uri="{BB962C8B-B14F-4D97-AF65-F5344CB8AC3E}">
        <p14:creationId xmlns:p14="http://schemas.microsoft.com/office/powerpoint/2010/main" val="293264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DAE0D-0ABA-F644-9EF3-911E379F8644}"/>
              </a:ext>
            </a:extLst>
          </p:cNvPr>
          <p:cNvSpPr>
            <a:spLocks noGrp="1"/>
          </p:cNvSpPr>
          <p:nvPr>
            <p:ph type="ctrTitle"/>
          </p:nvPr>
        </p:nvSpPr>
        <p:spPr/>
        <p:txBody>
          <a:bodyPr/>
          <a:lstStyle/>
          <a:p>
            <a:r>
              <a:rPr lang="hr-HR"/>
              <a:t>ŠTO SU DEZINFORMACIJE – </a:t>
            </a:r>
            <a:r>
              <a:rPr lang="hr-HR" b="1"/>
              <a:t>PIJENJE VRUĆE VODE UNIŠTAVA KORONAVIRUS</a:t>
            </a:r>
          </a:p>
        </p:txBody>
      </p:sp>
      <p:pic>
        <p:nvPicPr>
          <p:cNvPr id="9" name="Immagine 8">
            <a:extLst>
              <a:ext uri="{FF2B5EF4-FFF2-40B4-BE49-F238E27FC236}">
                <a16:creationId xmlns:a16="http://schemas.microsoft.com/office/drawing/2014/main" id="{1F183422-8997-4342-A9E3-86B3CA2A9ED9}"/>
              </a:ext>
            </a:extLst>
          </p:cNvPr>
          <p:cNvPicPr>
            <a:picLocks noChangeAspect="1"/>
          </p:cNvPicPr>
          <p:nvPr/>
        </p:nvPicPr>
        <p:blipFill rotWithShape="1">
          <a:blip r:embed="rId3"/>
          <a:srcRect t="-491" b="37526"/>
          <a:stretch/>
        </p:blipFill>
        <p:spPr>
          <a:xfrm>
            <a:off x="3490096" y="1439775"/>
            <a:ext cx="4263411" cy="5418225"/>
          </a:xfrm>
          <a:prstGeom prst="rect">
            <a:avLst/>
          </a:prstGeom>
        </p:spPr>
      </p:pic>
      <p:sp>
        <p:nvSpPr>
          <p:cNvPr id="10" name="Rettangolo con angoli arrotondati 9">
            <a:extLst>
              <a:ext uri="{FF2B5EF4-FFF2-40B4-BE49-F238E27FC236}">
                <a16:creationId xmlns:a16="http://schemas.microsoft.com/office/drawing/2014/main" id="{C1DA7C51-8ABF-BF44-90AE-0693EB15CD60}"/>
              </a:ext>
            </a:extLst>
          </p:cNvPr>
          <p:cNvSpPr>
            <a:spLocks noChangeAspect="1"/>
          </p:cNvSpPr>
          <p:nvPr/>
        </p:nvSpPr>
        <p:spPr>
          <a:xfrm>
            <a:off x="756995" y="2012586"/>
            <a:ext cx="3550510" cy="8798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36000" rIns="36000" bIns="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PIJENJE VRUĆE VODE </a:t>
            </a:r>
          </a:p>
          <a:p>
            <a:pPr>
              <a:lnSpc>
                <a:spcPts val="1900"/>
              </a:lnSpc>
            </a:pPr>
            <a:r>
              <a:rPr lang="hr-HR" sz="2000" b="1">
                <a:solidFill>
                  <a:schemeClr val="bg1"/>
                </a:solidFill>
                <a:latin typeface="Arial" panose="020B0604020202020204" pitchFamily="34" charset="0"/>
                <a:cs typeface="Arial" panose="020B0604020202020204" pitchFamily="34" charset="0"/>
              </a:rPr>
              <a:t>NIJE ŠTETNO</a:t>
            </a:r>
          </a:p>
          <a:p>
            <a:pPr>
              <a:lnSpc>
                <a:spcPts val="1900"/>
              </a:lnSpc>
            </a:pPr>
            <a:r>
              <a:rPr lang="hr-HR" sz="2000" b="1">
                <a:solidFill>
                  <a:schemeClr val="bg1"/>
                </a:solidFill>
                <a:latin typeface="Arial" panose="020B0604020202020204" pitchFamily="34" charset="0"/>
                <a:cs typeface="Arial" panose="020B0604020202020204" pitchFamily="34" charset="0"/>
              </a:rPr>
              <a:t>ZA ZDRAVLJE</a:t>
            </a:r>
          </a:p>
        </p:txBody>
      </p:sp>
      <p:sp>
        <p:nvSpPr>
          <p:cNvPr id="11" name="Rettangolo con angoli arrotondati 10">
            <a:extLst>
              <a:ext uri="{FF2B5EF4-FFF2-40B4-BE49-F238E27FC236}">
                <a16:creationId xmlns:a16="http://schemas.microsoft.com/office/drawing/2014/main" id="{67F33940-43C9-E048-9213-18BDBF9BA891}"/>
              </a:ext>
            </a:extLst>
          </p:cNvPr>
          <p:cNvSpPr>
            <a:spLocks noChangeAspect="1"/>
          </p:cNvSpPr>
          <p:nvPr/>
        </p:nvSpPr>
        <p:spPr>
          <a:xfrm>
            <a:off x="7292530" y="1088212"/>
            <a:ext cx="4458644" cy="127713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0800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ODVLAČI SE POZORNOST</a:t>
            </a:r>
          </a:p>
          <a:p>
            <a:pPr>
              <a:lnSpc>
                <a:spcPts val="1900"/>
              </a:lnSpc>
            </a:pPr>
            <a:r>
              <a:rPr lang="hr-HR" sz="2000" b="1">
                <a:solidFill>
                  <a:schemeClr val="bg1"/>
                </a:solidFill>
                <a:latin typeface="Arial" panose="020B0604020202020204" pitchFamily="34" charset="0"/>
                <a:cs typeface="Arial" panose="020B0604020202020204" pitchFamily="34" charset="0"/>
              </a:rPr>
              <a:t>OD STVARNIH NAČINA</a:t>
            </a:r>
          </a:p>
          <a:p>
            <a:pPr>
              <a:lnSpc>
                <a:spcPts val="1900"/>
              </a:lnSpc>
            </a:pPr>
            <a:r>
              <a:rPr lang="hr-HR" sz="2000" b="1">
                <a:solidFill>
                  <a:schemeClr val="bg1"/>
                </a:solidFill>
                <a:latin typeface="Arial" panose="020B0604020202020204" pitchFamily="34" charset="0"/>
                <a:cs typeface="Arial" panose="020B0604020202020204" pitchFamily="34" charset="0"/>
              </a:rPr>
              <a:t>ZAŠTITE</a:t>
            </a:r>
          </a:p>
          <a:p>
            <a:pPr>
              <a:lnSpc>
                <a:spcPts val="1900"/>
              </a:lnSpc>
            </a:pPr>
            <a:r>
              <a:rPr lang="hr-HR" sz="1400">
                <a:solidFill>
                  <a:schemeClr val="bg1"/>
                </a:solidFill>
                <a:latin typeface="Arial" panose="020B0604020202020204" pitchFamily="34" charset="0"/>
                <a:cs typeface="Arial" panose="020B0604020202020204" pitchFamily="34" charset="0"/>
              </a:rPr>
              <a:t>(pranje ruku, držanje razmaka, nošenje maske)</a:t>
            </a:r>
          </a:p>
        </p:txBody>
      </p:sp>
      <p:sp>
        <p:nvSpPr>
          <p:cNvPr id="12" name="Rettangolo con angoli arrotondati 11">
            <a:extLst>
              <a:ext uri="{FF2B5EF4-FFF2-40B4-BE49-F238E27FC236}">
                <a16:creationId xmlns:a16="http://schemas.microsoft.com/office/drawing/2014/main" id="{1CC0F141-85EE-DB49-81A0-762FD9CF367A}"/>
              </a:ext>
            </a:extLst>
          </p:cNvPr>
          <p:cNvSpPr>
            <a:spLocks noChangeAspect="1"/>
          </p:cNvSpPr>
          <p:nvPr/>
        </p:nvSpPr>
        <p:spPr>
          <a:xfrm>
            <a:off x="7292530" y="2650331"/>
            <a:ext cx="4322618" cy="76007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r-HR" sz="2000" b="1">
                <a:solidFill>
                  <a:schemeClr val="bg1"/>
                </a:solidFill>
                <a:latin typeface="Arial" panose="020B0604020202020204" pitchFamily="34" charset="0"/>
                <a:cs typeface="Arial" panose="020B0604020202020204" pitchFamily="34" charset="0"/>
              </a:rPr>
              <a:t>LAŽNI OSJEĆAJ ZAŠTITE</a:t>
            </a:r>
          </a:p>
          <a:p>
            <a:pPr>
              <a:lnSpc>
                <a:spcPts val="1900"/>
              </a:lnSpc>
            </a:pPr>
            <a:r>
              <a:rPr lang="hr-HR" sz="2000" b="1">
                <a:solidFill>
                  <a:schemeClr val="bg1"/>
                </a:solidFill>
                <a:latin typeface="Arial" panose="020B0604020202020204" pitchFamily="34" charset="0"/>
                <a:cs typeface="Arial" panose="020B0604020202020204" pitchFamily="34" charset="0"/>
              </a:rPr>
              <a:t>OD KORONAVIRUSA</a:t>
            </a:r>
          </a:p>
        </p:txBody>
      </p:sp>
      <p:sp>
        <p:nvSpPr>
          <p:cNvPr id="13" name="Rettangolo con angoli arrotondati 12">
            <a:extLst>
              <a:ext uri="{FF2B5EF4-FFF2-40B4-BE49-F238E27FC236}">
                <a16:creationId xmlns:a16="http://schemas.microsoft.com/office/drawing/2014/main" id="{3A156AD6-7FEC-F243-8562-FFCCE1008344}"/>
              </a:ext>
            </a:extLst>
          </p:cNvPr>
          <p:cNvSpPr>
            <a:spLocks noChangeAspect="1"/>
          </p:cNvSpPr>
          <p:nvPr/>
        </p:nvSpPr>
        <p:spPr>
          <a:xfrm>
            <a:off x="7292530" y="3695385"/>
            <a:ext cx="4458644" cy="114933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hr-HR" sz="2000" b="1" dirty="0">
                <a:solidFill>
                  <a:schemeClr val="bg1"/>
                </a:solidFill>
                <a:latin typeface="Arial" panose="020B0604020202020204" pitchFamily="34" charset="0"/>
                <a:cs typeface="Arial" panose="020B0604020202020204" pitchFamily="34" charset="0"/>
              </a:rPr>
              <a:t>STRAH I NESIGURNOST </a:t>
            </a:r>
          </a:p>
          <a:p>
            <a:pPr>
              <a:lnSpc>
                <a:spcPts val="1900"/>
              </a:lnSpc>
            </a:pPr>
            <a:r>
              <a:rPr lang="hr-HR" sz="2000" b="1" dirty="0">
                <a:solidFill>
                  <a:schemeClr val="bg1"/>
                </a:solidFill>
                <a:latin typeface="Arial" panose="020B0604020202020204" pitchFamily="34" charset="0"/>
                <a:cs typeface="Arial" panose="020B0604020202020204" pitchFamily="34" charset="0"/>
              </a:rPr>
              <a:t>ISKORIŠTAVAJU SE ZA ŠIRENJE </a:t>
            </a:r>
          </a:p>
          <a:p>
            <a:pPr>
              <a:lnSpc>
                <a:spcPts val="1900"/>
              </a:lnSpc>
            </a:pPr>
            <a:r>
              <a:rPr lang="hr-HR" sz="2000" b="1" dirty="0">
                <a:solidFill>
                  <a:schemeClr val="bg1"/>
                </a:solidFill>
                <a:latin typeface="Arial" panose="020B0604020202020204" pitchFamily="34" charset="0"/>
                <a:cs typeface="Arial" panose="020B0604020202020204" pitchFamily="34" charset="0"/>
              </a:rPr>
              <a:t>ZNANSTVENO </a:t>
            </a:r>
            <a:r>
              <a:rPr lang="hr-HR" sz="2000" b="1" dirty="0" smtClean="0">
                <a:solidFill>
                  <a:schemeClr val="bg1"/>
                </a:solidFill>
                <a:latin typeface="Arial" panose="020B0604020202020204" pitchFamily="34" charset="0"/>
                <a:cs typeface="Arial" panose="020B0604020202020204" pitchFamily="34" charset="0"/>
              </a:rPr>
              <a:t>NEUTEMELJENIH</a:t>
            </a:r>
          </a:p>
          <a:p>
            <a:pPr>
              <a:lnSpc>
                <a:spcPts val="1900"/>
              </a:lnSpc>
            </a:pPr>
            <a:r>
              <a:rPr lang="hr-HR" sz="2000" b="1" dirty="0" smtClean="0">
                <a:solidFill>
                  <a:schemeClr val="bg1"/>
                </a:solidFill>
                <a:latin typeface="Arial" panose="020B0604020202020204" pitchFamily="34" charset="0"/>
                <a:cs typeface="Arial" panose="020B0604020202020204" pitchFamily="34" charset="0"/>
              </a:rPr>
              <a:t>INFORMACIJA</a:t>
            </a:r>
            <a:endParaRPr lang="hr-HR" sz="2000" b="1" dirty="0">
              <a:solidFill>
                <a:schemeClr val="bg1"/>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A899CA50-17C8-5541-9C5B-4B1A78669D5E}"/>
              </a:ext>
            </a:extLst>
          </p:cNvPr>
          <p:cNvSpPr/>
          <p:nvPr/>
        </p:nvSpPr>
        <p:spPr>
          <a:xfrm>
            <a:off x="139573" y="-86222"/>
            <a:ext cx="412292" cy="584775"/>
          </a:xfrm>
          <a:prstGeom prst="rect">
            <a:avLst/>
          </a:prstGeom>
        </p:spPr>
        <p:txBody>
          <a:bodyPr wrap="none">
            <a:spAutoFit/>
          </a:bodyPr>
          <a:lstStyle/>
          <a:p>
            <a:r>
              <a:rPr lang="hr-HR" sz="3200" b="1">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83938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Collegamento ipertestuale visitato">
      <a:dk1>
        <a:srgbClr val="0A1641"/>
      </a:dk1>
      <a:lt1>
        <a:srgbClr val="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llegamento ipertestuale visitato">
    <a:dk1>
      <a:srgbClr val="0A1641"/>
    </a:dk1>
    <a:lt1>
      <a:srgbClr val="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themeOverride>
</file>

<file path=ppt/theme/themeOverride2.xml><?xml version="1.0" encoding="utf-8"?>
<a:themeOverride xmlns:a="http://schemas.openxmlformats.org/drawingml/2006/main">
  <a:clrScheme name="Collegamento ipertestuale visitato">
    <a:dk1>
      <a:srgbClr val="0A1641"/>
    </a:dk1>
    <a:lt1>
      <a:srgbClr val="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themeOverride>
</file>

<file path=docProps/app.xml><?xml version="1.0" encoding="utf-8"?>
<Properties xmlns="http://schemas.openxmlformats.org/officeDocument/2006/extended-properties" xmlns:vt="http://schemas.openxmlformats.org/officeDocument/2006/docPropsVTypes">
  <Template/>
  <TotalTime>2414</TotalTime>
  <Words>5515</Words>
  <Application>Microsoft Office PowerPoint</Application>
  <PresentationFormat>Widescreen</PresentationFormat>
  <Paragraphs>592</Paragraphs>
  <Slides>34</Slides>
  <Notes>24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Wingdings</vt:lpstr>
      <vt:lpstr>Wingdings 2</vt:lpstr>
      <vt:lpstr>Tema di Office</vt:lpstr>
      <vt:lpstr>PowerPoint Presentation</vt:lpstr>
      <vt:lpstr>PRIMJERI</vt:lpstr>
      <vt:lpstr>PRIMJERI</vt:lpstr>
      <vt:lpstr>PLAN NASTAVNOG SATA</vt:lpstr>
      <vt:lpstr>RAZUMIJEVANJE DEZINFORMACIJA</vt:lpstr>
      <vt:lpstr>ŠTO SU DEZINFORMACIJE</vt:lpstr>
      <vt:lpstr>ŠTO SU DEZINFORMACIJE – ANTIVAKCINACIJSKI POKRET</vt:lpstr>
      <vt:lpstr>ŠTO SU DEZINFORMACIJE – PRIČA O POVEZANOSTI 5G MREŽE I KORONAVIRUSA</vt:lpstr>
      <vt:lpstr>ŠTO SU DEZINFORMACIJE – PIJENJE VRUĆE VODE UNIŠTAVA KORONAVIRUS</vt:lpstr>
      <vt:lpstr>ŠTO SU DEZINFORMACIJE – ISTA OSOBA IZDAJE SE ZA RAZLIČITE PRORUSKE GRAĐANKE</vt:lpstr>
      <vt:lpstr>KAKO DEZINFORMACIJE DJELUJU – PROCES ŠIRENJA DEZINFORMACIJA I</vt:lpstr>
      <vt:lpstr>KAKO DEZINFORMACIJE DJELUJU – PROCES ŠIRENJA DEZINFORMACIJA II – EUROPSKE VRIJEDNOSTI</vt:lpstr>
      <vt:lpstr>KAKO DEZINFORMACIJE DJELUJU – PROCES ŠIRENJA DEZINFORMACIJA II – EUROPSKE VRIJEDNOSTI</vt:lpstr>
      <vt:lpstr>KAKO DEZINFORMACIJE DJELUJU – PROCES ŠIRENJA DEZINFORMACIJA II – EUROPSKE VRIJEDNOSTI</vt:lpstr>
      <vt:lpstr>KAKO DEZINFORMACIJE DJELUJU – PROCES ŠIRENJA DEZINFORMACIJA II – KAMPANJA PROTIV  EU-a: RUSSIA TODAY</vt:lpstr>
      <vt:lpstr>KAKO DEZINFORMACIJE DJELUJU – PROCES ŠIRENJA DEZINFORMACIJA II – EUROPSKE VRIJEDNOSTI</vt:lpstr>
      <vt:lpstr>KAKO DEZINFORMACIJE DJELUJU – ULOGA DRUŠTVENIH MEDIJA</vt:lpstr>
      <vt:lpstr>KAKO DEZINFORMACIJE DJELUJU – KAKO SE MOŽE MANIPULIRATI SADRŽAJEM? </vt:lpstr>
      <vt:lpstr>KAKO DEZINFORMACIJE DJELUJU – KAKO SE MOŽE MANIPULIRATI SADRŽAJEM? </vt:lpstr>
      <vt:lpstr>KAKO REAGIRATI NA DEZINFORMACIJE</vt:lpstr>
      <vt:lpstr>KAKO REAGIRATI NA DEZINFORMACIJE – RAZMISLI PRIJE NEGO ŠTO PODIJELIŠ I PROVJERI ČINJENICE </vt:lpstr>
      <vt:lpstr>KAKO REAGIRATI NA DEZINFORMACIJE</vt:lpstr>
      <vt:lpstr>KAKO REAGIRATI NA DEZINFORMACIJE</vt:lpstr>
      <vt:lpstr>KAKO REAGIRATI NA DEZINFORMACIJE</vt:lpstr>
      <vt:lpstr>RAD U GRUPAMA – ZADACI ZA 3 – 4 GRUPE</vt:lpstr>
      <vt:lpstr>SAŽETAK – ŠTO SMO NAUČILI?</vt:lpstr>
      <vt:lpstr>PowerPoint Presentation</vt:lpstr>
      <vt:lpstr>SAVJETI ZA ONE KOJI ŽELE ZNATI VIŠE – PROVJERAVATELJI ČINJENICA</vt:lpstr>
      <vt:lpstr>PowerPoint Presentation</vt:lpstr>
      <vt:lpstr>PREPORUKE ZA ZAINTERESIRANE – NACIONALNI RESURSI</vt:lpstr>
      <vt:lpstr>PREPORUKE ZA ZAINTERESIRANE – NACIONALNI RESURSI</vt:lpstr>
      <vt:lpstr>PREPORUKE ZA ZAINTERESIRANE – NACIONALNI RESURSI</vt:lpstr>
      <vt:lpstr>PREPORUKE ZA ZAINTERESIRANE – NACIONALNI RESURSI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SALVAI Matteo (COMM)</cp:lastModifiedBy>
  <cp:revision>96</cp:revision>
  <dcterms:created xsi:type="dcterms:W3CDTF">2021-01-13T11:40:04Z</dcterms:created>
  <dcterms:modified xsi:type="dcterms:W3CDTF">2021-04-09T14:15:13Z</dcterms:modified>
</cp:coreProperties>
</file>