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 id="2147483726" r:id="rId7"/>
  </p:sldMasterIdLst>
  <p:notesMasterIdLst>
    <p:notesMasterId r:id="rId42"/>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864" y="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5"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r>
              <a:rPr lang="it-IT" sz="1800" b="0" strike="noStrike" spc="-1">
                <a:solidFill>
                  <a:srgbClr val="0A1641"/>
                </a:solidFill>
                <a:latin typeface="Arial"/>
              </a:rPr>
              <a:t>Click to move the slide</a:t>
            </a:r>
          </a:p>
        </p:txBody>
      </p:sp>
      <p:sp>
        <p:nvSpPr>
          <p:cNvPr id="276" name="PlaceHolder 2"/>
          <p:cNvSpPr>
            <a:spLocks noGrp="1"/>
          </p:cNvSpPr>
          <p:nvPr>
            <p:ph type="body"/>
          </p:nvPr>
        </p:nvSpPr>
        <p:spPr>
          <a:xfrm>
            <a:off x="756000" y="5078520"/>
            <a:ext cx="6047640" cy="4811040"/>
          </a:xfrm>
          <a:prstGeom prst="rect">
            <a:avLst/>
          </a:prstGeom>
        </p:spPr>
        <p:txBody>
          <a:bodyPr lIns="0" tIns="0" rIns="0" bIns="0">
            <a:noAutofit/>
          </a:bodyPr>
          <a:lstStyle/>
          <a:p>
            <a:r>
              <a:rPr lang="fr-BE" sz="2000" b="0" strike="noStrike" spc="-1">
                <a:latin typeface="Arial"/>
              </a:rPr>
              <a:t>Click to edit the notes format</a:t>
            </a:r>
          </a:p>
        </p:txBody>
      </p:sp>
      <p:sp>
        <p:nvSpPr>
          <p:cNvPr id="277" name="PlaceHolder 3"/>
          <p:cNvSpPr>
            <a:spLocks noGrp="1"/>
          </p:cNvSpPr>
          <p:nvPr>
            <p:ph type="hdr"/>
          </p:nvPr>
        </p:nvSpPr>
        <p:spPr>
          <a:xfrm>
            <a:off x="0" y="0"/>
            <a:ext cx="3280680" cy="534240"/>
          </a:xfrm>
          <a:prstGeom prst="rect">
            <a:avLst/>
          </a:prstGeom>
        </p:spPr>
        <p:txBody>
          <a:bodyPr lIns="0" tIns="0" rIns="0" bIns="0">
            <a:noAutofit/>
          </a:bodyPr>
          <a:lstStyle/>
          <a:p>
            <a:r>
              <a:rPr lang="fr-BE" sz="1400" b="0" strike="noStrike" spc="-1">
                <a:latin typeface="Times New Roman"/>
              </a:rPr>
              <a:t>&lt;header&gt;</a:t>
            </a:r>
          </a:p>
        </p:txBody>
      </p:sp>
      <p:sp>
        <p:nvSpPr>
          <p:cNvPr id="278"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fr-BE" sz="1400" b="0" strike="noStrike" spc="-1">
                <a:latin typeface="Times New Roman"/>
              </a:rPr>
              <a:t>&lt;date/time&gt;</a:t>
            </a:r>
          </a:p>
        </p:txBody>
      </p:sp>
      <p:sp>
        <p:nvSpPr>
          <p:cNvPr id="279" name="PlaceHolder 5"/>
          <p:cNvSpPr>
            <a:spLocks noGrp="1"/>
          </p:cNvSpPr>
          <p:nvPr>
            <p:ph type="ftr"/>
          </p:nvPr>
        </p:nvSpPr>
        <p:spPr>
          <a:xfrm>
            <a:off x="0" y="10157400"/>
            <a:ext cx="3280680" cy="534240"/>
          </a:xfrm>
          <a:prstGeom prst="rect">
            <a:avLst/>
          </a:prstGeom>
        </p:spPr>
        <p:txBody>
          <a:bodyPr lIns="0" tIns="0" rIns="0" bIns="0" anchor="b">
            <a:noAutofit/>
          </a:bodyPr>
          <a:lstStyle/>
          <a:p>
            <a:r>
              <a:rPr lang="fr-BE" sz="1400" b="0" strike="noStrike" spc="-1">
                <a:latin typeface="Times New Roman"/>
              </a:rPr>
              <a:t>&lt;footer&gt;</a:t>
            </a:r>
          </a:p>
        </p:txBody>
      </p:sp>
      <p:sp>
        <p:nvSpPr>
          <p:cNvPr id="280"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B6A29499-08EE-4A46-939C-D35A967D2976}" type="slidenum">
              <a:rPr lang="fr-BE" sz="1400" b="0" strike="noStrike" spc="-1">
                <a:latin typeface="Times New Roman"/>
              </a:rPr>
              <a:t>‹#›</a:t>
            </a:fld>
            <a:endParaRPr lang="fr-BE"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its.ucsb.edu/fake-news/spread"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youtube.com/watch?v=nOd2vMCDv9M&amp;feature=youtu.b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facebook.com/watch/?v=3192621760756370"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support.google.com/websearch/answer/1325808?co=GENIE.Platform%3DAndroid&amp;hl=en" TargetMode="External"/><Relationship Id="rId4" Type="http://schemas.openxmlformats.org/officeDocument/2006/relationships/hyperlink" Target="https://www.facebook.com/watch/?v=2584252091848910"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firstdraftnews.org/latest/how-to-talk-to-family-and-friends-about-that-misleading-whatsapp-message/"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poynter.org/fact-checking/2020/have-you-become-a-personal-fact-checker-to-your-family-and-friend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 name="PlaceHolder 1"/>
          <p:cNvSpPr>
            <a:spLocks noGrp="1" noRot="1" noChangeAspect="1"/>
          </p:cNvSpPr>
          <p:nvPr>
            <p:ph type="sldImg"/>
          </p:nvPr>
        </p:nvSpPr>
        <p:spPr>
          <a:xfrm>
            <a:off x="685800" y="1143000"/>
            <a:ext cx="5486400" cy="3086100"/>
          </a:xfrm>
          <a:prstGeom prst="rect">
            <a:avLst/>
          </a:prstGeom>
        </p:spPr>
      </p:sp>
      <p:sp>
        <p:nvSpPr>
          <p:cNvPr id="679"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pl-PL" sz="2000" b="1" strike="noStrike">
                <a:latin typeface="Arial"/>
              </a:rPr>
              <a:t>Która informacja jest fałszywa?</a:t>
            </a:r>
          </a:p>
          <a:p>
            <a:pPr marL="216000" indent="-216000">
              <a:lnSpc>
                <a:spcPct val="100000"/>
              </a:lnSpc>
            </a:pPr>
            <a:endParaRPr lang="fr-BE" sz="2000" b="0" strike="noStrike" spc="-1">
              <a:latin typeface="Arial"/>
            </a:endParaRPr>
          </a:p>
          <a:p>
            <a:pPr marL="216000" indent="-216000">
              <a:lnSpc>
                <a:spcPct val="100000"/>
              </a:lnSpc>
            </a:pPr>
            <a:r>
              <a:rPr lang="pl-PL" sz="2000" b="0" strike="noStrike">
                <a:latin typeface="Arial"/>
              </a:rPr>
              <a:t>Rozgrzewka: Zacznijmy od łatwego przykładu, który prawdopodobnie nikogo nie wprowadzi w błąd, ale może rozśmieszyć. </a:t>
            </a:r>
          </a:p>
          <a:p>
            <a:pPr marL="216000" indent="-216000">
              <a:lnSpc>
                <a:spcPct val="100000"/>
              </a:lnSpc>
            </a:pPr>
            <a:endParaRPr lang="fr-BE" sz="2000" b="0" strike="noStrike" spc="-1">
              <a:latin typeface="Arial"/>
            </a:endParaRPr>
          </a:p>
          <a:p>
            <a:pPr marL="216000" indent="-216000">
              <a:lnSpc>
                <a:spcPct val="100000"/>
              </a:lnSpc>
            </a:pPr>
            <a:r>
              <a:rPr lang="pl-PL" sz="2000" b="0" strike="noStrike">
                <a:latin typeface="Arial"/>
              </a:rPr>
              <a:t>Źródło: www.snopes.com</a:t>
            </a:r>
          </a:p>
        </p:txBody>
      </p:sp>
      <p:sp>
        <p:nvSpPr>
          <p:cNvPr id="680"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EC9B3FF5-77E8-403B-9667-F72F707D04F0}" type="slidenum">
              <a:rPr lang="fr-BE" sz="1200" b="0" strike="noStrike" spc="-1">
                <a:solidFill>
                  <a:srgbClr val="000000"/>
                </a:solidFill>
                <a:latin typeface="+mn-lt"/>
                <a:ea typeface="+mn-ea"/>
              </a:rPr>
              <a:t>2</a:t>
            </a:fld>
            <a:endParaRPr lang="fr-BE" sz="1200" b="0" strike="noStrike" spc="-1">
              <a:solidFill>
                <a:srgbClr val="000000"/>
              </a:solidFill>
              <a:latin typeface="+mn-lt"/>
              <a:ea typeface="+mn-e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 name="PlaceHolder 1"/>
          <p:cNvSpPr>
            <a:spLocks noGrp="1" noRot="1" noChangeAspect="1"/>
          </p:cNvSpPr>
          <p:nvPr>
            <p:ph type="sldImg"/>
          </p:nvPr>
        </p:nvSpPr>
        <p:spPr>
          <a:xfrm>
            <a:off x="685800" y="1143000"/>
            <a:ext cx="5486400" cy="3086100"/>
          </a:xfrm>
          <a:prstGeom prst="rect">
            <a:avLst/>
          </a:prstGeom>
        </p:spPr>
      </p:sp>
      <p:sp>
        <p:nvSpPr>
          <p:cNvPr id="706"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pl-PL" sz="1200" b="0" strike="noStrike">
                <a:latin typeface="Arial"/>
                <a:ea typeface="Calibri"/>
              </a:rPr>
              <a:t>JAK DZIAŁA DEZINFORMACJA </a:t>
            </a:r>
          </a:p>
          <a:p>
            <a:pPr>
              <a:lnSpc>
                <a:spcPct val="100000"/>
              </a:lnSpc>
              <a:tabLst>
                <a:tab pos="0" algn="l"/>
              </a:tabLst>
            </a:pPr>
            <a:endParaRPr lang="fr-BE" sz="1200" b="0" strike="noStrike" spc="-1">
              <a:latin typeface="Arial"/>
            </a:endParaRPr>
          </a:p>
          <a:p>
            <a:pPr marL="171360" indent="-171000">
              <a:lnSpc>
                <a:spcPct val="100000"/>
              </a:lnSpc>
              <a:buClr>
                <a:srgbClr val="000000"/>
              </a:buClr>
              <a:buFont typeface="Wingdings" charset="2"/>
              <a:buChar char=""/>
              <a:tabLst>
                <a:tab pos="0" algn="l"/>
              </a:tabLst>
            </a:pPr>
            <a:r>
              <a:rPr lang="pl-PL" sz="1200" b="0" strike="noStrike">
                <a:latin typeface="Arial"/>
                <a:ea typeface="Calibri"/>
              </a:rPr>
              <a:t>Cele edukacyjne:</a:t>
            </a:r>
          </a:p>
          <a:p>
            <a:pPr marL="171360" indent="-171000">
              <a:lnSpc>
                <a:spcPct val="100000"/>
              </a:lnSpc>
              <a:buClr>
                <a:srgbClr val="000000"/>
              </a:buClr>
              <a:buFont typeface="Wingdings" charset="2"/>
              <a:buChar char="-"/>
              <a:tabLst>
                <a:tab pos="0" algn="l"/>
              </a:tabLst>
            </a:pPr>
            <a:r>
              <a:rPr lang="pl-PL" sz="1200" b="0" strike="noStrike">
                <a:latin typeface="Arial"/>
                <a:ea typeface="Calibri"/>
              </a:rPr>
              <a:t>zrozumieć, jacy główni aktorzy, zachowania i treści określają dezinformację</a:t>
            </a:r>
          </a:p>
          <a:p>
            <a:pPr marL="171360" indent="-171000">
              <a:lnSpc>
                <a:spcPct val="100000"/>
              </a:lnSpc>
              <a:buClr>
                <a:srgbClr val="000000"/>
              </a:buClr>
              <a:buFont typeface="Wingdings" charset="2"/>
              <a:buChar char="-"/>
              <a:tabLst>
                <a:tab pos="0" algn="l"/>
              </a:tabLst>
            </a:pPr>
            <a:r>
              <a:rPr lang="pl-PL" sz="1200" b="0" strike="noStrike">
                <a:latin typeface="Arial"/>
                <a:ea typeface="Calibri"/>
              </a:rPr>
              <a:t>zrozumieć, że osoby rozpowszechniające dezinformacje często celowo usiłują wywołać u odbiorców emocjonalną reakcję</a:t>
            </a:r>
          </a:p>
          <a:p>
            <a:pPr marL="171360" indent="-171000">
              <a:lnSpc>
                <a:spcPct val="100000"/>
              </a:lnSpc>
              <a:buClr>
                <a:srgbClr val="000000"/>
              </a:buClr>
              <a:buFont typeface="Wingdings" charset="2"/>
              <a:buChar char="-"/>
              <a:tabLst>
                <a:tab pos="0" algn="l"/>
              </a:tabLst>
            </a:pPr>
            <a:r>
              <a:rPr lang="pl-PL" sz="1200" b="0" strike="noStrike">
                <a:latin typeface="Arial"/>
                <a:ea typeface="Calibri"/>
              </a:rPr>
              <a:t>zrozumieć, że wszyscy jesteśmy narażeni na ryzyko dezinformacji;  omówić powody, dla których jest to niebezpieczne.</a:t>
            </a:r>
          </a:p>
          <a:p>
            <a:pPr>
              <a:lnSpc>
                <a:spcPct val="100000"/>
              </a:lnSpc>
              <a:tabLst>
                <a:tab pos="0" algn="l"/>
              </a:tabLst>
            </a:pPr>
            <a:endParaRPr lang="fr-BE" sz="1200" b="0" strike="noStrike" spc="-1">
              <a:latin typeface="Arial"/>
            </a:endParaRPr>
          </a:p>
          <a:p>
            <a:pPr>
              <a:lnSpc>
                <a:spcPct val="100000"/>
              </a:lnSpc>
              <a:tabLst>
                <a:tab pos="0" algn="l"/>
              </a:tabLst>
            </a:pPr>
            <a:r>
              <a:rPr lang="pl-PL" sz="2000" b="0" strike="noStrike">
                <a:latin typeface="Arial"/>
                <a:ea typeface="Calibri"/>
              </a:rPr>
              <a:t>Opis:</a:t>
            </a:r>
            <a:r>
              <a:rPr lang="pl-PL"/>
              <a:t/>
            </a:r>
            <a:br>
              <a:rPr lang="pl-PL"/>
            </a:br>
            <a:r>
              <a:rPr lang="pl-PL" sz="2000" b="0" strike="noStrike">
                <a:latin typeface="Arial"/>
                <a:ea typeface="Calibri"/>
              </a:rPr>
              <a:t>– Kiedy zaczynamy w coś wierzyć i kiedy jesteśmy gotowi na wysiłek, aby wesprzeć dane działania?</a:t>
            </a:r>
          </a:p>
          <a:p>
            <a:pPr>
              <a:lnSpc>
                <a:spcPct val="100000"/>
              </a:lnSpc>
              <a:tabLst>
                <a:tab pos="0" algn="l"/>
              </a:tabLst>
            </a:pPr>
            <a:r>
              <a:rPr lang="pl-PL" sz="2000" b="0" strike="noStrike">
                <a:latin typeface="Arial"/>
                <a:ea typeface="Calibri"/>
              </a:rPr>
              <a:t>Dezinformacja to proces – nie działa szybko:</a:t>
            </a:r>
          </a:p>
          <a:p>
            <a:pPr>
              <a:lnSpc>
                <a:spcPct val="100000"/>
              </a:lnSpc>
              <a:tabLst>
                <a:tab pos="0" algn="l"/>
              </a:tabLst>
            </a:pPr>
            <a:r>
              <a:rPr lang="pl-PL" sz="2000" b="0" strike="noStrike">
                <a:latin typeface="Arial"/>
                <a:ea typeface="Calibri"/>
              </a:rPr>
              <a:t>– fałszywe sprawozdanie z badań, w którym powiązano szczepionkę przeciwko odrze z autyzmem, opublikowane w 1998 r. </a:t>
            </a:r>
            <a:r>
              <a:rPr lang="pl-PL" sz="2000" b="0" strike="noStrike">
                <a:latin typeface="Times New Roman"/>
                <a:ea typeface="Calibri"/>
              </a:rPr>
              <a:t> </a:t>
            </a:r>
            <a:r>
              <a:rPr lang="pl-PL" sz="1200" b="0" strike="noStrike">
                <a:solidFill>
                  <a:srgbClr val="000000"/>
                </a:solidFill>
                <a:latin typeface="Times New Roman"/>
                <a:ea typeface="Arial"/>
              </a:rPr>
              <a:t>fałszywe badanie podsyca obawy przed szczepieniem, co skutkuje wzrostem zachorowalności na odrę</a:t>
            </a:r>
            <a:r>
              <a:rPr lang="pl-PL" b="0" strike="noStrike"/>
              <a:t>.</a:t>
            </a:r>
          </a:p>
          <a:p>
            <a:pPr>
              <a:lnSpc>
                <a:spcPct val="100000"/>
              </a:lnSpc>
              <a:tabLst>
                <a:tab pos="0" algn="l"/>
              </a:tabLst>
            </a:pPr>
            <a:r>
              <a:rPr lang="pl-PL" sz="2000" b="0" strike="noStrike">
                <a:solidFill>
                  <a:srgbClr val="000000"/>
                </a:solidFill>
                <a:latin typeface="Times New Roman"/>
                <a:ea typeface="Arial"/>
              </a:rPr>
              <a:t>– Motywacja wspierania jakiegoś pomysłu/jakiejś idei dla politycznego lub finansowego zysku.</a:t>
            </a:r>
          </a:p>
          <a:p>
            <a:pPr>
              <a:lnSpc>
                <a:spcPct val="100000"/>
              </a:lnSpc>
              <a:tabLst>
                <a:tab pos="0" algn="l"/>
              </a:tabLst>
            </a:pPr>
            <a:r>
              <a:rPr lang="pl-PL" sz="1200" b="0" strike="noStrike">
                <a:solidFill>
                  <a:srgbClr val="000000"/>
                </a:solidFill>
                <a:latin typeface="Times New Roman"/>
                <a:ea typeface="Arial"/>
              </a:rPr>
              <a:t>– Należy zachęcić uczniów do zastanowienia się nad tym, czy możliwe jest prowadzenie prawdziwej dyskusji, jeżeli jej uczestnicy nie mogą podejmować świadomych decyzji opartych na faktach; możemy mieć różne opinie, lecz nie wolno rozpowszechniać kłamstw.</a:t>
            </a:r>
          </a:p>
          <a:p>
            <a:pPr>
              <a:lnSpc>
                <a:spcPct val="100000"/>
              </a:lnSpc>
              <a:tabLst>
                <a:tab pos="0" algn="l"/>
              </a:tabLst>
            </a:pPr>
            <a:endParaRPr lang="fr-BE" sz="1200" b="0" strike="noStrike" spc="-1">
              <a:latin typeface="Arial"/>
            </a:endParaRPr>
          </a:p>
          <a:p>
            <a:pPr>
              <a:lnSpc>
                <a:spcPct val="100000"/>
              </a:lnSpc>
              <a:tabLst>
                <a:tab pos="0" algn="l"/>
              </a:tabLst>
            </a:pPr>
            <a:endParaRPr lang="fr-BE" sz="1200" b="0" strike="noStrike" spc="-1">
              <a:latin typeface="Arial"/>
            </a:endParaRPr>
          </a:p>
          <a:p>
            <a:pPr>
              <a:lnSpc>
                <a:spcPct val="100000"/>
              </a:lnSpc>
              <a:tabLst>
                <a:tab pos="0" algn="l"/>
              </a:tabLst>
            </a:pPr>
            <a:endParaRPr lang="fr-BE" sz="1200" b="0" strike="noStrike" spc="-1">
              <a:latin typeface="Arial"/>
            </a:endParaRPr>
          </a:p>
        </p:txBody>
      </p:sp>
      <p:sp>
        <p:nvSpPr>
          <p:cNvPr id="707"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2A61A50A-B1C2-4396-8DBD-42F7DF8096CF}" type="slidenum">
              <a:rPr lang="fr-BE" sz="1200" b="0" strike="noStrike" spc="-1">
                <a:solidFill>
                  <a:srgbClr val="000000"/>
                </a:solidFill>
                <a:latin typeface="+mn-lt"/>
                <a:ea typeface="+mn-ea"/>
              </a:rPr>
              <a:t>11</a:t>
            </a:fld>
            <a:endParaRPr lang="fr-BE" sz="1200" b="0" strike="noStrike" spc="-1">
              <a:solidFill>
                <a:srgbClr val="000000"/>
              </a:solidFill>
              <a:latin typeface="+mn-lt"/>
              <a:ea typeface="+mn-e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 name="PlaceHolder 1"/>
          <p:cNvSpPr>
            <a:spLocks noGrp="1" noRot="1" noChangeAspect="1"/>
          </p:cNvSpPr>
          <p:nvPr>
            <p:ph type="sldImg"/>
          </p:nvPr>
        </p:nvSpPr>
        <p:spPr>
          <a:xfrm>
            <a:off x="685800" y="1143000"/>
            <a:ext cx="5486400" cy="3086100"/>
          </a:xfrm>
          <a:prstGeom prst="rect">
            <a:avLst/>
          </a:prstGeom>
        </p:spPr>
      </p:sp>
      <p:sp>
        <p:nvSpPr>
          <p:cNvPr id="709"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pl-PL" sz="2000" b="0" strike="noStrike">
                <a:latin typeface="Arial"/>
              </a:rPr>
              <a:t>Punkty do omówienia:</a:t>
            </a:r>
            <a:r>
              <a:rPr lang="pl-PL"/>
              <a:t/>
            </a:r>
            <a:br>
              <a:rPr lang="pl-PL"/>
            </a:br>
            <a:endParaRPr lang="pl-PL"/>
          </a:p>
          <a:p>
            <a:pPr marL="171360" indent="-171000">
              <a:lnSpc>
                <a:spcPct val="100000"/>
              </a:lnSpc>
              <a:buClr>
                <a:srgbClr val="000000"/>
              </a:buClr>
              <a:buFont typeface="StarSymbol"/>
              <a:buChar char="-"/>
              <a:tabLst>
                <a:tab pos="0" algn="l"/>
              </a:tabLst>
            </a:pPr>
            <a:r>
              <a:rPr lang="pl-PL" sz="2000" b="0" strike="noStrike">
                <a:latin typeface="Arial"/>
              </a:rPr>
              <a:t>Wyolbrzymianie różnic jest narzędziem służącym do osłabiania społeczności.</a:t>
            </a:r>
          </a:p>
          <a:p>
            <a:pPr marL="171360" indent="-171000">
              <a:lnSpc>
                <a:spcPct val="100000"/>
              </a:lnSpc>
              <a:buClr>
                <a:srgbClr val="000000"/>
              </a:buClr>
              <a:buFont typeface="StarSymbol"/>
              <a:buChar char="-"/>
              <a:tabLst>
                <a:tab pos="0" algn="l"/>
              </a:tabLst>
            </a:pPr>
            <a:r>
              <a:rPr lang="pl-PL" sz="2000" b="0" strike="noStrike">
                <a:latin typeface="Arial"/>
              </a:rPr>
              <a:t>Trudniej jest zniszczyć silną społeczność, która jednoczy się ze względu na wspólne wartości oraz wspólną tożsamość.</a:t>
            </a:r>
          </a:p>
          <a:p>
            <a:pPr>
              <a:lnSpc>
                <a:spcPct val="100000"/>
              </a:lnSpc>
              <a:tabLst>
                <a:tab pos="0" algn="l"/>
              </a:tabLst>
            </a:pPr>
            <a:endParaRPr lang="fr-BE" sz="2000" b="0" strike="noStrike" spc="-1">
              <a:latin typeface="Arial"/>
            </a:endParaRPr>
          </a:p>
          <a:p>
            <a:pPr>
              <a:lnSpc>
                <a:spcPct val="100000"/>
              </a:lnSpc>
              <a:tabLst>
                <a:tab pos="0" algn="l"/>
              </a:tabLst>
            </a:pPr>
            <a:endParaRPr lang="fr-BE" sz="2000" b="0" strike="noStrike" spc="-1">
              <a:latin typeface="Arial"/>
            </a:endParaRPr>
          </a:p>
        </p:txBody>
      </p:sp>
      <p:sp>
        <p:nvSpPr>
          <p:cNvPr id="710"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EE4F7DDB-074D-48B9-83FF-4BB126810B9C}" type="slidenum">
              <a:rPr lang="fr-BE" sz="1200" b="0" strike="noStrike" spc="-1">
                <a:solidFill>
                  <a:srgbClr val="000000"/>
                </a:solidFill>
                <a:latin typeface="+mn-lt"/>
                <a:ea typeface="+mn-ea"/>
              </a:rPr>
              <a:t>12</a:t>
            </a:fld>
            <a:endParaRPr lang="fr-BE" sz="1200" b="0" strike="noStrike" spc="-1">
              <a:solidFill>
                <a:srgbClr val="000000"/>
              </a:solidFill>
              <a:latin typeface="+mn-lt"/>
              <a:ea typeface="+mn-ea"/>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 name="PlaceHolder 1"/>
          <p:cNvSpPr>
            <a:spLocks noGrp="1" noRot="1" noChangeAspect="1"/>
          </p:cNvSpPr>
          <p:nvPr>
            <p:ph type="sldImg"/>
          </p:nvPr>
        </p:nvSpPr>
        <p:spPr>
          <a:xfrm>
            <a:off x="685800" y="1143000"/>
            <a:ext cx="5486400" cy="3086100"/>
          </a:xfrm>
          <a:prstGeom prst="rect">
            <a:avLst/>
          </a:prstGeom>
        </p:spPr>
      </p:sp>
      <p:sp>
        <p:nvSpPr>
          <p:cNvPr id="712" name="PlaceHolder 2"/>
          <p:cNvSpPr>
            <a:spLocks noGrp="1"/>
          </p:cNvSpPr>
          <p:nvPr>
            <p:ph type="body"/>
          </p:nvPr>
        </p:nvSpPr>
        <p:spPr>
          <a:xfrm>
            <a:off x="685800" y="4400640"/>
            <a:ext cx="5486040" cy="3600000"/>
          </a:xfrm>
          <a:prstGeom prst="rect">
            <a:avLst/>
          </a:prstGeom>
        </p:spPr>
        <p:txBody>
          <a:bodyPr>
            <a:noAutofit/>
          </a:bodyPr>
          <a:lstStyle/>
          <a:p>
            <a:pPr marL="171360" indent="-171000">
              <a:lnSpc>
                <a:spcPct val="100000"/>
              </a:lnSpc>
              <a:buClr>
                <a:srgbClr val="000000"/>
              </a:buClr>
              <a:buFont typeface="StarSymbol"/>
              <a:buChar char="-"/>
            </a:pPr>
            <a:r>
              <a:rPr lang="pl-PL" sz="2000" b="0" strike="noStrike">
                <a:latin typeface="Arial"/>
              </a:rPr>
              <a:t>Dezinformację wykorzystuje się zatem do dzielenia ludzi i wyolbrzymiania różnic wewnętrznych.</a:t>
            </a:r>
          </a:p>
          <a:p>
            <a:pPr marL="171360" indent="-171000">
              <a:lnSpc>
                <a:spcPct val="100000"/>
              </a:lnSpc>
              <a:buClr>
                <a:srgbClr val="000000"/>
              </a:buClr>
              <a:buFont typeface="StarSymbol"/>
              <a:buChar char="-"/>
            </a:pPr>
            <a:r>
              <a:rPr lang="pl-PL" sz="1200" b="0" strike="noStrike">
                <a:latin typeface="Arial"/>
                <a:ea typeface="Arial"/>
              </a:rPr>
              <a:t>Osoby szerzące dezinformację dążą do polaryzacji społeczeństw i promocji narracji opartej na opozycji „my i oni”.</a:t>
            </a:r>
          </a:p>
          <a:p>
            <a:pPr marL="171360" indent="-171000">
              <a:lnSpc>
                <a:spcPct val="100000"/>
              </a:lnSpc>
              <a:buClr>
                <a:srgbClr val="000000"/>
              </a:buClr>
              <a:buFont typeface="StarSymbol"/>
              <a:buChar char="-"/>
            </a:pPr>
            <a:r>
              <a:rPr lang="pl-PL" sz="2000" b="0" strike="noStrike">
                <a:latin typeface="Arial"/>
                <a:ea typeface="Arial"/>
              </a:rPr>
              <a:t>Gdy dochodzi do podziału między dotychczasowymi przyjaciółmi, łatwiej jest walczyć osobno z poszczególnymi grupkami.</a:t>
            </a:r>
          </a:p>
          <a:p>
            <a:pPr marL="171360" indent="-171000">
              <a:lnSpc>
                <a:spcPct val="100000"/>
              </a:lnSpc>
              <a:buClr>
                <a:srgbClr val="000000"/>
              </a:buClr>
              <a:buFont typeface="StarSymbol"/>
              <a:buChar char="-"/>
            </a:pPr>
            <a:r>
              <a:rPr lang="pl-PL" sz="1200" b="0" strike="noStrike">
                <a:latin typeface="Arial"/>
                <a:ea typeface="Arial"/>
              </a:rPr>
              <a:t>Jednak dużą część postępu cywilizacyjnego zawdzięczamy znajdowaniu kompromisów między interesami różnych grup.</a:t>
            </a:r>
          </a:p>
        </p:txBody>
      </p:sp>
      <p:sp>
        <p:nvSpPr>
          <p:cNvPr id="713"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DAA35B99-759D-40FB-9B61-21CA6756925B}" type="slidenum">
              <a:rPr lang="fr-BE" sz="1200" b="0" strike="noStrike" spc="-1">
                <a:solidFill>
                  <a:srgbClr val="000000"/>
                </a:solidFill>
                <a:latin typeface="+mn-lt"/>
                <a:ea typeface="+mn-ea"/>
              </a:rPr>
              <a:t>13</a:t>
            </a:fld>
            <a:endParaRPr lang="fr-BE" sz="1200" b="0" strike="noStrike" spc="-1">
              <a:solidFill>
                <a:srgbClr val="000000"/>
              </a:solidFill>
              <a:latin typeface="+mn-lt"/>
              <a:ea typeface="+mn-ea"/>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 name="PlaceHolder 1"/>
          <p:cNvSpPr>
            <a:spLocks noGrp="1" noRot="1" noChangeAspect="1"/>
          </p:cNvSpPr>
          <p:nvPr>
            <p:ph type="sldImg"/>
          </p:nvPr>
        </p:nvSpPr>
        <p:spPr>
          <a:xfrm>
            <a:off x="685800" y="1143000"/>
            <a:ext cx="5486400" cy="3086100"/>
          </a:xfrm>
          <a:prstGeom prst="rect">
            <a:avLst/>
          </a:prstGeom>
        </p:spPr>
      </p:sp>
      <p:sp>
        <p:nvSpPr>
          <p:cNvPr id="715"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pl-PL" sz="1200" b="0" strike="noStrike">
                <a:solidFill>
                  <a:srgbClr val="000000"/>
                </a:solidFill>
                <a:latin typeface="+mn-lt"/>
                <a:ea typeface="+mn-ea"/>
              </a:rPr>
              <a:t>Wszyscy możemy stać się ofiarami dezinformacji. Jest to niebezpieczne zjawisko, które może:</a:t>
            </a:r>
          </a:p>
          <a:p>
            <a:pPr marL="216000" indent="-216000">
              <a:lnSpc>
                <a:spcPct val="100000"/>
              </a:lnSpc>
            </a:pPr>
            <a:r>
              <a:rPr lang="pl-PL" sz="1200" b="1" strike="noStrike">
                <a:solidFill>
                  <a:srgbClr val="000000"/>
                </a:solidFill>
                <a:latin typeface="+mn-lt"/>
                <a:ea typeface="+mn-ea"/>
              </a:rPr>
              <a:t>– prowadzić do utraty zaufania do instytucji publicznych</a:t>
            </a:r>
            <a:r>
              <a:rPr lang="pl-PL" sz="1200" b="0" strike="noStrike">
                <a:solidFill>
                  <a:srgbClr val="000000"/>
                </a:solidFill>
                <a:latin typeface="+mn-lt"/>
                <a:ea typeface="+mn-ea"/>
              </a:rPr>
              <a:t>, co z kolei może prowadzić do politycznej apatii i radykalizacji.</a:t>
            </a:r>
          </a:p>
          <a:p>
            <a:pPr marL="216000" indent="-216000">
              <a:lnSpc>
                <a:spcPct val="100000"/>
              </a:lnSpc>
            </a:pPr>
            <a:r>
              <a:rPr lang="pl-PL" sz="1200" b="1" strike="noStrike">
                <a:solidFill>
                  <a:srgbClr val="000000"/>
                </a:solidFill>
                <a:latin typeface="+mn-lt"/>
                <a:ea typeface="+mn-ea"/>
              </a:rPr>
              <a:t>– prowadzić do utraty zaufania do wiedzy medycznej i naukowej</a:t>
            </a:r>
            <a:r>
              <a:rPr lang="pl-PL" sz="1200" b="0" strike="noStrike">
                <a:solidFill>
                  <a:srgbClr val="000000"/>
                </a:solidFill>
                <a:latin typeface="+mn-lt"/>
                <a:ea typeface="+mn-ea"/>
              </a:rPr>
              <a:t>, co z kolei może mieć poważne</a:t>
            </a:r>
            <a:r>
              <a:rPr lang="pl-PL" sz="1200" b="0" strike="noStrike">
                <a:solidFill>
                  <a:srgbClr val="FF0000"/>
                </a:solidFill>
                <a:latin typeface="+mn-lt"/>
                <a:ea typeface="+mn-ea"/>
              </a:rPr>
              <a:t> </a:t>
            </a:r>
            <a:r>
              <a:rPr lang="pl-PL" sz="1200" b="0" strike="noStrike">
                <a:solidFill>
                  <a:srgbClr val="000000"/>
                </a:solidFill>
                <a:latin typeface="+mn-lt"/>
                <a:ea typeface="+mn-ea"/>
              </a:rPr>
              <a:t>konsekwencje zdrowotne.</a:t>
            </a:r>
          </a:p>
        </p:txBody>
      </p:sp>
      <p:sp>
        <p:nvSpPr>
          <p:cNvPr id="716"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3E51FF70-DF60-4177-9212-8808B0632062}" type="slidenum">
              <a:rPr lang="fr-BE" sz="1200" b="0" strike="noStrike" spc="-1">
                <a:solidFill>
                  <a:srgbClr val="000000"/>
                </a:solidFill>
                <a:latin typeface="+mn-lt"/>
                <a:ea typeface="+mn-ea"/>
              </a:rPr>
              <a:t>14</a:t>
            </a:fld>
            <a:endParaRPr lang="fr-BE" sz="1200" b="0" strike="noStrike" spc="-1">
              <a:solidFill>
                <a:srgbClr val="000000"/>
              </a:solidFill>
              <a:latin typeface="+mn-lt"/>
              <a:ea typeface="+mn-ea"/>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 name="PlaceHolder 1"/>
          <p:cNvSpPr>
            <a:spLocks noGrp="1" noRot="1" noChangeAspect="1"/>
          </p:cNvSpPr>
          <p:nvPr>
            <p:ph type="sldImg"/>
          </p:nvPr>
        </p:nvSpPr>
        <p:spPr>
          <a:xfrm>
            <a:off x="685800" y="1143000"/>
            <a:ext cx="5486400" cy="3086100"/>
          </a:xfrm>
          <a:prstGeom prst="rect">
            <a:avLst/>
          </a:prstGeom>
        </p:spPr>
      </p:sp>
      <p:sp>
        <p:nvSpPr>
          <p:cNvPr id="718"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pl-PL" sz="2000" b="0" strike="noStrike">
                <a:latin typeface="Arial"/>
                <a:ea typeface="+mn-ea"/>
              </a:rPr>
              <a:t>Media kontrolowane przez państwo, takie jak Russia Today to „zwyczajowi podejrzani” wśród podmiotów rozpowszechniających dezinformację, zwłaszcza w celu siania nieufności i tworzenia podziałów wewnątrz UE i krajów Zachodu. Wspólna taktyka takich podmiotów, w szczególności tych związanych z Kremlem, ma na celu wzbudzenie nieufności do instytucji demokratycznych i dążenie do osłabienia Unii Europejskiej poprzez celowe zapełnianie przestrzeni informacyjnej fałszywymi narracjami. Jednym z przykładów może być relacja ośrodków telewizji Russia Today na temat leku remdesiwir</a:t>
            </a:r>
            <a:r>
              <a:rPr lang="pl-PL" b="0" strike="noStrike"/>
              <a:t>, </a:t>
            </a:r>
            <a:r>
              <a:rPr lang="pl-PL" sz="1200" b="0" strike="noStrike">
                <a:solidFill>
                  <a:srgbClr val="000000"/>
                </a:solidFill>
                <a:latin typeface="+mn-lt"/>
                <a:ea typeface="+mn-ea"/>
              </a:rPr>
              <a:t>dopuszczonego w lipcu 2020 r. w UE do leczenia COVID-19 u dorosłych i nastolatków w wieku od 12 lat z zapaleniem płuc, którzy potrzebują podawania tlenu. Media prorosyjskie promowały liczne wprowadzające w błąd historie na temat zakupu przez UE dużych ilości remdesiwiru, który WHO rzekomo uznała za nieskuteczny. Opisywały ten krok jako poważną porażkę unijnej polityki zdrowotnej oraz „jeden z największych skandali związanych z kryzysem zdrowotnym”. W rzeczywistości, według WHO, pewność jego skuteczności jest niska, a dowody nie wskazują na to, że remdesiwir </a:t>
            </a:r>
            <a:r>
              <a:rPr lang="pl-PL" sz="1200" b="0" i="1" strike="noStrike">
                <a:solidFill>
                  <a:srgbClr val="000000"/>
                </a:solidFill>
                <a:latin typeface="+mn-lt"/>
                <a:ea typeface="+mn-ea"/>
              </a:rPr>
              <a:t>nie</a:t>
            </a:r>
            <a:r>
              <a:rPr lang="pl-PL" sz="1200" b="0" strike="noStrike">
                <a:solidFill>
                  <a:srgbClr val="000000"/>
                </a:solidFill>
                <a:latin typeface="+mn-lt"/>
                <a:ea typeface="+mn-ea"/>
              </a:rPr>
              <a:t> przynosi korzyści. Zalecenie ma charakter </a:t>
            </a:r>
            <a:r>
              <a:rPr lang="pl-PL" sz="1200" b="0" i="1" strike="noStrike">
                <a:solidFill>
                  <a:srgbClr val="000000"/>
                </a:solidFill>
                <a:latin typeface="+mn-lt"/>
                <a:ea typeface="+mn-ea"/>
              </a:rPr>
              <a:t>warunkowy</a:t>
            </a:r>
            <a:r>
              <a:rPr lang="pl-PL" sz="1200" b="0" strike="noStrike">
                <a:solidFill>
                  <a:srgbClr val="000000"/>
                </a:solidFill>
                <a:latin typeface="+mn-lt"/>
                <a:ea typeface="+mn-ea"/>
              </a:rPr>
              <a:t> i jest wydawane, gdy dowody dotyczące korzyści i ryzyka danej terapii są mniej pewne. </a:t>
            </a:r>
          </a:p>
          <a:p>
            <a:pPr>
              <a:lnSpc>
                <a:spcPct val="100000"/>
              </a:lnSpc>
              <a:tabLst>
                <a:tab pos="0" algn="l"/>
              </a:tabLst>
            </a:pPr>
            <a:endParaRPr lang="fr-BE" sz="1200" b="0" strike="noStrike" spc="-1">
              <a:latin typeface="Arial"/>
            </a:endParaRPr>
          </a:p>
          <a:p>
            <a:pPr>
              <a:lnSpc>
                <a:spcPct val="100000"/>
              </a:lnSpc>
              <a:tabLst>
                <a:tab pos="0" algn="l"/>
              </a:tabLst>
            </a:pPr>
            <a:r>
              <a:rPr lang="pl-PL" sz="1200" b="0" strike="noStrike">
                <a:solidFill>
                  <a:srgbClr val="000000"/>
                </a:solidFill>
                <a:latin typeface="+mn-lt"/>
                <a:ea typeface="+mn-ea"/>
              </a:rPr>
              <a:t>Jest to metoda powszechnie stosowana przez wrogie podmioty, które rozpowszechniają dezinformację z myślą o korzyściach politycznych i finansowych: celem jest najczęściej osłabienie UE / Zachodu poprzez przedstawianie ich polityk i wartości jako chybionych, co podważa zaufanie obywateli do instytucji i organów zaangażowanych w podejmowanie decyzji. Rozpowszechniając takie informacje, jak powyższe doniesienia, podmioty szerzące dezinformację powodują większą dezorientację w i tak już niepewnej sytuacji, co sprawia, że obywatele często ignorują wytyczne organów krajowych i ekspertów naukowych. </a:t>
            </a:r>
          </a:p>
          <a:p>
            <a:pPr>
              <a:lnSpc>
                <a:spcPct val="100000"/>
              </a:lnSpc>
              <a:tabLst>
                <a:tab pos="0" algn="l"/>
              </a:tabLst>
            </a:pPr>
            <a:endParaRPr lang="fr-BE" sz="1200" b="0" strike="noStrike" spc="-1">
              <a:latin typeface="Arial"/>
            </a:endParaRPr>
          </a:p>
          <a:p>
            <a:pPr>
              <a:lnSpc>
                <a:spcPct val="100000"/>
              </a:lnSpc>
              <a:tabLst>
                <a:tab pos="0" algn="l"/>
              </a:tabLst>
            </a:pPr>
            <a:r>
              <a:rPr lang="pl-PL" sz="2000" b="0" strike="noStrike">
                <a:solidFill>
                  <a:srgbClr val="000000"/>
                </a:solidFill>
                <a:latin typeface="+mn-lt"/>
                <a:ea typeface="+mn-ea"/>
              </a:rPr>
              <a:t>Źródło: https://www.youtube.com/watch?v=e7jiPDxxx3o&amp;ab_channel=RTFrance</a:t>
            </a:r>
          </a:p>
          <a:p>
            <a:pPr>
              <a:lnSpc>
                <a:spcPct val="100000"/>
              </a:lnSpc>
              <a:tabLst>
                <a:tab pos="0" algn="l"/>
              </a:tabLst>
            </a:pPr>
            <a:r>
              <a:rPr lang="pl-PL" sz="2000" b="0" strike="noStrike">
                <a:solidFill>
                  <a:srgbClr val="000000"/>
                </a:solidFill>
                <a:latin typeface="+mn-lt"/>
                <a:ea typeface="+mn-ea"/>
              </a:rPr>
              <a:t>https://www.who.int/news-room/feature-stories/detail/who-recommends-against-the-use-of-remdesivir-in-covid-19-patients</a:t>
            </a:r>
          </a:p>
          <a:p>
            <a:pPr>
              <a:lnSpc>
                <a:spcPct val="100000"/>
              </a:lnSpc>
              <a:tabLst>
                <a:tab pos="0" algn="l"/>
              </a:tabLst>
            </a:pPr>
            <a:r>
              <a:rPr lang="pl-PL" sz="2000" b="0" strike="noStrike">
                <a:solidFill>
                  <a:srgbClr val="000000"/>
                </a:solidFill>
                <a:latin typeface="+mn-lt"/>
                <a:ea typeface="+mn-ea"/>
              </a:rPr>
              <a:t>https://www.ema.europa.eu/en/news/update-remdesivir-ema-will-evaluate-new-data-solidarity-trial</a:t>
            </a:r>
          </a:p>
          <a:p>
            <a:pPr>
              <a:lnSpc>
                <a:spcPct val="100000"/>
              </a:lnSpc>
              <a:tabLst>
                <a:tab pos="0" algn="l"/>
              </a:tabLst>
            </a:pPr>
            <a:endParaRPr lang="fr-BE" sz="2000" b="0" strike="noStrike" spc="-1">
              <a:latin typeface="Arial"/>
            </a:endParaRPr>
          </a:p>
        </p:txBody>
      </p:sp>
      <p:sp>
        <p:nvSpPr>
          <p:cNvPr id="719"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6286EC12-9ABC-479E-AFA3-5D3A763A3274}" type="slidenum">
              <a:rPr lang="fr-BE" sz="1200" b="0" strike="noStrike" spc="-1">
                <a:solidFill>
                  <a:srgbClr val="000000"/>
                </a:solidFill>
                <a:latin typeface="+mn-lt"/>
                <a:ea typeface="+mn-ea"/>
              </a:rPr>
              <a:t>15</a:t>
            </a:fld>
            <a:endParaRPr lang="fr-BE" sz="1200" b="0" strike="noStrike" spc="-1">
              <a:solidFill>
                <a:srgbClr val="000000"/>
              </a:solidFill>
              <a:latin typeface="+mn-lt"/>
              <a:ea typeface="+mn-ea"/>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 name="PlaceHolder 1"/>
          <p:cNvSpPr>
            <a:spLocks noGrp="1" noRot="1" noChangeAspect="1"/>
          </p:cNvSpPr>
          <p:nvPr>
            <p:ph type="sldImg"/>
          </p:nvPr>
        </p:nvSpPr>
        <p:spPr>
          <a:xfrm>
            <a:off x="685800" y="1143000"/>
            <a:ext cx="5486400" cy="3086100"/>
          </a:xfrm>
          <a:prstGeom prst="rect">
            <a:avLst/>
          </a:prstGeom>
        </p:spPr>
      </p:sp>
      <p:sp>
        <p:nvSpPr>
          <p:cNvPr id="721"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pl-PL" sz="2000" b="0" strike="noStrike">
                <a:latin typeface="Arial"/>
              </a:rPr>
              <a:t>Niezależnie od tego, czy celem narracji dezinformacyjnej jest osiągnięcie korzyści politycznych czy finansowych, media społecznościowe odgrywają olbrzymią rolę zarówno w szerzeniu dezinformacji, jak i jej ukróceniu. Tematy do omówienia:</a:t>
            </a:r>
            <a:r>
              <a:rPr lang="pl-PL"/>
              <a:t/>
            </a:r>
            <a:br>
              <a:rPr lang="pl-PL"/>
            </a:br>
            <a:endParaRPr lang="pl-PL"/>
          </a:p>
          <a:p>
            <a:pPr marL="171360" indent="-171000">
              <a:lnSpc>
                <a:spcPct val="100000"/>
              </a:lnSpc>
              <a:buClr>
                <a:srgbClr val="000000"/>
              </a:buClr>
              <a:buFont typeface="StarSymbol"/>
              <a:buChar char="-"/>
            </a:pPr>
            <a:r>
              <a:rPr lang="pl-PL" sz="2000" b="0" strike="noStrike">
                <a:latin typeface="Arial"/>
              </a:rPr>
              <a:t>Wszyscy korzystają z mediów społecznościowych. Dotyczy to tak samo nas, jak i osób, którym ufamy, w tym przyjaciół i rodziny. Właśnie z tego powodu musimy szczególnie uważać na informacje, które widzimy/otrzymujemy. Powyżej widnieje przykład wiadomości WhatsApp zawierającej zupełnie nieprawdziwe informacji dotyczące fałszywego lekarstwa na koronawirusa. (po lewej)</a:t>
            </a:r>
          </a:p>
          <a:p>
            <a:pPr marL="171360" indent="-171000">
              <a:lnSpc>
                <a:spcPct val="100000"/>
              </a:lnSpc>
              <a:buClr>
                <a:srgbClr val="000000"/>
              </a:buClr>
              <a:buFont typeface="StarSymbol"/>
              <a:buChar char="-"/>
            </a:pPr>
            <a:r>
              <a:rPr lang="pl-PL" sz="2000" b="0" strike="noStrike">
                <a:latin typeface="Arial"/>
              </a:rPr>
              <a:t>Clickbait (generowanie zysku z kliknięć) &gt; tworzenie w zamierzeniu przyciągających uwagę lub zagadkowych tytułów lub obrazów/filmów w celu uzyskania większej liczby kliknięć. Pamiętacie przedstawiony wcześniej artykuł, w którym papież popiera Trumpa? Zob. również przykład powyżej, w którym UE rzekomo chce połączenia Wielkiej Brytanii z Francją. (po środku na górze)</a:t>
            </a:r>
          </a:p>
          <a:p>
            <a:pPr marL="171360" indent="-171000">
              <a:lnSpc>
                <a:spcPct val="100000"/>
              </a:lnSpc>
              <a:buClr>
                <a:srgbClr val="000000"/>
              </a:buClr>
              <a:buFont typeface="StarSymbol"/>
              <a:buChar char="-"/>
            </a:pPr>
            <a:r>
              <a:rPr lang="pl-PL" sz="2000" b="0" strike="noStrike">
                <a:latin typeface="Arial"/>
              </a:rPr>
              <a:t>Całkowicie sfałszowane historie, takie jak przykład posta na Instagramie z kwietnia 2020 r. dotyczącego rzekomego wynalezienia szczepionki na koronawirusa, podczas gdy w tym czasie nie istniała szczepionka i nie zaczęły się jeszcze zaawansowane badania nad nią. (po środku na dole)</a:t>
            </a:r>
          </a:p>
          <a:p>
            <a:pPr marL="171360" indent="-171000">
              <a:lnSpc>
                <a:spcPct val="100000"/>
              </a:lnSpc>
              <a:buClr>
                <a:srgbClr val="000000"/>
              </a:buClr>
              <a:buFont typeface="StarSymbol"/>
              <a:buChar char="-"/>
            </a:pPr>
            <a:r>
              <a:rPr lang="pl-PL" sz="2000" b="0" strike="noStrike">
                <a:latin typeface="Arial"/>
              </a:rPr>
              <a:t>Sztuczne powielanie &gt; rozpowszechnianie historii lub narracji za pośrednictwem nieprawdziwych środków: fałszywych profili i botów, zalewania postów komentarzami i udostępnieniami, aby nadać im większy rozgłos. Profile celowo stworzone w taki sposób, aby wydawało się, że należą do „przeciętnych” osób, z opisami zwyczajnych zawodów i zainteresowań, ale obsługiwane w całości sztucznie lub przez farmy trolli. Powyższe przykłady przedstawiają odpowiedzi na posty zamieszczone na różnych kontach na Twitterze, w których wykorzystano podobną narrację lub identyczny tekst, co wskazuje na skoordynowany przekaz. Źródło: Sprawozdanie Institute for Strategic Dialogue and Alliance for Securing Democracy – https://www.isdglobal.org/wp-content/uploads/2020/08/ISDG-proCCP.pdf</a:t>
            </a:r>
          </a:p>
          <a:p>
            <a:pPr marL="171360" indent="-171000">
              <a:lnSpc>
                <a:spcPct val="100000"/>
              </a:lnSpc>
              <a:buClr>
                <a:srgbClr val="000000"/>
              </a:buClr>
              <a:buFont typeface="StarSymbol"/>
              <a:buChar char="-"/>
            </a:pPr>
            <a:r>
              <a:rPr lang="pl-PL" sz="2000" b="0" strike="noStrike">
                <a:latin typeface="Arial"/>
              </a:rPr>
              <a:t>Wykorzystanie obrazu poza kontekstem: zapoznamy się z przykładem na kolejnych slajdach. Niezwykle powszechną techniką dezinformacji jest ponowne wykorzystanie starszego materiału (często graficznego lub szokującego) na potrzeby bieżących wydarzeń lub w zupełnie innych kontekstach.</a:t>
            </a:r>
          </a:p>
          <a:p>
            <a:pPr>
              <a:lnSpc>
                <a:spcPct val="100000"/>
              </a:lnSpc>
            </a:pPr>
            <a:endParaRPr lang="fr-BE" sz="2000" b="0" strike="noStrike" spc="-1">
              <a:latin typeface="Arial"/>
            </a:endParaRPr>
          </a:p>
          <a:p>
            <a:pPr>
              <a:lnSpc>
                <a:spcPct val="100000"/>
              </a:lnSpc>
              <a:tabLst>
                <a:tab pos="0" algn="l"/>
              </a:tabLst>
            </a:pPr>
            <a:r>
              <a:rPr lang="pl-PL" sz="2000" b="0" strike="noStrike">
                <a:latin typeface="Arial"/>
              </a:rPr>
              <a:t>Dodatkowe informacje: </a:t>
            </a:r>
            <a:r>
              <a:rPr lang="pl-PL" sz="2000" b="0" u="sng" strike="noStrike">
                <a:solidFill>
                  <a:srgbClr val="000000"/>
                </a:solidFill>
                <a:uFillTx/>
                <a:latin typeface="Arial"/>
                <a:hlinkClick r:id="rId3"/>
              </a:rPr>
              <a:t>https://www.cits.ucsb.edu/fake-news/spread</a:t>
            </a:r>
          </a:p>
        </p:txBody>
      </p:sp>
      <p:sp>
        <p:nvSpPr>
          <p:cNvPr id="722"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1F11EE6E-204F-40AC-9018-2829F6DA061B}" type="slidenum">
              <a:rPr lang="fr-BE" sz="1200" b="0" strike="noStrike" spc="-1">
                <a:solidFill>
                  <a:srgbClr val="000000"/>
                </a:solidFill>
                <a:latin typeface="+mn-lt"/>
                <a:ea typeface="+mn-ea"/>
              </a:rPr>
              <a:t>16</a:t>
            </a:fld>
            <a:endParaRPr lang="fr-BE" sz="1200" b="0" strike="noStrike" spc="-1">
              <a:solidFill>
                <a:srgbClr val="000000"/>
              </a:solidFill>
              <a:latin typeface="+mn-lt"/>
              <a:ea typeface="+mn-ea"/>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 name="PlaceHolder 1"/>
          <p:cNvSpPr>
            <a:spLocks noGrp="1" noRot="1" noChangeAspect="1"/>
          </p:cNvSpPr>
          <p:nvPr>
            <p:ph type="sldImg"/>
          </p:nvPr>
        </p:nvSpPr>
        <p:spPr>
          <a:xfrm>
            <a:off x="685800" y="1143000"/>
            <a:ext cx="5486400" cy="3086100"/>
          </a:xfrm>
          <a:prstGeom prst="rect">
            <a:avLst/>
          </a:prstGeom>
        </p:spPr>
      </p:sp>
      <p:sp>
        <p:nvSpPr>
          <p:cNvPr id="724" name="PlaceHolder 2"/>
          <p:cNvSpPr>
            <a:spLocks noGrp="1"/>
          </p:cNvSpPr>
          <p:nvPr>
            <p:ph type="body"/>
          </p:nvPr>
        </p:nvSpPr>
        <p:spPr>
          <a:xfrm>
            <a:off x="685800" y="4400640"/>
            <a:ext cx="5486040" cy="3600000"/>
          </a:xfrm>
          <a:prstGeom prst="rect">
            <a:avLst/>
          </a:prstGeom>
        </p:spPr>
        <p:txBody>
          <a:bodyPr>
            <a:noAutofit/>
          </a:bodyPr>
          <a:lstStyle/>
          <a:p>
            <a:pPr marL="171360" indent="-171000">
              <a:lnSpc>
                <a:spcPct val="100000"/>
              </a:lnSpc>
              <a:buClr>
                <a:srgbClr val="000000"/>
              </a:buClr>
              <a:buFont typeface="StarSymbol"/>
              <a:buChar char="-"/>
            </a:pPr>
            <a:r>
              <a:rPr lang="pl-PL" sz="2000" b="0" strike="noStrike">
                <a:latin typeface="Arial"/>
                <a:ea typeface="+mn-ea"/>
              </a:rPr>
              <a:t>TikTok, platforma krótkich filmów wideo, odnotowała niezwykle szybki wzrost liczby użytkowników, zwłaszcza wśród nastolatków. Jednak wraz ze wzrostem popularności w Europie i w Stanach Zjednoczonych</a:t>
            </a:r>
            <a:r>
              <a:rPr lang="pl-PL" b="0" strike="noStrike"/>
              <a:t> </a:t>
            </a:r>
            <a:r>
              <a:rPr lang="pl-PL" sz="1200" b="0" strike="noStrike">
                <a:solidFill>
                  <a:srgbClr val="000000"/>
                </a:solidFill>
                <a:latin typeface="+mn-lt"/>
                <a:ea typeface="+mn-ea"/>
              </a:rPr>
              <a:t>TikTok zaczął również gościć wiele fałszywych treści, w dużej mierze o charakterze politycznym, także antyszczepionkowych i wprowadzających w błąd informacji dotyczących zmiany klimatu, takich jak ataki na szwedzką działaczkę na rzecz ochrony środowiska Gretę Thunberg. </a:t>
            </a:r>
          </a:p>
          <a:p>
            <a:pPr marL="171360" indent="-171000">
              <a:lnSpc>
                <a:spcPct val="100000"/>
              </a:lnSpc>
              <a:buClr>
                <a:srgbClr val="000000"/>
              </a:buClr>
              <a:buFont typeface="StarSymbol"/>
              <a:buChar char="-"/>
            </a:pPr>
            <a:r>
              <a:rPr lang="pl-PL" sz="1200" b="0" strike="noStrike">
                <a:solidFill>
                  <a:srgbClr val="000000"/>
                </a:solidFill>
                <a:latin typeface="+mn-lt"/>
                <a:ea typeface="+mn-ea"/>
              </a:rPr>
              <a:t>Przed kilkoma miesiącami na platformie TikTok pojawiły się liczne filmy wideo szerzące bezpodstawne informacje i obalone teorie spiskowe na temat pandemii koronawirusa.</a:t>
            </a:r>
          </a:p>
          <a:p>
            <a:pPr marL="171360" indent="-171000">
              <a:lnSpc>
                <a:spcPct val="100000"/>
              </a:lnSpc>
              <a:buClr>
                <a:srgbClr val="000000"/>
              </a:buClr>
              <a:buFont typeface="StarSymbol"/>
              <a:buChar char="-"/>
            </a:pPr>
            <a:r>
              <a:rPr lang="pl-PL" sz="1200" b="0" strike="noStrike">
                <a:solidFill>
                  <a:srgbClr val="000000"/>
                </a:solidFill>
                <a:latin typeface="+mn-lt"/>
                <a:ea typeface="+mn-ea"/>
              </a:rPr>
              <a:t>Nagrania wideo o tysiącach odsłon, takie jak prezentowane tutaj,  podtrzymywały, że „chiński rząd zainicjował rozprzestrzenianie się wirusa jako sposób na kontrolę ludności” lub twierdziły, że epidemia była „w rzeczywistości rządowym atakiem biochemicznym” mającym na celu odwrócenie uwagi ludzi. W innym filmie stwierdzono, że „ludzie są przekonani, że Chiny postanowiły wypuścić wirusa &gt;przypadkowo&lt;[...] po to, by kontrolować populację”.</a:t>
            </a:r>
          </a:p>
          <a:p>
            <a:pPr marL="171360" indent="-171000">
              <a:lnSpc>
                <a:spcPct val="100000"/>
              </a:lnSpc>
              <a:buClr>
                <a:srgbClr val="000000"/>
              </a:buClr>
              <a:buFont typeface="StarSymbol"/>
              <a:buChar char="-"/>
            </a:pPr>
            <a:r>
              <a:rPr lang="pl-PL" sz="1200" b="0" strike="noStrike">
                <a:solidFill>
                  <a:srgbClr val="000000"/>
                </a:solidFill>
                <a:latin typeface="+mn-lt"/>
                <a:ea typeface="+mn-ea"/>
              </a:rPr>
              <a:t>Od tego czasu TikTok opracował jasne wytyczne w stosunku do wprowadzających w błąd informacji na swojej platformie, w tym do wprowadzających w błąd informacji medycznych, ale każdy użytkownik platformy dobrze wie, jak szybko mogą się pojawić nowe trendy, hasztagi, wyzwania, a zatem ważne jest zachowanie czujności przy oglądaniu i udostępnianiu tych treści.</a:t>
            </a:r>
          </a:p>
          <a:p>
            <a:pPr>
              <a:lnSpc>
                <a:spcPct val="100000"/>
              </a:lnSpc>
            </a:pPr>
            <a:endParaRPr lang="fr-BE" sz="1200" b="0" strike="noStrike" spc="-1">
              <a:latin typeface="Arial"/>
            </a:endParaRPr>
          </a:p>
          <a:p>
            <a:pPr>
              <a:lnSpc>
                <a:spcPct val="100000"/>
              </a:lnSpc>
            </a:pPr>
            <a:r>
              <a:rPr lang="pl-PL" sz="1200" b="0" strike="noStrike">
                <a:solidFill>
                  <a:srgbClr val="000000"/>
                </a:solidFill>
                <a:latin typeface="+mn-lt"/>
                <a:ea typeface="+mn-ea"/>
              </a:rPr>
              <a:t>Źródła: https://www.poynter.org/fact-checking/2019/misinformation-makes-its-way-to-tiktok/</a:t>
            </a:r>
          </a:p>
          <a:p>
            <a:pPr>
              <a:lnSpc>
                <a:spcPct val="100000"/>
              </a:lnSpc>
            </a:pPr>
            <a:r>
              <a:rPr lang="pl-PL" sz="2000" b="0" strike="noStrike">
                <a:solidFill>
                  <a:srgbClr val="000000"/>
                </a:solidFill>
                <a:latin typeface="+mn-lt"/>
                <a:ea typeface="+mn-ea"/>
              </a:rPr>
              <a:t>https://www.mediamatters.org/fake-news/tiktok-hosting-videos-spreading-misinformation-about-coronavirus-despite-platforms-new</a:t>
            </a:r>
          </a:p>
          <a:p>
            <a:pPr>
              <a:lnSpc>
                <a:spcPct val="100000"/>
              </a:lnSpc>
            </a:pPr>
            <a:endParaRPr lang="fr-BE" sz="2000" b="0" strike="noStrike" spc="-1">
              <a:latin typeface="Arial"/>
            </a:endParaRPr>
          </a:p>
        </p:txBody>
      </p:sp>
      <p:sp>
        <p:nvSpPr>
          <p:cNvPr id="725"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E8DFBD3A-BEEE-43FF-A6B7-E9F33A198A38}" type="slidenum">
              <a:rPr lang="fr-BE" sz="1200" b="0" strike="noStrike" spc="-1">
                <a:solidFill>
                  <a:srgbClr val="000000"/>
                </a:solidFill>
                <a:latin typeface="+mn-lt"/>
                <a:ea typeface="+mn-ea"/>
              </a:rPr>
              <a:t>17</a:t>
            </a:fld>
            <a:endParaRPr lang="fr-BE" sz="1200" b="0" strike="noStrike" spc="-1">
              <a:solidFill>
                <a:srgbClr val="000000"/>
              </a:solidFill>
              <a:latin typeface="+mn-lt"/>
              <a:ea typeface="+mn-ea"/>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 name="PlaceHolder 1"/>
          <p:cNvSpPr>
            <a:spLocks noGrp="1" noRot="1" noChangeAspect="1"/>
          </p:cNvSpPr>
          <p:nvPr>
            <p:ph type="sldImg"/>
          </p:nvPr>
        </p:nvSpPr>
        <p:spPr>
          <a:xfrm>
            <a:off x="685800" y="1143000"/>
            <a:ext cx="5486400" cy="3086100"/>
          </a:xfrm>
          <a:prstGeom prst="rect">
            <a:avLst/>
          </a:prstGeom>
        </p:spPr>
      </p:sp>
      <p:sp>
        <p:nvSpPr>
          <p:cNvPr id="727"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pl-PL" sz="2000" b="0" strike="noStrike">
                <a:latin typeface="Arial"/>
              </a:rPr>
              <a:t>Obejrzyjcie nagranie bardzo uważnie – wygląda bardzo realistycznie, prawda? Jak można się było spodziewać, papież nie wykonał jednak sztuczki z obrusem podczas wizyty w Stanach Zjednoczonych, a nagranie zostało w całości sfabrykowane: nazywamy to „deepfake”. Oto porównanie z wersją oryginalną: https://www.youtube.com/watch?v=ABy_1sL-R3s&amp;feature=emb_title</a:t>
            </a:r>
          </a:p>
          <a:p>
            <a:pPr>
              <a:lnSpc>
                <a:spcPct val="100000"/>
              </a:lnSpc>
              <a:tabLst>
                <a:tab pos="0" algn="l"/>
              </a:tabLst>
            </a:pPr>
            <a:endParaRPr lang="fr-BE" sz="2000" b="0" strike="noStrike" spc="-1">
              <a:latin typeface="Arial"/>
            </a:endParaRPr>
          </a:p>
          <a:p>
            <a:pPr>
              <a:lnSpc>
                <a:spcPct val="100000"/>
              </a:lnSpc>
              <a:tabLst>
                <a:tab pos="0" algn="l"/>
              </a:tabLst>
            </a:pPr>
            <a:r>
              <a:rPr lang="pl-PL" sz="2000" b="0" strike="noStrike">
                <a:latin typeface="Arial"/>
                <a:ea typeface="+mn-ea"/>
              </a:rPr>
              <a:t>Deepfake jest współczesną wersją Photoshopa: wykorzystuje sztuczną inteligencję do</a:t>
            </a:r>
            <a:r>
              <a:rPr lang="pl-PL" sz="1200" b="0" strike="noStrike">
                <a:solidFill>
                  <a:srgbClr val="000000"/>
                </a:solidFill>
                <a:latin typeface="+mn-lt"/>
                <a:ea typeface="+mn-ea"/>
              </a:rPr>
              <a:t>stworzenia nowego materiału (obrazów, nagrań wideo i nagrań głosowych), przedstawiającego wydarzenia, wypowiedzi lub działania, które w rzeczywistości nigdy nie miały miejsca. Rezultaty mogą być całkiem przekonujące. Deepfake różni się on innych form fałszywych informacji przez to, że jest bardzo trudny do zidentyfikowania jako fałszywy. Deepfake są nieprawdziwymi nagraniami wideo, w których wykorzystano oprogramowanie cyfrowe, uczenie się maszyn i zamianę twarzy.</a:t>
            </a:r>
          </a:p>
          <a:p>
            <a:pPr>
              <a:lnSpc>
                <a:spcPct val="100000"/>
              </a:lnSpc>
              <a:tabLst>
                <a:tab pos="0" algn="l"/>
              </a:tabLst>
            </a:pPr>
            <a:endParaRPr lang="fr-BE" sz="1200" b="0" strike="noStrike" spc="-1">
              <a:latin typeface="Arial"/>
            </a:endParaRPr>
          </a:p>
          <a:p>
            <a:pPr>
              <a:lnSpc>
                <a:spcPct val="100000"/>
              </a:lnSpc>
              <a:tabLst>
                <a:tab pos="0" algn="l"/>
              </a:tabLst>
            </a:pPr>
            <a:r>
              <a:rPr lang="pl-PL" sz="2000" b="0" strike="noStrike">
                <a:solidFill>
                  <a:srgbClr val="000000"/>
                </a:solidFill>
                <a:latin typeface="+mn-lt"/>
                <a:ea typeface="+mn-ea"/>
              </a:rPr>
              <a:t>Dodatkowe informacje można uzyskać, zapoznając się z następującym materiałem: https://www.betterinternetforkids.eu/web/portal/practice/awareness/detail?articleId=5398982#:~:text=Deepfakes%20are%20computer%2Dcreated%20artificial,action%20that%20never%20actually%20happened.&amp;text=Deepfakes%20are%20fake%20videos%20created,machine%20learning%20and%20face%20swapping.</a:t>
            </a:r>
          </a:p>
          <a:p>
            <a:pPr>
              <a:lnSpc>
                <a:spcPct val="100000"/>
              </a:lnSpc>
              <a:tabLst>
                <a:tab pos="0" algn="l"/>
              </a:tabLst>
            </a:pPr>
            <a:endParaRPr lang="fr-BE" sz="2000" b="0" strike="noStrike" spc="-1">
              <a:latin typeface="Arial"/>
            </a:endParaRPr>
          </a:p>
        </p:txBody>
      </p:sp>
      <p:sp>
        <p:nvSpPr>
          <p:cNvPr id="728"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1562BAC9-A2C8-44AB-8594-5453F1F71E63}" type="slidenum">
              <a:rPr lang="fr-BE" sz="1200" b="0" strike="noStrike" spc="-1">
                <a:solidFill>
                  <a:srgbClr val="000000"/>
                </a:solidFill>
                <a:latin typeface="+mn-lt"/>
                <a:ea typeface="+mn-ea"/>
              </a:rPr>
              <a:t>18</a:t>
            </a:fld>
            <a:endParaRPr lang="fr-BE" sz="1200" b="0" strike="noStrike" spc="-1">
              <a:solidFill>
                <a:srgbClr val="000000"/>
              </a:solidFill>
              <a:latin typeface="+mn-lt"/>
              <a:ea typeface="+mn-ea"/>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 name="PlaceHolder 1"/>
          <p:cNvSpPr>
            <a:spLocks noGrp="1" noRot="1" noChangeAspect="1"/>
          </p:cNvSpPr>
          <p:nvPr>
            <p:ph type="sldImg"/>
          </p:nvPr>
        </p:nvSpPr>
        <p:spPr>
          <a:xfrm>
            <a:off x="685800" y="1143000"/>
            <a:ext cx="5486400" cy="3086100"/>
          </a:xfrm>
          <a:prstGeom prst="rect">
            <a:avLst/>
          </a:prstGeom>
        </p:spPr>
      </p:sp>
      <p:sp>
        <p:nvSpPr>
          <p:cNvPr id="730"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pl-PL" sz="2000" b="0" strike="noStrike">
                <a:latin typeface="Arial"/>
              </a:rPr>
              <a:t>Kolejnym przykładem wykorzystywania obrazu poza kontekstem w celu stworzenia fałszywe narracji jest ta historia z portalu Sputnik o dzieciach na „zmilitaryzowanej” Łotwie poddawanych indoktrynacji przez NATO: </a:t>
            </a:r>
            <a:r>
              <a:rPr lang="pl-PL" sz="2000" b="0" u="sng" strike="noStrike">
                <a:solidFill>
                  <a:srgbClr val="000000"/>
                </a:solidFill>
                <a:uFillTx/>
                <a:latin typeface="Arial"/>
                <a:hlinkClick r:id="rId3"/>
              </a:rPr>
              <a:t>https://www.youtube.com/watch?v=nOd2vMCDv9M&amp;feature=youtu.be</a:t>
            </a:r>
          </a:p>
          <a:p>
            <a:pPr>
              <a:lnSpc>
                <a:spcPct val="100000"/>
              </a:lnSpc>
              <a:tabLst>
                <a:tab pos="0" algn="l"/>
              </a:tabLst>
            </a:pPr>
            <a:endParaRPr lang="fr-BE" sz="2000" b="0" strike="noStrike" spc="-1">
              <a:latin typeface="Arial"/>
            </a:endParaRPr>
          </a:p>
          <a:p>
            <a:pPr algn="just">
              <a:lnSpc>
                <a:spcPct val="100000"/>
              </a:lnSpc>
              <a:tabLst>
                <a:tab pos="0" algn="l"/>
              </a:tabLst>
            </a:pPr>
            <a:r>
              <a:rPr lang="pl-PL" sz="1200" b="0" strike="noStrike">
                <a:solidFill>
                  <a:srgbClr val="000000"/>
                </a:solidFill>
                <a:latin typeface="+mn-lt"/>
                <a:ea typeface="+mn-ea"/>
              </a:rPr>
              <a:t>Pozwól uczniom wyrazić swoje </a:t>
            </a:r>
            <a:r>
              <a:rPr lang="pl-PL" sz="1200" b="1" strike="noStrike">
                <a:solidFill>
                  <a:srgbClr val="000000"/>
                </a:solidFill>
                <a:latin typeface="+mn-lt"/>
                <a:ea typeface="+mn-ea"/>
              </a:rPr>
              <a:t>emocje</a:t>
            </a:r>
            <a:r>
              <a:rPr lang="pl-PL" sz="1200" b="0" strike="noStrike">
                <a:solidFill>
                  <a:srgbClr val="000000"/>
                </a:solidFill>
                <a:latin typeface="+mn-lt"/>
                <a:ea typeface="+mn-ea"/>
              </a:rPr>
              <a:t>. Co czują, patrząc na to nagranie? Jak by zareagowali, gdyby pojawiło się w ich powiadomieniach na Instagramie / TikToku? Dlaczego wywołuje w nich emocje? Sama wiadomość, sposób jej sformułowania, obraz...?</a:t>
            </a:r>
          </a:p>
          <a:p>
            <a:pPr algn="just">
              <a:lnSpc>
                <a:spcPct val="100000"/>
              </a:lnSpc>
              <a:tabLst>
                <a:tab pos="0" algn="l"/>
              </a:tabLst>
            </a:pPr>
            <a:endParaRPr lang="fr-BE" sz="1200" b="0" strike="noStrike" spc="-1">
              <a:latin typeface="Arial"/>
            </a:endParaRPr>
          </a:p>
          <a:p>
            <a:pPr algn="just">
              <a:lnSpc>
                <a:spcPct val="100000"/>
              </a:lnSpc>
              <a:tabLst>
                <a:tab pos="0" algn="l"/>
              </a:tabLst>
            </a:pPr>
            <a:r>
              <a:rPr lang="pl-PL" sz="1200" b="0" strike="noStrike">
                <a:solidFill>
                  <a:srgbClr val="000000"/>
                </a:solidFill>
                <a:latin typeface="+mn-lt"/>
                <a:ea typeface="+mn-ea"/>
              </a:rPr>
              <a:t>Zrób wprowadzenie do kolejnego rozdziału: reagowanie na dezinformację.</a:t>
            </a:r>
          </a:p>
        </p:txBody>
      </p:sp>
      <p:sp>
        <p:nvSpPr>
          <p:cNvPr id="731"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341895D0-B710-4C8E-A0E5-EB9FDA1984EB}" type="slidenum">
              <a:rPr lang="fr-BE" sz="1200" b="0" strike="noStrike" spc="-1">
                <a:solidFill>
                  <a:srgbClr val="000000"/>
                </a:solidFill>
                <a:latin typeface="+mn-lt"/>
                <a:ea typeface="+mn-ea"/>
              </a:rPr>
              <a:t>19</a:t>
            </a:fld>
            <a:endParaRPr lang="fr-BE" sz="1200" b="0" strike="noStrike" spc="-1">
              <a:solidFill>
                <a:srgbClr val="000000"/>
              </a:solidFill>
              <a:latin typeface="+mn-lt"/>
              <a:ea typeface="+mn-ea"/>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 name="PlaceHolder 1"/>
          <p:cNvSpPr>
            <a:spLocks noGrp="1" noRot="1" noChangeAspect="1"/>
          </p:cNvSpPr>
          <p:nvPr>
            <p:ph type="sldImg"/>
          </p:nvPr>
        </p:nvSpPr>
        <p:spPr>
          <a:xfrm>
            <a:off x="685800" y="1143000"/>
            <a:ext cx="5486400" cy="3086100"/>
          </a:xfrm>
          <a:prstGeom prst="rect">
            <a:avLst/>
          </a:prstGeom>
        </p:spPr>
      </p:sp>
      <p:sp>
        <p:nvSpPr>
          <p:cNvPr id="733"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pl-PL" sz="1200" b="0" strike="noStrike">
                <a:solidFill>
                  <a:srgbClr val="000000"/>
                </a:solidFill>
                <a:latin typeface="Arial"/>
              </a:rPr>
              <a:t>JAK REAGOWAĆ NA DEZINFORMACJĘ</a:t>
            </a:r>
          </a:p>
          <a:p>
            <a:pPr>
              <a:lnSpc>
                <a:spcPct val="100000"/>
              </a:lnSpc>
              <a:tabLst>
                <a:tab pos="0" algn="l"/>
              </a:tabLst>
            </a:pPr>
            <a:endParaRPr lang="fr-BE" sz="1200" b="0" strike="noStrike" spc="-1">
              <a:latin typeface="Arial"/>
            </a:endParaRPr>
          </a:p>
          <a:p>
            <a:pPr marL="171360" indent="-171000">
              <a:lnSpc>
                <a:spcPct val="100000"/>
              </a:lnSpc>
              <a:buClr>
                <a:srgbClr val="000000"/>
              </a:buClr>
              <a:buFont typeface="Wingdings" charset="2"/>
              <a:buChar char=""/>
              <a:tabLst>
                <a:tab pos="0" algn="l"/>
              </a:tabLst>
            </a:pPr>
            <a:r>
              <a:rPr lang="pl-PL" sz="1200" b="0" strike="noStrike">
                <a:solidFill>
                  <a:srgbClr val="000000"/>
                </a:solidFill>
                <a:latin typeface="Arial"/>
                <a:ea typeface="Calibri"/>
              </a:rPr>
              <a:t>Cele edukacyjne:</a:t>
            </a:r>
            <a:r>
              <a:rPr lang="pl-PL"/>
              <a:t/>
            </a:r>
            <a:br>
              <a:rPr lang="pl-PL"/>
            </a:br>
            <a:r>
              <a:rPr lang="pl-PL" sz="1200" b="0" strike="noStrike">
                <a:solidFill>
                  <a:srgbClr val="000000"/>
                </a:solidFill>
                <a:latin typeface="Arial"/>
                <a:ea typeface="Calibri"/>
              </a:rPr>
              <a:t> </a:t>
            </a:r>
          </a:p>
          <a:p>
            <a:pPr marL="171360" indent="-171000">
              <a:lnSpc>
                <a:spcPct val="100000"/>
              </a:lnSpc>
              <a:buClr>
                <a:srgbClr val="000000"/>
              </a:buClr>
              <a:buFont typeface="Wingdings" charset="2"/>
              <a:buChar char="-"/>
              <a:tabLst>
                <a:tab pos="0" algn="l"/>
              </a:tabLst>
            </a:pPr>
            <a:r>
              <a:rPr lang="pl-PL" sz="1200" b="0" strike="noStrike">
                <a:solidFill>
                  <a:srgbClr val="000000"/>
                </a:solidFill>
                <a:latin typeface="Arial"/>
                <a:ea typeface="Calibri"/>
              </a:rPr>
              <a:t>zrozumieć, że wszyscy mamy do odegrania jakąś rolę w ograniczaniu szerzenia się dezinformacji, ponieważ stanowi ona zagrożenie dla demokracji (i może potencjalnie zagrażać naszemu życiu)</a:t>
            </a:r>
          </a:p>
          <a:p>
            <a:pPr marL="171360" indent="-171000">
              <a:lnSpc>
                <a:spcPct val="100000"/>
              </a:lnSpc>
              <a:buClr>
                <a:srgbClr val="000000"/>
              </a:buClr>
              <a:buFont typeface="Wingdings" charset="2"/>
              <a:buChar char="-"/>
              <a:tabLst>
                <a:tab pos="0" algn="l"/>
              </a:tabLst>
            </a:pPr>
            <a:r>
              <a:rPr lang="pl-PL" sz="1200" b="0" strike="noStrike">
                <a:solidFill>
                  <a:srgbClr val="000000"/>
                </a:solidFill>
                <a:latin typeface="Arial"/>
                <a:ea typeface="Calibri"/>
              </a:rPr>
              <a:t>omówić poszczególnie etapy oceny wiarygodności treści, w tym ostrożną postawę przed ich udostępnieniem, oraz kluczowe elementy procesu weryfikowania faktów</a:t>
            </a:r>
          </a:p>
          <a:p>
            <a:pPr marL="171360" indent="-171000">
              <a:lnSpc>
                <a:spcPct val="100000"/>
              </a:lnSpc>
              <a:buClr>
                <a:srgbClr val="000000"/>
              </a:buClr>
              <a:buFont typeface="Wingdings" charset="2"/>
              <a:buChar char="-"/>
              <a:tabLst>
                <a:tab pos="0" algn="l"/>
              </a:tabLst>
            </a:pPr>
            <a:r>
              <a:rPr lang="pl-PL" sz="1200" b="0" strike="noStrike">
                <a:solidFill>
                  <a:srgbClr val="000000"/>
                </a:solidFill>
                <a:latin typeface="Arial"/>
                <a:ea typeface="Calibri"/>
              </a:rPr>
              <a:t>nauczyć się rozmawiać z innymi o dezinformacji i wywoływanych przez nią zagrożeniach oraz powstrzymywać ich przed rozpowszechnianiem szkodliwych i fałszywych narracji.</a:t>
            </a:r>
          </a:p>
        </p:txBody>
      </p:sp>
      <p:sp>
        <p:nvSpPr>
          <p:cNvPr id="734"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FE659689-C382-48C7-AFF2-AD236F0A660F}" type="slidenum">
              <a:rPr lang="fr-BE" sz="1200" b="0" strike="noStrike" spc="-1">
                <a:solidFill>
                  <a:srgbClr val="000000"/>
                </a:solidFill>
                <a:latin typeface="+mn-lt"/>
                <a:ea typeface="+mn-ea"/>
              </a:rPr>
              <a:t>20</a:t>
            </a:fld>
            <a:endParaRPr lang="fr-BE" sz="1200" b="0" strike="noStrike" spc="-1">
              <a:solidFill>
                <a:srgbClr val="000000"/>
              </a:solidFill>
              <a:latin typeface="+mn-lt"/>
              <a:ea typeface="+mn-e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 name="PlaceHolder 1"/>
          <p:cNvSpPr>
            <a:spLocks noGrp="1" noRot="1" noChangeAspect="1"/>
          </p:cNvSpPr>
          <p:nvPr>
            <p:ph type="sldImg"/>
          </p:nvPr>
        </p:nvSpPr>
        <p:spPr>
          <a:xfrm>
            <a:off x="685800" y="1143000"/>
            <a:ext cx="5486400" cy="3086100"/>
          </a:xfrm>
          <a:prstGeom prst="rect">
            <a:avLst/>
          </a:prstGeom>
        </p:spPr>
      </p:sp>
      <p:sp>
        <p:nvSpPr>
          <p:cNvPr id="682"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pl-PL" sz="2000" b="0" strike="noStrike">
                <a:latin typeface="Arial"/>
              </a:rPr>
              <a:t>Czasami trudno stwierdzić co jest prawdą, a co fałszem</a:t>
            </a:r>
          </a:p>
          <a:p>
            <a:pPr>
              <a:lnSpc>
                <a:spcPct val="100000"/>
              </a:lnSpc>
              <a:tabLst>
                <a:tab pos="0" algn="l"/>
              </a:tabLst>
            </a:pPr>
            <a:endParaRPr lang="fr-BE" sz="2000" b="0" strike="noStrike" spc="-1">
              <a:latin typeface="Arial"/>
            </a:endParaRPr>
          </a:p>
          <a:p>
            <a:pPr>
              <a:lnSpc>
                <a:spcPct val="100000"/>
              </a:lnSpc>
              <a:tabLst>
                <a:tab pos="0" algn="l"/>
              </a:tabLst>
            </a:pPr>
            <a:r>
              <a:rPr lang="pl-PL" sz="2000" b="0" strike="noStrike">
                <a:latin typeface="Arial"/>
              </a:rPr>
              <a:t>Odpowiedź: oba są fałszywe. </a:t>
            </a:r>
          </a:p>
          <a:p>
            <a:pPr>
              <a:lnSpc>
                <a:spcPct val="100000"/>
              </a:lnSpc>
              <a:tabLst>
                <a:tab pos="0" algn="l"/>
              </a:tabLst>
            </a:pPr>
            <a:endParaRPr lang="fr-BE" sz="2000" b="0" strike="noStrike" spc="-1">
              <a:latin typeface="Arial"/>
            </a:endParaRPr>
          </a:p>
          <a:p>
            <a:pPr marL="228600" indent="-228240">
              <a:lnSpc>
                <a:spcPct val="100000"/>
              </a:lnSpc>
              <a:buClr>
                <a:srgbClr val="000000"/>
              </a:buClr>
              <a:buFont typeface="StarSymbol"/>
              <a:buAutoNum type="arabicParenR"/>
              <a:tabLst>
                <a:tab pos="0" algn="l"/>
              </a:tabLst>
            </a:pPr>
            <a:r>
              <a:rPr lang="pl-PL" sz="2000" b="0" strike="noStrike">
                <a:latin typeface="Arial"/>
              </a:rPr>
              <a:t>Informacja wprowadzająca w błąd: działaczka na rzecz klimatu z bronią? Zdjęcie przedstawia inną osobę, która, uchwycona na zdjęciu pod szczególnym kątem, jest podobna do Grety Thunberg (źródło: www.snopes.com oraz https://factual.afp.com/el-video-de-una-mujer-disparando-no-muestra-greta-thunberg-sino-una-ingeniera-sueca).</a:t>
            </a:r>
          </a:p>
          <a:p>
            <a:pPr marL="228600" indent="-228240">
              <a:lnSpc>
                <a:spcPct val="100000"/>
              </a:lnSpc>
              <a:buClr>
                <a:srgbClr val="000000"/>
              </a:buClr>
              <a:buFont typeface="StarSymbol"/>
              <a:buAutoNum type="arabicParenR"/>
              <a:tabLst>
                <a:tab pos="0" algn="l"/>
              </a:tabLst>
            </a:pPr>
            <a:r>
              <a:rPr lang="pl-PL" sz="2000" b="0" strike="noStrike">
                <a:latin typeface="Arial"/>
              </a:rPr>
              <a:t>Zmyślone wiadomości: Historia nie jest prawdziwa, a źródło wiadomości (dailypresser.com) po prostu nie istnieje.</a:t>
            </a:r>
          </a:p>
        </p:txBody>
      </p:sp>
      <p:sp>
        <p:nvSpPr>
          <p:cNvPr id="683"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002024A3-AEF3-448E-BBF5-A88B2FC37DFD}" type="slidenum">
              <a:rPr lang="fr-BE" sz="1200" b="0" strike="noStrike" spc="-1">
                <a:solidFill>
                  <a:srgbClr val="000000"/>
                </a:solidFill>
                <a:latin typeface="+mn-lt"/>
                <a:ea typeface="+mn-ea"/>
              </a:rPr>
              <a:t>3</a:t>
            </a:fld>
            <a:endParaRPr lang="fr-BE" sz="1200" b="0" strike="noStrike" spc="-1">
              <a:solidFill>
                <a:srgbClr val="000000"/>
              </a:solidFill>
              <a:latin typeface="+mn-lt"/>
              <a:ea typeface="+mn-ea"/>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 name="PlaceHolder 1"/>
          <p:cNvSpPr>
            <a:spLocks noGrp="1" noRot="1" noChangeAspect="1"/>
          </p:cNvSpPr>
          <p:nvPr>
            <p:ph type="sldImg"/>
          </p:nvPr>
        </p:nvSpPr>
        <p:spPr>
          <a:xfrm>
            <a:off x="685800" y="1143000"/>
            <a:ext cx="5486400" cy="3086100"/>
          </a:xfrm>
          <a:prstGeom prst="rect">
            <a:avLst/>
          </a:prstGeom>
        </p:spPr>
      </p:sp>
      <p:sp>
        <p:nvSpPr>
          <p:cNvPr id="736"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pl-PL" sz="1200" b="0" strike="noStrike">
                <a:solidFill>
                  <a:srgbClr val="000000"/>
                </a:solidFill>
                <a:latin typeface="+mn-lt"/>
                <a:ea typeface="+mn-ea"/>
              </a:rPr>
              <a:t>Opis:</a:t>
            </a:r>
          </a:p>
          <a:p>
            <a:pPr marL="171360" indent="-171000">
              <a:lnSpc>
                <a:spcPct val="100000"/>
              </a:lnSpc>
              <a:buClr>
                <a:srgbClr val="000000"/>
              </a:buClr>
              <a:buFont typeface="StarSymbol"/>
              <a:buChar char="-"/>
              <a:tabLst>
                <a:tab pos="0" algn="l"/>
              </a:tabLst>
            </a:pPr>
            <a:r>
              <a:rPr lang="pl-PL" sz="1200" b="0" strike="noStrike">
                <a:solidFill>
                  <a:srgbClr val="000000"/>
                </a:solidFill>
                <a:latin typeface="+mn-lt"/>
                <a:ea typeface="+mn-ea"/>
              </a:rPr>
              <a:t>Pierwszym krokiem w stronę ochrony jest świadomość istnienia dezinformacji oraz tego, że możemy stać się jej celem.</a:t>
            </a:r>
          </a:p>
          <a:p>
            <a:pPr marL="171360" indent="-171000">
              <a:lnSpc>
                <a:spcPct val="100000"/>
              </a:lnSpc>
              <a:buClr>
                <a:srgbClr val="000000"/>
              </a:buClr>
              <a:buFont typeface="StarSymbol"/>
              <a:buChar char="-"/>
              <a:tabLst>
                <a:tab pos="0" algn="l"/>
              </a:tabLst>
            </a:pPr>
            <a:r>
              <a:rPr lang="pl-PL" sz="1200" b="0" strike="noStrike">
                <a:solidFill>
                  <a:srgbClr val="000000"/>
                </a:solidFill>
                <a:latin typeface="+mn-lt"/>
                <a:ea typeface="+mn-ea"/>
              </a:rPr>
              <a:t>Drugim krokiem jest weryfikowanie faktów, które może być również świetną rozrywką – to jak zabawa w detektywa, która mogłaby się bardzo spodobać uczniom. To prawda, że w większości przypadków jest to dość czasochłonne, lecz uczniowie nie powinni się zniechęcać, ponieważ często konkretne cechy danej informacji już same w sobie wiele mówią o jakości przekazywanych treści. </a:t>
            </a:r>
          </a:p>
          <a:p>
            <a:pPr marL="171360" indent="-171000">
              <a:lnSpc>
                <a:spcPct val="100000"/>
              </a:lnSpc>
              <a:buClr>
                <a:srgbClr val="000000"/>
              </a:buClr>
              <a:buFont typeface="StarSymbol"/>
              <a:buChar char="-"/>
              <a:tabLst>
                <a:tab pos="0" algn="l"/>
              </a:tabLst>
            </a:pPr>
            <a:r>
              <a:rPr lang="pl-PL" sz="1200" b="0" strike="noStrike">
                <a:solidFill>
                  <a:srgbClr val="000000"/>
                </a:solidFill>
                <a:latin typeface="+mn-lt"/>
                <a:ea typeface="Arial"/>
              </a:rPr>
              <a:t>Na informacje</a:t>
            </a:r>
            <a:r>
              <a:rPr lang="pl-PL" b="0" strike="noStrike">
                <a:solidFill>
                  <a:srgbClr val="000000"/>
                </a:solidFill>
              </a:rPr>
              <a:t> </a:t>
            </a:r>
            <a:r>
              <a:rPr lang="pl-PL" sz="2000" b="0" strike="noStrike">
                <a:solidFill>
                  <a:srgbClr val="000000"/>
                </a:solidFill>
                <a:latin typeface="+mn-lt"/>
                <a:ea typeface="+mn-ea"/>
              </a:rPr>
              <a:t>zawsze należy patrzeć </a:t>
            </a:r>
            <a:r>
              <a:rPr lang="pl-PL" sz="1200" b="0" strike="noStrike">
                <a:solidFill>
                  <a:srgbClr val="000000"/>
                </a:solidFill>
                <a:latin typeface="+mn-lt"/>
                <a:ea typeface="Arial"/>
              </a:rPr>
              <a:t>krytycznie.</a:t>
            </a:r>
          </a:p>
          <a:p>
            <a:pPr marL="171360" indent="-171000">
              <a:lnSpc>
                <a:spcPct val="100000"/>
              </a:lnSpc>
              <a:buClr>
                <a:srgbClr val="000000"/>
              </a:buClr>
              <a:buFont typeface="StarSymbol"/>
              <a:buChar char="-"/>
              <a:tabLst>
                <a:tab pos="0" algn="l"/>
              </a:tabLst>
            </a:pPr>
            <a:r>
              <a:rPr lang="pl-PL" sz="2000" b="0" strike="noStrike">
                <a:solidFill>
                  <a:srgbClr val="000000"/>
                </a:solidFill>
                <a:latin typeface="+mn-lt"/>
                <a:ea typeface="Arial"/>
              </a:rPr>
              <a:t>Jak zwiększyć zaufanie do instytucji i mediów?</a:t>
            </a:r>
          </a:p>
          <a:p>
            <a:pPr marL="171360" indent="-171000">
              <a:lnSpc>
                <a:spcPct val="100000"/>
              </a:lnSpc>
              <a:buClr>
                <a:srgbClr val="000000"/>
              </a:buClr>
              <a:buFont typeface="StarSymbol"/>
              <a:buChar char="-"/>
              <a:tabLst>
                <a:tab pos="0" algn="l"/>
              </a:tabLst>
            </a:pPr>
            <a:r>
              <a:rPr lang="pl-PL" sz="2000" b="0" strike="noStrike">
                <a:solidFill>
                  <a:srgbClr val="000000"/>
                </a:solidFill>
                <a:latin typeface="+mn-lt"/>
                <a:ea typeface="Arial"/>
              </a:rPr>
              <a:t>Co by się stało, gdybyśmy – w czasach kryzysu – nie wierzyli w to, co nakazują nam nasze władze?</a:t>
            </a:r>
          </a:p>
          <a:p>
            <a:pPr marL="171360" indent="-171000">
              <a:lnSpc>
                <a:spcPct val="100000"/>
              </a:lnSpc>
              <a:buClr>
                <a:srgbClr val="000000"/>
              </a:buClr>
              <a:buFont typeface="StarSymbol"/>
              <a:buChar char="-"/>
              <a:tabLst>
                <a:tab pos="0" algn="l"/>
              </a:tabLst>
            </a:pPr>
            <a:r>
              <a:rPr lang="pl-PL" sz="2000" b="0" strike="noStrike">
                <a:solidFill>
                  <a:srgbClr val="000000"/>
                </a:solidFill>
                <a:latin typeface="+mn-lt"/>
                <a:ea typeface="Arial"/>
              </a:rPr>
              <a:t>Liczy się</a:t>
            </a:r>
            <a:r>
              <a:rPr lang="pl-PL" sz="2000" strike="noStrike">
                <a:solidFill>
                  <a:srgbClr val="000000"/>
                </a:solidFill>
                <a:latin typeface="+mn-lt"/>
                <a:ea typeface="Arial"/>
              </a:rPr>
              <a:t> </a:t>
            </a:r>
            <a:r>
              <a:rPr lang="pl-PL" sz="2000" b="1" i="1" strike="noStrike">
                <a:solidFill>
                  <a:srgbClr val="000000"/>
                </a:solidFill>
                <a:latin typeface="+mn-lt"/>
                <a:ea typeface="Arial"/>
              </a:rPr>
              <a:t>źródło</a:t>
            </a:r>
            <a:r>
              <a:rPr lang="pl-PL" sz="2000" strike="noStrike">
                <a:solidFill>
                  <a:srgbClr val="000000"/>
                </a:solidFill>
                <a:latin typeface="+mn-lt"/>
                <a:ea typeface="Arial"/>
              </a:rPr>
              <a:t> </a:t>
            </a:r>
            <a:r>
              <a:rPr lang="pl-PL" sz="2000" b="0" strike="noStrike">
                <a:solidFill>
                  <a:srgbClr val="000000"/>
                </a:solidFill>
                <a:latin typeface="+mn-lt"/>
                <a:ea typeface="Arial"/>
              </a:rPr>
              <a:t>– dobrze jest zachować pewną dozę sceptycyzmu, ale jest to szczególnie ważne, jeśli źródło nie jest wiarygodne.</a:t>
            </a:r>
          </a:p>
          <a:p>
            <a:pPr>
              <a:lnSpc>
                <a:spcPct val="100000"/>
              </a:lnSpc>
              <a:tabLst>
                <a:tab pos="0" algn="l"/>
              </a:tabLst>
            </a:pPr>
            <a:endParaRPr lang="fr-BE" sz="2000" b="0" strike="noStrike" spc="-1">
              <a:latin typeface="Arial"/>
            </a:endParaRPr>
          </a:p>
          <a:p>
            <a:pPr>
              <a:lnSpc>
                <a:spcPct val="100000"/>
              </a:lnSpc>
              <a:tabLst>
                <a:tab pos="0" algn="l"/>
              </a:tabLst>
            </a:pPr>
            <a:endParaRPr lang="fr-BE" sz="2000" b="0" strike="noStrike" spc="-1">
              <a:latin typeface="Arial"/>
            </a:endParaRPr>
          </a:p>
        </p:txBody>
      </p:sp>
      <p:sp>
        <p:nvSpPr>
          <p:cNvPr id="737"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A305E227-51B1-40A5-BD0F-5120763E451D}" type="slidenum">
              <a:rPr lang="fr-BE" sz="1200" b="0" strike="noStrike" spc="-1">
                <a:solidFill>
                  <a:srgbClr val="000000"/>
                </a:solidFill>
                <a:latin typeface="+mn-lt"/>
                <a:ea typeface="+mn-ea"/>
              </a:rPr>
              <a:t>21</a:t>
            </a:fld>
            <a:endParaRPr lang="fr-BE" sz="1200" b="0" strike="noStrike" spc="-1">
              <a:solidFill>
                <a:srgbClr val="000000"/>
              </a:solidFill>
              <a:latin typeface="+mn-lt"/>
              <a:ea typeface="+mn-ea"/>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 name="PlaceHolder 1"/>
          <p:cNvSpPr>
            <a:spLocks noGrp="1" noRot="1" noChangeAspect="1"/>
          </p:cNvSpPr>
          <p:nvPr>
            <p:ph type="sldImg"/>
          </p:nvPr>
        </p:nvSpPr>
        <p:spPr>
          <a:xfrm>
            <a:off x="685800" y="1143000"/>
            <a:ext cx="5486400" cy="3086100"/>
          </a:xfrm>
          <a:prstGeom prst="rect">
            <a:avLst/>
          </a:prstGeom>
        </p:spPr>
      </p:sp>
      <p:sp>
        <p:nvSpPr>
          <p:cNvPr id="739" name="PlaceHolder 2"/>
          <p:cNvSpPr>
            <a:spLocks noGrp="1"/>
          </p:cNvSpPr>
          <p:nvPr>
            <p:ph type="body"/>
          </p:nvPr>
        </p:nvSpPr>
        <p:spPr>
          <a:xfrm>
            <a:off x="685800" y="4400640"/>
            <a:ext cx="5486040" cy="3600000"/>
          </a:xfrm>
          <a:prstGeom prst="rect">
            <a:avLst/>
          </a:prstGeom>
        </p:spPr>
        <p:txBody>
          <a:bodyPr>
            <a:noAutofit/>
          </a:bodyPr>
          <a:lstStyle/>
          <a:p>
            <a:pPr algn="just">
              <a:lnSpc>
                <a:spcPct val="100000"/>
              </a:lnSpc>
              <a:tabLst>
                <a:tab pos="0" algn="l"/>
              </a:tabLst>
            </a:pPr>
            <a:r>
              <a:rPr lang="pl-PL" sz="1200" b="0" strike="noStrike">
                <a:latin typeface="Arial"/>
                <a:ea typeface="Calibri"/>
              </a:rPr>
              <a:t>W ramach ćwiczenia wróć do jednego z poprzednich przykładów (np. film przedstawiający dzieci na Łotwie, którym rzekomo rozdaje się broń i które dołączają do armii lub sfałszowane zdjęcie dotyczące wynalezienia szczepionki na COVID-19).</a:t>
            </a:r>
          </a:p>
          <a:p>
            <a:pPr algn="just">
              <a:lnSpc>
                <a:spcPct val="100000"/>
              </a:lnSpc>
              <a:tabLst>
                <a:tab pos="0" algn="l"/>
              </a:tabLst>
            </a:pPr>
            <a:endParaRPr lang="fr-BE" sz="1200" b="0" strike="noStrike" spc="-1">
              <a:latin typeface="Arial"/>
            </a:endParaRPr>
          </a:p>
          <a:p>
            <a:pPr algn="just">
              <a:lnSpc>
                <a:spcPct val="100000"/>
              </a:lnSpc>
              <a:tabLst>
                <a:tab pos="0" algn="l"/>
              </a:tabLst>
            </a:pPr>
            <a:r>
              <a:rPr lang="pl-PL" sz="1200" b="0" strike="noStrike">
                <a:latin typeface="Arial"/>
                <a:ea typeface="Calibri"/>
              </a:rPr>
              <a:t>Pozwól, aby uczniowie zastanowili się nad swoją </a:t>
            </a:r>
            <a:r>
              <a:rPr lang="pl-PL" sz="1200" b="1" strike="noStrike">
                <a:latin typeface="Arial"/>
                <a:ea typeface="Calibri"/>
              </a:rPr>
              <a:t>własnymi uprzedzeniami</a:t>
            </a:r>
            <a:r>
              <a:rPr lang="pl-PL" sz="1200" b="0" strike="noStrike">
                <a:latin typeface="Arial"/>
                <a:ea typeface="Calibri"/>
              </a:rPr>
              <a:t>. Czy czują, że ta wiadomość potwierdza to, w co już wierzą? Czy miałoby to jakieś znaczenie, gdyby tę wiadomość przekazał im ulubiony kolega lub gwiazda, której są fanami...? Omów, </a:t>
            </a:r>
            <a:r>
              <a:rPr lang="pl-PL" sz="1200" b="1" strike="noStrike">
                <a:latin typeface="Arial"/>
                <a:ea typeface="Calibri"/>
              </a:rPr>
              <a:t>w jaki sposób uczniowie mogą sprawdzić</a:t>
            </a:r>
            <a:r>
              <a:rPr lang="pl-PL" sz="1200" b="0" strike="noStrike">
                <a:latin typeface="Arial"/>
                <a:ea typeface="Calibri"/>
              </a:rPr>
              <a:t>, czy przekaz jest prawdziwy (kroki na kompasie): sprawdź treść/medium/autora/źródła</a:t>
            </a:r>
            <a:r>
              <a:rPr lang="pl-PL" sz="1200" b="0" strike="noStrike">
                <a:solidFill>
                  <a:srgbClr val="000000"/>
                </a:solidFill>
                <a:latin typeface="Arial"/>
                <a:ea typeface="Calibri"/>
              </a:rPr>
              <a:t>/zdjęcia/pogromców mitów. Pozwól uczniom zastanowić się nad tym, które źródła są zaufane, a które nie. POMYŚL ZANIM UDOSTĘPNISZ! Pokaż film EUvsDisinfo jako inspirację: </a:t>
            </a:r>
            <a:r>
              <a:rPr lang="pl-PL" sz="1200" b="0" u="sng" strike="noStrike">
                <a:solidFill>
                  <a:srgbClr val="000000"/>
                </a:solidFill>
                <a:uFillTx/>
                <a:latin typeface="Arial"/>
                <a:ea typeface="Calibri"/>
                <a:hlinkClick r:id="rId3"/>
              </a:rPr>
              <a:t>https://www.facebook.com/watch/?v=3192621760756370</a:t>
            </a:r>
            <a:r>
              <a:rPr lang="pl-PL" sz="1200" b="0" u="sng" strike="noStrike">
                <a:solidFill>
                  <a:srgbClr val="000000"/>
                </a:solidFill>
                <a:uFillTx/>
                <a:latin typeface="Arial"/>
                <a:ea typeface="Calibri"/>
              </a:rPr>
              <a:t>; </a:t>
            </a:r>
            <a:r>
              <a:rPr lang="pl-PL" sz="1200" b="0" strike="noStrike">
                <a:solidFill>
                  <a:srgbClr val="000000"/>
                </a:solidFill>
                <a:latin typeface="Arial"/>
                <a:ea typeface="Calibri"/>
              </a:rPr>
              <a:t> </a:t>
            </a:r>
            <a:r>
              <a:rPr lang="pl-PL" sz="1200" b="0" u="sng" strike="noStrike">
                <a:solidFill>
                  <a:srgbClr val="000000"/>
                </a:solidFill>
                <a:uFillTx/>
                <a:latin typeface="Arial"/>
                <a:ea typeface="Calibri"/>
                <a:hlinkClick r:id="rId4"/>
              </a:rPr>
              <a:t>https://www.facebook.com/watch/?v=2584252091848910</a:t>
            </a:r>
          </a:p>
          <a:p>
            <a:pPr algn="just">
              <a:lnSpc>
                <a:spcPct val="100000"/>
              </a:lnSpc>
              <a:tabLst>
                <a:tab pos="0" algn="l"/>
              </a:tabLst>
            </a:pPr>
            <a:endParaRPr lang="fr-BE" sz="1200" b="0" strike="noStrike" spc="-1">
              <a:latin typeface="Arial"/>
            </a:endParaRPr>
          </a:p>
          <a:p>
            <a:pPr algn="just">
              <a:lnSpc>
                <a:spcPct val="100000"/>
              </a:lnSpc>
              <a:tabLst>
                <a:tab pos="0" algn="l"/>
              </a:tabLst>
            </a:pPr>
            <a:r>
              <a:rPr lang="pl-PL" sz="1200" b="0" strike="noStrike">
                <a:solidFill>
                  <a:srgbClr val="000000"/>
                </a:solidFill>
                <a:latin typeface="Arial"/>
                <a:ea typeface="Calibri"/>
              </a:rPr>
              <a:t>Mówiąc bardziej szczegółowo: </a:t>
            </a:r>
          </a:p>
          <a:p>
            <a:pPr algn="just">
              <a:lnSpc>
                <a:spcPct val="100000"/>
              </a:lnSpc>
              <a:tabLst>
                <a:tab pos="0" algn="l"/>
              </a:tabLst>
            </a:pPr>
            <a:r>
              <a:rPr lang="pl-PL" sz="1200" b="0" strike="noStrike">
                <a:solidFill>
                  <a:srgbClr val="000000"/>
                </a:solidFill>
                <a:latin typeface="Arial"/>
                <a:ea typeface="Calibri"/>
              </a:rPr>
              <a:t> </a:t>
            </a:r>
          </a:p>
          <a:p>
            <a:pPr marL="171360" indent="-171000">
              <a:lnSpc>
                <a:spcPct val="100000"/>
              </a:lnSpc>
              <a:buClr>
                <a:srgbClr val="000000"/>
              </a:buClr>
              <a:buFont typeface="Arial"/>
              <a:buChar char="-"/>
              <a:tabLst>
                <a:tab pos="457200" algn="l"/>
              </a:tabLst>
            </a:pPr>
            <a:r>
              <a:rPr lang="pl-PL" sz="1200" b="0" strike="noStrike">
                <a:solidFill>
                  <a:srgbClr val="000000"/>
                </a:solidFill>
                <a:latin typeface="Arial"/>
                <a:ea typeface="Calibri"/>
              </a:rPr>
              <a:t>Przeczytaj cały artykuł – czy </a:t>
            </a:r>
            <a:r>
              <a:rPr lang="pl-PL" sz="1200" b="1" strike="noStrike">
                <a:solidFill>
                  <a:srgbClr val="000000"/>
                </a:solidFill>
                <a:latin typeface="Arial"/>
                <a:ea typeface="Calibri"/>
              </a:rPr>
              <a:t>nagłówek odpowiada treści?</a:t>
            </a:r>
          </a:p>
          <a:p>
            <a:pPr marL="171360" indent="-171000">
              <a:lnSpc>
                <a:spcPct val="100000"/>
              </a:lnSpc>
              <a:buClr>
                <a:srgbClr val="000000"/>
              </a:buClr>
              <a:buFont typeface="Arial"/>
              <a:buChar char="-"/>
              <a:tabLst>
                <a:tab pos="457200" algn="l"/>
              </a:tabLst>
            </a:pPr>
            <a:r>
              <a:rPr lang="pl-PL" sz="1200" b="0" strike="noStrike">
                <a:solidFill>
                  <a:srgbClr val="000000"/>
                </a:solidFill>
                <a:latin typeface="Arial"/>
                <a:ea typeface="Calibri"/>
              </a:rPr>
              <a:t>W jaki sposób mogę </a:t>
            </a:r>
            <a:r>
              <a:rPr lang="pl-PL" sz="1200" b="1" strike="noStrike">
                <a:solidFill>
                  <a:srgbClr val="000000"/>
                </a:solidFill>
                <a:latin typeface="Arial"/>
                <a:ea typeface="Calibri"/>
              </a:rPr>
              <a:t>zweryfikować wiarygodność strony internetowej?</a:t>
            </a:r>
            <a:r>
              <a:rPr lang="pl-PL" sz="1200" b="0" strike="noStrike">
                <a:solidFill>
                  <a:srgbClr val="000000"/>
                </a:solidFill>
                <a:latin typeface="Arial"/>
                <a:ea typeface="Calibri"/>
              </a:rPr>
              <a:t> Analiza adresu URL: zawsze sprawdź, czy adres URL jest oryginalną stroną, czy też został stworzony poprzez niewielką modyfikację nazwy lub rozszerzenia z założeniem, że nieuważny lub pośpieszny odbiorca tego nie zauważy. Strony internetowe szerzące dezinformację przyjmują nazwy dobrze znanych serwisów informacyjnych, zmieniając jedynie szczegóły. Na przykład: (ze slajdu na początku) dailypresser.com lub nevvyorktimes.com</a:t>
            </a:r>
          </a:p>
          <a:p>
            <a:pPr marL="171360" indent="-171000">
              <a:lnSpc>
                <a:spcPct val="100000"/>
              </a:lnSpc>
              <a:buClr>
                <a:srgbClr val="000000"/>
              </a:buClr>
              <a:buFont typeface="Arial"/>
              <a:buChar char="-"/>
              <a:tabLst>
                <a:tab pos="457200" algn="l"/>
              </a:tabLst>
            </a:pPr>
            <a:r>
              <a:rPr lang="pl-PL" sz="1200" b="1" strike="noStrike">
                <a:solidFill>
                  <a:srgbClr val="000000"/>
                </a:solidFill>
                <a:latin typeface="Arial"/>
                <a:ea typeface="Calibri"/>
              </a:rPr>
              <a:t>Sprawdź</a:t>
            </a:r>
            <a:r>
              <a:rPr lang="pl-PL" sz="1200" b="1" strike="noStrike">
                <a:solidFill>
                  <a:srgbClr val="FF0000"/>
                </a:solidFill>
                <a:latin typeface="Arial"/>
                <a:ea typeface="Calibri"/>
              </a:rPr>
              <a:t> datę i autora</a:t>
            </a:r>
            <a:r>
              <a:rPr lang="pl-PL" sz="1200" b="0" strike="noStrike">
                <a:solidFill>
                  <a:srgbClr val="FF0000"/>
                </a:solidFill>
                <a:latin typeface="Arial"/>
                <a:ea typeface="Calibri"/>
              </a:rPr>
              <a:t>: osoby publiczne często (ale nie zawsze) mają „zweryfikowane” konta w mediach społecznościowych, podobnie jak serwisy i dziennikarze. Często osoby pracujące w branży informacyjnej mają swoje strony internetowe lub inne publiczne profile, które mogą pomóc znaleźć je lub ich twórczość.</a:t>
            </a:r>
          </a:p>
          <a:p>
            <a:pPr marL="171360" indent="-171000">
              <a:lnSpc>
                <a:spcPct val="100000"/>
              </a:lnSpc>
              <a:buClr>
                <a:srgbClr val="000000"/>
              </a:buClr>
              <a:buFont typeface="Arial"/>
              <a:buChar char="-"/>
              <a:tabLst>
                <a:tab pos="457200" algn="l"/>
              </a:tabLst>
            </a:pPr>
            <a:r>
              <a:rPr lang="pl-PL" sz="1200" b="1" strike="noStrike">
                <a:solidFill>
                  <a:srgbClr val="FF0000"/>
                </a:solidFill>
                <a:latin typeface="Arial"/>
                <a:ea typeface="Calibri"/>
              </a:rPr>
              <a:t>Poszukaj danej historii w internecie – </a:t>
            </a:r>
            <a:r>
              <a:rPr lang="pl-PL" sz="1200" b="0" strike="noStrike">
                <a:solidFill>
                  <a:srgbClr val="FF0000"/>
                </a:solidFill>
                <a:latin typeface="Arial"/>
                <a:ea typeface="Calibri"/>
              </a:rPr>
              <a:t>czy inne źródła potwierdzają daną informację? Czy wiesz, co to są za rodzaje źródeł?</a:t>
            </a:r>
          </a:p>
          <a:p>
            <a:pPr marL="171360" indent="-171000">
              <a:lnSpc>
                <a:spcPct val="100000"/>
              </a:lnSpc>
              <a:buClr>
                <a:srgbClr val="000000"/>
              </a:buClr>
              <a:buFont typeface="Arial"/>
              <a:buChar char="-"/>
              <a:tabLst>
                <a:tab pos="457200" algn="l"/>
              </a:tabLst>
            </a:pPr>
            <a:r>
              <a:rPr lang="pl-PL" sz="1200" b="0" strike="noStrike">
                <a:solidFill>
                  <a:srgbClr val="FF0000"/>
                </a:solidFill>
                <a:latin typeface="Arial"/>
                <a:ea typeface="Calibri"/>
              </a:rPr>
              <a:t>Sprawdź czy </a:t>
            </a:r>
            <a:r>
              <a:rPr lang="pl-PL" sz="1200" b="1" strike="noStrike">
                <a:solidFill>
                  <a:srgbClr val="FF0000"/>
                </a:solidFill>
                <a:latin typeface="Arial"/>
                <a:ea typeface="Calibri"/>
              </a:rPr>
              <a:t>obrazy wyglądają dziwnie lub czy nie zostały spreparowane</a:t>
            </a:r>
            <a:r>
              <a:rPr lang="pl-PL" sz="1200" b="0" strike="noStrike">
                <a:solidFill>
                  <a:srgbClr val="FF0000"/>
                </a:solidFill>
                <a:latin typeface="Arial"/>
                <a:ea typeface="Calibri"/>
              </a:rPr>
              <a:t>. Jeśli tak, możesz wykonać odwrócone wyszukiwanie na Google images: </a:t>
            </a:r>
            <a:r>
              <a:rPr lang="pl-PL" sz="2000" b="0" u="sng" strike="noStrike">
                <a:solidFill>
                  <a:srgbClr val="000000"/>
                </a:solidFill>
                <a:uFillTx/>
                <a:latin typeface="Arial"/>
                <a:ea typeface="Calibri"/>
                <a:hlinkClick r:id="rId5"/>
              </a:rPr>
              <a:t>https://support.google.com/websearch/answer/1325808?co=GENIE.Platform%3DAndroid&amp;hl=en</a:t>
            </a:r>
            <a:r>
              <a:rPr lang="pl-PL" sz="1200" b="0" strike="noStrike">
                <a:solidFill>
                  <a:srgbClr val="000000"/>
                </a:solidFill>
                <a:latin typeface="Arial"/>
                <a:ea typeface="Calibri"/>
              </a:rPr>
              <a:t>. Możesz odkryć, że zdjęcie jest z innego wydarzenia lub że ma wcześniejszą datę.</a:t>
            </a:r>
          </a:p>
          <a:p>
            <a:pPr marL="171360" indent="-171000">
              <a:lnSpc>
                <a:spcPct val="100000"/>
              </a:lnSpc>
              <a:buClr>
                <a:srgbClr val="000000"/>
              </a:buClr>
              <a:buFont typeface="Arial"/>
              <a:buChar char="-"/>
              <a:tabLst>
                <a:tab pos="457200" algn="l"/>
              </a:tabLst>
            </a:pPr>
            <a:r>
              <a:rPr lang="pl-PL" sz="1200" b="1" strike="noStrike">
                <a:solidFill>
                  <a:srgbClr val="000000"/>
                </a:solidFill>
                <a:latin typeface="Arial"/>
                <a:ea typeface="Calibri"/>
              </a:rPr>
              <a:t>Pomyśl o kontekście </a:t>
            </a:r>
            <a:r>
              <a:rPr lang="pl-PL" sz="1200" b="0" strike="noStrike">
                <a:solidFill>
                  <a:srgbClr val="000000"/>
                </a:solidFill>
                <a:latin typeface="Arial"/>
                <a:ea typeface="Calibri"/>
              </a:rPr>
              <a:t> informacji: wyobraź sobie, że producent telefonów mówi Ci, że sprzedaż wzrosła dwukrotnie. Teraz dodaj kontekst: był grudzień, czas świąt, w sklepach jest dużo przecen i kupno telefonu jest po prostu nieco tańsze. Należało się tego spodziewać, prawda? To samo dzieje się często także w debatach publicznych na temat kwestii politycznych.</a:t>
            </a:r>
          </a:p>
          <a:p>
            <a:pPr>
              <a:lnSpc>
                <a:spcPct val="100000"/>
              </a:lnSpc>
              <a:tabLst>
                <a:tab pos="457200" algn="l"/>
              </a:tabLst>
            </a:pPr>
            <a:endParaRPr lang="fr-BE" sz="1200" b="0" strike="noStrike" spc="-1">
              <a:latin typeface="Arial"/>
            </a:endParaRPr>
          </a:p>
        </p:txBody>
      </p:sp>
      <p:sp>
        <p:nvSpPr>
          <p:cNvPr id="740"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7709F7DB-610B-4DC9-870A-DD259A742703}" type="slidenum">
              <a:rPr lang="fr-BE" sz="1200" b="0" strike="noStrike" spc="-1">
                <a:solidFill>
                  <a:srgbClr val="000000"/>
                </a:solidFill>
                <a:latin typeface="+mn-lt"/>
                <a:ea typeface="+mn-ea"/>
              </a:rPr>
              <a:t>22</a:t>
            </a:fld>
            <a:endParaRPr lang="fr-BE" sz="1200" b="0" strike="noStrike" spc="-1">
              <a:solidFill>
                <a:srgbClr val="000000"/>
              </a:solidFill>
              <a:latin typeface="+mn-lt"/>
              <a:ea typeface="+mn-ea"/>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 name="PlaceHolder 1"/>
          <p:cNvSpPr>
            <a:spLocks noGrp="1" noRot="1" noChangeAspect="1"/>
          </p:cNvSpPr>
          <p:nvPr>
            <p:ph type="sldImg"/>
          </p:nvPr>
        </p:nvSpPr>
        <p:spPr>
          <a:xfrm>
            <a:off x="685800" y="1143000"/>
            <a:ext cx="5486400" cy="3086100"/>
          </a:xfrm>
          <a:prstGeom prst="rect">
            <a:avLst/>
          </a:prstGeom>
        </p:spPr>
      </p:sp>
      <p:sp>
        <p:nvSpPr>
          <p:cNvPr id="742"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pl-PL" sz="2000" b="0" strike="noStrike">
                <a:latin typeface="Arial"/>
              </a:rPr>
              <a:t>W celu walki z dezinformacją, informacjami wprowadzającymi w błąd oraz z potencjalnie szkodliwymi treściami różne platformy przyjmują różne polityki. Możesz pomóc </a:t>
            </a:r>
            <a:r>
              <a:rPr lang="pl-PL" sz="2000" b="1" strike="noStrike">
                <a:latin typeface="Arial"/>
              </a:rPr>
              <a:t>aktywnie zgłaszając </a:t>
            </a:r>
            <a:r>
              <a:rPr lang="pl-PL" sz="2000" b="0" strike="noStrike">
                <a:latin typeface="Arial"/>
              </a:rPr>
              <a:t>artykuły i posty, które wydają Ci się podejrzane (ze względu na ich treść albo dlatego, że wydaje Ci się, iż konto, które je udostępniło, może nie należeć do prawdziwej osoby, albo dlatego, że udostępnianie postów, komentowanie odbywa się w skoordynowany i nieautentyczny sposób). Platformy zazwyczaj mają funkcję, która umożliwi Ci proste dokonanie zgłoszenia.</a:t>
            </a:r>
          </a:p>
          <a:p>
            <a:pPr>
              <a:lnSpc>
                <a:spcPct val="100000"/>
              </a:lnSpc>
              <a:tabLst>
                <a:tab pos="0" algn="l"/>
              </a:tabLst>
            </a:pPr>
            <a:endParaRPr lang="fr-BE" sz="2000" b="0" strike="noStrike" spc="-1">
              <a:latin typeface="Arial"/>
            </a:endParaRPr>
          </a:p>
          <a:p>
            <a:pPr>
              <a:lnSpc>
                <a:spcPct val="100000"/>
              </a:lnSpc>
              <a:tabLst>
                <a:tab pos="0" algn="l"/>
              </a:tabLst>
            </a:pPr>
            <a:r>
              <a:rPr lang="pl-PL" sz="2000" b="0" strike="noStrike">
                <a:latin typeface="Arial"/>
              </a:rPr>
              <a:t>Dodatkowe informacje: https://www.who.int/campaigns/connecting-the-world-to-combat-coronavirus/how-to-report-misinformation-online?gclid=CjwKCAiA9bmABhBbEiwASb35Vz8fbkigZUcF5SG8wVuOlgHWspqsMm65mx_h1Eo7yRGJPGx8MtOlHhoCaQwQAvD_BwE</a:t>
            </a:r>
          </a:p>
        </p:txBody>
      </p:sp>
      <p:sp>
        <p:nvSpPr>
          <p:cNvPr id="743"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91FA6402-6A91-4625-AB84-9D5CEC5EA116}" type="slidenum">
              <a:rPr lang="fr-BE" sz="1200" b="0" strike="noStrike" spc="-1">
                <a:solidFill>
                  <a:srgbClr val="000000"/>
                </a:solidFill>
                <a:latin typeface="+mn-lt"/>
                <a:ea typeface="+mn-ea"/>
              </a:rPr>
              <a:t>23</a:t>
            </a:fld>
            <a:endParaRPr lang="fr-BE" sz="1200" b="0" strike="noStrike" spc="-1">
              <a:solidFill>
                <a:srgbClr val="000000"/>
              </a:solidFill>
              <a:latin typeface="+mn-lt"/>
              <a:ea typeface="+mn-ea"/>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 name="PlaceHolder 1"/>
          <p:cNvSpPr>
            <a:spLocks noGrp="1" noRot="1" noChangeAspect="1"/>
          </p:cNvSpPr>
          <p:nvPr>
            <p:ph type="sldImg"/>
          </p:nvPr>
        </p:nvSpPr>
        <p:spPr>
          <a:xfrm>
            <a:off x="685800" y="1143000"/>
            <a:ext cx="5486400" cy="3086100"/>
          </a:xfrm>
          <a:prstGeom prst="rect">
            <a:avLst/>
          </a:prstGeom>
        </p:spPr>
      </p:sp>
      <p:sp>
        <p:nvSpPr>
          <p:cNvPr id="745"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pl-PL" sz="2000" b="1" strike="noStrike">
                <a:latin typeface="Arial"/>
              </a:rPr>
              <a:t>Ważny jest sposób, w jaki weryfikujesz informacje od swoich przyjaciół i rodziny! Często decyduje on o tym, czy Cię wysłuchają i zmienią swoje zdanie. Poniżej przedstawiamy kilka pomysłów na to, jak zacząć te trudne rozmowy.</a:t>
            </a:r>
          </a:p>
          <a:p>
            <a:pPr marL="457200">
              <a:lnSpc>
                <a:spcPct val="100000"/>
              </a:lnSpc>
              <a:tabLst>
                <a:tab pos="0" algn="l"/>
              </a:tabLst>
            </a:pPr>
            <a:endParaRPr lang="fr-BE" sz="2000" b="0" strike="noStrike" spc="-1">
              <a:latin typeface="Arial"/>
            </a:endParaRPr>
          </a:p>
          <a:p>
            <a:pPr>
              <a:lnSpc>
                <a:spcPct val="100000"/>
              </a:lnSpc>
              <a:tabLst>
                <a:tab pos="0" algn="l"/>
              </a:tabLst>
            </a:pPr>
            <a:r>
              <a:rPr lang="pl-PL" sz="1200" b="0" i="1" strike="noStrike">
                <a:solidFill>
                  <a:srgbClr val="000000"/>
                </a:solidFill>
                <a:latin typeface="+mn-lt"/>
                <a:ea typeface="+mn-ea"/>
              </a:rPr>
              <a:t>– Największy błąd, jaki można popełnić</a:t>
            </a:r>
            <a:r>
              <a:rPr lang="pl-PL" sz="1200" b="0" strike="noStrike">
                <a:solidFill>
                  <a:srgbClr val="000000"/>
                </a:solidFill>
                <a:latin typeface="+mn-lt"/>
                <a:ea typeface="+mn-ea"/>
              </a:rPr>
              <a:t>: choć pokusa znieważania osób, które wierzą w nieprawdziwe informacje jest duża, przynosi efekt przeciwny do zamierzonego.  Wiele z tych osób może mieć zrozumiałe, choć fałszywie wzbudzone, obawy odnoszące się do ich konkretnej sytuacji, ale nie do ogółu społeczeństwa. Na przykład ich dziecko mogło odczuć skutki uboczne szczepionki, gdyż lekarze nie byli świadomi istnienia alergii. I to z tego powodu mogą być nieufni wobec szczepionek. Atakowanie ich w takim przypadku będzie jedynie wzmacniać ich przekonania.</a:t>
            </a:r>
          </a:p>
          <a:p>
            <a:pPr marL="457200">
              <a:lnSpc>
                <a:spcPct val="100000"/>
              </a:lnSpc>
              <a:tabLst>
                <a:tab pos="0" algn="l"/>
              </a:tabLst>
            </a:pPr>
            <a:r>
              <a:rPr lang="pl-PL" sz="1200" b="0" i="1" strike="noStrike">
                <a:solidFill>
                  <a:srgbClr val="000000"/>
                </a:solidFill>
                <a:latin typeface="+mn-lt"/>
                <a:ea typeface="+mn-ea"/>
              </a:rPr>
              <a:t>– Docieraj do osób o mocnych przekonaniach poprzez zrozumienie ich obaw</a:t>
            </a:r>
            <a:r>
              <a:rPr lang="pl-PL" sz="1200" b="0" strike="noStrike">
                <a:solidFill>
                  <a:srgbClr val="000000"/>
                </a:solidFill>
                <a:latin typeface="+mn-lt"/>
                <a:ea typeface="+mn-ea"/>
              </a:rPr>
              <a:t>: w gruncie rzeczy osoby wierzące w informacje wprowadzające w błąd (np. osoby odmawiające szczepień) są po prostu ludźmi, którzy chcą zapewnić bezpieczeństwo swoim dzieciom. Dowody wskazują jednak na to, że szczepionki są (co najmniej) bezpieczniejsze niż zagrożenia, jakie niesie ze sobą choroba. </a:t>
            </a:r>
            <a:r>
              <a:rPr lang="pl-PL" sz="1200" b="0" i="1" strike="noStrike">
                <a:solidFill>
                  <a:srgbClr val="000000"/>
                </a:solidFill>
                <a:latin typeface="+mn-lt"/>
                <a:ea typeface="+mn-ea"/>
              </a:rPr>
              <a:t>Wyjaśnienie tej kwestii ze współczuciem i empatią to najbardziej realistyczny sposób skłonienia ludzi do zmiany sposobu myślenia</a:t>
            </a:r>
            <a:r>
              <a:rPr lang="pl-PL" sz="1200" b="0" strike="noStrike">
                <a:solidFill>
                  <a:srgbClr val="000000"/>
                </a:solidFill>
                <a:latin typeface="+mn-lt"/>
                <a:ea typeface="+mn-ea"/>
              </a:rPr>
              <a:t>; </a:t>
            </a:r>
            <a:r>
              <a:rPr lang="pl-PL" sz="1200" b="0" i="1" strike="noStrike">
                <a:solidFill>
                  <a:srgbClr val="000000"/>
                </a:solidFill>
                <a:latin typeface="+mn-lt"/>
                <a:ea typeface="+mn-ea"/>
              </a:rPr>
              <a:t>innymi słowy, okaż cierpliwość i sympatię. </a:t>
            </a:r>
          </a:p>
          <a:p>
            <a:pPr>
              <a:lnSpc>
                <a:spcPct val="100000"/>
              </a:lnSpc>
              <a:tabLst>
                <a:tab pos="0" algn="l"/>
              </a:tabLst>
            </a:pPr>
            <a:endParaRPr lang="fr-BE" sz="1200" b="0" strike="noStrike" spc="-1">
              <a:latin typeface="Arial"/>
            </a:endParaRPr>
          </a:p>
          <a:p>
            <a:pPr>
              <a:lnSpc>
                <a:spcPct val="100000"/>
              </a:lnSpc>
              <a:tabLst>
                <a:tab pos="0" algn="l"/>
              </a:tabLst>
            </a:pPr>
            <a:r>
              <a:rPr lang="pl-PL" sz="1200" b="0" i="1" strike="noStrike">
                <a:solidFill>
                  <a:srgbClr val="000000"/>
                </a:solidFill>
                <a:latin typeface="+mn-lt"/>
                <a:ea typeface="+mn-ea"/>
              </a:rPr>
              <a:t>– Procedury naukowe są pełne niepewności, co nie jest wystarczająco dobrze komunikowane.</a:t>
            </a:r>
            <a:r>
              <a:rPr lang="pl-PL" sz="1200" b="0" strike="noStrike">
                <a:solidFill>
                  <a:srgbClr val="000000"/>
                </a:solidFill>
                <a:latin typeface="+mn-lt"/>
                <a:ea typeface="+mn-ea"/>
              </a:rPr>
              <a:t> Wszelkim przekazywanym informacjom musi towarzyszyć uczciwe wyjaśnienie, do jakiego stopnia istnieje konsensus naukowy lub pewność. Chociaż nie powinno być to głównym przesłaniem rozmów z przyjaciółmi i rodziną, należy jednak uwzględnić i dokładnie opisać stopień niepewności wśród ekspertów. Ludzie muszą zrozumieć, że nauka to proces prób i błędów oraz że decyzje podejmowane są na podstawie najlepszej dostępnej wiedzy w danym momencie, może ona jednak ulec zmianie w miarę przeprowadzania nowych badań.</a:t>
            </a:r>
          </a:p>
          <a:p>
            <a:pPr>
              <a:lnSpc>
                <a:spcPct val="100000"/>
              </a:lnSpc>
              <a:tabLst>
                <a:tab pos="0" algn="l"/>
              </a:tabLst>
            </a:pPr>
            <a:endParaRPr lang="fr-BE" sz="1200" b="0" strike="noStrike" spc="-1">
              <a:latin typeface="Arial"/>
            </a:endParaRPr>
          </a:p>
          <a:p>
            <a:pPr>
              <a:lnSpc>
                <a:spcPct val="100000"/>
              </a:lnSpc>
              <a:tabLst>
                <a:tab pos="0" algn="l"/>
              </a:tabLst>
            </a:pPr>
            <a:r>
              <a:rPr lang="pl-PL" sz="1200" b="0" strike="noStrike">
                <a:solidFill>
                  <a:srgbClr val="000000"/>
                </a:solidFill>
                <a:latin typeface="+mn-lt"/>
                <a:ea typeface="+mn-ea"/>
              </a:rPr>
              <a:t>Więcej informacji znajdziesz tutaj:</a:t>
            </a:r>
          </a:p>
          <a:p>
            <a:pPr>
              <a:lnSpc>
                <a:spcPct val="100000"/>
              </a:lnSpc>
              <a:tabLst>
                <a:tab pos="0" algn="l"/>
              </a:tabLst>
            </a:pPr>
            <a:r>
              <a:rPr lang="pl-PL" sz="1200" b="0" strike="noStrike">
                <a:solidFill>
                  <a:srgbClr val="000000"/>
                </a:solidFill>
                <a:latin typeface="Arial"/>
                <a:ea typeface="+mn-ea"/>
                <a:hlinkClick r:id="rId3"/>
              </a:rPr>
              <a:t>https://firstdraftnews.org/latest/how-to-talk-to-family-and-friends-about-that-misleading-whatsapp-message/</a:t>
            </a:r>
          </a:p>
          <a:p>
            <a:pPr>
              <a:lnSpc>
                <a:spcPct val="100000"/>
              </a:lnSpc>
              <a:tabLst>
                <a:tab pos="0" algn="l"/>
              </a:tabLst>
            </a:pPr>
            <a:r>
              <a:rPr lang="pl-PL" sz="2000" b="0" u="sng" strike="noStrike">
                <a:solidFill>
                  <a:srgbClr val="000000"/>
                </a:solidFill>
                <a:uFillTx/>
                <a:latin typeface="Arial"/>
                <a:ea typeface="+mn-ea"/>
                <a:hlinkClick r:id="rId4"/>
              </a:rPr>
              <a:t>https://www.poynter.org/fact-checking/2020/have-you-become-a-personal-fact-checker-to-your-family-and-friends/</a:t>
            </a:r>
          </a:p>
        </p:txBody>
      </p:sp>
      <p:sp>
        <p:nvSpPr>
          <p:cNvPr id="746"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5728FFF7-07BF-4D7C-AEB2-5A57800FB23E}" type="slidenum">
              <a:rPr lang="fr-BE" sz="1200" b="0" strike="noStrike" spc="-1">
                <a:solidFill>
                  <a:srgbClr val="000000"/>
                </a:solidFill>
                <a:latin typeface="+mn-lt"/>
                <a:ea typeface="+mn-ea"/>
              </a:rPr>
              <a:t>24</a:t>
            </a:fld>
            <a:endParaRPr lang="fr-BE" sz="1200" b="0" strike="noStrike" spc="-1">
              <a:solidFill>
                <a:srgbClr val="000000"/>
              </a:solidFill>
              <a:latin typeface="+mn-lt"/>
              <a:ea typeface="+mn-e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 name="PlaceHolder 1"/>
          <p:cNvSpPr>
            <a:spLocks noGrp="1" noRot="1" noChangeAspect="1"/>
          </p:cNvSpPr>
          <p:nvPr>
            <p:ph type="sldImg"/>
          </p:nvPr>
        </p:nvSpPr>
        <p:spPr>
          <a:xfrm>
            <a:off x="685800" y="1143000"/>
            <a:ext cx="5486400" cy="3086100"/>
          </a:xfrm>
          <a:prstGeom prst="rect">
            <a:avLst/>
          </a:prstGeom>
        </p:spPr>
      </p:sp>
      <p:sp>
        <p:nvSpPr>
          <p:cNvPr id="685" name="PlaceHolder 2"/>
          <p:cNvSpPr>
            <a:spLocks noGrp="1"/>
          </p:cNvSpPr>
          <p:nvPr>
            <p:ph type="body"/>
          </p:nvPr>
        </p:nvSpPr>
        <p:spPr>
          <a:xfrm>
            <a:off x="685800" y="4400640"/>
            <a:ext cx="5486040" cy="3600000"/>
          </a:xfrm>
          <a:prstGeom prst="rect">
            <a:avLst/>
          </a:prstGeom>
        </p:spPr>
        <p:txBody>
          <a:bodyPr>
            <a:noAutofit/>
          </a:bodyPr>
          <a:lstStyle/>
          <a:p>
            <a:pPr marL="171360" indent="-171000">
              <a:lnSpc>
                <a:spcPct val="100000"/>
              </a:lnSpc>
              <a:buClr>
                <a:srgbClr val="000000"/>
              </a:buClr>
              <a:buFont typeface="StarSymbol"/>
              <a:buChar char="-"/>
            </a:pPr>
            <a:r>
              <a:rPr lang="pl-PL" sz="2000" b="0" strike="noStrike">
                <a:latin typeface="Arial"/>
              </a:rPr>
              <a:t>Rozumienie dezinformacji: slajd 4–24</a:t>
            </a:r>
          </a:p>
          <a:p>
            <a:pPr marL="171360" indent="-171000">
              <a:lnSpc>
                <a:spcPct val="100000"/>
              </a:lnSpc>
              <a:buClr>
                <a:srgbClr val="000000"/>
              </a:buClr>
              <a:buFont typeface="StarSymbol"/>
              <a:buChar char="-"/>
            </a:pPr>
            <a:r>
              <a:rPr lang="pl-PL" sz="2000" b="0" strike="noStrike">
                <a:latin typeface="Arial"/>
              </a:rPr>
              <a:t>Praca w grupach: slajd 25</a:t>
            </a:r>
          </a:p>
          <a:p>
            <a:pPr marL="171360" indent="-171000">
              <a:lnSpc>
                <a:spcPct val="100000"/>
              </a:lnSpc>
              <a:buClr>
                <a:srgbClr val="000000"/>
              </a:buClr>
              <a:buFont typeface="StarSymbol"/>
              <a:buChar char="-"/>
            </a:pPr>
            <a:r>
              <a:rPr lang="pl-PL" sz="2000" b="0" strike="noStrike">
                <a:latin typeface="Arial"/>
              </a:rPr>
              <a:t>Prezentacje i dyskusje: slajd 25</a:t>
            </a:r>
          </a:p>
          <a:p>
            <a:pPr marL="171360" indent="-171000">
              <a:lnSpc>
                <a:spcPct val="100000"/>
              </a:lnSpc>
              <a:buClr>
                <a:srgbClr val="000000"/>
              </a:buClr>
              <a:buFont typeface="StarSymbol"/>
              <a:buChar char="-"/>
            </a:pPr>
            <a:r>
              <a:rPr lang="pl-PL" sz="2000" b="0" strike="noStrike">
                <a:latin typeface="Arial"/>
              </a:rPr>
              <a:t>Podsumowanie i wskazówki dla zainteresowanych: slajdy 26–34</a:t>
            </a:r>
          </a:p>
        </p:txBody>
      </p:sp>
      <p:sp>
        <p:nvSpPr>
          <p:cNvPr id="686"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A8760A98-91E9-44C7-B2B4-F205E8501550}" type="slidenum">
              <a:rPr lang="fr-BE" sz="1200" b="0" strike="noStrike" spc="-1">
                <a:solidFill>
                  <a:srgbClr val="000000"/>
                </a:solidFill>
                <a:latin typeface="+mn-lt"/>
                <a:ea typeface="+mn-ea"/>
              </a:rPr>
              <a:t>4</a:t>
            </a:fld>
            <a:endParaRPr lang="fr-BE" sz="1200" b="0" strike="noStrike" spc="-1">
              <a:solidFill>
                <a:srgbClr val="000000"/>
              </a:solidFill>
              <a:latin typeface="+mn-lt"/>
              <a:ea typeface="+mn-e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 name="PlaceHolder 1"/>
          <p:cNvSpPr>
            <a:spLocks noGrp="1" noRot="1" noChangeAspect="1"/>
          </p:cNvSpPr>
          <p:nvPr>
            <p:ph type="sldImg"/>
          </p:nvPr>
        </p:nvSpPr>
        <p:spPr>
          <a:xfrm>
            <a:off x="685800" y="1143000"/>
            <a:ext cx="5486400" cy="3086100"/>
          </a:xfrm>
          <a:prstGeom prst="rect">
            <a:avLst/>
          </a:prstGeom>
        </p:spPr>
      </p:sp>
      <p:sp>
        <p:nvSpPr>
          <p:cNvPr id="688"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pl-PL" sz="2000" b="0" strike="noStrike">
                <a:latin typeface="Arial"/>
              </a:rPr>
              <a:t>Będziemy rozmawiać o definicjach, technikach i wskazówkach na temat tego, jak łatwo wykryć dezinformację, chronić się przed nią i pomóc innym w zachowaniu większej czujności!</a:t>
            </a:r>
          </a:p>
          <a:p>
            <a:pPr>
              <a:lnSpc>
                <a:spcPct val="100000"/>
              </a:lnSpc>
              <a:tabLst>
                <a:tab pos="0" algn="l"/>
              </a:tabLst>
            </a:pPr>
            <a:endParaRPr lang="fr-BE" sz="2000" b="0" strike="noStrike" spc="-1">
              <a:latin typeface="Arial"/>
            </a:endParaRPr>
          </a:p>
        </p:txBody>
      </p:sp>
      <p:sp>
        <p:nvSpPr>
          <p:cNvPr id="689"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E0FDF17C-93A9-4297-944D-9E11C7BB7550}" type="slidenum">
              <a:rPr lang="fr-BE" sz="1200" b="0" strike="noStrike" spc="-1">
                <a:solidFill>
                  <a:srgbClr val="000000"/>
                </a:solidFill>
                <a:latin typeface="+mn-lt"/>
                <a:ea typeface="+mn-ea"/>
              </a:rPr>
              <a:t>5</a:t>
            </a:fld>
            <a:endParaRPr lang="fr-BE" sz="1200" b="0" strike="noStrike" spc="-1">
              <a:solidFill>
                <a:srgbClr val="000000"/>
              </a:solidFill>
              <a:latin typeface="+mn-lt"/>
              <a:ea typeface="+mn-e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 name="PlaceHolder 1"/>
          <p:cNvSpPr>
            <a:spLocks noGrp="1" noRot="1" noChangeAspect="1"/>
          </p:cNvSpPr>
          <p:nvPr>
            <p:ph type="sldImg"/>
          </p:nvPr>
        </p:nvSpPr>
        <p:spPr>
          <a:xfrm>
            <a:off x="685800" y="1143000"/>
            <a:ext cx="5486400" cy="3086100"/>
          </a:xfrm>
          <a:prstGeom prst="rect">
            <a:avLst/>
          </a:prstGeom>
        </p:spPr>
      </p:sp>
      <p:sp>
        <p:nvSpPr>
          <p:cNvPr id="691" name="PlaceHolder 2"/>
          <p:cNvSpPr>
            <a:spLocks noGrp="1"/>
          </p:cNvSpPr>
          <p:nvPr>
            <p:ph type="body"/>
          </p:nvPr>
        </p:nvSpPr>
        <p:spPr>
          <a:xfrm>
            <a:off x="685800" y="4400640"/>
            <a:ext cx="5486040" cy="3600000"/>
          </a:xfrm>
          <a:prstGeom prst="rect">
            <a:avLst/>
          </a:prstGeom>
        </p:spPr>
        <p:txBody>
          <a:bodyPr>
            <a:noAutofit/>
          </a:bodyPr>
          <a:lstStyle/>
          <a:p>
            <a:pPr marL="216000" indent="-216000" algn="just">
              <a:lnSpc>
                <a:spcPct val="100000"/>
              </a:lnSpc>
            </a:pPr>
            <a:r>
              <a:rPr lang="pl-PL" sz="1200" b="0" strike="noStrike">
                <a:latin typeface="Arial"/>
                <a:ea typeface="Calibri"/>
              </a:rPr>
              <a:t>CZYM JEST DEZINFORMACJA? </a:t>
            </a:r>
          </a:p>
          <a:p>
            <a:pPr marL="216000" indent="-216000" algn="just">
              <a:lnSpc>
                <a:spcPct val="100000"/>
              </a:lnSpc>
            </a:pPr>
            <a:endParaRPr lang="fr-BE" sz="1200" b="0" strike="noStrike" spc="-1">
              <a:latin typeface="Arial"/>
            </a:endParaRPr>
          </a:p>
          <a:p>
            <a:pPr marL="171360" indent="-171000" algn="just">
              <a:lnSpc>
                <a:spcPct val="100000"/>
              </a:lnSpc>
              <a:buClr>
                <a:srgbClr val="000000"/>
              </a:buClr>
              <a:buFont typeface="Wingdings" charset="2"/>
              <a:buChar char=""/>
            </a:pPr>
            <a:r>
              <a:rPr lang="pl-PL" sz="1200" b="0" strike="noStrike">
                <a:latin typeface="Arial"/>
                <a:ea typeface="Calibri"/>
              </a:rPr>
              <a:t>Cele edukacyjne: </a:t>
            </a:r>
          </a:p>
          <a:p>
            <a:pPr marL="171360" indent="-171000" algn="just">
              <a:lnSpc>
                <a:spcPct val="100000"/>
              </a:lnSpc>
              <a:buClr>
                <a:srgbClr val="000000"/>
              </a:buClr>
              <a:buFont typeface="Wingdings" charset="2"/>
              <a:buChar char="-"/>
            </a:pPr>
            <a:r>
              <a:rPr lang="pl-PL" sz="1200" b="0" strike="noStrike">
                <a:latin typeface="Arial"/>
                <a:ea typeface="Calibri"/>
              </a:rPr>
              <a:t>zacznij od definicji, aby móc rozróżnić pojęcia</a:t>
            </a:r>
          </a:p>
          <a:p>
            <a:pPr marL="171360" indent="-171000" algn="just">
              <a:lnSpc>
                <a:spcPct val="100000"/>
              </a:lnSpc>
              <a:buClr>
                <a:srgbClr val="000000"/>
              </a:buClr>
              <a:buFont typeface="Wingdings" charset="2"/>
              <a:buChar char="-"/>
            </a:pPr>
            <a:r>
              <a:rPr lang="pl-PL" sz="1200" b="0" strike="noStrike">
                <a:solidFill>
                  <a:srgbClr val="000000"/>
                </a:solidFill>
                <a:latin typeface="Arial"/>
                <a:ea typeface="Calibri"/>
              </a:rPr>
              <a:t>oceń zagrożenia związane z każdym przypadkiem oraz odpowiedz na pytanie, jak można je wykorzystać jako dezinformację</a:t>
            </a:r>
          </a:p>
          <a:p>
            <a:pPr marL="171360" indent="-171000" algn="just">
              <a:lnSpc>
                <a:spcPct val="100000"/>
              </a:lnSpc>
              <a:buClr>
                <a:srgbClr val="000000"/>
              </a:buClr>
              <a:buFont typeface="Wingdings" charset="2"/>
              <a:buChar char="-"/>
            </a:pPr>
            <a:r>
              <a:rPr lang="pl-PL" sz="1200" b="0" strike="noStrike">
                <a:solidFill>
                  <a:srgbClr val="000000"/>
                </a:solidFill>
                <a:latin typeface="Arial"/>
                <a:ea typeface="Calibri"/>
              </a:rPr>
              <a:t>podkreśl znaczenie wartości: propagowania wolności i pluralizmu mediów, poszanowanie praw podstawowych, takich jak wolność wypowiedzi, brak „ministerstwa prawdy”.</a:t>
            </a:r>
          </a:p>
          <a:p>
            <a:pPr algn="just">
              <a:lnSpc>
                <a:spcPct val="100000"/>
              </a:lnSpc>
            </a:pPr>
            <a:endParaRPr lang="fr-BE" sz="1200" b="0" strike="noStrike" spc="-1">
              <a:latin typeface="Arial"/>
            </a:endParaRPr>
          </a:p>
          <a:p>
            <a:pPr algn="just">
              <a:lnSpc>
                <a:spcPct val="100000"/>
              </a:lnSpc>
            </a:pPr>
            <a:r>
              <a:rPr lang="pl-PL" sz="1200" b="0" strike="noStrike">
                <a:solidFill>
                  <a:srgbClr val="000000"/>
                </a:solidFill>
                <a:latin typeface="Arial"/>
                <a:ea typeface="Calibri"/>
              </a:rPr>
              <a:t>Zapytaj uczniów, czy wiedzą, czym jest dezinformacja. Porównaj przykłady uczniów z definicją. Czy niektóre z nich mogłyby stanowić dezinformację?</a:t>
            </a:r>
          </a:p>
          <a:p>
            <a:pPr algn="just">
              <a:lnSpc>
                <a:spcPct val="100000"/>
              </a:lnSpc>
            </a:pPr>
            <a:r>
              <a:rPr lang="pl-PL" sz="1200" b="0" strike="noStrike">
                <a:solidFill>
                  <a:srgbClr val="000000"/>
                </a:solidFill>
                <a:latin typeface="Arial"/>
                <a:ea typeface="Calibri"/>
              </a:rPr>
              <a:t>Jeśli nie, to czym są? (Np. złośliwymi informacjami lub opiniami, działaniami marketingowymi, błędami lub nieporozumieniem.)</a:t>
            </a:r>
          </a:p>
          <a:p>
            <a:pPr algn="just">
              <a:lnSpc>
                <a:spcPct val="100000"/>
              </a:lnSpc>
            </a:pPr>
            <a:endParaRPr lang="fr-BE" sz="1200" b="0" strike="noStrike" spc="-1">
              <a:latin typeface="Arial"/>
            </a:endParaRPr>
          </a:p>
          <a:p>
            <a:pPr>
              <a:lnSpc>
                <a:spcPct val="100000"/>
              </a:lnSpc>
            </a:pPr>
            <a:r>
              <a:rPr lang="pl-PL" sz="1200" b="1" strike="noStrike">
                <a:solidFill>
                  <a:srgbClr val="000000"/>
                </a:solidFill>
                <a:latin typeface="Arial"/>
                <a:ea typeface="Calibri"/>
              </a:rPr>
              <a:t>Opinia czy fakt?</a:t>
            </a:r>
            <a:r>
              <a:rPr lang="pl-PL" sz="1200" b="0" strike="noStrike">
                <a:solidFill>
                  <a:srgbClr val="000000"/>
                </a:solidFill>
                <a:latin typeface="Arial"/>
                <a:ea typeface="Calibri"/>
              </a:rPr>
              <a:t> Dokonaj rozróżnienia między opinią a faktem.</a:t>
            </a:r>
          </a:p>
          <a:p>
            <a:pPr>
              <a:lnSpc>
                <a:spcPct val="100000"/>
              </a:lnSpc>
            </a:pPr>
            <a:r>
              <a:rPr lang="pl-PL" sz="1200" b="0" strike="noStrike">
                <a:solidFill>
                  <a:srgbClr val="000000"/>
                </a:solidFill>
                <a:latin typeface="Arial"/>
                <a:ea typeface="Calibri"/>
              </a:rPr>
              <a:t>Co jest faktem? Fakty można sprawdzić i poprzeć dowodami.</a:t>
            </a:r>
          </a:p>
          <a:p>
            <a:pPr>
              <a:lnSpc>
                <a:spcPct val="100000"/>
              </a:lnSpc>
            </a:pPr>
            <a:r>
              <a:rPr lang="pl-PL" sz="1200" b="0" strike="noStrike">
                <a:solidFill>
                  <a:srgbClr val="000000"/>
                </a:solidFill>
                <a:latin typeface="Arial"/>
                <a:ea typeface="Calibri"/>
              </a:rPr>
              <a:t>Czym jest opinia? Opinie opierają się na wierze lub przekonaniu, a nie na dowodach, które można zweryfikować. Niektórzy mogą sądzić, że jest odwrotnie. </a:t>
            </a:r>
          </a:p>
          <a:p>
            <a:pPr>
              <a:lnSpc>
                <a:spcPct val="100000"/>
              </a:lnSpc>
            </a:pPr>
            <a:endParaRPr lang="fr-BE" sz="1200" b="0" strike="noStrike" spc="-1">
              <a:latin typeface="Arial"/>
            </a:endParaRPr>
          </a:p>
          <a:p>
            <a:pPr>
              <a:lnSpc>
                <a:spcPct val="100000"/>
              </a:lnSpc>
            </a:pPr>
            <a:r>
              <a:rPr lang="pl-PL" sz="1200" b="0" i="1" strike="noStrike">
                <a:solidFill>
                  <a:srgbClr val="000000"/>
                </a:solidFill>
                <a:latin typeface="Arial"/>
                <a:ea typeface="Calibri"/>
              </a:rPr>
              <a:t>Proponowane (opcjonalne) zadanie: </a:t>
            </a:r>
            <a:r>
              <a:rPr lang="pl-PL" sz="1200" b="0" strike="noStrike">
                <a:solidFill>
                  <a:srgbClr val="000000"/>
                </a:solidFill>
                <a:latin typeface="Arial"/>
                <a:ea typeface="Calibri"/>
              </a:rPr>
              <a:t>Poproś uczniów o zapoznanie się z artykułami i podkreślenie części, które są opiniami, zweryfikowanie faktów pochodzących z wiarygodnych źródeł, oraz tych, które wydają się być faktami, ale nie wspominają źródeł. Poproś klasę o podzielenie się ustaleniami.</a:t>
            </a:r>
          </a:p>
          <a:p>
            <a:pPr>
              <a:lnSpc>
                <a:spcPct val="100000"/>
              </a:lnSpc>
            </a:pPr>
            <a:endParaRPr lang="fr-BE" sz="1200" b="0" strike="noStrike" spc="-1">
              <a:latin typeface="Arial"/>
            </a:endParaRPr>
          </a:p>
          <a:p>
            <a:pPr>
              <a:lnSpc>
                <a:spcPct val="100000"/>
              </a:lnSpc>
            </a:pPr>
            <a:r>
              <a:rPr lang="pl-PL" sz="2000" b="0" strike="noStrike">
                <a:solidFill>
                  <a:srgbClr val="000000"/>
                </a:solidFill>
                <a:latin typeface="Arial"/>
                <a:ea typeface="Calibri"/>
              </a:rPr>
              <a:t>Fałszywe informacje są wszędzie, istotne jest jednak, aby odróżnić dezinformację od innych rodzajów fałszywych informacji, a mianowicie informacji CELOWO wprowadzających w błąd:</a:t>
            </a:r>
          </a:p>
          <a:p>
            <a:pPr>
              <a:lnSpc>
                <a:spcPct val="100000"/>
              </a:lnSpc>
            </a:pPr>
            <a:endParaRPr lang="fr-BE" sz="2000" b="0" strike="noStrike" spc="-1">
              <a:latin typeface="Arial"/>
            </a:endParaRPr>
          </a:p>
          <a:p>
            <a:pPr marL="171360" indent="-171000">
              <a:lnSpc>
                <a:spcPct val="100000"/>
              </a:lnSpc>
              <a:spcAft>
                <a:spcPts val="601"/>
              </a:spcAft>
              <a:buClr>
                <a:srgbClr val="000000"/>
              </a:buClr>
              <a:buFont typeface="Wingdings" charset="2"/>
              <a:buChar char="-"/>
            </a:pPr>
            <a:r>
              <a:rPr lang="pl-PL" sz="2000" strike="noStrike">
                <a:solidFill>
                  <a:srgbClr val="000000"/>
                </a:solidFill>
                <a:latin typeface="Arial"/>
                <a:ea typeface="Calibri"/>
              </a:rPr>
              <a:t>Dezinformacja to fałszywa informacja tworzona i rozpowszechniania, aby celowo wyrządzić szkodę.</a:t>
            </a:r>
            <a:r>
              <a:rPr lang="pl-PL" sz="2000" b="0" strike="noStrike">
                <a:solidFill>
                  <a:srgbClr val="000000"/>
                </a:solidFill>
                <a:latin typeface="Arial"/>
                <a:ea typeface="Calibri"/>
              </a:rPr>
              <a:t> Przykład: tweet o migrantach popełniających przestępstwa w Europie, mający podzielić społeczeństwo.</a:t>
            </a:r>
          </a:p>
          <a:p>
            <a:pPr marL="171360" indent="-171000">
              <a:lnSpc>
                <a:spcPct val="100000"/>
              </a:lnSpc>
              <a:spcAft>
                <a:spcPts val="601"/>
              </a:spcAft>
              <a:buClr>
                <a:srgbClr val="000000"/>
              </a:buClr>
              <a:buFont typeface="Wingdings" charset="2"/>
              <a:buChar char="-"/>
            </a:pPr>
            <a:r>
              <a:rPr lang="pl-PL" sz="2000" b="0" strike="noStrike">
                <a:solidFill>
                  <a:srgbClr val="000000"/>
                </a:solidFill>
                <a:latin typeface="Arial"/>
                <a:ea typeface="Calibri"/>
              </a:rPr>
              <a:t>Informacje wprowadzające w błąd to fałszywe informacje</a:t>
            </a:r>
            <a:r>
              <a:rPr lang="pl-PL" sz="2000" strike="noStrike">
                <a:solidFill>
                  <a:srgbClr val="000000"/>
                </a:solidFill>
                <a:latin typeface="Arial"/>
                <a:ea typeface="Calibri"/>
              </a:rPr>
              <a:t> </a:t>
            </a:r>
            <a:r>
              <a:rPr lang="pl-PL" sz="2000" b="1" strike="noStrike">
                <a:solidFill>
                  <a:srgbClr val="000000"/>
                </a:solidFill>
                <a:latin typeface="Arial"/>
                <a:ea typeface="Calibri"/>
              </a:rPr>
              <a:t>rozpowszechniane przez osoby, które nie zdają sobie sprawy z tego, że są fałszywe i nie chcą wyrządzić szkody</a:t>
            </a:r>
            <a:r>
              <a:rPr lang="pl-PL" sz="2000" b="0" strike="noStrike">
                <a:solidFill>
                  <a:srgbClr val="000000"/>
                </a:solidFill>
                <a:latin typeface="Arial"/>
                <a:ea typeface="Calibri"/>
              </a:rPr>
              <a:t>. Często chcą one po prostu pomóc. Przykład: kiedy Twoja ciocia udostępnia artykuł lub mem na Facebooku o tym, że czosnek chroni przed COVID-19, ponieważ uważa, że informacje te mogą się przydać, nie zdaje sobie sprawy z tego, że są one fałszywe.</a:t>
            </a:r>
          </a:p>
          <a:p>
            <a:pPr marL="171360" indent="-171000">
              <a:lnSpc>
                <a:spcPct val="100000"/>
              </a:lnSpc>
              <a:buClr>
                <a:srgbClr val="000000"/>
              </a:buClr>
              <a:buFont typeface="Wingdings" charset="2"/>
              <a:buChar char="-"/>
            </a:pPr>
            <a:r>
              <a:rPr lang="pl-PL" sz="2000" b="0" strike="noStrike">
                <a:solidFill>
                  <a:srgbClr val="000000"/>
                </a:solidFill>
                <a:latin typeface="Arial"/>
                <a:ea typeface="Calibri"/>
              </a:rPr>
              <a:t>Działania w zakresie wywierania wpływu – skoordynowane wysiłki mające na celu wywarcie wpływu na grupę docelową przy użyciu szeregu nielegalnych i wprowadzających w błąd środków wspierających cele przeciwnika.</a:t>
            </a:r>
          </a:p>
          <a:p>
            <a:pPr marL="171360" indent="-171000">
              <a:lnSpc>
                <a:spcPct val="100000"/>
              </a:lnSpc>
              <a:buClr>
                <a:srgbClr val="000000"/>
              </a:buClr>
              <a:buFont typeface="Wingdings" charset="2"/>
              <a:buChar char="-"/>
            </a:pPr>
            <a:r>
              <a:rPr lang="pl-PL" sz="1200" b="0" strike="noStrike">
                <a:solidFill>
                  <a:srgbClr val="000000"/>
                </a:solidFill>
                <a:latin typeface="Arial"/>
                <a:ea typeface="Calibri"/>
              </a:rPr>
              <a:t>Ingerencja obcego państwa</a:t>
            </a:r>
            <a:r>
              <a:rPr lang="pl-PL" b="0" strike="noStrike">
                <a:solidFill>
                  <a:srgbClr val="000000"/>
                </a:solidFill>
                <a:latin typeface="Arial"/>
                <a:ea typeface="Calibri"/>
              </a:rPr>
              <a:t> – </a:t>
            </a:r>
            <a:r>
              <a:rPr lang="pl-PL" sz="2000" b="0" strike="noStrike">
                <a:solidFill>
                  <a:srgbClr val="000000"/>
                </a:solidFill>
                <a:latin typeface="Arial"/>
                <a:ea typeface="Calibri"/>
              </a:rPr>
              <a:t>oparte na przemocy, wprowadzające w błąd lub nielegalne starania obcego państwa lub jego agentów mające na celu zakłócenie swobodnego kształtowania i wyrażania woli politycznej, na przykład podczas wyborów</a:t>
            </a:r>
            <a:r>
              <a:rPr lang="pl-PL" b="0" strike="noStrike">
                <a:solidFill>
                  <a:srgbClr val="000000"/>
                </a:solidFill>
                <a:latin typeface="Arial"/>
                <a:ea typeface="Calibri"/>
              </a:rPr>
              <a:t>.</a:t>
            </a:r>
          </a:p>
          <a:p>
            <a:pPr>
              <a:lnSpc>
                <a:spcPct val="100000"/>
              </a:lnSpc>
              <a:tabLst>
                <a:tab pos="0" algn="l"/>
              </a:tabLst>
            </a:pPr>
            <a:endParaRPr lang="fr-BE" sz="2000" b="0" strike="noStrike" spc="-1">
              <a:latin typeface="Arial"/>
            </a:endParaRPr>
          </a:p>
          <a:p>
            <a:pPr>
              <a:lnSpc>
                <a:spcPct val="100000"/>
              </a:lnSpc>
              <a:tabLst>
                <a:tab pos="0" algn="l"/>
              </a:tabLst>
            </a:pPr>
            <a:r>
              <a:rPr lang="pl-PL" sz="2000" b="0" strike="noStrike">
                <a:solidFill>
                  <a:srgbClr val="000000"/>
                </a:solidFill>
                <a:latin typeface="Arial"/>
                <a:ea typeface="Calibri"/>
              </a:rPr>
              <a:t>Uczniowie mogą również znać termin „fake news”, ale nie zalecamy jego używania. Kiedy politycy nazywają informacje publikowane przez niezależnych dziennikarzy „fake news”, podczas gdy są one po prostu krytyczne, coś jest nie tak. Nie chcemy, aby termin „fake news” skutkował delegitymizacją mediów.</a:t>
            </a:r>
          </a:p>
        </p:txBody>
      </p:sp>
      <p:sp>
        <p:nvSpPr>
          <p:cNvPr id="692"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532A4172-9F24-4709-BB1A-18E346B04393}" type="slidenum">
              <a:rPr lang="fr-BE" sz="1200" b="0" strike="noStrike" spc="-1">
                <a:solidFill>
                  <a:srgbClr val="000000"/>
                </a:solidFill>
                <a:latin typeface="+mn-lt"/>
                <a:ea typeface="+mn-ea"/>
              </a:rPr>
              <a:t>6</a:t>
            </a:fld>
            <a:endParaRPr lang="fr-BE" sz="1200" b="0" strike="noStrike" spc="-1">
              <a:solidFill>
                <a:srgbClr val="000000"/>
              </a:solidFill>
              <a:latin typeface="+mn-lt"/>
              <a:ea typeface="+mn-e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 name="PlaceHolder 1"/>
          <p:cNvSpPr>
            <a:spLocks noGrp="1" noRot="1" noChangeAspect="1"/>
          </p:cNvSpPr>
          <p:nvPr>
            <p:ph type="sldImg"/>
          </p:nvPr>
        </p:nvSpPr>
        <p:spPr>
          <a:xfrm>
            <a:off x="685800" y="1143000"/>
            <a:ext cx="5486400" cy="3086100"/>
          </a:xfrm>
          <a:prstGeom prst="rect">
            <a:avLst/>
          </a:prstGeom>
        </p:spPr>
      </p:sp>
      <p:sp>
        <p:nvSpPr>
          <p:cNvPr id="694"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pl-PL" sz="2000" b="0" strike="noStrike">
                <a:latin typeface="Arial"/>
              </a:rPr>
              <a:t>Zacznij od filmu wideo na slajdzie (https://www.youtube.com/watch?v=d8uRYqsu2W4)</a:t>
            </a:r>
            <a:r>
              <a:rPr lang="pl-PL"/>
              <a:t/>
            </a:r>
            <a:br>
              <a:rPr lang="pl-PL"/>
            </a:br>
            <a:r>
              <a:rPr lang="pl-PL" sz="2000" b="0" strike="noStrike">
                <a:latin typeface="Arial"/>
              </a:rPr>
              <a:t>Całkowity czas odtwarzania: 1 min. 40 sek.</a:t>
            </a:r>
          </a:p>
          <a:p>
            <a:pPr marL="216000" indent="-216000">
              <a:lnSpc>
                <a:spcPct val="100000"/>
              </a:lnSpc>
            </a:pPr>
            <a:endParaRPr lang="fr-BE" sz="2000" b="0" strike="noStrike" spc="-1">
              <a:latin typeface="Arial"/>
            </a:endParaRPr>
          </a:p>
          <a:p>
            <a:pPr marL="216000" indent="-216000">
              <a:lnSpc>
                <a:spcPct val="100000"/>
              </a:lnSpc>
            </a:pPr>
            <a:r>
              <a:rPr lang="pl-PL" sz="2000" b="0" strike="noStrike">
                <a:latin typeface="Arial"/>
              </a:rPr>
              <a:t>Transkrypcja:</a:t>
            </a:r>
          </a:p>
          <a:p>
            <a:pPr marL="139680">
              <a:lnSpc>
                <a:spcPct val="100000"/>
              </a:lnSpc>
              <a:tabLst>
                <a:tab pos="0" algn="l"/>
              </a:tabLst>
            </a:pPr>
            <a:r>
              <a:rPr lang="pl-PL" sz="1200" b="0" strike="noStrike">
                <a:solidFill>
                  <a:srgbClr val="000000"/>
                </a:solidFill>
                <a:latin typeface="Arial"/>
              </a:rPr>
              <a:t>---------------------------</a:t>
            </a:r>
            <a:r>
              <a:rPr lang="pl-PL"/>
              <a:t/>
            </a:r>
            <a:br>
              <a:rPr lang="pl-PL"/>
            </a:br>
            <a:r>
              <a:rPr lang="pl-PL" sz="2000" b="0" strike="noStrike">
                <a:solidFill>
                  <a:srgbClr val="000000"/>
                </a:solidFill>
                <a:latin typeface="Arial"/>
              </a:rPr>
              <a:t>(lektor)	</a:t>
            </a:r>
          </a:p>
          <a:p>
            <a:pPr marL="139680">
              <a:lnSpc>
                <a:spcPct val="100000"/>
              </a:lnSpc>
              <a:tabLst>
                <a:tab pos="0" algn="l"/>
              </a:tabLst>
            </a:pPr>
            <a:r>
              <a:rPr lang="pl-PL" sz="2000" b="0" strike="noStrike">
                <a:solidFill>
                  <a:srgbClr val="000000"/>
                </a:solidFill>
                <a:latin typeface="Arial"/>
              </a:rPr>
              <a:t>Dla milionów rodzin borykających się z autyzmem była to możliwe wyjaśnienie ich trudnej sytuacji. Przełomowe badanie medyczne łączące szczepienia dzieci z tym schorzeniem. Badanie to jest jednak obecnie uznane zostało za „wprowadzające w błąd”, a niektórzy mówią nawet o wyrafinowanym oszustwie.</a:t>
            </a:r>
          </a:p>
          <a:p>
            <a:pPr marL="139680">
              <a:lnSpc>
                <a:spcPct val="100000"/>
              </a:lnSpc>
              <a:tabLst>
                <a:tab pos="0" algn="l"/>
              </a:tabLst>
            </a:pPr>
            <a:r>
              <a:rPr lang="pl-PL" sz="2000" b="0" strike="noStrike">
                <a:solidFill>
                  <a:srgbClr val="000000"/>
                </a:solidFill>
                <a:latin typeface="Arial"/>
              </a:rPr>
              <a:t>(Fiona Godlee, redaktor, British Medical Journal)	</a:t>
            </a:r>
          </a:p>
          <a:p>
            <a:pPr marL="139680">
              <a:lnSpc>
                <a:spcPct val="100000"/>
              </a:lnSpc>
              <a:tabLst>
                <a:tab pos="0" algn="l"/>
              </a:tabLst>
            </a:pPr>
            <a:r>
              <a:rPr lang="pl-PL" sz="2000" b="0" strike="noStrike">
                <a:solidFill>
                  <a:srgbClr val="000000"/>
                </a:solidFill>
                <a:latin typeface="Arial"/>
              </a:rPr>
              <a:t>Od początku wiedzieliśmy, że badanie było marnej jakości. Spotkało się jednak z ogromnym zainteresowaniem mediów. Wszystkie dowody – wszystkie badania epidemiologiczne, badania krwi u populacji dzieci – świadczyły przeciwko jego tezom i wskazywały brak dowodów związku szczepień z autyzmem.</a:t>
            </a:r>
          </a:p>
          <a:p>
            <a:pPr marL="139680">
              <a:lnSpc>
                <a:spcPct val="100000"/>
              </a:lnSpc>
              <a:tabLst>
                <a:tab pos="0" algn="l"/>
              </a:tabLst>
            </a:pPr>
            <a:r>
              <a:rPr lang="pl-PL" sz="2000" b="0" strike="noStrike">
                <a:solidFill>
                  <a:srgbClr val="000000"/>
                </a:solidFill>
                <a:latin typeface="Arial"/>
              </a:rPr>
              <a:t>(lektor)	</a:t>
            </a:r>
          </a:p>
          <a:p>
            <a:pPr marL="139680">
              <a:lnSpc>
                <a:spcPct val="100000"/>
              </a:lnSpc>
              <a:tabLst>
                <a:tab pos="0" algn="l"/>
              </a:tabLst>
            </a:pPr>
            <a:r>
              <a:rPr lang="pl-PL" sz="2000" b="0" strike="noStrike">
                <a:solidFill>
                  <a:srgbClr val="000000"/>
                </a:solidFill>
                <a:latin typeface="Arial"/>
              </a:rPr>
              <a:t>Opublikowany w 1998 r. artykuł Andrew Wakefielda i jego współpracowników wystraszył pacjentów, powodując spadek odsetka szczepień na całym świecie. Wakefield twierdził, że 12 dzieci, które otrzymało połączoną szczepionkę na odrę, świnkę i różyczkę, wcześniej nie odbiegało od normy.</a:t>
            </a:r>
          </a:p>
          <a:p>
            <a:pPr marL="139680">
              <a:lnSpc>
                <a:spcPct val="100000"/>
              </a:lnSpc>
              <a:tabLst>
                <a:tab pos="0" algn="l"/>
              </a:tabLst>
            </a:pPr>
            <a:r>
              <a:rPr lang="pl-PL" sz="2000" b="0" strike="noStrike">
                <a:solidFill>
                  <a:srgbClr val="000000"/>
                </a:solidFill>
                <a:latin typeface="Arial"/>
              </a:rPr>
              <a:t>Jego artykuł został później wycofany, a nowe badanie wykazało, że Wakefield i jego współpracownicy zmienili w swoich badaniach fakty dotyczące pacjentów. Jednak Wakefield ma nadal swoich zwolenników – Jamie Handley, ojciec autystycznego chłopca, jest jednym z nich.</a:t>
            </a:r>
          </a:p>
          <a:p>
            <a:pPr marL="139680">
              <a:lnSpc>
                <a:spcPct val="100000"/>
              </a:lnSpc>
              <a:tabLst>
                <a:tab pos="0" algn="l"/>
              </a:tabLst>
            </a:pPr>
            <a:r>
              <a:rPr lang="pl-PL" sz="2000" b="0" strike="noStrike">
                <a:solidFill>
                  <a:srgbClr val="000000"/>
                </a:solidFill>
                <a:latin typeface="Arial"/>
              </a:rPr>
              <a:t>(JB Handley, założyciel Generation Rescue)	</a:t>
            </a:r>
          </a:p>
          <a:p>
            <a:pPr marL="139680">
              <a:lnSpc>
                <a:spcPct val="100000"/>
              </a:lnSpc>
              <a:tabLst>
                <a:tab pos="0" algn="l"/>
              </a:tabLst>
            </a:pPr>
            <a:r>
              <a:rPr lang="pl-PL" sz="2000" b="0" strike="noStrike">
                <a:solidFill>
                  <a:srgbClr val="000000"/>
                </a:solidFill>
                <a:latin typeface="Arial"/>
              </a:rPr>
              <a:t>Wiadomo, że szczepionki powodują uszkodzenie mózgu, więc nie trzeba być naukowcem, żeby skojarzyć fakty: Zabrali dziecko na szczepienie, wcześniej było normalne, po szczepieniu bardzo cierpiało. Szczepionki powodują uszkodzenie mózgu u niektórych dzieci. Dlatego nadal walczymy w tej sprawie, a prawdziwa nauka jeszcze się nad nią nie pochyliła.</a:t>
            </a:r>
          </a:p>
          <a:p>
            <a:pPr marL="139680">
              <a:lnSpc>
                <a:spcPct val="100000"/>
              </a:lnSpc>
              <a:tabLst>
                <a:tab pos="0" algn="l"/>
              </a:tabLst>
            </a:pPr>
            <a:r>
              <a:rPr lang="pl-PL" sz="2000" b="0" strike="noStrike">
                <a:solidFill>
                  <a:srgbClr val="000000"/>
                </a:solidFill>
                <a:latin typeface="Arial"/>
              </a:rPr>
              <a:t>(lektor)	</a:t>
            </a:r>
          </a:p>
          <a:p>
            <a:pPr marL="139680">
              <a:lnSpc>
                <a:spcPct val="100000"/>
              </a:lnSpc>
              <a:tabLst>
                <a:tab pos="0" algn="l"/>
              </a:tabLst>
            </a:pPr>
            <a:r>
              <a:rPr lang="pl-PL" sz="2000" b="0" strike="noStrike">
                <a:solidFill>
                  <a:srgbClr val="000000"/>
                </a:solidFill>
                <a:latin typeface="Arial"/>
              </a:rPr>
              <a:t>W maju ubiegłego roku Wakefield został pozbawiony prawa do wykonywania zawodu lekarza w Wielkiej Brytanii. Od tego czasu inne badania nie wykazały żadnego związku między szczepionką MMR a autyzmem.</a:t>
            </a:r>
          </a:p>
          <a:p>
            <a:pPr marL="139680">
              <a:lnSpc>
                <a:spcPct val="100000"/>
              </a:lnSpc>
              <a:tabLst>
                <a:tab pos="0" algn="l"/>
              </a:tabLst>
            </a:pPr>
            <a:r>
              <a:rPr lang="pl-PL" sz="2000" b="0" strike="noStrike">
                <a:solidFill>
                  <a:srgbClr val="000000"/>
                </a:solidFill>
                <a:latin typeface="Arial"/>
              </a:rPr>
              <a:t>Nie udało się dotrzeć do Wakefielda, aby  poprosić go o komentarz. Rosenson, the Associated Press.</a:t>
            </a:r>
          </a:p>
          <a:p>
            <a:pPr marL="139680">
              <a:lnSpc>
                <a:spcPct val="100000"/>
              </a:lnSpc>
              <a:tabLst>
                <a:tab pos="0" algn="l"/>
              </a:tabLst>
            </a:pPr>
            <a:endParaRPr lang="fr-BE" sz="2000" b="0" strike="noStrike" spc="-1">
              <a:latin typeface="Arial"/>
            </a:endParaRPr>
          </a:p>
          <a:p>
            <a:pPr marL="139680">
              <a:lnSpc>
                <a:spcPct val="100000"/>
              </a:lnSpc>
              <a:tabLst>
                <a:tab pos="0" algn="l"/>
              </a:tabLst>
            </a:pPr>
            <a:r>
              <a:rPr lang="pl-PL" sz="2000" b="0" strike="noStrike">
                <a:solidFill>
                  <a:srgbClr val="000000"/>
                </a:solidFill>
                <a:latin typeface="Arial"/>
              </a:rPr>
              <a:t>---------------------</a:t>
            </a:r>
          </a:p>
          <a:p>
            <a:pPr marL="139680">
              <a:lnSpc>
                <a:spcPct val="100000"/>
              </a:lnSpc>
              <a:tabLst>
                <a:tab pos="0" algn="l"/>
              </a:tabLst>
            </a:pPr>
            <a:endParaRPr lang="fr-BE" sz="2000" b="0" strike="noStrike" spc="-1">
              <a:latin typeface="Arial"/>
            </a:endParaRPr>
          </a:p>
          <a:p>
            <a:pPr marL="139680">
              <a:lnSpc>
                <a:spcPct val="100000"/>
              </a:lnSpc>
              <a:tabLst>
                <a:tab pos="0" algn="l"/>
              </a:tabLst>
            </a:pPr>
            <a:r>
              <a:rPr lang="pl-PL" sz="2000" b="0" strike="noStrike">
                <a:solidFill>
                  <a:srgbClr val="000000"/>
                </a:solidFill>
                <a:latin typeface="Arial"/>
              </a:rPr>
              <a:t>Punkty do omówienia:</a:t>
            </a:r>
          </a:p>
          <a:p>
            <a:pPr marL="311040" indent="-171000">
              <a:lnSpc>
                <a:spcPct val="100000"/>
              </a:lnSpc>
              <a:buClr>
                <a:srgbClr val="000000"/>
              </a:buClr>
              <a:buFont typeface="StarSymbol"/>
              <a:buChar char="-"/>
              <a:tabLst>
                <a:tab pos="0" algn="l"/>
              </a:tabLst>
            </a:pPr>
            <a:r>
              <a:rPr lang="pl-PL" sz="2000" b="0" strike="noStrike">
                <a:solidFill>
                  <a:srgbClr val="000000"/>
                </a:solidFill>
                <a:latin typeface="Arial"/>
              </a:rPr>
              <a:t>Społeczeństwo wymaga, aby ludzie pracujący w instytucjach akademickich spełniali wysokie standardy akademickie, stąd ważne jest zrozumienie, dlaczego takie standardy są konieczne. Ta jedna</a:t>
            </a:r>
            <a:r>
              <a:rPr lang="pl-PL" sz="2000" b="0" strike="noStrike">
                <a:latin typeface="Arial"/>
              </a:rPr>
              <a:t> </a:t>
            </a:r>
            <a:r>
              <a:rPr lang="pl-PL" sz="2000" b="0" strike="noStrike">
                <a:solidFill>
                  <a:srgbClr val="FF0000"/>
                </a:solidFill>
                <a:latin typeface="Arial"/>
              </a:rPr>
              <a:t>praca naukowa, wielokrotnie obalana, jest jednym z najważniejszych powodów powstania ruchu antyszczepionkowego i jego nieustającej popularności. Chociaż artykuł ten był nierzetelny, media zwróciły na niego uwagę tak skutecznie, że zaszkodziły publicznemu postrzeganiu szczepionek, mimo wielokrotnych dowodów, że są one bezpieczne i skuteczne. </a:t>
            </a:r>
          </a:p>
          <a:p>
            <a:pPr marL="311040" indent="-171000">
              <a:lnSpc>
                <a:spcPct val="100000"/>
              </a:lnSpc>
              <a:buClr>
                <a:srgbClr val="000000"/>
              </a:buClr>
              <a:buFont typeface="StarSymbol"/>
              <a:buChar char="-"/>
              <a:tabLst>
                <a:tab pos="0" algn="l"/>
              </a:tabLst>
            </a:pPr>
            <a:r>
              <a:rPr lang="pl-PL" sz="2000" b="0" strike="noStrike">
                <a:solidFill>
                  <a:srgbClr val="FF0000"/>
                </a:solidFill>
                <a:latin typeface="Arial"/>
              </a:rPr>
              <a:t>Wolność słowa to powszechne prawo, ale nie oznacza ona prawa do celowego rozpowszechniania kłamstw, zwłaszcza gdy mogą one wyrządzić szkodę zdrowiu publicznemu. </a:t>
            </a:r>
          </a:p>
          <a:p>
            <a:pPr marL="139680">
              <a:lnSpc>
                <a:spcPct val="100000"/>
              </a:lnSpc>
              <a:tabLst>
                <a:tab pos="0" algn="l"/>
              </a:tabLst>
            </a:pPr>
            <a:endParaRPr lang="fr-BE" sz="2000" b="0" strike="noStrike" spc="-1">
              <a:latin typeface="Arial"/>
            </a:endParaRPr>
          </a:p>
          <a:p>
            <a:pPr marL="139680">
              <a:lnSpc>
                <a:spcPct val="100000"/>
              </a:lnSpc>
              <a:tabLst>
                <a:tab pos="0" algn="l"/>
              </a:tabLst>
            </a:pPr>
            <a:r>
              <a:rPr lang="pl-PL" sz="2000" b="0" strike="noStrike">
                <a:solidFill>
                  <a:srgbClr val="FF0000"/>
                </a:solidFill>
                <a:latin typeface="Arial"/>
              </a:rPr>
              <a:t>Co jest w tym złego?</a:t>
            </a:r>
          </a:p>
          <a:p>
            <a:pPr marL="311040" indent="-171000">
              <a:lnSpc>
                <a:spcPct val="100000"/>
              </a:lnSpc>
              <a:buClr>
                <a:srgbClr val="000000"/>
              </a:buClr>
              <a:buFont typeface="StarSymbol"/>
              <a:buChar char="-"/>
              <a:tabLst>
                <a:tab pos="0" algn="l"/>
              </a:tabLst>
            </a:pPr>
            <a:r>
              <a:rPr lang="pl-PL" sz="2000" b="0" strike="noStrike">
                <a:solidFill>
                  <a:srgbClr val="FF0000"/>
                </a:solidFill>
                <a:latin typeface="Arial"/>
              </a:rPr>
              <a:t>Ludzie szukają prostych odpowiedzi, nawet jeśli są one sprzeczne z ustaleniami naukowymi.</a:t>
            </a:r>
          </a:p>
          <a:p>
            <a:pPr marL="311040" indent="-171000">
              <a:lnSpc>
                <a:spcPct val="100000"/>
              </a:lnSpc>
              <a:buClr>
                <a:srgbClr val="000000"/>
              </a:buClr>
              <a:buFont typeface="StarSymbol"/>
              <a:buChar char="-"/>
              <a:tabLst>
                <a:tab pos="0" algn="l"/>
              </a:tabLst>
            </a:pPr>
            <a:r>
              <a:rPr lang="pl-PL" sz="2000" b="0" strike="noStrike">
                <a:solidFill>
                  <a:srgbClr val="FF0000"/>
                </a:solidFill>
                <a:latin typeface="Arial"/>
              </a:rPr>
              <a:t>Przerzucenie winy pomaga ukryć potencjalne czynniki, takie jak indywidualna odpowiedzialność lub sprawdzone przyczyny rozwoju autyzmu. Na przykład: autyzm zwykle diagnozuje się mniej więcej w tym samym czasie, w którym podaje się dzieciom szczepionkę MMR (tj. szczepionkę przeciw odrze). Fakt ten jest zwykle ignorowany przez osoby, które wolą wierzyć, że autyzm u ich dziecka został wywołany, niż zaakceptować, że nie mieli wpływu na diagnozę.</a:t>
            </a:r>
          </a:p>
          <a:p>
            <a:pPr marL="311040" indent="-171000">
              <a:lnSpc>
                <a:spcPct val="100000"/>
              </a:lnSpc>
              <a:buClr>
                <a:srgbClr val="000000"/>
              </a:buClr>
              <a:buFont typeface="StarSymbol"/>
              <a:buChar char="-"/>
              <a:tabLst>
                <a:tab pos="0" algn="l"/>
              </a:tabLst>
            </a:pPr>
            <a:r>
              <a:rPr lang="pl-PL" sz="2000" b="0" strike="noStrike">
                <a:solidFill>
                  <a:srgbClr val="FF0000"/>
                </a:solidFill>
                <a:latin typeface="Arial"/>
              </a:rPr>
              <a:t>Jeżeli taka fałszywa narracja jest szeroko rozpowszechniana, istnieje ryzyko, że istotnie oddziała ona na system szczepień, a wiele osób może niepotrzebnie stracić odporność na poważne choroby. Duża liczba osób może niepotrzebnie utracić odporność na poważne choroby.</a:t>
            </a:r>
          </a:p>
        </p:txBody>
      </p:sp>
      <p:sp>
        <p:nvSpPr>
          <p:cNvPr id="695"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B03A7FFE-DDCA-4660-9B4F-D0CB15EEDE47}" type="slidenum">
              <a:rPr lang="fr-BE" sz="1200" b="0" strike="noStrike" spc="-1">
                <a:solidFill>
                  <a:srgbClr val="000000"/>
                </a:solidFill>
                <a:latin typeface="+mn-lt"/>
                <a:ea typeface="+mn-ea"/>
              </a:rPr>
              <a:t>7</a:t>
            </a:fld>
            <a:endParaRPr lang="fr-BE" sz="1200" b="0" strike="noStrike" spc="-1">
              <a:solidFill>
                <a:srgbClr val="000000"/>
              </a:solidFill>
              <a:latin typeface="+mn-lt"/>
              <a:ea typeface="+mn-e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 name="PlaceHolder 1"/>
          <p:cNvSpPr>
            <a:spLocks noGrp="1" noRot="1" noChangeAspect="1"/>
          </p:cNvSpPr>
          <p:nvPr>
            <p:ph type="sldImg"/>
          </p:nvPr>
        </p:nvSpPr>
        <p:spPr>
          <a:xfrm>
            <a:off x="685800" y="1143000"/>
            <a:ext cx="5486400" cy="3086100"/>
          </a:xfrm>
          <a:prstGeom prst="rect">
            <a:avLst/>
          </a:prstGeom>
        </p:spPr>
      </p:sp>
      <p:sp>
        <p:nvSpPr>
          <p:cNvPr id="697"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pl-PL" sz="1200" b="0" strike="noStrike">
                <a:latin typeface="+mn-lt"/>
                <a:ea typeface="+mn-ea"/>
              </a:rPr>
              <a:t>Od początku pandemii COVID-19 na portalach społecznościowych pojawiło się wiele mylących informacji, a wiele osób twierdzi, że istnieje związek między technologiami 5G a rozprzestrzenianiem się koronawirusa. Z jednej strony, każdy ma prawo do swobodnego wyrażania swoich opinii i ostrożność czy nawet sceptycyzm wobec nowych technologii i ich wpływu na nasze życie i zdrowie to nic złego.</a:t>
            </a:r>
          </a:p>
          <a:p>
            <a:pPr marL="216000" indent="-216000">
              <a:lnSpc>
                <a:spcPct val="100000"/>
              </a:lnSpc>
            </a:pPr>
            <a:endParaRPr lang="fr-BE" sz="1200" b="0" strike="noStrike" spc="-1">
              <a:latin typeface="Arial"/>
            </a:endParaRPr>
          </a:p>
          <a:p>
            <a:pPr marL="216000" indent="-216000">
              <a:lnSpc>
                <a:spcPct val="100000"/>
              </a:lnSpc>
            </a:pPr>
            <a:r>
              <a:rPr lang="pl-PL" sz="1200" b="0" strike="noStrike">
                <a:latin typeface="+mn-lt"/>
                <a:ea typeface="+mn-ea"/>
              </a:rPr>
              <a:t>Teoria ta jednak przyniosła szkodliwe skutki w rzeczywistym świecie, takie jak spalenie infrastruktury telekomunikacyjnej i fizyczne ataki na pracowników instalujących infrastrukturę.</a:t>
            </a:r>
          </a:p>
          <a:p>
            <a:pPr>
              <a:lnSpc>
                <a:spcPct val="100000"/>
              </a:lnSpc>
              <a:tabLst>
                <a:tab pos="0" algn="l"/>
              </a:tabLst>
            </a:pPr>
            <a:endParaRPr lang="fr-BE" sz="1200" b="0" strike="noStrike" spc="-1">
              <a:latin typeface="Arial"/>
            </a:endParaRPr>
          </a:p>
          <a:p>
            <a:pPr>
              <a:lnSpc>
                <a:spcPct val="100000"/>
              </a:lnSpc>
              <a:tabLst>
                <a:tab pos="0" algn="l"/>
              </a:tabLst>
            </a:pPr>
            <a:r>
              <a:rPr lang="pl-PL" sz="2000" b="0" strike="noStrike">
                <a:latin typeface="+mn-lt"/>
                <a:ea typeface="+mn-ea"/>
              </a:rPr>
              <a:t>Co jest w tym złego?</a:t>
            </a:r>
          </a:p>
          <a:p>
            <a:pPr marL="171360" indent="-171000">
              <a:lnSpc>
                <a:spcPct val="100000"/>
              </a:lnSpc>
              <a:buClr>
                <a:srgbClr val="000000"/>
              </a:buClr>
              <a:buFont typeface="StarSymbol"/>
              <a:buChar char="-"/>
              <a:tabLst>
                <a:tab pos="0" algn="l"/>
              </a:tabLst>
            </a:pPr>
            <a:r>
              <a:rPr lang="pl-PL" sz="2000" b="0" strike="noStrike">
                <a:latin typeface="+mn-lt"/>
                <a:ea typeface="+mn-ea"/>
              </a:rPr>
              <a:t>Rzeczywiste zniszczenia: podpalacze niszczący maszty telefonii komórkowej w całej Europie.</a:t>
            </a:r>
          </a:p>
          <a:p>
            <a:pPr marL="171360" indent="-171000">
              <a:lnSpc>
                <a:spcPct val="100000"/>
              </a:lnSpc>
              <a:buClr>
                <a:srgbClr val="000000"/>
              </a:buClr>
              <a:buFont typeface="StarSymbol"/>
              <a:buChar char="-"/>
              <a:tabLst>
                <a:tab pos="0" algn="l"/>
              </a:tabLst>
            </a:pPr>
            <a:r>
              <a:rPr lang="pl-PL" sz="2000" b="0" strike="noStrike">
                <a:latin typeface="+mn-lt"/>
                <a:ea typeface="+mn-ea"/>
              </a:rPr>
              <a:t>Awarie sieci telekomunikacyjnych, ponieważ wiele z masztów, które zniszczono i zdewastowano, należało do infrastruktury usług 3G i 4G, z których korzysta społeczeństwo.</a:t>
            </a:r>
          </a:p>
          <a:p>
            <a:pPr marL="171360" indent="-171000">
              <a:lnSpc>
                <a:spcPct val="100000"/>
              </a:lnSpc>
              <a:buClr>
                <a:srgbClr val="000000"/>
              </a:buClr>
              <a:buFont typeface="StarSymbol"/>
              <a:buChar char="-"/>
              <a:tabLst>
                <a:tab pos="0" algn="l"/>
              </a:tabLst>
            </a:pPr>
            <a:r>
              <a:rPr lang="pl-PL" sz="1200" b="0" strike="noStrike">
                <a:solidFill>
                  <a:srgbClr val="000000"/>
                </a:solidFill>
                <a:latin typeface="+mn-lt"/>
                <a:ea typeface="+mn-ea"/>
              </a:rPr>
              <a:t>Pracownicy telekomunikacji byli nękani na ulicy przy układaniu kabli światłowodowych sieci 5G i innych rodzajów infrastruktury telekomunikacyjnej.</a:t>
            </a:r>
          </a:p>
          <a:p>
            <a:pPr>
              <a:lnSpc>
                <a:spcPct val="100000"/>
              </a:lnSpc>
              <a:tabLst>
                <a:tab pos="0" algn="l"/>
              </a:tabLst>
            </a:pPr>
            <a:endParaRPr lang="fr-BE" sz="1200" b="0" strike="noStrike" spc="-1">
              <a:latin typeface="Arial"/>
            </a:endParaRPr>
          </a:p>
          <a:p>
            <a:pPr>
              <a:lnSpc>
                <a:spcPct val="100000"/>
              </a:lnSpc>
              <a:tabLst>
                <a:tab pos="0" algn="l"/>
              </a:tabLst>
            </a:pPr>
            <a:r>
              <a:rPr lang="pl-PL" sz="1200" b="0" strike="noStrike">
                <a:solidFill>
                  <a:srgbClr val="000000"/>
                </a:solidFill>
                <a:latin typeface="+mn-lt"/>
                <a:ea typeface="+mn-ea"/>
              </a:rPr>
              <a:t>„Kiedy ludzie czują się zagrożeni lub pozbawieni kontroli, lub próbują sobie wyjaśnić duże, znaczące wydarzenie, są bardziej podatni lub skłonni, by odwoływać się do teorii spiskowych. Jest to być może nieintuicyjne, ale ludzie uzyskują większe poczucie panowania nad sytuacją, gdy wyobrażają sobie, że rzeczy nie dzieją się przypadkowo, lecz kierują nimi pozostające w cieniu grupy i agencje. Przypadkowość wywołuje u ludzi duży dyskomfort.” – John Cook, ekspert ds. informacji wprowadzających w błąd z ośrodka ds. informowania o zmianie klimatu na Uniwersytecie George'a Masona.</a:t>
            </a:r>
          </a:p>
        </p:txBody>
      </p:sp>
      <p:sp>
        <p:nvSpPr>
          <p:cNvPr id="698"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35E729A4-47E3-4B8A-9A3E-640ECAB6CD34}" type="slidenum">
              <a:rPr lang="fr-BE" sz="1200" b="0" strike="noStrike" spc="-1">
                <a:solidFill>
                  <a:srgbClr val="000000"/>
                </a:solidFill>
                <a:latin typeface="+mn-lt"/>
                <a:ea typeface="+mn-ea"/>
              </a:rPr>
              <a:t>8</a:t>
            </a:fld>
            <a:endParaRPr lang="fr-BE" sz="1200" b="0" strike="noStrike" spc="-1">
              <a:solidFill>
                <a:srgbClr val="000000"/>
              </a:solidFill>
              <a:latin typeface="+mn-lt"/>
              <a:ea typeface="+mn-e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 name="PlaceHolder 1"/>
          <p:cNvSpPr>
            <a:spLocks noGrp="1" noRot="1" noChangeAspect="1"/>
          </p:cNvSpPr>
          <p:nvPr>
            <p:ph type="sldImg"/>
          </p:nvPr>
        </p:nvSpPr>
        <p:spPr>
          <a:xfrm>
            <a:off x="685800" y="1143000"/>
            <a:ext cx="5486400" cy="3086100"/>
          </a:xfrm>
          <a:prstGeom prst="rect">
            <a:avLst/>
          </a:prstGeom>
        </p:spPr>
      </p:sp>
      <p:sp>
        <p:nvSpPr>
          <p:cNvPr id="700"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pl-PL" sz="2000" b="0" strike="noStrike">
                <a:latin typeface="Arial"/>
              </a:rPr>
              <a:t>Punkty do omówienia:</a:t>
            </a:r>
          </a:p>
          <a:p>
            <a:pPr>
              <a:lnSpc>
                <a:spcPct val="100000"/>
              </a:lnSpc>
              <a:tabLst>
                <a:tab pos="0" algn="l"/>
              </a:tabLst>
            </a:pPr>
            <a:r>
              <a:rPr lang="pl-PL" sz="2000" b="0" strike="noStrike">
                <a:latin typeface="Arial"/>
              </a:rPr>
              <a:t>Korzystanie z nieodpowiednich porad zdrowotnych może prowadzić do braku wyleczenia lub </a:t>
            </a:r>
            <a:r>
              <a:rPr lang="pl-PL" sz="2000" b="0" strike="noStrike">
                <a:solidFill>
                  <a:srgbClr val="FF0000"/>
                </a:solidFill>
                <a:latin typeface="Arial"/>
              </a:rPr>
              <a:t>do niewłaściwej oceny konkretnej choroby (przesadnego optymizmu bądź pesymizmu) Ten obraz jest dobrym przykładem w kontekście COVID 19. To jest oryginalny obraz, który niektórzy z Was mogli zobaczyć w mediach społecznościowych lub nawet w rozmowach na WhatsAppie: https://factcheck.afp.com/gargling-warm-salt-water-or-vinegar-does-not-prevent-coronavirus-infection-health-experts-say</a:t>
            </a:r>
          </a:p>
          <a:p>
            <a:pPr>
              <a:lnSpc>
                <a:spcPct val="100000"/>
              </a:lnSpc>
              <a:tabLst>
                <a:tab pos="0" algn="l"/>
              </a:tabLst>
            </a:pPr>
            <a:endParaRPr lang="fr-BE" sz="2000" b="0" strike="noStrike" spc="-1">
              <a:latin typeface="Arial"/>
            </a:endParaRPr>
          </a:p>
          <a:p>
            <a:pPr>
              <a:lnSpc>
                <a:spcPct val="100000"/>
              </a:lnSpc>
              <a:tabLst>
                <a:tab pos="0" algn="l"/>
              </a:tabLst>
            </a:pPr>
            <a:r>
              <a:rPr lang="pl-PL" sz="2000" b="0" strike="noStrike">
                <a:solidFill>
                  <a:srgbClr val="FF0000"/>
                </a:solidFill>
                <a:latin typeface="Arial"/>
              </a:rPr>
              <a:t>Co jest w tym złego?</a:t>
            </a:r>
          </a:p>
          <a:p>
            <a:pPr marL="171360" indent="-171000">
              <a:lnSpc>
                <a:spcPct val="100000"/>
              </a:lnSpc>
              <a:buClr>
                <a:srgbClr val="000000"/>
              </a:buClr>
              <a:buFont typeface="StarSymbol"/>
              <a:buChar char="-"/>
              <a:tabLst>
                <a:tab pos="0" algn="l"/>
              </a:tabLst>
            </a:pPr>
            <a:r>
              <a:rPr lang="pl-PL" sz="2000" b="0" strike="noStrike">
                <a:solidFill>
                  <a:srgbClr val="FF0000"/>
                </a:solidFill>
                <a:latin typeface="Arial"/>
              </a:rPr>
              <a:t>W tym przypadku radzenie ludziom, aby pili gorącą wodę, nie jest zbyt niebezpieczne, ale co by było, gdyby dezinformacja propagowała picie płynu, który jest dla nas bardzo niebezpieczny, na przykład wybielacza?</a:t>
            </a:r>
          </a:p>
          <a:p>
            <a:pPr marL="171360" indent="-171000">
              <a:lnSpc>
                <a:spcPct val="100000"/>
              </a:lnSpc>
              <a:buClr>
                <a:srgbClr val="000000"/>
              </a:buClr>
              <a:buFont typeface="StarSymbol"/>
              <a:buChar char="-"/>
              <a:tabLst>
                <a:tab pos="0" algn="l"/>
              </a:tabLst>
            </a:pPr>
            <a:r>
              <a:rPr lang="pl-PL" sz="2000" b="0" strike="noStrike">
                <a:solidFill>
                  <a:srgbClr val="FF0000"/>
                </a:solidFill>
                <a:latin typeface="Arial"/>
              </a:rPr>
              <a:t>Badanie przeprowadzone przez American Journal of Tropical Medicine and Hygiene wykazało, że dezinformacja oraz informacje wprowadzające w błąd na temat koronawirusa doprowadziły do śmierci co najmniej 800 osób, a może nawet większej liczby (dane z sierpnia 2020 r.) oraz do hospitalizacji około 6 tys. osób. W badaniu analizowano plotki związane z COVID-19, stygmatyzację i teorie spiskowe krążące w internecie oraz ich wpływ na zdrowie publiczne.</a:t>
            </a:r>
          </a:p>
          <a:p>
            <a:pPr marL="171360" indent="-171000">
              <a:lnSpc>
                <a:spcPct val="100000"/>
              </a:lnSpc>
              <a:buClr>
                <a:srgbClr val="000000"/>
              </a:buClr>
              <a:buFont typeface="StarSymbol"/>
              <a:buChar char="-"/>
              <a:tabLst>
                <a:tab pos="0" algn="l"/>
              </a:tabLst>
            </a:pPr>
            <a:r>
              <a:rPr lang="pl-PL" sz="1200" b="0" strike="noStrike">
                <a:solidFill>
                  <a:srgbClr val="FF0000"/>
                </a:solidFill>
                <a:latin typeface="+mn-lt"/>
                <a:ea typeface="+mn-ea"/>
              </a:rPr>
              <a:t>Często te fałszywe informacje są rozpowszechniane niecelowo, lecz w wielu innych przypadkach szerzą je osoby, które starają się generować większą liczbę kliknięć np. starannie zredagowane nagłówki i historie przyciągające uwagę (dziennikarstwo „clickbaitu” np. „Naukowcy mówią, że to pradawne remedium może być skutecznym sposobem leczenia raka. Kliknij, aby dowiedzieć się więcej!”)  albo nawet osoby działające w złej wierze, które próbują siać chaos i zamęt oraz zanieczyszczać środowisko informacyjne wieloma, często sprzecznymi narracjami.</a:t>
            </a:r>
          </a:p>
          <a:p>
            <a:pPr>
              <a:lnSpc>
                <a:spcPct val="100000"/>
              </a:lnSpc>
              <a:tabLst>
                <a:tab pos="0" algn="l"/>
              </a:tabLst>
            </a:pPr>
            <a:endParaRPr lang="fr-BE" sz="1200" b="0" strike="noStrike" spc="-1">
              <a:latin typeface="Arial"/>
            </a:endParaRPr>
          </a:p>
        </p:txBody>
      </p:sp>
      <p:sp>
        <p:nvSpPr>
          <p:cNvPr id="701"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33F97C44-43DD-4CB7-8D48-54EE3C90F0F7}" type="slidenum">
              <a:rPr lang="fr-BE" sz="1200" b="0" strike="noStrike" spc="-1">
                <a:solidFill>
                  <a:srgbClr val="000000"/>
                </a:solidFill>
                <a:latin typeface="+mn-lt"/>
                <a:ea typeface="+mn-ea"/>
              </a:rPr>
              <a:t>9</a:t>
            </a:fld>
            <a:endParaRPr lang="fr-BE" sz="1200" b="0" strike="noStrike" spc="-1">
              <a:solidFill>
                <a:srgbClr val="000000"/>
              </a:solidFill>
              <a:latin typeface="+mn-lt"/>
              <a:ea typeface="+mn-e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 name="PlaceHolder 1"/>
          <p:cNvSpPr>
            <a:spLocks noGrp="1" noRot="1" noChangeAspect="1"/>
          </p:cNvSpPr>
          <p:nvPr>
            <p:ph type="sldImg"/>
          </p:nvPr>
        </p:nvSpPr>
        <p:spPr>
          <a:xfrm>
            <a:off x="685800" y="1143000"/>
            <a:ext cx="5486400" cy="3086100"/>
          </a:xfrm>
          <a:prstGeom prst="rect">
            <a:avLst/>
          </a:prstGeom>
        </p:spPr>
      </p:sp>
      <p:sp>
        <p:nvSpPr>
          <p:cNvPr id="703"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pl-PL" sz="2000" b="0" strike="noStrike">
                <a:latin typeface="Arial"/>
              </a:rPr>
              <a:t>Zacznij od filmu wideo na slajdzie (https://www.youtube.com/watch?v=9jnq3MRLsEU)</a:t>
            </a:r>
            <a:r>
              <a:rPr lang="pl-PL"/>
              <a:t/>
            </a:r>
            <a:br>
              <a:rPr lang="pl-PL"/>
            </a:br>
            <a:r>
              <a:rPr lang="pl-PL" sz="2000" b="0" strike="noStrike">
                <a:latin typeface="Arial"/>
              </a:rPr>
              <a:t>Całkowity czas odtwarzania:  40” (od 2min51sek do 3min31sek)</a:t>
            </a:r>
          </a:p>
          <a:p>
            <a:pPr marL="216000" indent="-216000">
              <a:lnSpc>
                <a:spcPct val="100000"/>
              </a:lnSpc>
            </a:pPr>
            <a:endParaRPr lang="fr-BE" sz="2000" b="0" strike="noStrike" spc="-1">
              <a:latin typeface="Arial"/>
            </a:endParaRPr>
          </a:p>
          <a:p>
            <a:pPr marL="216000" indent="-216000">
              <a:lnSpc>
                <a:spcPct val="100000"/>
              </a:lnSpc>
            </a:pPr>
            <a:r>
              <a:rPr lang="pl-PL" sz="2000" b="0" strike="noStrike">
                <a:latin typeface="Arial"/>
              </a:rPr>
              <a:t>Transkrypcja (tłumaczona):</a:t>
            </a:r>
          </a:p>
          <a:p>
            <a:pPr marL="139680">
              <a:lnSpc>
                <a:spcPct val="100000"/>
              </a:lnSpc>
              <a:tabLst>
                <a:tab pos="0" algn="l"/>
              </a:tabLst>
            </a:pPr>
            <a:r>
              <a:rPr lang="pl-PL" sz="1200" b="0" strike="noStrike">
                <a:solidFill>
                  <a:srgbClr val="000000"/>
                </a:solidFill>
                <a:latin typeface="Arial"/>
              </a:rPr>
              <a:t>---------------------------</a:t>
            </a:r>
            <a:r>
              <a:rPr lang="pl-PL"/>
              <a:t/>
            </a:r>
            <a:br>
              <a:rPr lang="pl-PL"/>
            </a:br>
            <a:r>
              <a:rPr lang="pl-PL" sz="2000" b="0" strike="noStrike">
                <a:solidFill>
                  <a:srgbClr val="000000"/>
                </a:solidFill>
                <a:latin typeface="Arial"/>
              </a:rPr>
              <a:t>(Maria, mówi, że jest mieszkanką Odessy, która przybyła na demonstrację w Sewastopolu, na Krymie, w dniu 3 marca 2014 r.)</a:t>
            </a:r>
            <a:r>
              <a:rPr lang="pl-PL"/>
              <a:t/>
            </a:r>
            <a:br>
              <a:rPr lang="pl-PL"/>
            </a:br>
            <a:r>
              <a:rPr lang="pl-PL" sz="2000" b="0" strike="noStrike">
                <a:solidFill>
                  <a:srgbClr val="000000"/>
                </a:solidFill>
                <a:latin typeface="Arial"/>
              </a:rPr>
              <a:t>(jest to fragment programu wyemitowanego przez krymski kanał telewizyjny NTS jako doniesienie z publicznej demonstracji)</a:t>
            </a:r>
            <a:r>
              <a:rPr lang="pl-PL"/>
              <a:t/>
            </a:r>
            <a:br>
              <a:rPr lang="pl-PL"/>
            </a:br>
            <a:r>
              <a:rPr lang="pl-PL" sz="2000" b="0" strike="noStrike">
                <a:solidFill>
                  <a:srgbClr val="000000"/>
                </a:solidFill>
                <a:latin typeface="Arial"/>
              </a:rPr>
              <a:t>//</a:t>
            </a:r>
          </a:p>
          <a:p>
            <a:pPr marL="139680">
              <a:lnSpc>
                <a:spcPct val="100000"/>
              </a:lnSpc>
              <a:tabLst>
                <a:tab pos="0" algn="l"/>
              </a:tabLst>
            </a:pPr>
            <a:r>
              <a:rPr lang="pl-PL" sz="2000" b="0" strike="noStrike">
                <a:solidFill>
                  <a:srgbClr val="000000"/>
                </a:solidFill>
                <a:latin typeface="Arial"/>
              </a:rPr>
              <a:t>Dzwonią nauczyciele ze szkoły prosząc o ochronę.</a:t>
            </a:r>
            <a:r>
              <a:rPr lang="pl-PL"/>
              <a:t/>
            </a:r>
            <a:br>
              <a:rPr lang="pl-PL"/>
            </a:br>
            <a:r>
              <a:rPr lang="pl-PL" sz="2000" b="0" strike="noStrike">
                <a:solidFill>
                  <a:srgbClr val="000000"/>
                </a:solidFill>
                <a:latin typeface="Arial"/>
              </a:rPr>
              <a:t>Moje dzieci uczą się w rosyjskiej szkole i jestem w radzie rodziców tej szkoły.</a:t>
            </a:r>
          </a:p>
          <a:p>
            <a:pPr marL="139680">
              <a:lnSpc>
                <a:spcPct val="100000"/>
              </a:lnSpc>
              <a:tabLst>
                <a:tab pos="0" algn="l"/>
              </a:tabLst>
            </a:pPr>
            <a:r>
              <a:rPr lang="pl-PL" sz="2000" b="0" strike="noStrike">
                <a:solidFill>
                  <a:srgbClr val="000000"/>
                </a:solidFill>
                <a:latin typeface="Arial"/>
              </a:rPr>
              <a:t>Gdy przychodzę do szkoły dzieci pytają: „Czy my też pójdziemy teraz do więzienia za uczenie się języka rosyjskiego i rozmawianie po rosyjsku?”</a:t>
            </a:r>
          </a:p>
          <a:p>
            <a:pPr marL="139680">
              <a:lnSpc>
                <a:spcPct val="100000"/>
              </a:lnSpc>
              <a:tabLst>
                <a:tab pos="0" algn="l"/>
              </a:tabLst>
            </a:pPr>
            <a:r>
              <a:rPr lang="pl-PL" sz="2000" b="0" strike="noStrike">
                <a:solidFill>
                  <a:srgbClr val="000000"/>
                </a:solidFill>
                <a:latin typeface="Arial"/>
              </a:rPr>
              <a:t>Aby spotkać się z Wami musieliśmy wyłączyć nasze telefony komórkowe, wyjąć baterie.</a:t>
            </a:r>
          </a:p>
          <a:p>
            <a:pPr marL="139680">
              <a:lnSpc>
                <a:spcPct val="100000"/>
              </a:lnSpc>
              <a:tabLst>
                <a:tab pos="0" algn="l"/>
              </a:tabLst>
            </a:pPr>
            <a:r>
              <a:rPr lang="pl-PL" sz="2000" b="0" strike="noStrike">
                <a:solidFill>
                  <a:srgbClr val="000000"/>
                </a:solidFill>
                <a:latin typeface="Arial"/>
              </a:rPr>
              <a:t>Zaczęły się wielkie prześladowania – to jest naprawdę straszne.</a:t>
            </a:r>
          </a:p>
          <a:p>
            <a:pPr marL="139680">
              <a:lnSpc>
                <a:spcPct val="100000"/>
              </a:lnSpc>
              <a:tabLst>
                <a:tab pos="0" algn="l"/>
              </a:tabLst>
            </a:pPr>
            <a:r>
              <a:rPr lang="pl-PL" sz="1200" b="0" strike="noStrike">
                <a:solidFill>
                  <a:srgbClr val="000000"/>
                </a:solidFill>
                <a:latin typeface="Arial"/>
              </a:rPr>
              <a:t>---------------------------</a:t>
            </a:r>
          </a:p>
          <a:p>
            <a:pPr marL="139680">
              <a:lnSpc>
                <a:spcPct val="100000"/>
              </a:lnSpc>
              <a:tabLst>
                <a:tab pos="0" algn="l"/>
              </a:tabLst>
            </a:pPr>
            <a:endParaRPr lang="fr-BE" sz="1200" b="0" strike="noStrike" spc="-1">
              <a:latin typeface="Arial"/>
            </a:endParaRPr>
          </a:p>
          <a:p>
            <a:pPr marL="139680">
              <a:lnSpc>
                <a:spcPct val="100000"/>
              </a:lnSpc>
              <a:tabLst>
                <a:tab pos="0" algn="l"/>
              </a:tabLst>
            </a:pPr>
            <a:r>
              <a:rPr lang="pl-PL" sz="2000" b="0" strike="noStrike">
                <a:solidFill>
                  <a:srgbClr val="000000"/>
                </a:solidFill>
                <a:latin typeface="Arial"/>
              </a:rPr>
              <a:t>//</a:t>
            </a:r>
          </a:p>
          <a:p>
            <a:pPr marL="139680">
              <a:lnSpc>
                <a:spcPct val="100000"/>
              </a:lnSpc>
              <a:tabLst>
                <a:tab pos="0" algn="l"/>
              </a:tabLst>
            </a:pPr>
            <a:r>
              <a:rPr lang="pl-PL" sz="2000" b="0" strike="noStrike">
                <a:solidFill>
                  <a:srgbClr val="000000"/>
                </a:solidFill>
                <a:latin typeface="Arial"/>
              </a:rPr>
              <a:t>Inny materiał wideo z tymi samymi uczestnikami:</a:t>
            </a:r>
          </a:p>
          <a:p>
            <a:pPr marL="139680">
              <a:lnSpc>
                <a:spcPct val="100000"/>
              </a:lnSpc>
              <a:tabLst>
                <a:tab pos="0" algn="l"/>
              </a:tabLst>
            </a:pPr>
            <a:r>
              <a:rPr lang="pl-PL" sz="2000" b="0" strike="noStrike">
                <a:solidFill>
                  <a:srgbClr val="000000"/>
                </a:solidFill>
                <a:latin typeface="Arial"/>
              </a:rPr>
              <a:t>https://www.youtube.com/watch?v=Onui6ivzf4o (Charków)</a:t>
            </a:r>
          </a:p>
          <a:p>
            <a:pPr marL="139680">
              <a:lnSpc>
                <a:spcPct val="100000"/>
              </a:lnSpc>
              <a:tabLst>
                <a:tab pos="0" algn="l"/>
              </a:tabLst>
            </a:pPr>
            <a:r>
              <a:rPr lang="pl-PL" sz="2000" b="0" strike="noStrike">
                <a:solidFill>
                  <a:srgbClr val="000000"/>
                </a:solidFill>
                <a:latin typeface="Arial"/>
              </a:rPr>
              <a:t>https://www.youtube.com/watch?v=9jnq3MRLsEU (Sewastopol)</a:t>
            </a:r>
          </a:p>
          <a:p>
            <a:pPr marL="139680">
              <a:lnSpc>
                <a:spcPct val="100000"/>
              </a:lnSpc>
              <a:tabLst>
                <a:tab pos="0" algn="l"/>
              </a:tabLst>
            </a:pPr>
            <a:r>
              <a:rPr lang="pl-PL" sz="2000" b="0" strike="noStrike">
                <a:solidFill>
                  <a:srgbClr val="000000"/>
                </a:solidFill>
                <a:latin typeface="Arial"/>
              </a:rPr>
              <a:t>https://www.youtube.com/watch?v=mYlDRUnzvsc (“referendum” na Krymie)</a:t>
            </a:r>
          </a:p>
          <a:p>
            <a:pPr marL="139680">
              <a:lnSpc>
                <a:spcPct val="100000"/>
              </a:lnSpc>
              <a:tabLst>
                <a:tab pos="0" algn="l"/>
              </a:tabLst>
            </a:pPr>
            <a:r>
              <a:rPr lang="pl-PL" sz="2000" b="0" strike="noStrike">
                <a:solidFill>
                  <a:srgbClr val="000000"/>
                </a:solidFill>
                <a:latin typeface="Arial"/>
              </a:rPr>
              <a:t>https://www.youtube.com/watch?v=3YM-Og-g_jY (Kijów)</a:t>
            </a:r>
          </a:p>
          <a:p>
            <a:pPr marL="139680">
              <a:lnSpc>
                <a:spcPct val="100000"/>
              </a:lnSpc>
              <a:tabLst>
                <a:tab pos="0" algn="l"/>
              </a:tabLst>
            </a:pPr>
            <a:r>
              <a:rPr lang="pl-PL" sz="2000" b="0" strike="noStrike">
                <a:solidFill>
                  <a:srgbClr val="000000"/>
                </a:solidFill>
                <a:latin typeface="Arial"/>
              </a:rPr>
              <a:t>https://www.youtube.com/watch?v=x4jWXVQ-Jog (Ługańsk) &gt; materiał wideo niedostępny</a:t>
            </a:r>
          </a:p>
          <a:p>
            <a:pPr marL="139680">
              <a:lnSpc>
                <a:spcPct val="100000"/>
              </a:lnSpc>
              <a:tabLst>
                <a:tab pos="0" algn="l"/>
              </a:tabLst>
            </a:pPr>
            <a:r>
              <a:rPr lang="pl-PL" sz="2000" b="0" strike="noStrike">
                <a:solidFill>
                  <a:srgbClr val="000000"/>
                </a:solidFill>
                <a:latin typeface="Arial"/>
              </a:rPr>
              <a:t>https://www.youtube.com/watch?v=JzcBu28nqV0 (Krzywy Róg)</a:t>
            </a:r>
          </a:p>
          <a:p>
            <a:pPr marL="139680">
              <a:lnSpc>
                <a:spcPct val="100000"/>
              </a:lnSpc>
              <a:tabLst>
                <a:tab pos="0" algn="l"/>
              </a:tabLst>
            </a:pPr>
            <a:endParaRPr lang="fr-BE" sz="2000" b="0" strike="noStrike" spc="-1">
              <a:latin typeface="Arial"/>
            </a:endParaRPr>
          </a:p>
          <a:p>
            <a:pPr marL="139680">
              <a:lnSpc>
                <a:spcPct val="100000"/>
              </a:lnSpc>
              <a:tabLst>
                <a:tab pos="0" algn="l"/>
              </a:tabLst>
            </a:pPr>
            <a:r>
              <a:rPr lang="pl-PL" sz="2000" b="0" strike="noStrike">
                <a:solidFill>
                  <a:srgbClr val="000000"/>
                </a:solidFill>
                <a:latin typeface="Arial"/>
              </a:rPr>
              <a:t>Punkty do omówienia:</a:t>
            </a:r>
          </a:p>
          <a:p>
            <a:pPr marL="139680">
              <a:lnSpc>
                <a:spcPct val="100000"/>
              </a:lnSpc>
              <a:tabLst>
                <a:tab pos="0" algn="l"/>
              </a:tabLst>
            </a:pPr>
            <a:r>
              <a:rPr lang="pl-PL" sz="2000" b="0" strike="noStrike">
                <a:solidFill>
                  <a:srgbClr val="000000"/>
                </a:solidFill>
                <a:latin typeface="Arial"/>
              </a:rPr>
              <a:t>Autorzy propagandy muszą zapewnić spójność swojego przekazu, dlatego korzystają z usług profesjonalnych aktorów, którzy wcielają się w różne poruszające emocjonalnie postaci.</a:t>
            </a:r>
          </a:p>
          <a:p>
            <a:pPr marL="139680">
              <a:lnSpc>
                <a:spcPct val="100000"/>
              </a:lnSpc>
              <a:tabLst>
                <a:tab pos="0" algn="l"/>
              </a:tabLst>
            </a:pPr>
            <a:r>
              <a:rPr lang="pl-PL" sz="2000" b="0" strike="noStrike">
                <a:solidFill>
                  <a:srgbClr val="000000"/>
                </a:solidFill>
                <a:latin typeface="Arial"/>
              </a:rPr>
              <a:t>Posługiwanie się prawdziwymi przykładami nie sprawiałoby tak radykalnego wrażenia, argumenty byłyby wyważone, a wpływ na widza obiektywny. Zamiast tego, mamy tutaj do czynienia ze sfabrykowaną nienawiścią do sprawy niepodległości Ukrainy i jej zwolenników.</a:t>
            </a:r>
          </a:p>
          <a:p>
            <a:pPr>
              <a:lnSpc>
                <a:spcPct val="100000"/>
              </a:lnSpc>
              <a:tabLst>
                <a:tab pos="0" algn="l"/>
              </a:tabLst>
            </a:pPr>
            <a:endParaRPr lang="fr-BE" sz="2000" b="0" strike="noStrike" spc="-1">
              <a:latin typeface="Arial"/>
            </a:endParaRPr>
          </a:p>
          <a:p>
            <a:pPr>
              <a:lnSpc>
                <a:spcPct val="100000"/>
              </a:lnSpc>
              <a:tabLst>
                <a:tab pos="0" algn="l"/>
              </a:tabLst>
            </a:pPr>
            <a:r>
              <a:rPr lang="pl-PL" sz="2000" b="0" strike="noStrike">
                <a:solidFill>
                  <a:srgbClr val="000000"/>
                </a:solidFill>
                <a:latin typeface="Arial"/>
              </a:rPr>
              <a:t>Co jest w tym złego?</a:t>
            </a:r>
          </a:p>
          <a:p>
            <a:pPr>
              <a:lnSpc>
                <a:spcPct val="100000"/>
              </a:lnSpc>
              <a:tabLst>
                <a:tab pos="0" algn="l"/>
              </a:tabLst>
            </a:pPr>
            <a:r>
              <a:rPr lang="pl-PL" sz="2000" b="0" strike="noStrike">
                <a:solidFill>
                  <a:srgbClr val="000000"/>
                </a:solidFill>
                <a:latin typeface="Arial"/>
              </a:rPr>
              <a:t>Fałszywa informacja wykorzystywana jest do szkalowania przeciwnika, nie bacząc na rzeczywiste fakty.</a:t>
            </a:r>
          </a:p>
          <a:p>
            <a:pPr>
              <a:lnSpc>
                <a:spcPct val="100000"/>
              </a:lnSpc>
              <a:tabLst>
                <a:tab pos="0" algn="l"/>
              </a:tabLst>
            </a:pPr>
            <a:r>
              <a:rPr lang="pl-PL" sz="2000" b="0" strike="noStrike">
                <a:solidFill>
                  <a:srgbClr val="000000"/>
                </a:solidFill>
                <a:latin typeface="Arial"/>
              </a:rPr>
              <a:t>Ekstremalny (fałszywy) opis sytuacji jest przedstawiony jako prawdziwy, więc prowokuje do zemsty.</a:t>
            </a:r>
          </a:p>
          <a:p>
            <a:pPr>
              <a:lnSpc>
                <a:spcPct val="100000"/>
              </a:lnSpc>
              <a:tabLst>
                <a:tab pos="0" algn="l"/>
              </a:tabLst>
            </a:pPr>
            <a:r>
              <a:rPr lang="pl-PL" sz="2000" b="0" strike="noStrike">
                <a:solidFill>
                  <a:srgbClr val="000000"/>
                </a:solidFill>
                <a:latin typeface="Arial"/>
              </a:rPr>
              <a:t>W ramach manipulacji emocjonalnej wykorzystuje się różne grupy społeczne jako pośredni argument na poparcie „ekstremalnych środków zaradczych”.</a:t>
            </a:r>
          </a:p>
        </p:txBody>
      </p:sp>
      <p:sp>
        <p:nvSpPr>
          <p:cNvPr id="704"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5BB5C2F5-1761-4A76-BC2B-5138DCD506B1}" type="slidenum">
              <a:rPr lang="fr-BE" sz="1200" b="0" strike="noStrike" spc="-1">
                <a:solidFill>
                  <a:srgbClr val="000000"/>
                </a:solidFill>
                <a:latin typeface="+mn-lt"/>
                <a:ea typeface="+mn-ea"/>
              </a:rPr>
              <a:t>10</a:t>
            </a:fld>
            <a:endParaRPr lang="fr-BE" sz="1200" b="0" strike="noStrike" spc="-1">
              <a:solidFill>
                <a:srgbClr val="000000"/>
              </a:solidFill>
              <a:latin typeface="+mn-lt"/>
              <a:ea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42"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44"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4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4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9"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5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5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5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5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5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57"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5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1"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63"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4"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6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9"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71"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2"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3"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4"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5"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6"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81"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83"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8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8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8"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9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9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6"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9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0"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02"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3"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0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8"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10"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1"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2"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3"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4"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5"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0"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2"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2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7"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3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5"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3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9"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41"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2"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4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7"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49"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0"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1"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2"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3"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4"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5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59"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61"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6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6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64"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6"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6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69"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0"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7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4"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7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8"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80"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1"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8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5"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6"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88"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9"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90"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91"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92"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93"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9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98"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00"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0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0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0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05"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0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0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0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1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1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3"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1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7"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1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19"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0"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2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5"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2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27"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8"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9"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30"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31"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32"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3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0"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4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2"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4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4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4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47"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4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5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5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5"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5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5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9"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61"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62"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6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6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6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67"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6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69"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0"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1"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2"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3"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4"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2.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2.pn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9D9D9"/>
            </a:gs>
          </a:gsLst>
          <a:path path="circle">
            <a:fillToRect l="50000" r="50000" b="100000"/>
          </a:path>
        </a:gra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noAutofit/>
          </a:bodyPr>
          <a:lstStyle/>
          <a:p>
            <a:r>
              <a:rPr lang="it-IT" sz="1800" b="0" strike="noStrike" spc="-1">
                <a:solidFill>
                  <a:srgbClr val="0A1641"/>
                </a:solidFill>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pic>
        <p:nvPicPr>
          <p:cNvPr id="39" name="Immagine 3"/>
          <p:cNvPicPr/>
          <p:nvPr/>
        </p:nvPicPr>
        <p:blipFill>
          <a:blip r:embed="rId15"/>
          <a:stretch/>
        </p:blipFill>
        <p:spPr>
          <a:xfrm>
            <a:off x="10694160" y="5726520"/>
            <a:ext cx="917280" cy="614520"/>
          </a:xfrm>
          <a:prstGeom prst="rect">
            <a:avLst/>
          </a:prstGeom>
          <a:ln w="0">
            <a:noFill/>
          </a:ln>
        </p:spPr>
      </p:pic>
      <p:sp>
        <p:nvSpPr>
          <p:cNvPr id="40"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77"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pic>
        <p:nvPicPr>
          <p:cNvPr id="78" name="Immagine 4"/>
          <p:cNvPicPr/>
          <p:nvPr/>
        </p:nvPicPr>
        <p:blipFill>
          <a:blip r:embed="rId15"/>
          <a:stretch/>
        </p:blipFill>
        <p:spPr>
          <a:xfrm>
            <a:off x="10694160" y="5726520"/>
            <a:ext cx="917280" cy="614520"/>
          </a:xfrm>
          <a:prstGeom prst="rect">
            <a:avLst/>
          </a:prstGeom>
          <a:ln w="0">
            <a:noFill/>
          </a:ln>
        </p:spPr>
      </p:pic>
      <p:sp>
        <p:nvSpPr>
          <p:cNvPr id="79"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116"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pic>
        <p:nvPicPr>
          <p:cNvPr id="117" name="Immagine 4"/>
          <p:cNvPicPr/>
          <p:nvPr/>
        </p:nvPicPr>
        <p:blipFill>
          <a:blip r:embed="rId15"/>
          <a:stretch/>
        </p:blipFill>
        <p:spPr>
          <a:xfrm>
            <a:off x="10694160" y="5726520"/>
            <a:ext cx="917280" cy="614520"/>
          </a:xfrm>
          <a:prstGeom prst="rect">
            <a:avLst/>
          </a:prstGeom>
          <a:ln w="0">
            <a:noFill/>
          </a:ln>
        </p:spPr>
      </p:pic>
      <p:sp>
        <p:nvSpPr>
          <p:cNvPr id="118"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155"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pic>
        <p:nvPicPr>
          <p:cNvPr id="156" name="Immagine 3"/>
          <p:cNvPicPr/>
          <p:nvPr/>
        </p:nvPicPr>
        <p:blipFill>
          <a:blip r:embed="rId15"/>
          <a:stretch/>
        </p:blipFill>
        <p:spPr>
          <a:xfrm>
            <a:off x="10694160" y="5726520"/>
            <a:ext cx="917280" cy="614520"/>
          </a:xfrm>
          <a:prstGeom prst="rect">
            <a:avLst/>
          </a:prstGeom>
          <a:ln w="0">
            <a:noFill/>
          </a:ln>
        </p:spPr>
      </p:pic>
      <p:sp>
        <p:nvSpPr>
          <p:cNvPr id="157"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B1741"/>
        </a:solidFill>
        <a:effectLst/>
      </p:bgPr>
    </p:bg>
    <p:spTree>
      <p:nvGrpSpPr>
        <p:cNvPr id="1" name=""/>
        <p:cNvGrpSpPr/>
        <p:nvPr/>
      </p:nvGrpSpPr>
      <p:grpSpPr>
        <a:xfrm>
          <a:off x="0" y="0"/>
          <a:ext cx="0" cy="0"/>
          <a:chOff x="0" y="0"/>
          <a:chExt cx="0" cy="0"/>
        </a:xfrm>
      </p:grpSpPr>
      <p:pic>
        <p:nvPicPr>
          <p:cNvPr id="194" name="Immagine 4"/>
          <p:cNvPicPr/>
          <p:nvPr/>
        </p:nvPicPr>
        <p:blipFill>
          <a:blip r:embed="rId14"/>
          <a:stretch/>
        </p:blipFill>
        <p:spPr>
          <a:xfrm>
            <a:off x="10694160" y="5726520"/>
            <a:ext cx="917280" cy="614520"/>
          </a:xfrm>
          <a:prstGeom prst="rect">
            <a:avLst/>
          </a:prstGeom>
          <a:ln w="0">
            <a:noFill/>
          </a:ln>
        </p:spPr>
      </p:pic>
      <p:sp>
        <p:nvSpPr>
          <p:cNvPr id="195" name="PlaceHolder 1"/>
          <p:cNvSpPr>
            <a:spLocks noGrp="1"/>
          </p:cNvSpPr>
          <p:nvPr>
            <p:ph type="body"/>
          </p:nvPr>
        </p:nvSpPr>
        <p:spPr>
          <a:xfrm>
            <a:off x="1559160" y="1136520"/>
            <a:ext cx="8885520" cy="5181120"/>
          </a:xfrm>
          <a:prstGeom prst="rect">
            <a:avLst/>
          </a:prstGeom>
        </p:spPr>
        <p:txBody>
          <a:bodyPr lIns="0" tIns="540000" rIns="0" bIns="0">
            <a:noAutofit/>
          </a:bodyPr>
          <a:lstStyle/>
          <a:p>
            <a:pPr algn="ctr">
              <a:lnSpc>
                <a:spcPct val="100000"/>
              </a:lnSpc>
            </a:pPr>
            <a:r>
              <a:rPr lang="it-IT" sz="1200" b="0" strike="noStrike" spc="-1">
                <a:solidFill>
                  <a:srgbClr val="FFFFFF"/>
                </a:solidFill>
                <a:latin typeface="Arial"/>
              </a:rPr>
              <a:t>MOVIE LINK</a:t>
            </a:r>
            <a:endParaRPr lang="it-IT" sz="1200" b="0" strike="noStrike" spc="-1">
              <a:solidFill>
                <a:srgbClr val="0A1641"/>
              </a:solidFill>
              <a:latin typeface="Arial"/>
            </a:endParaRPr>
          </a:p>
        </p:txBody>
      </p:sp>
      <p:sp>
        <p:nvSpPr>
          <p:cNvPr id="196" name="PlaceHolder 2"/>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233"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sp>
        <p:nvSpPr>
          <p:cNvPr id="234" name="PlaceHolder 2"/>
          <p:cNvSpPr>
            <a:spLocks noGrp="1"/>
          </p:cNvSpPr>
          <p:nvPr>
            <p:ph type="body"/>
          </p:nvPr>
        </p:nvSpPr>
        <p:spPr>
          <a:xfrm>
            <a:off x="828000" y="-16920"/>
            <a:ext cx="5232240" cy="4069080"/>
          </a:xfrm>
          <a:prstGeom prst="rect">
            <a:avLst/>
          </a:prstGeom>
        </p:spPr>
        <p:txBody>
          <a:bodyPr anchor="b">
            <a:noAutofit/>
          </a:bodyPr>
          <a:lstStyle/>
          <a:p>
            <a:pPr>
              <a:lnSpc>
                <a:spcPct val="90000"/>
              </a:lnSpc>
              <a:spcBef>
                <a:spcPts val="1001"/>
              </a:spcBef>
              <a:tabLst>
                <a:tab pos="0" algn="l"/>
              </a:tabLst>
            </a:pPr>
            <a:r>
              <a:rPr lang="it-IT" sz="2400" b="1" strike="noStrike" spc="-1">
                <a:solidFill>
                  <a:srgbClr val="FFFFFF"/>
                </a:solidFill>
                <a:latin typeface="Arial"/>
              </a:rPr>
              <a:t>TITLE TEXT</a:t>
            </a:r>
            <a:endParaRPr lang="it-IT" sz="2400" b="0" strike="noStrike" spc="-1">
              <a:solidFill>
                <a:srgbClr val="0A1641"/>
              </a:solidFill>
              <a:latin typeface="Arial"/>
            </a:endParaRPr>
          </a:p>
        </p:txBody>
      </p:sp>
      <p:sp>
        <p:nvSpPr>
          <p:cNvPr id="235" name="PlaceHolder 3"/>
          <p:cNvSpPr>
            <a:spLocks noGrp="1"/>
          </p:cNvSpPr>
          <p:nvPr>
            <p:ph type="body"/>
          </p:nvPr>
        </p:nvSpPr>
        <p:spPr>
          <a:xfrm>
            <a:off x="839880" y="618120"/>
            <a:ext cx="5232240" cy="4069080"/>
          </a:xfrm>
          <a:prstGeom prst="rect">
            <a:avLst/>
          </a:prstGeom>
        </p:spPr>
        <p:txBody>
          <a:bodyPr anchor="b">
            <a:noAutofit/>
          </a:bodyPr>
          <a:lstStyle/>
          <a:p>
            <a:pPr>
              <a:lnSpc>
                <a:spcPct val="90000"/>
              </a:lnSpc>
              <a:spcBef>
                <a:spcPts val="1001"/>
              </a:spcBef>
              <a:tabLst>
                <a:tab pos="0" algn="l"/>
              </a:tabLst>
            </a:pPr>
            <a:r>
              <a:rPr lang="it-IT" sz="1800" b="0" strike="noStrike" spc="-1">
                <a:solidFill>
                  <a:srgbClr val="FFFFFF"/>
                </a:solidFill>
                <a:latin typeface="Arial"/>
              </a:rPr>
              <a:t>Body text</a:t>
            </a:r>
            <a:endParaRPr lang="it-IT" sz="1800" b="0" strike="noStrike" spc="-1">
              <a:solidFill>
                <a:srgbClr val="0A1641"/>
              </a:solidFill>
              <a:latin typeface="Arial"/>
            </a:endParaRPr>
          </a:p>
        </p:txBody>
      </p:sp>
      <p:sp>
        <p:nvSpPr>
          <p:cNvPr id="236" name="PlaceHolder 4"/>
          <p:cNvSpPr>
            <a:spLocks noGrp="1"/>
          </p:cNvSpPr>
          <p:nvPr>
            <p:ph type="body"/>
          </p:nvPr>
        </p:nvSpPr>
        <p:spPr>
          <a:xfrm>
            <a:off x="839880" y="1320480"/>
            <a:ext cx="5232240" cy="4069080"/>
          </a:xfrm>
          <a:prstGeom prst="rect">
            <a:avLst/>
          </a:prstGeom>
        </p:spPr>
        <p:txBody>
          <a:bodyPr anchor="b">
            <a:noAutofit/>
          </a:bodyPr>
          <a:lstStyle/>
          <a:p>
            <a:pPr>
              <a:lnSpc>
                <a:spcPct val="90000"/>
              </a:lnSpc>
              <a:spcBef>
                <a:spcPts val="1001"/>
              </a:spcBef>
              <a:tabLst>
                <a:tab pos="0" algn="l"/>
              </a:tabLst>
            </a:pPr>
            <a:r>
              <a:rPr lang="it-IT" sz="1800" b="0" strike="noStrike" spc="-1">
                <a:solidFill>
                  <a:srgbClr val="FFFFFF"/>
                </a:solidFill>
                <a:latin typeface="Arial"/>
              </a:rPr>
              <a:t>Body text</a:t>
            </a:r>
            <a:endParaRPr lang="it-IT" sz="1800" b="0" strike="noStrike" spc="-1">
              <a:solidFill>
                <a:srgbClr val="0A1641"/>
              </a:solidFill>
              <a:latin typeface="Arial"/>
            </a:endParaRPr>
          </a:p>
        </p:txBody>
      </p:sp>
      <p:sp>
        <p:nvSpPr>
          <p:cNvPr id="237" name="PlaceHolder 5"/>
          <p:cNvSpPr>
            <a:spLocks noGrp="1"/>
          </p:cNvSpPr>
          <p:nvPr>
            <p:ph type="body"/>
          </p:nvPr>
        </p:nvSpPr>
        <p:spPr>
          <a:xfrm>
            <a:off x="828000" y="-1594080"/>
            <a:ext cx="5232240" cy="4069080"/>
          </a:xfrm>
          <a:prstGeom prst="rect">
            <a:avLst/>
          </a:prstGeom>
        </p:spPr>
        <p:txBody>
          <a:bodyPr anchor="b">
            <a:noAutofit/>
          </a:bodyPr>
          <a:lstStyle/>
          <a:p>
            <a:pPr>
              <a:lnSpc>
                <a:spcPct val="90000"/>
              </a:lnSpc>
              <a:spcBef>
                <a:spcPts val="1001"/>
              </a:spcBef>
              <a:tabLst>
                <a:tab pos="0" algn="l"/>
              </a:tabLst>
            </a:pPr>
            <a:r>
              <a:rPr lang="it-IT" sz="8000" b="1" strike="noStrike" spc="-1">
                <a:solidFill>
                  <a:srgbClr val="FFFFFF"/>
                </a:solidFill>
                <a:latin typeface="Arial"/>
              </a:rPr>
              <a:t>Big title</a:t>
            </a:r>
            <a:endParaRPr lang="it-IT" sz="8000" b="0" strike="noStrike" spc="-1">
              <a:solidFill>
                <a:srgbClr val="0A1641"/>
              </a:solidFill>
              <a:latin typeface="Arial"/>
            </a:endParaRPr>
          </a:p>
        </p:txBody>
      </p:sp>
      <p:pic>
        <p:nvPicPr>
          <p:cNvPr id="238" name="Immagine 16"/>
          <p:cNvPicPr/>
          <p:nvPr/>
        </p:nvPicPr>
        <p:blipFill>
          <a:blip r:embed="rId15"/>
          <a:stretch/>
        </p:blipFill>
        <p:spPr>
          <a:xfrm>
            <a:off x="10694160" y="5726520"/>
            <a:ext cx="917280" cy="614520"/>
          </a:xfrm>
          <a:prstGeom prst="rect">
            <a:avLst/>
          </a:prstGeom>
          <a:ln w="0">
            <a:noFill/>
          </a:ln>
        </p:spPr>
      </p:pic>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7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wmf"/></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49.xml"/><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49.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49.xml"/><Relationship Id="rId6" Type="http://schemas.openxmlformats.org/officeDocument/2006/relationships/image" Target="../media/image39.png"/><Relationship Id="rId11" Type="http://schemas.openxmlformats.org/officeDocument/2006/relationships/image" Target="../media/image21.wmf"/><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61.xml"/><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5.xml"/><Relationship Id="rId1" Type="http://schemas.openxmlformats.org/officeDocument/2006/relationships/slideLayout" Target="../slideLayouts/slideLayout49.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49.xml"/><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2.png"/><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8.xml"/><Relationship Id="rId1" Type="http://schemas.openxmlformats.org/officeDocument/2006/relationships/slideLayout" Target="../slideLayouts/slideLayout61.xml"/><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3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0.xml"/><Relationship Id="rId1" Type="http://schemas.openxmlformats.org/officeDocument/2006/relationships/slideLayout" Target="../slideLayouts/slideLayout37.xml"/><Relationship Id="rId4" Type="http://schemas.openxmlformats.org/officeDocument/2006/relationships/image" Target="../media/image21.wmf"/></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4.png"/><Relationship Id="rId3" Type="http://schemas.openxmlformats.org/officeDocument/2006/relationships/image" Target="../media/image56.png"/><Relationship Id="rId7" Type="http://schemas.openxmlformats.org/officeDocument/2006/relationships/image" Target="../media/image64.png"/><Relationship Id="rId12" Type="http://schemas.microsoft.com/office/2007/relationships/hdphoto" Target="../media/hdphoto2.wdp"/><Relationship Id="rId2" Type="http://schemas.openxmlformats.org/officeDocument/2006/relationships/notesSlide" Target="../notesSlides/notesSlide22.xml"/><Relationship Id="rId1" Type="http://schemas.openxmlformats.org/officeDocument/2006/relationships/slideLayout" Target="../slideLayouts/slideLayout37.xml"/><Relationship Id="rId6" Type="http://schemas.openxmlformats.org/officeDocument/2006/relationships/image" Target="../media/image63.png"/><Relationship Id="rId11" Type="http://schemas.openxmlformats.org/officeDocument/2006/relationships/image" Target="../media/image66.png"/><Relationship Id="rId5" Type="http://schemas.openxmlformats.org/officeDocument/2006/relationships/image" Target="../media/image62.png"/><Relationship Id="rId10" Type="http://schemas.microsoft.com/office/2007/relationships/hdphoto" Target="../media/hdphoto1.wdp"/><Relationship Id="rId4" Type="http://schemas.openxmlformats.org/officeDocument/2006/relationships/image" Target="../media/image61.png"/><Relationship Id="rId9" Type="http://schemas.openxmlformats.org/officeDocument/2006/relationships/image" Target="../media/image65.png"/></Relationships>
</file>

<file path=ppt/slides/_rels/slide2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3.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6.png"/><Relationship Id="rId7" Type="http://schemas.openxmlformats.org/officeDocument/2006/relationships/image" Target="../media/image38.png"/><Relationship Id="rId2" Type="http://schemas.openxmlformats.org/officeDocument/2006/relationships/image" Target="../media/image15.png"/><Relationship Id="rId1" Type="http://schemas.openxmlformats.org/officeDocument/2006/relationships/slideLayout" Target="../slideLayouts/slideLayout61.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67.png"/><Relationship Id="rId9" Type="http://schemas.openxmlformats.org/officeDocument/2006/relationships/image" Target="../media/image40.png"/></Relationships>
</file>

<file path=ppt/slides/_rels/slide2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1.xml"/></Relationships>
</file>

<file path=ppt/slides/_rels/slide27.xml.rels><?xml version="1.0" encoding="UTF-8" standalone="yes"?>
<Relationships xmlns="http://schemas.openxmlformats.org/package/2006/relationships"><Relationship Id="rId8" Type="http://schemas.openxmlformats.org/officeDocument/2006/relationships/hyperlink" Target="https://escapefake.org/en/home-4/" TargetMode="External"/><Relationship Id="rId3" Type="http://schemas.openxmlformats.org/officeDocument/2006/relationships/hyperlink" Target="https://www.getbadnews.pl/#intro" TargetMode="External"/><Relationship Id="rId7" Type="http://schemas.openxmlformats.org/officeDocument/2006/relationships/hyperlink" Target="https://fakey.iuni.iu.edu/" TargetMode="External"/><Relationship Id="rId2" Type="http://schemas.openxmlformats.org/officeDocument/2006/relationships/image" Target="../media/image68.png"/><Relationship Id="rId1" Type="http://schemas.openxmlformats.org/officeDocument/2006/relationships/slideLayout" Target="../slideLayouts/slideLayout61.xml"/><Relationship Id="rId6" Type="http://schemas.openxmlformats.org/officeDocument/2006/relationships/hyperlink" Target="https://fakescape.cz/en/about-us" TargetMode="External"/><Relationship Id="rId11" Type="http://schemas.openxmlformats.org/officeDocument/2006/relationships/image" Target="../media/image70.png"/><Relationship Id="rId5" Type="http://schemas.openxmlformats.org/officeDocument/2006/relationships/hyperlink" Target="https://landing.adobe.com/en/na/products/creative-cloud/69308-real-or-photoshop/index.html" TargetMode="External"/><Relationship Id="rId10" Type="http://schemas.openxmlformats.org/officeDocument/2006/relationships/image" Target="../media/image69.png"/><Relationship Id="rId4" Type="http://schemas.openxmlformats.org/officeDocument/2006/relationships/hyperlink" Target="https://www.getbadnews.com/droggame_book/junior-uk/#intro" TargetMode="External"/><Relationship Id="rId9" Type="http://schemas.openxmlformats.org/officeDocument/2006/relationships/hyperlink" Target="https://trollfactory.yle.fi/"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euvsdisinfo.eu/think-before-you-share/" TargetMode="External"/><Relationship Id="rId3" Type="http://schemas.openxmlformats.org/officeDocument/2006/relationships/hyperlink" Target="https://ifcncodeofprinciples.poynter.org/signatories" TargetMode="External"/><Relationship Id="rId7" Type="http://schemas.openxmlformats.org/officeDocument/2006/relationships/hyperlink" Target="https://euvsdisinfo.eu/" TargetMode="External"/><Relationship Id="rId2" Type="http://schemas.openxmlformats.org/officeDocument/2006/relationships/image" Target="../media/image68.png"/><Relationship Id="rId1" Type="http://schemas.openxmlformats.org/officeDocument/2006/relationships/slideLayout" Target="../slideLayouts/slideLayout61.xml"/><Relationship Id="rId6" Type="http://schemas.openxmlformats.org/officeDocument/2006/relationships/hyperlink" Target="https://www.irex.org/sites/default/files/node/resource/learn-to-discern-media-literacy-curriculum-english-3.pdf" TargetMode="External"/><Relationship Id="rId5" Type="http://schemas.openxmlformats.org/officeDocument/2006/relationships/hyperlink" Target="https://toolbox.google.com/factcheck/explorer" TargetMode="External"/><Relationship Id="rId10" Type="http://schemas.openxmlformats.org/officeDocument/2006/relationships/image" Target="../media/image70.png"/><Relationship Id="rId4" Type="http://schemas.openxmlformats.org/officeDocument/2006/relationships/hyperlink" Target="https://www.facebook.com/business/help/182222309230722" TargetMode="External"/><Relationship Id="rId9" Type="http://schemas.openxmlformats.org/officeDocument/2006/relationships/image" Target="../media/image69.png"/></Relationships>
</file>

<file path=ppt/slides/_rels/slide29.xml.rels><?xml version="1.0" encoding="UTF-8" standalone="yes"?>
<Relationships xmlns="http://schemas.openxmlformats.org/package/2006/relationships"><Relationship Id="rId8" Type="http://schemas.openxmlformats.org/officeDocument/2006/relationships/hyperlink" Target="https://gramoten.li/" TargetMode="External"/><Relationship Id="rId13" Type="http://schemas.openxmlformats.org/officeDocument/2006/relationships/hyperlink" Target="https://www.clovekvtisni.cz/zmerte-si-medialni-gramotnost-5816gp" TargetMode="External"/><Relationship Id="rId18" Type="http://schemas.openxmlformats.org/officeDocument/2006/relationships/hyperlink" Target="https://www.dr.dk/nyheder/detektor" TargetMode="External"/><Relationship Id="rId3" Type="http://schemas.openxmlformats.org/officeDocument/2006/relationships/hyperlink" Target="https://www.mediamanual.at/" TargetMode="External"/><Relationship Id="rId21" Type="http://schemas.openxmlformats.org/officeDocument/2006/relationships/hyperlink" Target="https://danskemedier.dk/undervisning/" TargetMode="External"/><Relationship Id="rId7" Type="http://schemas.openxmlformats.org/officeDocument/2006/relationships/hyperlink" Target="https://mediawijs.be/" TargetMode="External"/><Relationship Id="rId12" Type="http://schemas.openxmlformats.org/officeDocument/2006/relationships/hyperlink" Target="http://medialiteracy.cut.ac.cy/" TargetMode="External"/><Relationship Id="rId17" Type="http://schemas.openxmlformats.org/officeDocument/2006/relationships/hyperlink" Target="https://www.tjekdet.dk/" TargetMode="External"/><Relationship Id="rId2" Type="http://schemas.openxmlformats.org/officeDocument/2006/relationships/image" Target="../media/image68.png"/><Relationship Id="rId16" Type="http://schemas.openxmlformats.org/officeDocument/2006/relationships/hyperlink" Target="https://www.mediasupport.org/about/" TargetMode="External"/><Relationship Id="rId20" Type="http://schemas.openxmlformats.org/officeDocument/2006/relationships/hyperlink" Target="https://borneavisen.dk/" TargetMode="External"/><Relationship Id="rId1" Type="http://schemas.openxmlformats.org/officeDocument/2006/relationships/slideLayout" Target="../slideLayouts/slideLayout61.xml"/><Relationship Id="rId6" Type="http://schemas.openxmlformats.org/officeDocument/2006/relationships/hyperlink" Target="https://bundeskriminalamt.at/205/start.aspx#a2" TargetMode="External"/><Relationship Id="rId11" Type="http://schemas.openxmlformats.org/officeDocument/2006/relationships/hyperlink" Target="https://www.medijskapismenost.hr/" TargetMode="External"/><Relationship Id="rId5" Type="http://schemas.openxmlformats.org/officeDocument/2006/relationships/hyperlink" Target="http://bupp.at/" TargetMode="External"/><Relationship Id="rId15" Type="http://schemas.openxmlformats.org/officeDocument/2006/relationships/hyperlink" Target="https://www.elpida.cz/" TargetMode="External"/><Relationship Id="rId23" Type="http://schemas.openxmlformats.org/officeDocument/2006/relationships/image" Target="../media/image70.png"/><Relationship Id="rId10" Type="http://schemas.openxmlformats.org/officeDocument/2006/relationships/hyperlink" Target="https://www.djecamedija.org/" TargetMode="External"/><Relationship Id="rId19" Type="http://schemas.openxmlformats.org/officeDocument/2006/relationships/hyperlink" Target="https://www.dr.dk/ultra" TargetMode="External"/><Relationship Id="rId4" Type="http://schemas.openxmlformats.org/officeDocument/2006/relationships/hyperlink" Target="https://www.saferinternet.at/" TargetMode="External"/><Relationship Id="rId9" Type="http://schemas.openxmlformats.org/officeDocument/2006/relationships/hyperlink" Target="http://dkmk.hr/" TargetMode="External"/><Relationship Id="rId14" Type="http://schemas.openxmlformats.org/officeDocument/2006/relationships/hyperlink" Target="https://fakescape.cz/" TargetMode="External"/><Relationship Id="rId22" Type="http://schemas.openxmlformats.org/officeDocument/2006/relationships/image" Target="../media/image6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8" Type="http://schemas.openxmlformats.org/officeDocument/2006/relationships/hyperlink" Target="https://www.mediataitoviikko.fi/" TargetMode="External"/><Relationship Id="rId13" Type="http://schemas.openxmlformats.org/officeDocument/2006/relationships/hyperlink" Target="https://www.bmfsfj.de/bmfsfj/themen/kinder-und-jugend/medienkompetenz/medienkompetenz-staerken/75350" TargetMode="External"/><Relationship Id="rId18" Type="http://schemas.openxmlformats.org/officeDocument/2006/relationships/hyperlink" Target="https://act-on.jff.de/" TargetMode="External"/><Relationship Id="rId3" Type="http://schemas.openxmlformats.org/officeDocument/2006/relationships/hyperlink" Target="https://www.hm.ee/et/meediapadevuse-nadal-2019-enne-motlen-siis-jagan" TargetMode="External"/><Relationship Id="rId21" Type="http://schemas.openxmlformats.org/officeDocument/2006/relationships/hyperlink" Target="https://medialiteracyinstitute.gr/pii-imaste/" TargetMode="External"/><Relationship Id="rId7" Type="http://schemas.openxmlformats.org/officeDocument/2006/relationships/hyperlink" Target="https://mediataitokoulu.fi/index.php?option=com_content&amp;view=article&amp;id=1139&amp;Itemid=454&amp;lang=fi" TargetMode="External"/><Relationship Id="rId12" Type="http://schemas.openxmlformats.org/officeDocument/2006/relationships/hyperlink" Target="http://irex-europe.fr/about-irex-europe/" TargetMode="External"/><Relationship Id="rId17" Type="http://schemas.openxmlformats.org/officeDocument/2006/relationships/hyperlink" Target="https://www.dji.de/ueber-uns/projekte/projekte/apps-fuer-kinder-angebote-und-trendanalysen/datenbank-apps-fuer-kinder.html" TargetMode="External"/><Relationship Id="rId2" Type="http://schemas.openxmlformats.org/officeDocument/2006/relationships/image" Target="../media/image68.png"/><Relationship Id="rId16" Type="http://schemas.openxmlformats.org/officeDocument/2006/relationships/hyperlink" Target="https://www.surfen-ohne-risiko.net/" TargetMode="External"/><Relationship Id="rId20" Type="http://schemas.openxmlformats.org/officeDocument/2006/relationships/hyperlink" Target="https://www.dw.com/en/dw-akademie/about-us/s-9519" TargetMode="External"/><Relationship Id="rId1" Type="http://schemas.openxmlformats.org/officeDocument/2006/relationships/slideLayout" Target="../slideLayouts/slideLayout61.xml"/><Relationship Id="rId6" Type="http://schemas.openxmlformats.org/officeDocument/2006/relationships/hyperlink" Target="https://kavi.fi/sites/default/files/documents/mil_in_finland.pdf" TargetMode="External"/><Relationship Id="rId11" Type="http://schemas.openxmlformats.org/officeDocument/2006/relationships/hyperlink" Target="https://yle.fi/uutiset/osasto/uutisluokka/" TargetMode="External"/><Relationship Id="rId24" Type="http://schemas.openxmlformats.org/officeDocument/2006/relationships/image" Target="../media/image70.png"/><Relationship Id="rId5" Type="http://schemas.openxmlformats.org/officeDocument/2006/relationships/hyperlink" Target="https://medialukutaitosuomessa.fi/" TargetMode="External"/><Relationship Id="rId15" Type="http://schemas.openxmlformats.org/officeDocument/2006/relationships/hyperlink" Target="https://www.gutes-aufwachsen-mit-medien.de/" TargetMode="External"/><Relationship Id="rId23" Type="http://schemas.openxmlformats.org/officeDocument/2006/relationships/image" Target="../media/image69.png"/><Relationship Id="rId10" Type="http://schemas.openxmlformats.org/officeDocument/2006/relationships/hyperlink" Target="https://yle.fi/aihe/digitreenit" TargetMode="External"/><Relationship Id="rId19" Type="http://schemas.openxmlformats.org/officeDocument/2006/relationships/hyperlink" Target="https://www.blinde-kuh.de/smart-index.html" TargetMode="External"/><Relationship Id="rId4" Type="http://schemas.openxmlformats.org/officeDocument/2006/relationships/hyperlink" Target="https://www.salto-youth.net/rc/participation/aboutparticipation/" TargetMode="External"/><Relationship Id="rId9" Type="http://schemas.openxmlformats.org/officeDocument/2006/relationships/hyperlink" Target="https://mediakasvatus.fi/" TargetMode="External"/><Relationship Id="rId14" Type="http://schemas.openxmlformats.org/officeDocument/2006/relationships/hyperlink" Target="https://www.schau-hin.info/" TargetMode="External"/><Relationship Id="rId22" Type="http://schemas.openxmlformats.org/officeDocument/2006/relationships/hyperlink" Target="https://fakescape.cz/"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eurispes.eu/attivita/media-literacy/media-literacy-in-italia/" TargetMode="External"/><Relationship Id="rId13" Type="http://schemas.openxmlformats.org/officeDocument/2006/relationships/hyperlink" Target="http://www.vp.gov.lv/supervaronis/" TargetMode="External"/><Relationship Id="rId18" Type="http://schemas.openxmlformats.org/officeDocument/2006/relationships/hyperlink" Target="https://www.bee-secure.lu/fr/news" TargetMode="External"/><Relationship Id="rId3" Type="http://schemas.openxmlformats.org/officeDocument/2006/relationships/hyperlink" Target="https://televele.hu/" TargetMode="External"/><Relationship Id="rId21" Type="http://schemas.openxmlformats.org/officeDocument/2006/relationships/hyperlink" Target="https://ejc.net/" TargetMode="External"/><Relationship Id="rId7" Type="http://schemas.openxmlformats.org/officeDocument/2006/relationships/hyperlink" Target="https://www.medmediaeducation.it/" TargetMode="External"/><Relationship Id="rId12" Type="http://schemas.openxmlformats.org/officeDocument/2006/relationships/hyperlink" Target="https://www.facebook.com/medijpratejs/" TargetMode="External"/><Relationship Id="rId17" Type="http://schemas.openxmlformats.org/officeDocument/2006/relationships/hyperlink" Target="https://debunk.eu/about-debunk/" TargetMode="External"/><Relationship Id="rId25" Type="http://schemas.openxmlformats.org/officeDocument/2006/relationships/image" Target="../media/image70.png"/><Relationship Id="rId2" Type="http://schemas.openxmlformats.org/officeDocument/2006/relationships/image" Target="../media/image68.png"/><Relationship Id="rId16" Type="http://schemas.openxmlformats.org/officeDocument/2006/relationships/hyperlink" Target="https://www.emokykla.lt/neformalus/pradzia/mediju-ir-informacinio-rastingumo-hakatonas/19605" TargetMode="External"/><Relationship Id="rId20" Type="http://schemas.openxmlformats.org/officeDocument/2006/relationships/hyperlink" Target="https://www.mediawijzer.net/" TargetMode="External"/><Relationship Id="rId1" Type="http://schemas.openxmlformats.org/officeDocument/2006/relationships/slideLayout" Target="../slideLayouts/slideLayout61.xml"/><Relationship Id="rId6" Type="http://schemas.openxmlformats.org/officeDocument/2006/relationships/hyperlink" Target="https://www.facta.news/" TargetMode="External"/><Relationship Id="rId11" Type="http://schemas.openxmlformats.org/officeDocument/2006/relationships/hyperlink" Target="https://www.km.gov.lv/uploads/ckeditor/files/mediju_politika/medijprat&#299;ba/medijpratibas%20materiali/Caps_un_ciet-ISBN-978-9984-633-45-9-ilovepdf-compressed.pdf" TargetMode="External"/><Relationship Id="rId24" Type="http://schemas.openxmlformats.org/officeDocument/2006/relationships/image" Target="../media/image69.png"/><Relationship Id="rId5" Type="http://schemas.openxmlformats.org/officeDocument/2006/relationships/hyperlink" Target="https://pagellapolitica.it/" TargetMode="External"/><Relationship Id="rId15" Type="http://schemas.openxmlformats.org/officeDocument/2006/relationships/hyperlink" Target="https://www.zinauviska.lt/lt/" TargetMode="External"/><Relationship Id="rId23" Type="http://schemas.openxmlformats.org/officeDocument/2006/relationships/hyperlink" Target="https://www.aboutbadnews.com/social-impact-game" TargetMode="External"/><Relationship Id="rId10" Type="http://schemas.openxmlformats.org/officeDocument/2006/relationships/hyperlink" Target="https://en.rebaltica.lv/investigations/recheck/" TargetMode="External"/><Relationship Id="rId19" Type="http://schemas.openxmlformats.org/officeDocument/2006/relationships/hyperlink" Target="https://www.besmartonline.org.mt/Default.aspx" TargetMode="External"/><Relationship Id="rId4" Type="http://schemas.openxmlformats.org/officeDocument/2006/relationships/hyperlink" Target="https://www.bemediasmart.ie/" TargetMode="External"/><Relationship Id="rId9" Type="http://schemas.openxmlformats.org/officeDocument/2006/relationships/hyperlink" Target="https://www.lsm.lv/pilnadoma" TargetMode="External"/><Relationship Id="rId14" Type="http://schemas.openxmlformats.org/officeDocument/2006/relationships/hyperlink" Target="https://www.draugiskasinternetas.lt/en/about-safer-internet/" TargetMode="External"/><Relationship Id="rId22" Type="http://schemas.openxmlformats.org/officeDocument/2006/relationships/hyperlink" Target="https://www.hoezomediawijs.nl/"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fdds.pl/" TargetMode="External"/><Relationship Id="rId13" Type="http://schemas.openxmlformats.org/officeDocument/2006/relationships/hyperlink" Target="https://konkret24.tvn24.pl/" TargetMode="External"/><Relationship Id="rId18" Type="http://schemas.openxmlformats.org/officeDocument/2006/relationships/hyperlink" Target="https://www.factual.ro/" TargetMode="External"/><Relationship Id="rId3" Type="http://schemas.openxmlformats.org/officeDocument/2006/relationships/hyperlink" Target="https://www.batory.org.pl/" TargetMode="External"/><Relationship Id="rId21" Type="http://schemas.openxmlformats.org/officeDocument/2006/relationships/hyperlink" Target="http://en.rvr.sk/" TargetMode="External"/><Relationship Id="rId7" Type="http://schemas.openxmlformats.org/officeDocument/2006/relationships/hyperlink" Target="https://nowoczesnapolska.org.pl/" TargetMode="External"/><Relationship Id="rId12" Type="http://schemas.openxmlformats.org/officeDocument/2006/relationships/hyperlink" Target="https://www.facebook.com/groups/wojownicyklawiatury/" TargetMode="External"/><Relationship Id="rId17" Type="http://schemas.openxmlformats.org/officeDocument/2006/relationships/hyperlink" Target="https://www.activewatch.ro/" TargetMode="External"/><Relationship Id="rId2" Type="http://schemas.openxmlformats.org/officeDocument/2006/relationships/image" Target="../media/image68.png"/><Relationship Id="rId16" Type="http://schemas.openxmlformats.org/officeDocument/2006/relationships/hyperlink" Target="https://www.incode2030.gov.pt/en/incode2030" TargetMode="External"/><Relationship Id="rId20" Type="http://schemas.openxmlformats.org/officeDocument/2006/relationships/hyperlink" Target="https://mediawise.ro/" TargetMode="External"/><Relationship Id="rId1" Type="http://schemas.openxmlformats.org/officeDocument/2006/relationships/slideLayout" Target="../slideLayouts/slideLayout61.xml"/><Relationship Id="rId6" Type="http://schemas.openxmlformats.org/officeDocument/2006/relationships/hyperlink" Target="https://ceo.org.pl/" TargetMode="External"/><Relationship Id="rId11" Type="http://schemas.openxmlformats.org/officeDocument/2006/relationships/hyperlink" Target="https://www.szkolazklasa.org.pl/" TargetMode="External"/><Relationship Id="rId5" Type="http://schemas.openxmlformats.org/officeDocument/2006/relationships/hyperlink" Target="https://demagog.org.pl/" TargetMode="External"/><Relationship Id="rId15" Type="http://schemas.openxmlformats.org/officeDocument/2006/relationships/hyperlink" Target="https://www.internetsegura.pt/cis/missao-e-objetivos" TargetMode="External"/><Relationship Id="rId23" Type="http://schemas.openxmlformats.org/officeDocument/2006/relationships/image" Target="../media/image70.png"/><Relationship Id="rId10" Type="http://schemas.openxmlformats.org/officeDocument/2006/relationships/hyperlink" Target="http://ptem.org.pl/" TargetMode="External"/><Relationship Id="rId19" Type="http://schemas.openxmlformats.org/officeDocument/2006/relationships/hyperlink" Target="https://funky.ong/english/" TargetMode="External"/><Relationship Id="rId4" Type="http://schemas.openxmlformats.org/officeDocument/2006/relationships/hyperlink" Target="https://e-jcn.eu/" TargetMode="External"/><Relationship Id="rId9" Type="http://schemas.openxmlformats.org/officeDocument/2006/relationships/hyperlink" Target="https://panoptykon.org/" TargetMode="External"/><Relationship Id="rId14" Type="http://schemas.openxmlformats.org/officeDocument/2006/relationships/hyperlink" Target="http://milobs.pt/" TargetMode="External"/><Relationship Id="rId22" Type="http://schemas.openxmlformats.org/officeDocument/2006/relationships/image" Target="../media/image69.png"/></Relationships>
</file>

<file path=ppt/slides/_rels/slide33.xml.rels><?xml version="1.0" encoding="UTF-8" standalone="yes"?>
<Relationships xmlns="http://schemas.openxmlformats.org/package/2006/relationships"><Relationship Id="rId8" Type="http://schemas.openxmlformats.org/officeDocument/2006/relationships/hyperlink" Target="https://casoris.si/" TargetMode="External"/><Relationship Id="rId13" Type="http://schemas.openxmlformats.org/officeDocument/2006/relationships/hyperlink" Target="https://www.sida.se/English/how-we-work/our-fields-of-work/democracy-human-rights-and-freedom-of-expression/" TargetMode="External"/><Relationship Id="rId3" Type="http://schemas.openxmlformats.org/officeDocument/2006/relationships/hyperlink" Target="https://www.rtve.es/instituto/" TargetMode="External"/><Relationship Id="rId7" Type="http://schemas.openxmlformats.org/officeDocument/2006/relationships/hyperlink" Target="https://www.mipi.si/" TargetMode="External"/><Relationship Id="rId12" Type="http://schemas.openxmlformats.org/officeDocument/2006/relationships/hyperlink" Target="https://www.statensmedierad.se/larommedier/mikformigdigitalutbildning.1871.html#start" TargetMode="External"/><Relationship Id="rId2" Type="http://schemas.openxmlformats.org/officeDocument/2006/relationships/image" Target="../media/image68.png"/><Relationship Id="rId16" Type="http://schemas.openxmlformats.org/officeDocument/2006/relationships/image" Target="../media/image70.png"/><Relationship Id="rId1" Type="http://schemas.openxmlformats.org/officeDocument/2006/relationships/slideLayout" Target="../slideLayouts/slideLayout61.xml"/><Relationship Id="rId6" Type="http://schemas.openxmlformats.org/officeDocument/2006/relationships/hyperlink" Target="https://neja.sta.si/" TargetMode="External"/><Relationship Id="rId11" Type="http://schemas.openxmlformats.org/officeDocument/2006/relationships/hyperlink" Target="https://safe.si/" TargetMode="External"/><Relationship Id="rId5" Type="http://schemas.openxmlformats.org/officeDocument/2006/relationships/hyperlink" Target="https://www.is4k.es/" TargetMode="External"/><Relationship Id="rId15" Type="http://schemas.openxmlformats.org/officeDocument/2006/relationships/image" Target="../media/image69.png"/><Relationship Id="rId10" Type="http://schemas.openxmlformats.org/officeDocument/2006/relationships/hyperlink" Target="http://pismenost.si/" TargetMode="External"/><Relationship Id="rId4" Type="http://schemas.openxmlformats.org/officeDocument/2006/relationships/hyperlink" Target="https://maldita.es/" TargetMode="External"/><Relationship Id="rId9" Type="http://schemas.openxmlformats.org/officeDocument/2006/relationships/hyperlink" Target="https://casoris.si/wp-content/uploads/2019/02/otroci-in-mediji_final_cip.pdf" TargetMode="External"/><Relationship Id="rId14" Type="http://schemas.openxmlformats.org/officeDocument/2006/relationships/hyperlink" Target="https://fojo.se/en/vara-projekt/free-independent-and-professional-journalism-in-eastern-and-central-europe/"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7.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9.xml"/><Relationship Id="rId5" Type="http://schemas.openxmlformats.org/officeDocument/2006/relationships/image" Target="../media/image22.png"/><Relationship Id="rId4" Type="http://schemas.openxmlformats.org/officeDocument/2006/relationships/image" Target="../media/image21.wmf"/></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1.xml"/><Relationship Id="rId5" Type="http://schemas.openxmlformats.org/officeDocument/2006/relationships/image" Target="../media/image24.pn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3.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 name="Immagine 4"/>
          <p:cNvPicPr/>
          <p:nvPr/>
        </p:nvPicPr>
        <p:blipFill>
          <a:blip r:embed="rId2"/>
          <a:stretch/>
        </p:blipFill>
        <p:spPr>
          <a:xfrm>
            <a:off x="8692560" y="2346120"/>
            <a:ext cx="702000" cy="1671480"/>
          </a:xfrm>
          <a:prstGeom prst="rect">
            <a:avLst/>
          </a:prstGeom>
          <a:ln w="0">
            <a:noFill/>
          </a:ln>
          <a:effectLst>
            <a:reflection blurRad="6350" stA="17000" endPos="55000" dir="5400000" sy="-100000" algn="bl" rotWithShape="0"/>
          </a:effectLst>
        </p:spPr>
      </p:pic>
      <p:sp>
        <p:nvSpPr>
          <p:cNvPr id="282" name="CustomShape 1"/>
          <p:cNvSpPr/>
          <p:nvPr/>
        </p:nvSpPr>
        <p:spPr>
          <a:xfrm>
            <a:off x="2868120" y="3663000"/>
            <a:ext cx="916308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pl-PL" sz="8000" b="1" strike="noStrike">
                <a:solidFill>
                  <a:srgbClr val="FF5D00"/>
                </a:solidFill>
                <a:latin typeface="Arial"/>
              </a:rPr>
              <a:t>dez</a:t>
            </a:r>
            <a:r>
              <a:rPr lang="pl-PL" sz="8000" b="1" strike="noStrike">
                <a:solidFill>
                  <a:srgbClr val="164193"/>
                </a:solidFill>
                <a:latin typeface="Arial"/>
              </a:rPr>
              <a:t>informację</a:t>
            </a:r>
          </a:p>
        </p:txBody>
      </p:sp>
      <p:sp>
        <p:nvSpPr>
          <p:cNvPr id="283" name="CustomShape 2"/>
          <p:cNvSpPr/>
          <p:nvPr/>
        </p:nvSpPr>
        <p:spPr>
          <a:xfrm>
            <a:off x="2955240" y="3429000"/>
            <a:ext cx="4834800" cy="51696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pl-PL" sz="2800" b="0" strike="noStrike" dirty="0">
                <a:solidFill>
                  <a:srgbClr val="164193"/>
                </a:solidFill>
                <a:latin typeface="Arial"/>
              </a:rPr>
              <a:t>ZAUWAŻAJ I ZWALCZAJ</a:t>
            </a:r>
          </a:p>
        </p:txBody>
      </p:sp>
      <p:pic>
        <p:nvPicPr>
          <p:cNvPr id="284" name="Immagine 6"/>
          <p:cNvPicPr/>
          <p:nvPr/>
        </p:nvPicPr>
        <p:blipFill>
          <a:blip r:embed="rId3"/>
          <a:stretch/>
        </p:blipFill>
        <p:spPr>
          <a:xfrm>
            <a:off x="7790040" y="2143440"/>
            <a:ext cx="379800" cy="1397160"/>
          </a:xfrm>
          <a:prstGeom prst="rect">
            <a:avLst/>
          </a:prstGeom>
          <a:ln w="0">
            <a:noFill/>
          </a:ln>
          <a:effectLst>
            <a:reflection blurRad="6350" stA="11000" endPos="55000" dir="5400000" sy="-100000" algn="bl" rotWithShape="0"/>
          </a:effectLst>
        </p:spPr>
      </p:pic>
      <p:pic>
        <p:nvPicPr>
          <p:cNvPr id="285" name="Immagine 8"/>
          <p:cNvPicPr/>
          <p:nvPr/>
        </p:nvPicPr>
        <p:blipFill>
          <a:blip r:embed="rId4"/>
          <a:stretch/>
        </p:blipFill>
        <p:spPr>
          <a:xfrm flipH="1">
            <a:off x="1140480" y="1148040"/>
            <a:ext cx="1733400" cy="4772160"/>
          </a:xfrm>
          <a:prstGeom prst="rect">
            <a:avLst/>
          </a:prstGeom>
          <a:ln w="0">
            <a:noFill/>
          </a:ln>
          <a:effectLst>
            <a:reflection blurRad="6350" stA="7000" endPos="55000" dir="5400000" sy="-100000" algn="bl" rotWithShape="0"/>
          </a:effectLst>
        </p:spPr>
      </p:pic>
      <p:pic>
        <p:nvPicPr>
          <p:cNvPr id="286" name="Immagine 13"/>
          <p:cNvPicPr/>
          <p:nvPr/>
        </p:nvPicPr>
        <p:blipFill>
          <a:blip r:embed="rId5"/>
          <a:stretch/>
        </p:blipFill>
        <p:spPr>
          <a:xfrm>
            <a:off x="5556600" y="1492920"/>
            <a:ext cx="1078560" cy="7225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TextShape 1"/>
          <p:cNvSpPr txBox="1"/>
          <p:nvPr/>
        </p:nvSpPr>
        <p:spPr>
          <a:xfrm>
            <a:off x="240" y="3419"/>
            <a:ext cx="12191760" cy="623901"/>
          </a:xfrm>
          <a:prstGeom prst="rect">
            <a:avLst/>
          </a:prstGeom>
          <a:solidFill>
            <a:srgbClr val="0B1741"/>
          </a:solidFill>
          <a:ln w="0">
            <a:noFill/>
          </a:ln>
        </p:spPr>
        <p:txBody>
          <a:bodyPr lIns="720000" tIns="72000" anchor="ctr">
            <a:noAutofit/>
          </a:bodyPr>
          <a:lstStyle/>
          <a:p>
            <a:pPr>
              <a:lnSpc>
                <a:spcPct val="90000"/>
              </a:lnSpc>
            </a:pPr>
            <a:r>
              <a:rPr lang="pl-PL" sz="1800" b="0" strike="noStrike" dirty="0">
                <a:solidFill>
                  <a:srgbClr val="FFFFFF"/>
                </a:solidFill>
                <a:latin typeface="Arial"/>
              </a:rPr>
              <a:t>CZYM JEST DEZINFORMACJA –</a:t>
            </a:r>
            <a:r>
              <a:rPr lang="pl-PL" sz="1800" strike="noStrike" dirty="0">
                <a:solidFill>
                  <a:srgbClr val="FFFFFF"/>
                </a:solidFill>
                <a:latin typeface="Arial"/>
              </a:rPr>
              <a:t> </a:t>
            </a:r>
            <a:r>
              <a:rPr lang="pl-PL" sz="1800" b="1" strike="noStrike" dirty="0">
                <a:solidFill>
                  <a:srgbClr val="FFFFFF"/>
                </a:solidFill>
                <a:latin typeface="Arial"/>
              </a:rPr>
              <a:t>TA SAMA KOBIETA GRA RÓŻNE OSOBY O ANTYUKRAIŃSKICH POGLADACH</a:t>
            </a:r>
          </a:p>
        </p:txBody>
      </p:sp>
      <p:pic>
        <p:nvPicPr>
          <p:cNvPr id="381" name="Picture 9"/>
          <p:cNvPicPr/>
          <p:nvPr/>
        </p:nvPicPr>
        <p:blipFill>
          <a:blip r:embed="rId3"/>
          <a:stretch/>
        </p:blipFill>
        <p:spPr>
          <a:xfrm>
            <a:off x="738360" y="2657160"/>
            <a:ext cx="2359800" cy="1572480"/>
          </a:xfrm>
          <a:prstGeom prst="rect">
            <a:avLst/>
          </a:prstGeom>
          <a:ln w="0">
            <a:noFill/>
          </a:ln>
        </p:spPr>
      </p:pic>
      <p:pic>
        <p:nvPicPr>
          <p:cNvPr id="382" name="Triangle-action1"/>
          <p:cNvPicPr/>
          <p:nvPr/>
        </p:nvPicPr>
        <p:blipFill>
          <a:blip r:embed="rId4"/>
          <a:stretch/>
        </p:blipFill>
        <p:spPr>
          <a:xfrm>
            <a:off x="1649160" y="3244320"/>
            <a:ext cx="517680" cy="369000"/>
          </a:xfrm>
          <a:prstGeom prst="rect">
            <a:avLst/>
          </a:prstGeom>
          <a:ln w="0">
            <a:noFill/>
          </a:ln>
        </p:spPr>
      </p:pic>
      <p:pic>
        <p:nvPicPr>
          <p:cNvPr id="383" name="Paveikslėlis 17"/>
          <p:cNvPicPr/>
          <p:nvPr/>
        </p:nvPicPr>
        <p:blipFill>
          <a:blip r:embed="rId5"/>
          <a:stretch/>
        </p:blipFill>
        <p:spPr>
          <a:xfrm>
            <a:off x="3547800" y="2682000"/>
            <a:ext cx="2347200" cy="1547640"/>
          </a:xfrm>
          <a:prstGeom prst="rect">
            <a:avLst/>
          </a:prstGeom>
          <a:ln w="0">
            <a:noFill/>
          </a:ln>
        </p:spPr>
      </p:pic>
      <p:pic>
        <p:nvPicPr>
          <p:cNvPr id="384" name="Paveikslėlis 11"/>
          <p:cNvPicPr/>
          <p:nvPr/>
        </p:nvPicPr>
        <p:blipFill>
          <a:blip r:embed="rId6"/>
          <a:stretch/>
        </p:blipFill>
        <p:spPr>
          <a:xfrm>
            <a:off x="9134280" y="2682720"/>
            <a:ext cx="2344320" cy="1546920"/>
          </a:xfrm>
          <a:prstGeom prst="rect">
            <a:avLst/>
          </a:prstGeom>
          <a:ln w="0">
            <a:noFill/>
          </a:ln>
        </p:spPr>
      </p:pic>
      <p:pic>
        <p:nvPicPr>
          <p:cNvPr id="385" name="Paveikslėlis 16"/>
          <p:cNvPicPr/>
          <p:nvPr/>
        </p:nvPicPr>
        <p:blipFill>
          <a:blip r:embed="rId7"/>
          <a:stretch/>
        </p:blipFill>
        <p:spPr>
          <a:xfrm>
            <a:off x="6344280" y="2682720"/>
            <a:ext cx="2340360" cy="1546920"/>
          </a:xfrm>
          <a:prstGeom prst="rect">
            <a:avLst/>
          </a:prstGeom>
          <a:ln w="0">
            <a:noFill/>
          </a:ln>
        </p:spPr>
      </p:pic>
      <p:sp>
        <p:nvSpPr>
          <p:cNvPr id="386" name="CustomShape 2"/>
          <p:cNvSpPr/>
          <p:nvPr/>
        </p:nvSpPr>
        <p:spPr>
          <a:xfrm>
            <a:off x="549001" y="1466851"/>
            <a:ext cx="2556360" cy="849389"/>
          </a:xfrm>
          <a:prstGeom prst="wedgeRoundRectCallout">
            <a:avLst>
              <a:gd name="adj1" fmla="val -21178"/>
              <a:gd name="adj2" fmla="val 100793"/>
              <a:gd name="adj3" fmla="val 16667"/>
            </a:avLst>
          </a:prstGeom>
          <a:ln/>
        </p:spPr>
        <p:style>
          <a:lnRef idx="2">
            <a:schemeClr val="accent1">
              <a:shade val="50000"/>
            </a:schemeClr>
          </a:lnRef>
          <a:fillRef idx="1">
            <a:schemeClr val="accent1"/>
          </a:fillRef>
          <a:effectRef idx="0">
            <a:schemeClr val="accent1"/>
          </a:effectRef>
          <a:fontRef idx="minor"/>
        </p:style>
        <p:txBody>
          <a:bodyPr lIns="0" tIns="0" rIns="0" bIns="0" anchor="ctr">
            <a:noAutofit/>
          </a:bodyPr>
          <a:lstStyle/>
          <a:p>
            <a:pPr algn="ctr">
              <a:lnSpc>
                <a:spcPct val="100000"/>
              </a:lnSpc>
            </a:pPr>
            <a:r>
              <a:rPr lang="pl-PL" sz="1400" b="1" strike="noStrike" dirty="0">
                <a:solidFill>
                  <a:srgbClr val="FFFFFF"/>
                </a:solidFill>
                <a:latin typeface="Arial"/>
              </a:rPr>
              <a:t>Mam na imię Maria, jestem matką mieszkającą na Krymie</a:t>
            </a:r>
          </a:p>
        </p:txBody>
      </p:sp>
      <p:sp>
        <p:nvSpPr>
          <p:cNvPr id="387" name="CustomShape 3"/>
          <p:cNvSpPr/>
          <p:nvPr/>
        </p:nvSpPr>
        <p:spPr>
          <a:xfrm>
            <a:off x="3371850" y="1466851"/>
            <a:ext cx="2522070" cy="849390"/>
          </a:xfrm>
          <a:prstGeom prst="wedgeRoundRectCallout">
            <a:avLst>
              <a:gd name="adj1" fmla="val -21178"/>
              <a:gd name="adj2" fmla="val 100793"/>
              <a:gd name="adj3" fmla="val 16667"/>
            </a:avLst>
          </a:prstGeom>
          <a:ln/>
        </p:spPr>
        <p:style>
          <a:lnRef idx="2">
            <a:schemeClr val="accent1">
              <a:shade val="50000"/>
            </a:schemeClr>
          </a:lnRef>
          <a:fillRef idx="1">
            <a:schemeClr val="accent1"/>
          </a:fillRef>
          <a:effectRef idx="0">
            <a:schemeClr val="accent1"/>
          </a:effectRef>
          <a:fontRef idx="minor"/>
        </p:style>
        <p:txBody>
          <a:bodyPr lIns="0" tIns="0" rIns="0" bIns="0" anchor="ctr">
            <a:noAutofit/>
          </a:bodyPr>
          <a:lstStyle/>
          <a:p>
            <a:pPr algn="ctr">
              <a:lnSpc>
                <a:spcPts val="1380"/>
              </a:lnSpc>
            </a:pPr>
            <a:r>
              <a:rPr lang="pl-PL" sz="1400" b="1" strike="noStrike" dirty="0">
                <a:solidFill>
                  <a:srgbClr val="FFFFFF"/>
                </a:solidFill>
                <a:latin typeface="Arial"/>
              </a:rPr>
              <a:t>Teraz jestem wiceprzewodniczącą </a:t>
            </a:r>
          </a:p>
          <a:p>
            <a:pPr algn="ctr">
              <a:lnSpc>
                <a:spcPts val="1380"/>
              </a:lnSpc>
            </a:pPr>
            <a:r>
              <a:rPr lang="pl-PL" sz="1400" b="1" strike="noStrike" dirty="0">
                <a:solidFill>
                  <a:srgbClr val="FFFFFF"/>
                </a:solidFill>
                <a:latin typeface="Arial"/>
              </a:rPr>
              <a:t>fundacji kulturalnej </a:t>
            </a:r>
          </a:p>
          <a:p>
            <a:pPr algn="ctr">
              <a:lnSpc>
                <a:spcPts val="1380"/>
              </a:lnSpc>
            </a:pPr>
            <a:r>
              <a:rPr lang="pl-PL" sz="1400" b="1" strike="noStrike" dirty="0">
                <a:solidFill>
                  <a:srgbClr val="FFFFFF"/>
                </a:solidFill>
                <a:latin typeface="Arial"/>
              </a:rPr>
              <a:t>w </a:t>
            </a:r>
            <a:r>
              <a:rPr lang="pl-PL" sz="1400" b="1" strike="noStrike" dirty="0" err="1">
                <a:solidFill>
                  <a:srgbClr val="FFFFFF"/>
                </a:solidFill>
                <a:latin typeface="Arial"/>
              </a:rPr>
              <a:t>Ługańsku</a:t>
            </a:r>
            <a:endParaRPr lang="pl-PL" sz="1400" b="1" strike="noStrike" dirty="0">
              <a:solidFill>
                <a:srgbClr val="FFFFFF"/>
              </a:solidFill>
              <a:latin typeface="Arial"/>
            </a:endParaRPr>
          </a:p>
        </p:txBody>
      </p:sp>
      <p:sp>
        <p:nvSpPr>
          <p:cNvPr id="388" name="CustomShape 4"/>
          <p:cNvSpPr/>
          <p:nvPr/>
        </p:nvSpPr>
        <p:spPr>
          <a:xfrm>
            <a:off x="6248400" y="1466851"/>
            <a:ext cx="2441640" cy="849389"/>
          </a:xfrm>
          <a:prstGeom prst="wedgeRoundRectCallout">
            <a:avLst>
              <a:gd name="adj1" fmla="val -21178"/>
              <a:gd name="adj2" fmla="val 100793"/>
              <a:gd name="adj3" fmla="val 16667"/>
            </a:avLst>
          </a:prstGeom>
          <a:ln/>
        </p:spPr>
        <p:style>
          <a:lnRef idx="2">
            <a:schemeClr val="accent1">
              <a:shade val="50000"/>
            </a:schemeClr>
          </a:lnRef>
          <a:fillRef idx="1">
            <a:schemeClr val="accent1"/>
          </a:fillRef>
          <a:effectRef idx="0">
            <a:schemeClr val="accent1"/>
          </a:effectRef>
          <a:fontRef idx="minor"/>
        </p:style>
        <p:txBody>
          <a:bodyPr lIns="0" tIns="0" rIns="0" bIns="0" anchor="ctr">
            <a:noAutofit/>
          </a:bodyPr>
          <a:lstStyle/>
          <a:p>
            <a:pPr algn="ctr">
              <a:lnSpc>
                <a:spcPts val="1380"/>
              </a:lnSpc>
            </a:pPr>
            <a:r>
              <a:rPr lang="pl-PL" sz="1400" b="1" strike="noStrike" dirty="0">
                <a:solidFill>
                  <a:srgbClr val="FFFFFF"/>
                </a:solidFill>
                <a:latin typeface="Arial"/>
              </a:rPr>
              <a:t>Teraz jestem obywatelką rosyjskojęzyczną zamieszkałą w Rydze, na Łotwie</a:t>
            </a:r>
          </a:p>
        </p:txBody>
      </p:sp>
      <p:sp>
        <p:nvSpPr>
          <p:cNvPr id="389" name="CustomShape 5"/>
          <p:cNvSpPr/>
          <p:nvPr/>
        </p:nvSpPr>
        <p:spPr>
          <a:xfrm>
            <a:off x="9131760" y="1466851"/>
            <a:ext cx="2279190" cy="849389"/>
          </a:xfrm>
          <a:prstGeom prst="wedgeRoundRectCallout">
            <a:avLst>
              <a:gd name="adj1" fmla="val -21178"/>
              <a:gd name="adj2" fmla="val 100793"/>
              <a:gd name="adj3" fmla="val 16667"/>
            </a:avLst>
          </a:prstGeom>
          <a:ln/>
        </p:spPr>
        <p:style>
          <a:lnRef idx="2">
            <a:schemeClr val="accent1">
              <a:shade val="50000"/>
            </a:schemeClr>
          </a:lnRef>
          <a:fillRef idx="1">
            <a:schemeClr val="accent1"/>
          </a:fillRef>
          <a:effectRef idx="0">
            <a:schemeClr val="accent1"/>
          </a:effectRef>
          <a:fontRef idx="minor"/>
        </p:style>
        <p:txBody>
          <a:bodyPr lIns="0" tIns="0" rIns="0" bIns="0" anchor="ctr">
            <a:noAutofit/>
          </a:bodyPr>
          <a:lstStyle/>
          <a:p>
            <a:pPr algn="ctr">
              <a:lnSpc>
                <a:spcPts val="1380"/>
              </a:lnSpc>
            </a:pPr>
            <a:r>
              <a:rPr lang="pl-PL" sz="1400" b="1" strike="noStrike" dirty="0">
                <a:solidFill>
                  <a:srgbClr val="FFFFFF"/>
                </a:solidFill>
                <a:latin typeface="Arial"/>
              </a:rPr>
              <a:t>Teraz mieszkam </a:t>
            </a:r>
          </a:p>
          <a:p>
            <a:pPr algn="ctr">
              <a:lnSpc>
                <a:spcPts val="1380"/>
              </a:lnSpc>
            </a:pPr>
            <a:r>
              <a:rPr lang="pl-PL" sz="1400" b="1" strike="noStrike" dirty="0">
                <a:solidFill>
                  <a:srgbClr val="FFFFFF"/>
                </a:solidFill>
                <a:latin typeface="Arial"/>
              </a:rPr>
              <a:t>w Charkowie na Ukrainie</a:t>
            </a:r>
          </a:p>
        </p:txBody>
      </p:sp>
      <p:sp>
        <p:nvSpPr>
          <p:cNvPr id="390" name="CustomShape 6"/>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pl-PL" sz="3200" b="1" strike="noStrike">
                <a:solidFill>
                  <a:srgbClr val="FFFFFF"/>
                </a:solidFill>
                <a:latin typeface="Arial"/>
              </a:rPr>
              <a:t>1</a:t>
            </a:r>
          </a:p>
        </p:txBody>
      </p:sp>
      <p:sp>
        <p:nvSpPr>
          <p:cNvPr id="391" name="CustomShape 7"/>
          <p:cNvSpPr/>
          <p:nvPr/>
        </p:nvSpPr>
        <p:spPr>
          <a:xfrm>
            <a:off x="2273701" y="4731669"/>
            <a:ext cx="8388000" cy="42516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gn="ctr">
              <a:lnSpc>
                <a:spcPts val="1899"/>
              </a:lnSpc>
            </a:pPr>
            <a:r>
              <a:rPr lang="pl-PL" sz="2000" b="1" strike="noStrike">
                <a:solidFill>
                  <a:srgbClr val="FFFFFF"/>
                </a:solidFill>
                <a:latin typeface="Arial"/>
              </a:rPr>
              <a:t>PRAWDZIWA OSOBA GRA JAKO AKTORKA W FAŁSZYWEJ HISTORII</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pl-PL" sz="1800" b="0" strike="noStrike">
                <a:solidFill>
                  <a:srgbClr val="FFFFFF"/>
                </a:solidFill>
                <a:latin typeface="Arial"/>
              </a:rPr>
              <a:t>JAK DZIAŁA DEZINFORMACJA –</a:t>
            </a:r>
            <a:r>
              <a:rPr lang="pl-PL" sz="1800" strike="noStrike">
                <a:solidFill>
                  <a:srgbClr val="FFFFFF"/>
                </a:solidFill>
                <a:latin typeface="Arial"/>
              </a:rPr>
              <a:t> </a:t>
            </a:r>
            <a:r>
              <a:rPr lang="pl-PL" sz="1800" b="1" strike="noStrike">
                <a:solidFill>
                  <a:srgbClr val="FFFFFF"/>
                </a:solidFill>
                <a:latin typeface="Arial"/>
              </a:rPr>
              <a:t>PROCES DEZINFORMACJI I</a:t>
            </a:r>
          </a:p>
        </p:txBody>
      </p:sp>
      <p:pic>
        <p:nvPicPr>
          <p:cNvPr id="393" name="Immagine 21"/>
          <p:cNvPicPr/>
          <p:nvPr/>
        </p:nvPicPr>
        <p:blipFill>
          <a:blip r:embed="rId3"/>
          <a:srcRect t="-389" b="48423"/>
          <a:stretch/>
        </p:blipFill>
        <p:spPr>
          <a:xfrm>
            <a:off x="4656240" y="955080"/>
            <a:ext cx="3423600" cy="3563640"/>
          </a:xfrm>
          <a:prstGeom prst="rect">
            <a:avLst/>
          </a:prstGeom>
          <a:ln w="0">
            <a:noFill/>
          </a:ln>
        </p:spPr>
      </p:pic>
      <p:sp>
        <p:nvSpPr>
          <p:cNvPr id="394" name="TextShape 2"/>
          <p:cNvSpPr txBox="1"/>
          <p:nvPr/>
        </p:nvSpPr>
        <p:spPr>
          <a:xfrm>
            <a:off x="3875400" y="4252680"/>
            <a:ext cx="3948480" cy="934560"/>
          </a:xfrm>
          <a:prstGeom prst="rect">
            <a:avLst/>
          </a:prstGeom>
          <a:solidFill>
            <a:srgbClr val="FE5D00"/>
          </a:solidFill>
          <a:ln w="0">
            <a:noFill/>
          </a:ln>
        </p:spPr>
        <p:txBody>
          <a:bodyPr tIns="0" bIns="0" anchor="ctr">
            <a:noAutofit/>
          </a:bodyPr>
          <a:lstStyle/>
          <a:p>
            <a:pPr algn="ctr">
              <a:lnSpc>
                <a:spcPct val="90000"/>
              </a:lnSpc>
              <a:spcBef>
                <a:spcPts val="1001"/>
              </a:spcBef>
              <a:tabLst>
                <a:tab pos="0" algn="l"/>
              </a:tabLst>
            </a:pPr>
            <a:r>
              <a:rPr lang="pl-PL" sz="4800" b="1" strike="noStrike" dirty="0">
                <a:solidFill>
                  <a:srgbClr val="FFFFFF"/>
                </a:solidFill>
                <a:latin typeface="Arial"/>
              </a:rPr>
              <a:t>WSPIERASZ</a:t>
            </a:r>
          </a:p>
        </p:txBody>
      </p:sp>
      <p:pic>
        <p:nvPicPr>
          <p:cNvPr id="395" name="Immagine 17"/>
          <p:cNvPicPr/>
          <p:nvPr/>
        </p:nvPicPr>
        <p:blipFill>
          <a:blip r:embed="rId4"/>
          <a:srcRect t="-3" b="50924"/>
          <a:stretch/>
        </p:blipFill>
        <p:spPr>
          <a:xfrm>
            <a:off x="1389240" y="1015920"/>
            <a:ext cx="1738080" cy="3277800"/>
          </a:xfrm>
          <a:prstGeom prst="rect">
            <a:avLst/>
          </a:prstGeom>
          <a:ln w="0">
            <a:noFill/>
          </a:ln>
        </p:spPr>
      </p:pic>
      <p:sp>
        <p:nvSpPr>
          <p:cNvPr id="396" name="CustomShape 3"/>
          <p:cNvSpPr/>
          <p:nvPr/>
        </p:nvSpPr>
        <p:spPr>
          <a:xfrm>
            <a:off x="142200" y="4252545"/>
            <a:ext cx="3658680" cy="934831"/>
          </a:xfrm>
          <a:prstGeom prst="roundRect">
            <a:avLst>
              <a:gd name="adj" fmla="val 50000"/>
            </a:avLst>
          </a:prstGeom>
          <a:solidFill>
            <a:schemeClr val="tx2"/>
          </a:solidFill>
          <a:ln w="0">
            <a:noFill/>
          </a:ln>
        </p:spPr>
        <p:style>
          <a:lnRef idx="0">
            <a:scrgbClr r="0" g="0" b="0"/>
          </a:lnRef>
          <a:fillRef idx="0">
            <a:scrgbClr r="0" g="0" b="0"/>
          </a:fillRef>
          <a:effectRef idx="0">
            <a:scrgbClr r="0" g="0" b="0"/>
          </a:effectRef>
          <a:fontRef idx="minor"/>
        </p:style>
        <p:txBody>
          <a:bodyPr wrap="square" tIns="0" bIns="0" anchor="ctr">
            <a:spAutoFit/>
          </a:bodyPr>
          <a:lstStyle/>
          <a:p>
            <a:pPr algn="ctr">
              <a:lnSpc>
                <a:spcPct val="90000"/>
              </a:lnSpc>
              <a:spcBef>
                <a:spcPts val="1001"/>
              </a:spcBef>
              <a:tabLst>
                <a:tab pos="0" algn="l"/>
              </a:tabLst>
            </a:pPr>
            <a:r>
              <a:rPr lang="pl-PL" sz="4800" b="1" strike="noStrike" dirty="0">
                <a:solidFill>
                  <a:srgbClr val="FFFFFF"/>
                </a:solidFill>
                <a:latin typeface="Arial"/>
              </a:rPr>
              <a:t>WIERZYSZ</a:t>
            </a:r>
          </a:p>
        </p:txBody>
      </p:sp>
      <p:pic>
        <p:nvPicPr>
          <p:cNvPr id="397" name="Immagine 13"/>
          <p:cNvPicPr/>
          <p:nvPr/>
        </p:nvPicPr>
        <p:blipFill>
          <a:blip r:embed="rId5"/>
          <a:srcRect l="-87" r="87" b="22471"/>
          <a:stretch/>
        </p:blipFill>
        <p:spPr>
          <a:xfrm>
            <a:off x="9147600" y="1464120"/>
            <a:ext cx="1776960" cy="2843640"/>
          </a:xfrm>
          <a:prstGeom prst="rect">
            <a:avLst/>
          </a:prstGeom>
          <a:ln w="0">
            <a:noFill/>
          </a:ln>
        </p:spPr>
      </p:pic>
      <p:sp>
        <p:nvSpPr>
          <p:cNvPr id="398" name="CustomShape 4"/>
          <p:cNvSpPr/>
          <p:nvPr/>
        </p:nvSpPr>
        <p:spPr>
          <a:xfrm>
            <a:off x="7898399" y="4252544"/>
            <a:ext cx="3898859" cy="934831"/>
          </a:xfrm>
          <a:prstGeom prst="roundRect">
            <a:avLst>
              <a:gd name="adj" fmla="val 50000"/>
            </a:avLst>
          </a:prstGeom>
          <a:solidFill>
            <a:schemeClr val="accent3"/>
          </a:solidFill>
          <a:ln w="0">
            <a:noFill/>
          </a:ln>
        </p:spPr>
        <p:style>
          <a:lnRef idx="0">
            <a:scrgbClr r="0" g="0" b="0"/>
          </a:lnRef>
          <a:fillRef idx="0">
            <a:scrgbClr r="0" g="0" b="0"/>
          </a:fillRef>
          <a:effectRef idx="0">
            <a:scrgbClr r="0" g="0" b="0"/>
          </a:effectRef>
          <a:fontRef idx="minor"/>
        </p:style>
        <p:txBody>
          <a:bodyPr wrap="square" tIns="0" bIns="0" anchor="ctr">
            <a:spAutoFit/>
          </a:bodyPr>
          <a:lstStyle/>
          <a:p>
            <a:pPr algn="ctr">
              <a:lnSpc>
                <a:spcPct val="90000"/>
              </a:lnSpc>
              <a:spcBef>
                <a:spcPts val="1001"/>
              </a:spcBef>
              <a:tabLst>
                <a:tab pos="0" algn="l"/>
              </a:tabLst>
            </a:pPr>
            <a:r>
              <a:rPr lang="pl-PL" sz="4800" b="1" strike="noStrike" dirty="0">
                <a:solidFill>
                  <a:srgbClr val="FFFFFF"/>
                </a:solidFill>
                <a:latin typeface="Arial"/>
              </a:rPr>
              <a:t>DZIAŁASZ</a:t>
            </a:r>
          </a:p>
        </p:txBody>
      </p:sp>
      <p:sp>
        <p:nvSpPr>
          <p:cNvPr id="399" name="CustomShape 5"/>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pl-PL" sz="3200" b="1" strike="noStrike">
                <a:solidFill>
                  <a:srgbClr val="FFFFFF"/>
                </a:solidFill>
                <a:latin typeface="Arial"/>
              </a:rPr>
              <a:t>2</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pl-PL" sz="1800" b="0" strike="noStrike" dirty="0">
                <a:solidFill>
                  <a:srgbClr val="FFFFFF"/>
                </a:solidFill>
                <a:latin typeface="Arial"/>
              </a:rPr>
              <a:t>JAK DZIAŁA DEZINFORMACJA –</a:t>
            </a:r>
            <a:r>
              <a:rPr lang="pl-PL" sz="1800" strike="noStrike" dirty="0">
                <a:solidFill>
                  <a:srgbClr val="FFFFFF"/>
                </a:solidFill>
                <a:latin typeface="Arial"/>
              </a:rPr>
              <a:t> </a:t>
            </a:r>
            <a:r>
              <a:rPr lang="pl-PL" sz="1800" b="1" strike="noStrike" dirty="0">
                <a:solidFill>
                  <a:srgbClr val="FFFFFF"/>
                </a:solidFill>
                <a:latin typeface="Arial"/>
              </a:rPr>
              <a:t>PROCES DEZINFORMACJI II – </a:t>
            </a:r>
            <a:r>
              <a:rPr lang="en-GB" b="1" dirty="0">
                <a:solidFill>
                  <a:srgbClr val="FFFFFF"/>
                </a:solidFill>
                <a:latin typeface="Arial"/>
              </a:rPr>
              <a:t>WARTOŚCI EUROPEJSKIE</a:t>
            </a:r>
            <a:endParaRPr lang="pl-PL" b="1" dirty="0">
              <a:solidFill>
                <a:srgbClr val="FFFFFF"/>
              </a:solidFill>
              <a:latin typeface="Arial"/>
            </a:endParaRPr>
          </a:p>
        </p:txBody>
      </p:sp>
      <p:grpSp>
        <p:nvGrpSpPr>
          <p:cNvPr id="401" name="Group 2"/>
          <p:cNvGrpSpPr/>
          <p:nvPr/>
        </p:nvGrpSpPr>
        <p:grpSpPr>
          <a:xfrm>
            <a:off x="2399760" y="3975120"/>
            <a:ext cx="968760" cy="968760"/>
            <a:chOff x="2399760" y="3975120"/>
            <a:chExt cx="968760" cy="968760"/>
          </a:xfrm>
        </p:grpSpPr>
        <p:sp>
          <p:nvSpPr>
            <p:cNvPr id="402" name="CustomShape 3"/>
            <p:cNvSpPr/>
            <p:nvPr/>
          </p:nvSpPr>
          <p:spPr>
            <a:xfrm>
              <a:off x="2399760" y="3975120"/>
              <a:ext cx="968760" cy="968760"/>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p:style>
        </p:sp>
        <p:pic>
          <p:nvPicPr>
            <p:cNvPr id="403" name="Immagine 5"/>
            <p:cNvPicPr/>
            <p:nvPr/>
          </p:nvPicPr>
          <p:blipFill>
            <a:blip r:embed="rId3"/>
            <a:stretch/>
          </p:blipFill>
          <p:spPr>
            <a:xfrm>
              <a:off x="2523240" y="4162680"/>
              <a:ext cx="759600" cy="574920"/>
            </a:xfrm>
            <a:prstGeom prst="rect">
              <a:avLst/>
            </a:prstGeom>
            <a:ln w="0">
              <a:noFill/>
            </a:ln>
          </p:spPr>
        </p:pic>
      </p:grpSp>
      <p:grpSp>
        <p:nvGrpSpPr>
          <p:cNvPr id="404" name="Group 4"/>
          <p:cNvGrpSpPr/>
          <p:nvPr/>
        </p:nvGrpSpPr>
        <p:grpSpPr>
          <a:xfrm>
            <a:off x="5535000" y="1231920"/>
            <a:ext cx="1121760" cy="1121760"/>
            <a:chOff x="5535000" y="1231920"/>
            <a:chExt cx="1121760" cy="1121760"/>
          </a:xfrm>
        </p:grpSpPr>
        <p:sp>
          <p:nvSpPr>
            <p:cNvPr id="405" name="CustomShape 5"/>
            <p:cNvSpPr/>
            <p:nvPr/>
          </p:nvSpPr>
          <p:spPr>
            <a:xfrm>
              <a:off x="5535000" y="1231920"/>
              <a:ext cx="1121760" cy="112176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06" name="Immagine 8"/>
            <p:cNvPicPr/>
            <p:nvPr/>
          </p:nvPicPr>
          <p:blipFill>
            <a:blip r:embed="rId4"/>
            <a:stretch/>
          </p:blipFill>
          <p:spPr>
            <a:xfrm rot="842400">
              <a:off x="5727240" y="1351800"/>
              <a:ext cx="636840" cy="849960"/>
            </a:xfrm>
            <a:prstGeom prst="rect">
              <a:avLst/>
            </a:prstGeom>
            <a:ln w="0">
              <a:noFill/>
            </a:ln>
          </p:spPr>
        </p:pic>
      </p:grpSp>
      <p:grpSp>
        <p:nvGrpSpPr>
          <p:cNvPr id="407" name="Group 6"/>
          <p:cNvGrpSpPr/>
          <p:nvPr/>
        </p:nvGrpSpPr>
        <p:grpSpPr>
          <a:xfrm>
            <a:off x="6383880" y="4797000"/>
            <a:ext cx="1677600" cy="1677600"/>
            <a:chOff x="6383880" y="4797000"/>
            <a:chExt cx="1677600" cy="1677600"/>
          </a:xfrm>
        </p:grpSpPr>
        <p:sp>
          <p:nvSpPr>
            <p:cNvPr id="408" name="CustomShape 7"/>
            <p:cNvSpPr/>
            <p:nvPr/>
          </p:nvSpPr>
          <p:spPr>
            <a:xfrm>
              <a:off x="6383880" y="4797000"/>
              <a:ext cx="1677600" cy="1677600"/>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p:style>
        </p:sp>
        <p:pic>
          <p:nvPicPr>
            <p:cNvPr id="409" name="Immagine 11"/>
            <p:cNvPicPr/>
            <p:nvPr/>
          </p:nvPicPr>
          <p:blipFill>
            <a:blip r:embed="rId5"/>
            <a:stretch/>
          </p:blipFill>
          <p:spPr>
            <a:xfrm>
              <a:off x="6773760" y="5131080"/>
              <a:ext cx="839160" cy="1005480"/>
            </a:xfrm>
            <a:prstGeom prst="rect">
              <a:avLst/>
            </a:prstGeom>
            <a:ln w="0">
              <a:noFill/>
            </a:ln>
          </p:spPr>
        </p:pic>
      </p:grpSp>
      <p:grpSp>
        <p:nvGrpSpPr>
          <p:cNvPr id="410" name="Group 8"/>
          <p:cNvGrpSpPr/>
          <p:nvPr/>
        </p:nvGrpSpPr>
        <p:grpSpPr>
          <a:xfrm>
            <a:off x="3179520" y="1566720"/>
            <a:ext cx="1245600" cy="1245600"/>
            <a:chOff x="3179520" y="1566720"/>
            <a:chExt cx="1245600" cy="1245600"/>
          </a:xfrm>
        </p:grpSpPr>
        <p:sp>
          <p:nvSpPr>
            <p:cNvPr id="411" name="CustomShape 9"/>
            <p:cNvSpPr/>
            <p:nvPr/>
          </p:nvSpPr>
          <p:spPr>
            <a:xfrm>
              <a:off x="3179520" y="1566720"/>
              <a:ext cx="1245600" cy="1245600"/>
            </a:xfrm>
            <a:prstGeom prst="ellipse">
              <a:avLst/>
            </a:prstGeom>
            <a:solidFill>
              <a:schemeClr val="bg1"/>
            </a:solidFill>
            <a:ln w="38100">
              <a:solidFill>
                <a:srgbClr val="3BB3BE"/>
              </a:solidFill>
            </a:ln>
          </p:spPr>
          <p:style>
            <a:lnRef idx="2">
              <a:schemeClr val="accent1">
                <a:shade val="50000"/>
              </a:schemeClr>
            </a:lnRef>
            <a:fillRef idx="1">
              <a:schemeClr val="accent1"/>
            </a:fillRef>
            <a:effectRef idx="0">
              <a:schemeClr val="accent1"/>
            </a:effectRef>
            <a:fontRef idx="minor"/>
          </p:style>
        </p:sp>
        <p:pic>
          <p:nvPicPr>
            <p:cNvPr id="412" name="Immagine 14"/>
            <p:cNvPicPr/>
            <p:nvPr/>
          </p:nvPicPr>
          <p:blipFill>
            <a:blip r:embed="rId6"/>
            <a:stretch/>
          </p:blipFill>
          <p:spPr>
            <a:xfrm>
              <a:off x="3342960" y="1799280"/>
              <a:ext cx="833040" cy="744120"/>
            </a:xfrm>
            <a:prstGeom prst="rect">
              <a:avLst/>
            </a:prstGeom>
            <a:ln w="0">
              <a:noFill/>
            </a:ln>
          </p:spPr>
        </p:pic>
      </p:grpSp>
      <p:grpSp>
        <p:nvGrpSpPr>
          <p:cNvPr id="413" name="Group 10"/>
          <p:cNvGrpSpPr/>
          <p:nvPr/>
        </p:nvGrpSpPr>
        <p:grpSpPr>
          <a:xfrm>
            <a:off x="4117320" y="5083920"/>
            <a:ext cx="1187280" cy="1187280"/>
            <a:chOff x="4117320" y="5083920"/>
            <a:chExt cx="1187280" cy="1187280"/>
          </a:xfrm>
        </p:grpSpPr>
        <p:sp>
          <p:nvSpPr>
            <p:cNvPr id="414" name="CustomShape 11"/>
            <p:cNvSpPr/>
            <p:nvPr/>
          </p:nvSpPr>
          <p:spPr>
            <a:xfrm>
              <a:off x="4117320" y="5083920"/>
              <a:ext cx="1187280" cy="118728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15" name="Immagine 17"/>
            <p:cNvPicPr/>
            <p:nvPr/>
          </p:nvPicPr>
          <p:blipFill>
            <a:blip r:embed="rId7"/>
            <a:stretch/>
          </p:blipFill>
          <p:spPr>
            <a:xfrm>
              <a:off x="4404960" y="5298840"/>
              <a:ext cx="666720" cy="718560"/>
            </a:xfrm>
            <a:prstGeom prst="rect">
              <a:avLst/>
            </a:prstGeom>
            <a:ln w="0">
              <a:noFill/>
            </a:ln>
          </p:spPr>
        </p:pic>
      </p:grpSp>
      <p:grpSp>
        <p:nvGrpSpPr>
          <p:cNvPr id="416" name="Group 12"/>
          <p:cNvGrpSpPr/>
          <p:nvPr/>
        </p:nvGrpSpPr>
        <p:grpSpPr>
          <a:xfrm>
            <a:off x="7813440" y="1749240"/>
            <a:ext cx="1056960" cy="1056960"/>
            <a:chOff x="7813440" y="1749240"/>
            <a:chExt cx="1056960" cy="1056960"/>
          </a:xfrm>
        </p:grpSpPr>
        <p:sp>
          <p:nvSpPr>
            <p:cNvPr id="417" name="CustomShape 13"/>
            <p:cNvSpPr/>
            <p:nvPr/>
          </p:nvSpPr>
          <p:spPr>
            <a:xfrm>
              <a:off x="7813440" y="1749240"/>
              <a:ext cx="1056960" cy="1056960"/>
            </a:xfrm>
            <a:prstGeom prst="ellipse">
              <a:avLst/>
            </a:prstGeom>
            <a:solidFill>
              <a:schemeClr val="bg1"/>
            </a:solidFill>
            <a:ln w="38100">
              <a:solidFill>
                <a:srgbClr val="164193"/>
              </a:solidFill>
            </a:ln>
          </p:spPr>
          <p:style>
            <a:lnRef idx="2">
              <a:schemeClr val="accent1">
                <a:shade val="50000"/>
              </a:schemeClr>
            </a:lnRef>
            <a:fillRef idx="1">
              <a:schemeClr val="accent1"/>
            </a:fillRef>
            <a:effectRef idx="0">
              <a:schemeClr val="accent1"/>
            </a:effectRef>
            <a:fontRef idx="minor"/>
          </p:style>
        </p:sp>
        <p:pic>
          <p:nvPicPr>
            <p:cNvPr id="418" name="Immagine 20"/>
            <p:cNvPicPr/>
            <p:nvPr/>
          </p:nvPicPr>
          <p:blipFill>
            <a:blip r:embed="rId8"/>
            <a:stretch/>
          </p:blipFill>
          <p:spPr>
            <a:xfrm>
              <a:off x="8040960" y="1954440"/>
              <a:ext cx="654480" cy="650160"/>
            </a:xfrm>
            <a:prstGeom prst="rect">
              <a:avLst/>
            </a:prstGeom>
            <a:ln w="0">
              <a:noFill/>
            </a:ln>
          </p:spPr>
        </p:pic>
      </p:grpSp>
      <p:grpSp>
        <p:nvGrpSpPr>
          <p:cNvPr id="419" name="Group 14"/>
          <p:cNvGrpSpPr/>
          <p:nvPr/>
        </p:nvGrpSpPr>
        <p:grpSpPr>
          <a:xfrm>
            <a:off x="8659800" y="3572640"/>
            <a:ext cx="1179000" cy="1179000"/>
            <a:chOff x="8659800" y="3572640"/>
            <a:chExt cx="1179000" cy="1179000"/>
          </a:xfrm>
        </p:grpSpPr>
        <p:sp>
          <p:nvSpPr>
            <p:cNvPr id="420" name="CustomShape 15"/>
            <p:cNvSpPr/>
            <p:nvPr/>
          </p:nvSpPr>
          <p:spPr>
            <a:xfrm>
              <a:off x="8659800" y="3572640"/>
              <a:ext cx="1179000" cy="117900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21" name="Immagine 23"/>
            <p:cNvPicPr/>
            <p:nvPr/>
          </p:nvPicPr>
          <p:blipFill>
            <a:blip r:embed="rId9"/>
            <a:stretch/>
          </p:blipFill>
          <p:spPr>
            <a:xfrm>
              <a:off x="8917560" y="3825360"/>
              <a:ext cx="744120" cy="730080"/>
            </a:xfrm>
            <a:prstGeom prst="rect">
              <a:avLst/>
            </a:prstGeom>
            <a:ln w="0">
              <a:noFill/>
            </a:ln>
          </p:spPr>
        </p:pic>
      </p:grpSp>
      <p:sp>
        <p:nvSpPr>
          <p:cNvPr id="422" name="Line 16"/>
          <p:cNvSpPr/>
          <p:nvPr/>
        </p:nvSpPr>
        <p:spPr>
          <a:xfrm flipH="1" flipV="1">
            <a:off x="4242960" y="2629800"/>
            <a:ext cx="3724920" cy="216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3" name="Line 17"/>
          <p:cNvSpPr/>
          <p:nvPr/>
        </p:nvSpPr>
        <p:spPr>
          <a:xfrm flipV="1">
            <a:off x="5131080" y="2354040"/>
            <a:ext cx="964800" cy="29034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4" name="Line 18"/>
          <p:cNvSpPr/>
          <p:nvPr/>
        </p:nvSpPr>
        <p:spPr>
          <a:xfrm flipV="1">
            <a:off x="5131080" y="2651400"/>
            <a:ext cx="2836800" cy="260604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5" name="Line 19"/>
          <p:cNvSpPr/>
          <p:nvPr/>
        </p:nvSpPr>
        <p:spPr>
          <a:xfrm flipH="1">
            <a:off x="3226680" y="2651400"/>
            <a:ext cx="4741200" cy="14655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6" name="Line 20"/>
          <p:cNvSpPr/>
          <p:nvPr/>
        </p:nvSpPr>
        <p:spPr>
          <a:xfrm flipH="1">
            <a:off x="3226680" y="2629800"/>
            <a:ext cx="1016280" cy="14871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7" name="Line 21"/>
          <p:cNvSpPr/>
          <p:nvPr/>
        </p:nvSpPr>
        <p:spPr>
          <a:xfrm>
            <a:off x="6095880" y="2354040"/>
            <a:ext cx="2563920" cy="180792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8" name="Line 22"/>
          <p:cNvSpPr/>
          <p:nvPr/>
        </p:nvSpPr>
        <p:spPr>
          <a:xfrm flipH="1">
            <a:off x="7815960" y="4161960"/>
            <a:ext cx="843840" cy="8805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9" name="CustomShape 23"/>
          <p:cNvSpPr/>
          <p:nvPr/>
        </p:nvSpPr>
        <p:spPr>
          <a:xfrm>
            <a:off x="4577760" y="2922120"/>
            <a:ext cx="506520" cy="50652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0" name="CustomShape 24"/>
          <p:cNvSpPr/>
          <p:nvPr/>
        </p:nvSpPr>
        <p:spPr>
          <a:xfrm>
            <a:off x="7216200" y="4235760"/>
            <a:ext cx="273240" cy="273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1" name="CustomShape 25"/>
          <p:cNvSpPr/>
          <p:nvPr/>
        </p:nvSpPr>
        <p:spPr>
          <a:xfrm>
            <a:off x="8088120" y="3174480"/>
            <a:ext cx="488520" cy="48852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2" name="CustomShape 26"/>
          <p:cNvSpPr/>
          <p:nvPr/>
        </p:nvSpPr>
        <p:spPr>
          <a:xfrm>
            <a:off x="6915600" y="2078280"/>
            <a:ext cx="426240" cy="426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3" name="CustomShape 27"/>
          <p:cNvSpPr/>
          <p:nvPr/>
        </p:nvSpPr>
        <p:spPr>
          <a:xfrm>
            <a:off x="2843280" y="2919600"/>
            <a:ext cx="509040" cy="5090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4" name="CustomShape 28"/>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pl-PL" sz="3200" b="1" strike="noStrike">
                <a:solidFill>
                  <a:srgbClr val="FFFFFF"/>
                </a:solidFill>
                <a:latin typeface="Arial"/>
              </a:rPr>
              <a:t>2</a:t>
            </a:r>
          </a:p>
        </p:txBody>
      </p:sp>
      <p:sp>
        <p:nvSpPr>
          <p:cNvPr id="435" name="Line 29"/>
          <p:cNvSpPr/>
          <p:nvPr/>
        </p:nvSpPr>
        <p:spPr>
          <a:xfrm flipV="1">
            <a:off x="5131080" y="4161960"/>
            <a:ext cx="3528720" cy="109548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36" name="Line 30"/>
          <p:cNvSpPr/>
          <p:nvPr/>
        </p:nvSpPr>
        <p:spPr>
          <a:xfrm>
            <a:off x="3226680" y="4116960"/>
            <a:ext cx="5433120" cy="450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37" name="Line 31"/>
          <p:cNvSpPr/>
          <p:nvPr/>
        </p:nvSpPr>
        <p:spPr>
          <a:xfrm flipH="1" flipV="1">
            <a:off x="4242960" y="2629800"/>
            <a:ext cx="888120" cy="262764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38" name="CustomShape 32"/>
          <p:cNvSpPr/>
          <p:nvPr/>
        </p:nvSpPr>
        <p:spPr>
          <a:xfrm>
            <a:off x="3935880" y="4415760"/>
            <a:ext cx="303480" cy="30348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grpSp>
        <p:nvGrpSpPr>
          <p:cNvPr id="439" name="Group 33"/>
          <p:cNvGrpSpPr/>
          <p:nvPr/>
        </p:nvGrpSpPr>
        <p:grpSpPr>
          <a:xfrm>
            <a:off x="4565880" y="2478713"/>
            <a:ext cx="2775960" cy="2629687"/>
            <a:chOff x="5122800" y="2797560"/>
            <a:chExt cx="1945800" cy="1937520"/>
          </a:xfrm>
        </p:grpSpPr>
        <p:sp>
          <p:nvSpPr>
            <p:cNvPr id="440" name="CustomShape 34"/>
            <p:cNvSpPr/>
            <p:nvPr/>
          </p:nvSpPr>
          <p:spPr>
            <a:xfrm>
              <a:off x="5127120" y="2797560"/>
              <a:ext cx="1937520" cy="1937520"/>
            </a:xfrm>
            <a:prstGeom prst="ellipse">
              <a:avLst/>
            </a:prstGeom>
            <a:solidFill>
              <a:schemeClr val="tx1"/>
            </a:solidFill>
            <a:ln w="34925">
              <a:solidFill>
                <a:srgbClr val="164193"/>
              </a:solidFill>
            </a:ln>
          </p:spPr>
          <p:style>
            <a:lnRef idx="2">
              <a:schemeClr val="accent1">
                <a:shade val="50000"/>
              </a:schemeClr>
            </a:lnRef>
            <a:fillRef idx="1">
              <a:schemeClr val="accent1"/>
            </a:fillRef>
            <a:effectRef idx="0">
              <a:schemeClr val="accent1"/>
            </a:effectRef>
            <a:fontRef idx="minor"/>
          </p:style>
        </p:sp>
        <p:sp>
          <p:nvSpPr>
            <p:cNvPr id="441" name="CustomShape 35"/>
            <p:cNvSpPr/>
            <p:nvPr/>
          </p:nvSpPr>
          <p:spPr>
            <a:xfrm>
              <a:off x="5140440" y="3955680"/>
              <a:ext cx="1910880" cy="53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1760"/>
                </a:lnSpc>
              </a:pPr>
              <a:r>
                <a:rPr lang="pl-PL" sz="1700" b="1" strike="noStrike">
                  <a:solidFill>
                    <a:srgbClr val="FF5D00"/>
                  </a:solidFill>
                  <a:latin typeface="Arial"/>
                </a:rPr>
                <a:t>JEDNOŚĆ</a:t>
              </a:r>
            </a:p>
            <a:p>
              <a:pPr algn="ctr">
                <a:lnSpc>
                  <a:spcPts val="1760"/>
                </a:lnSpc>
              </a:pPr>
              <a:r>
                <a:rPr lang="pl-PL" sz="1700" b="1" strike="noStrike">
                  <a:solidFill>
                    <a:srgbClr val="FF5D00"/>
                  </a:solidFill>
                  <a:latin typeface="Arial"/>
                </a:rPr>
                <a:t>W RÓŻNORODNOŚCI</a:t>
              </a:r>
            </a:p>
          </p:txBody>
        </p:sp>
        <p:pic>
          <p:nvPicPr>
            <p:cNvPr id="442" name="Graphic 58"/>
            <p:cNvPicPr/>
            <p:nvPr/>
          </p:nvPicPr>
          <p:blipFill>
            <a:blip r:embed="rId10"/>
            <a:stretch/>
          </p:blipFill>
          <p:spPr>
            <a:xfrm>
              <a:off x="5670720" y="3040560"/>
              <a:ext cx="850680" cy="545760"/>
            </a:xfrm>
            <a:prstGeom prst="rect">
              <a:avLst/>
            </a:prstGeom>
            <a:ln w="0">
              <a:noFill/>
            </a:ln>
          </p:spPr>
        </p:pic>
        <p:sp>
          <p:nvSpPr>
            <p:cNvPr id="443" name="CustomShape 36"/>
            <p:cNvSpPr/>
            <p:nvPr/>
          </p:nvSpPr>
          <p:spPr>
            <a:xfrm>
              <a:off x="5122800" y="3623760"/>
              <a:ext cx="1945800" cy="3034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pl-PL" sz="1400" b="1" strike="noStrike">
                  <a:solidFill>
                    <a:srgbClr val="FFFFFF"/>
                  </a:solidFill>
                  <a:latin typeface="Arial"/>
                </a:rPr>
                <a:t>WARTOŚCI EUROPEJSKIE</a:t>
              </a:r>
            </a:p>
          </p:txBody>
        </p:sp>
      </p:grpSp>
      <p:sp>
        <p:nvSpPr>
          <p:cNvPr id="444" name="CustomShape 37"/>
          <p:cNvSpPr/>
          <p:nvPr/>
        </p:nvSpPr>
        <p:spPr>
          <a:xfrm>
            <a:off x="5004720" y="2113920"/>
            <a:ext cx="303480" cy="30348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45" name="CustomShape 38"/>
          <p:cNvSpPr/>
          <p:nvPr/>
        </p:nvSpPr>
        <p:spPr>
          <a:xfrm>
            <a:off x="8328240" y="5108400"/>
            <a:ext cx="413640" cy="4136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46" name="CustomShape 39"/>
          <p:cNvSpPr/>
          <p:nvPr/>
        </p:nvSpPr>
        <p:spPr>
          <a:xfrm>
            <a:off x="5807880" y="5589360"/>
            <a:ext cx="273240" cy="273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pl-PL" sz="1800" b="0" strike="noStrike" dirty="0">
                <a:solidFill>
                  <a:srgbClr val="FFFFFF"/>
                </a:solidFill>
                <a:latin typeface="Arial"/>
              </a:rPr>
              <a:t>JAK DZIAŁA DEZINFORMACJA –</a:t>
            </a:r>
            <a:r>
              <a:rPr lang="pl-PL" sz="1800" strike="noStrike" dirty="0">
                <a:solidFill>
                  <a:srgbClr val="FFFFFF"/>
                </a:solidFill>
                <a:latin typeface="Arial"/>
              </a:rPr>
              <a:t> </a:t>
            </a:r>
            <a:r>
              <a:rPr lang="pl-PL" sz="1800" b="1" strike="noStrike" dirty="0">
                <a:solidFill>
                  <a:srgbClr val="FFFFFF"/>
                </a:solidFill>
                <a:latin typeface="Arial"/>
              </a:rPr>
              <a:t>PROCES DEZINFORMACJI II – </a:t>
            </a:r>
            <a:r>
              <a:rPr lang="en-GB" b="1" dirty="0">
                <a:solidFill>
                  <a:srgbClr val="FFFFFF"/>
                </a:solidFill>
              </a:rPr>
              <a:t>WARTOŚCI EUROPEJSKIE</a:t>
            </a:r>
            <a:endParaRPr lang="pl-PL" b="1" dirty="0">
              <a:solidFill>
                <a:srgbClr val="FFFFFF"/>
              </a:solidFill>
            </a:endParaRPr>
          </a:p>
        </p:txBody>
      </p:sp>
      <p:grpSp>
        <p:nvGrpSpPr>
          <p:cNvPr id="448" name="Group 2"/>
          <p:cNvGrpSpPr/>
          <p:nvPr/>
        </p:nvGrpSpPr>
        <p:grpSpPr>
          <a:xfrm>
            <a:off x="2399760" y="3975120"/>
            <a:ext cx="968760" cy="968760"/>
            <a:chOff x="2399760" y="3975120"/>
            <a:chExt cx="968760" cy="968760"/>
          </a:xfrm>
        </p:grpSpPr>
        <p:sp>
          <p:nvSpPr>
            <p:cNvPr id="449" name="CustomShape 3"/>
            <p:cNvSpPr/>
            <p:nvPr/>
          </p:nvSpPr>
          <p:spPr>
            <a:xfrm>
              <a:off x="2399760" y="3975120"/>
              <a:ext cx="968760" cy="968760"/>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p:style>
        </p:sp>
        <p:pic>
          <p:nvPicPr>
            <p:cNvPr id="450" name="Immagine 5"/>
            <p:cNvPicPr/>
            <p:nvPr/>
          </p:nvPicPr>
          <p:blipFill>
            <a:blip r:embed="rId3"/>
            <a:stretch/>
          </p:blipFill>
          <p:spPr>
            <a:xfrm>
              <a:off x="2523240" y="4162680"/>
              <a:ext cx="759600" cy="574920"/>
            </a:xfrm>
            <a:prstGeom prst="rect">
              <a:avLst/>
            </a:prstGeom>
            <a:ln w="0">
              <a:noFill/>
            </a:ln>
          </p:spPr>
        </p:pic>
      </p:grpSp>
      <p:grpSp>
        <p:nvGrpSpPr>
          <p:cNvPr id="451" name="Group 4"/>
          <p:cNvGrpSpPr/>
          <p:nvPr/>
        </p:nvGrpSpPr>
        <p:grpSpPr>
          <a:xfrm>
            <a:off x="5535000" y="1231920"/>
            <a:ext cx="1121760" cy="1121760"/>
            <a:chOff x="5535000" y="1231920"/>
            <a:chExt cx="1121760" cy="1121760"/>
          </a:xfrm>
        </p:grpSpPr>
        <p:sp>
          <p:nvSpPr>
            <p:cNvPr id="452" name="CustomShape 5"/>
            <p:cNvSpPr/>
            <p:nvPr/>
          </p:nvSpPr>
          <p:spPr>
            <a:xfrm>
              <a:off x="5535000" y="1231920"/>
              <a:ext cx="1121760" cy="112176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53" name="Immagine 8"/>
            <p:cNvPicPr/>
            <p:nvPr/>
          </p:nvPicPr>
          <p:blipFill>
            <a:blip r:embed="rId4"/>
            <a:stretch/>
          </p:blipFill>
          <p:spPr>
            <a:xfrm rot="842400">
              <a:off x="5727240" y="1351800"/>
              <a:ext cx="636840" cy="849960"/>
            </a:xfrm>
            <a:prstGeom prst="rect">
              <a:avLst/>
            </a:prstGeom>
            <a:ln w="0">
              <a:noFill/>
            </a:ln>
          </p:spPr>
        </p:pic>
      </p:grpSp>
      <p:grpSp>
        <p:nvGrpSpPr>
          <p:cNvPr id="454" name="Group 6"/>
          <p:cNvGrpSpPr/>
          <p:nvPr/>
        </p:nvGrpSpPr>
        <p:grpSpPr>
          <a:xfrm>
            <a:off x="6383880" y="4797000"/>
            <a:ext cx="1677600" cy="1677600"/>
            <a:chOff x="6383880" y="4797000"/>
            <a:chExt cx="1677600" cy="1677600"/>
          </a:xfrm>
        </p:grpSpPr>
        <p:sp>
          <p:nvSpPr>
            <p:cNvPr id="455" name="CustomShape 7"/>
            <p:cNvSpPr/>
            <p:nvPr/>
          </p:nvSpPr>
          <p:spPr>
            <a:xfrm>
              <a:off x="6383880" y="4797000"/>
              <a:ext cx="1677600" cy="1677600"/>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p:style>
        </p:sp>
        <p:pic>
          <p:nvPicPr>
            <p:cNvPr id="456" name="Immagine 11"/>
            <p:cNvPicPr/>
            <p:nvPr/>
          </p:nvPicPr>
          <p:blipFill>
            <a:blip r:embed="rId5"/>
            <a:stretch/>
          </p:blipFill>
          <p:spPr>
            <a:xfrm>
              <a:off x="6773760" y="5131080"/>
              <a:ext cx="839160" cy="1005480"/>
            </a:xfrm>
            <a:prstGeom prst="rect">
              <a:avLst/>
            </a:prstGeom>
            <a:ln w="0">
              <a:noFill/>
            </a:ln>
          </p:spPr>
        </p:pic>
      </p:grpSp>
      <p:grpSp>
        <p:nvGrpSpPr>
          <p:cNvPr id="457" name="Group 8"/>
          <p:cNvGrpSpPr/>
          <p:nvPr/>
        </p:nvGrpSpPr>
        <p:grpSpPr>
          <a:xfrm>
            <a:off x="3179520" y="1566720"/>
            <a:ext cx="1245600" cy="1245600"/>
            <a:chOff x="3179520" y="1566720"/>
            <a:chExt cx="1245600" cy="1245600"/>
          </a:xfrm>
        </p:grpSpPr>
        <p:sp>
          <p:nvSpPr>
            <p:cNvPr id="458" name="CustomShape 9"/>
            <p:cNvSpPr/>
            <p:nvPr/>
          </p:nvSpPr>
          <p:spPr>
            <a:xfrm>
              <a:off x="3179520" y="1566720"/>
              <a:ext cx="1245600" cy="1245600"/>
            </a:xfrm>
            <a:prstGeom prst="ellipse">
              <a:avLst/>
            </a:prstGeom>
            <a:solidFill>
              <a:schemeClr val="bg1"/>
            </a:solidFill>
            <a:ln w="38100">
              <a:solidFill>
                <a:srgbClr val="3BB3BE"/>
              </a:solidFill>
            </a:ln>
          </p:spPr>
          <p:style>
            <a:lnRef idx="2">
              <a:schemeClr val="accent1">
                <a:shade val="50000"/>
              </a:schemeClr>
            </a:lnRef>
            <a:fillRef idx="1">
              <a:schemeClr val="accent1"/>
            </a:fillRef>
            <a:effectRef idx="0">
              <a:schemeClr val="accent1"/>
            </a:effectRef>
            <a:fontRef idx="minor"/>
          </p:style>
        </p:sp>
        <p:pic>
          <p:nvPicPr>
            <p:cNvPr id="459" name="Immagine 14"/>
            <p:cNvPicPr/>
            <p:nvPr/>
          </p:nvPicPr>
          <p:blipFill>
            <a:blip r:embed="rId6"/>
            <a:stretch/>
          </p:blipFill>
          <p:spPr>
            <a:xfrm>
              <a:off x="3342960" y="1799280"/>
              <a:ext cx="833040" cy="744120"/>
            </a:xfrm>
            <a:prstGeom prst="rect">
              <a:avLst/>
            </a:prstGeom>
            <a:ln w="0">
              <a:noFill/>
            </a:ln>
          </p:spPr>
        </p:pic>
      </p:grpSp>
      <p:grpSp>
        <p:nvGrpSpPr>
          <p:cNvPr id="460" name="Group 10"/>
          <p:cNvGrpSpPr/>
          <p:nvPr/>
        </p:nvGrpSpPr>
        <p:grpSpPr>
          <a:xfrm>
            <a:off x="4117320" y="5083920"/>
            <a:ext cx="1187280" cy="1187280"/>
            <a:chOff x="4117320" y="5083920"/>
            <a:chExt cx="1187280" cy="1187280"/>
          </a:xfrm>
        </p:grpSpPr>
        <p:sp>
          <p:nvSpPr>
            <p:cNvPr id="461" name="CustomShape 11"/>
            <p:cNvSpPr/>
            <p:nvPr/>
          </p:nvSpPr>
          <p:spPr>
            <a:xfrm>
              <a:off x="4117320" y="5083920"/>
              <a:ext cx="1187280" cy="118728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62" name="Immagine 17"/>
            <p:cNvPicPr/>
            <p:nvPr/>
          </p:nvPicPr>
          <p:blipFill>
            <a:blip r:embed="rId7"/>
            <a:stretch/>
          </p:blipFill>
          <p:spPr>
            <a:xfrm>
              <a:off x="4404960" y="5298840"/>
              <a:ext cx="666720" cy="718560"/>
            </a:xfrm>
            <a:prstGeom prst="rect">
              <a:avLst/>
            </a:prstGeom>
            <a:ln w="0">
              <a:noFill/>
            </a:ln>
          </p:spPr>
        </p:pic>
      </p:grpSp>
      <p:grpSp>
        <p:nvGrpSpPr>
          <p:cNvPr id="463" name="Group 12"/>
          <p:cNvGrpSpPr/>
          <p:nvPr/>
        </p:nvGrpSpPr>
        <p:grpSpPr>
          <a:xfrm>
            <a:off x="7813440" y="1749240"/>
            <a:ext cx="1056960" cy="1056960"/>
            <a:chOff x="7813440" y="1749240"/>
            <a:chExt cx="1056960" cy="1056960"/>
          </a:xfrm>
        </p:grpSpPr>
        <p:sp>
          <p:nvSpPr>
            <p:cNvPr id="464" name="CustomShape 13"/>
            <p:cNvSpPr/>
            <p:nvPr/>
          </p:nvSpPr>
          <p:spPr>
            <a:xfrm>
              <a:off x="7813440" y="1749240"/>
              <a:ext cx="1056960" cy="1056960"/>
            </a:xfrm>
            <a:prstGeom prst="ellipse">
              <a:avLst/>
            </a:prstGeom>
            <a:solidFill>
              <a:schemeClr val="accent3"/>
            </a:solidFill>
            <a:ln w="38100">
              <a:solidFill>
                <a:srgbClr val="164193"/>
              </a:solidFill>
            </a:ln>
          </p:spPr>
          <p:style>
            <a:lnRef idx="2">
              <a:schemeClr val="accent1">
                <a:shade val="50000"/>
              </a:schemeClr>
            </a:lnRef>
            <a:fillRef idx="1">
              <a:schemeClr val="accent1"/>
            </a:fillRef>
            <a:effectRef idx="0">
              <a:schemeClr val="accent1"/>
            </a:effectRef>
            <a:fontRef idx="minor"/>
          </p:style>
        </p:sp>
        <p:pic>
          <p:nvPicPr>
            <p:cNvPr id="465" name="Immagine 20"/>
            <p:cNvPicPr/>
            <p:nvPr/>
          </p:nvPicPr>
          <p:blipFill>
            <a:blip r:embed="rId8"/>
            <a:stretch/>
          </p:blipFill>
          <p:spPr>
            <a:xfrm>
              <a:off x="8040960" y="1954440"/>
              <a:ext cx="654480" cy="650160"/>
            </a:xfrm>
            <a:prstGeom prst="rect">
              <a:avLst/>
            </a:prstGeom>
            <a:ln w="0">
              <a:noFill/>
            </a:ln>
          </p:spPr>
        </p:pic>
      </p:grpSp>
      <p:grpSp>
        <p:nvGrpSpPr>
          <p:cNvPr id="466" name="Group 14"/>
          <p:cNvGrpSpPr/>
          <p:nvPr/>
        </p:nvGrpSpPr>
        <p:grpSpPr>
          <a:xfrm>
            <a:off x="8659800" y="3572640"/>
            <a:ext cx="1179000" cy="1179000"/>
            <a:chOff x="8659800" y="3572640"/>
            <a:chExt cx="1179000" cy="1179000"/>
          </a:xfrm>
        </p:grpSpPr>
        <p:sp>
          <p:nvSpPr>
            <p:cNvPr id="467" name="CustomShape 15"/>
            <p:cNvSpPr/>
            <p:nvPr/>
          </p:nvSpPr>
          <p:spPr>
            <a:xfrm>
              <a:off x="8659800" y="3572640"/>
              <a:ext cx="1179000" cy="1179000"/>
            </a:xfrm>
            <a:prstGeom prst="ellipse">
              <a:avLst/>
            </a:prstGeom>
            <a:solidFill>
              <a:schemeClr val="accent3"/>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68" name="Immagine 23"/>
            <p:cNvPicPr/>
            <p:nvPr/>
          </p:nvPicPr>
          <p:blipFill>
            <a:blip r:embed="rId9"/>
            <a:stretch/>
          </p:blipFill>
          <p:spPr>
            <a:xfrm>
              <a:off x="8917560" y="3825360"/>
              <a:ext cx="744120" cy="730080"/>
            </a:xfrm>
            <a:prstGeom prst="rect">
              <a:avLst/>
            </a:prstGeom>
            <a:ln w="0">
              <a:noFill/>
            </a:ln>
          </p:spPr>
        </p:pic>
      </p:grpSp>
      <p:sp>
        <p:nvSpPr>
          <p:cNvPr id="469" name="Line 16"/>
          <p:cNvSpPr/>
          <p:nvPr/>
        </p:nvSpPr>
        <p:spPr>
          <a:xfrm flipH="1" flipV="1">
            <a:off x="4242960" y="2629800"/>
            <a:ext cx="3724920" cy="216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0" name="Line 17"/>
          <p:cNvSpPr/>
          <p:nvPr/>
        </p:nvSpPr>
        <p:spPr>
          <a:xfrm flipV="1">
            <a:off x="5131080" y="2354040"/>
            <a:ext cx="964800" cy="29034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1" name="Line 18"/>
          <p:cNvSpPr/>
          <p:nvPr/>
        </p:nvSpPr>
        <p:spPr>
          <a:xfrm flipV="1">
            <a:off x="5131080" y="2651400"/>
            <a:ext cx="2836800" cy="260604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2" name="Line 19"/>
          <p:cNvSpPr/>
          <p:nvPr/>
        </p:nvSpPr>
        <p:spPr>
          <a:xfrm flipH="1">
            <a:off x="3226680" y="2651400"/>
            <a:ext cx="4741200" cy="14655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3" name="Line 20"/>
          <p:cNvSpPr/>
          <p:nvPr/>
        </p:nvSpPr>
        <p:spPr>
          <a:xfrm flipH="1">
            <a:off x="3226680" y="2629800"/>
            <a:ext cx="1016280" cy="14871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4" name="Line 21"/>
          <p:cNvSpPr/>
          <p:nvPr/>
        </p:nvSpPr>
        <p:spPr>
          <a:xfrm>
            <a:off x="6095880" y="2354040"/>
            <a:ext cx="2563920" cy="180792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5" name="Line 22"/>
          <p:cNvSpPr/>
          <p:nvPr/>
        </p:nvSpPr>
        <p:spPr>
          <a:xfrm flipH="1">
            <a:off x="7815960" y="4161960"/>
            <a:ext cx="843840" cy="8805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6" name="CustomShape 23"/>
          <p:cNvSpPr/>
          <p:nvPr/>
        </p:nvSpPr>
        <p:spPr>
          <a:xfrm>
            <a:off x="4577760" y="2922120"/>
            <a:ext cx="506520" cy="50652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77" name="CustomShape 24"/>
          <p:cNvSpPr/>
          <p:nvPr/>
        </p:nvSpPr>
        <p:spPr>
          <a:xfrm>
            <a:off x="7216200" y="4235760"/>
            <a:ext cx="273240" cy="273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78" name="CustomShape 25"/>
          <p:cNvSpPr/>
          <p:nvPr/>
        </p:nvSpPr>
        <p:spPr>
          <a:xfrm>
            <a:off x="8088120" y="3174480"/>
            <a:ext cx="488520" cy="48852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79" name="CustomShape 26"/>
          <p:cNvSpPr/>
          <p:nvPr/>
        </p:nvSpPr>
        <p:spPr>
          <a:xfrm>
            <a:off x="6915600" y="2078280"/>
            <a:ext cx="426240" cy="426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80" name="CustomShape 27"/>
          <p:cNvSpPr/>
          <p:nvPr/>
        </p:nvSpPr>
        <p:spPr>
          <a:xfrm>
            <a:off x="2843280" y="2919600"/>
            <a:ext cx="509040" cy="5090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81" name="CustomShape 28"/>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pl-PL" sz="3200" b="1" strike="noStrike">
                <a:solidFill>
                  <a:srgbClr val="FFFFFF"/>
                </a:solidFill>
                <a:latin typeface="Arial"/>
              </a:rPr>
              <a:t>2</a:t>
            </a:r>
          </a:p>
        </p:txBody>
      </p:sp>
      <p:sp>
        <p:nvSpPr>
          <p:cNvPr id="482" name="Line 29"/>
          <p:cNvSpPr/>
          <p:nvPr/>
        </p:nvSpPr>
        <p:spPr>
          <a:xfrm flipV="1">
            <a:off x="5131080" y="4161960"/>
            <a:ext cx="3528720" cy="109548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83" name="Line 30"/>
          <p:cNvSpPr/>
          <p:nvPr/>
        </p:nvSpPr>
        <p:spPr>
          <a:xfrm>
            <a:off x="3226680" y="4116960"/>
            <a:ext cx="5433120" cy="450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84" name="Line 31"/>
          <p:cNvSpPr/>
          <p:nvPr/>
        </p:nvSpPr>
        <p:spPr>
          <a:xfrm flipH="1" flipV="1">
            <a:off x="4242960" y="2629800"/>
            <a:ext cx="888120" cy="262764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85" name="CustomShape 32"/>
          <p:cNvSpPr/>
          <p:nvPr/>
        </p:nvSpPr>
        <p:spPr>
          <a:xfrm>
            <a:off x="3935880" y="4415760"/>
            <a:ext cx="303480" cy="30348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grpSp>
        <p:nvGrpSpPr>
          <p:cNvPr id="486" name="Group 33"/>
          <p:cNvGrpSpPr/>
          <p:nvPr/>
        </p:nvGrpSpPr>
        <p:grpSpPr>
          <a:xfrm>
            <a:off x="4734000" y="2417400"/>
            <a:ext cx="2909520" cy="2526480"/>
            <a:chOff x="5122800" y="2797560"/>
            <a:chExt cx="1945800" cy="1937520"/>
          </a:xfrm>
        </p:grpSpPr>
        <p:sp>
          <p:nvSpPr>
            <p:cNvPr id="487" name="CustomShape 34"/>
            <p:cNvSpPr/>
            <p:nvPr/>
          </p:nvSpPr>
          <p:spPr>
            <a:xfrm>
              <a:off x="5127120" y="2797560"/>
              <a:ext cx="1937520" cy="1937520"/>
            </a:xfrm>
            <a:prstGeom prst="ellipse">
              <a:avLst/>
            </a:prstGeom>
            <a:solidFill>
              <a:schemeClr val="tx1"/>
            </a:solidFill>
            <a:ln w="34925">
              <a:solidFill>
                <a:srgbClr val="164193"/>
              </a:solidFill>
            </a:ln>
          </p:spPr>
          <p:style>
            <a:lnRef idx="2">
              <a:schemeClr val="accent1">
                <a:shade val="50000"/>
              </a:schemeClr>
            </a:lnRef>
            <a:fillRef idx="1">
              <a:schemeClr val="accent1"/>
            </a:fillRef>
            <a:effectRef idx="0">
              <a:schemeClr val="accent1"/>
            </a:effectRef>
            <a:fontRef idx="minor"/>
          </p:style>
        </p:sp>
        <p:sp>
          <p:nvSpPr>
            <p:cNvPr id="488" name="CustomShape 35"/>
            <p:cNvSpPr/>
            <p:nvPr/>
          </p:nvSpPr>
          <p:spPr>
            <a:xfrm>
              <a:off x="5140440" y="3955680"/>
              <a:ext cx="1910880" cy="53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1760"/>
                </a:lnSpc>
              </a:pPr>
              <a:r>
                <a:rPr lang="pl-PL" sz="1700" b="1" strike="noStrike">
                  <a:solidFill>
                    <a:srgbClr val="FF5D00"/>
                  </a:solidFill>
                  <a:latin typeface="Arial"/>
                </a:rPr>
                <a:t>JEDNOŚĆ</a:t>
              </a:r>
            </a:p>
            <a:p>
              <a:pPr algn="ctr">
                <a:lnSpc>
                  <a:spcPts val="1760"/>
                </a:lnSpc>
              </a:pPr>
              <a:r>
                <a:rPr lang="pl-PL" sz="1700" b="1" strike="noStrike">
                  <a:solidFill>
                    <a:srgbClr val="FF5D00"/>
                  </a:solidFill>
                  <a:latin typeface="Arial"/>
                </a:rPr>
                <a:t>W RÓŻNORODNOŚCI</a:t>
              </a:r>
            </a:p>
          </p:txBody>
        </p:sp>
        <p:pic>
          <p:nvPicPr>
            <p:cNvPr id="489" name="Graphic 58"/>
            <p:cNvPicPr/>
            <p:nvPr/>
          </p:nvPicPr>
          <p:blipFill>
            <a:blip r:embed="rId10"/>
            <a:stretch/>
          </p:blipFill>
          <p:spPr>
            <a:xfrm>
              <a:off x="5670720" y="3040560"/>
              <a:ext cx="850680" cy="545760"/>
            </a:xfrm>
            <a:prstGeom prst="rect">
              <a:avLst/>
            </a:prstGeom>
            <a:ln w="0">
              <a:noFill/>
            </a:ln>
          </p:spPr>
        </p:pic>
        <p:sp>
          <p:nvSpPr>
            <p:cNvPr id="490" name="CustomShape 36"/>
            <p:cNvSpPr/>
            <p:nvPr/>
          </p:nvSpPr>
          <p:spPr>
            <a:xfrm>
              <a:off x="5122800" y="3623760"/>
              <a:ext cx="1945800" cy="3034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pl-PL" sz="1400" b="1" strike="noStrike">
                  <a:solidFill>
                    <a:srgbClr val="FFFFFF"/>
                  </a:solidFill>
                  <a:latin typeface="Arial"/>
                </a:rPr>
                <a:t>WARTOŚCI EUROPEJSKIE</a:t>
              </a:r>
            </a:p>
          </p:txBody>
        </p:sp>
      </p:grpSp>
      <p:sp>
        <p:nvSpPr>
          <p:cNvPr id="491" name="CustomShape 37"/>
          <p:cNvSpPr/>
          <p:nvPr/>
        </p:nvSpPr>
        <p:spPr>
          <a:xfrm>
            <a:off x="5004720" y="2113920"/>
            <a:ext cx="303480" cy="30348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92" name="CustomShape 38"/>
          <p:cNvSpPr/>
          <p:nvPr/>
        </p:nvSpPr>
        <p:spPr>
          <a:xfrm>
            <a:off x="8328240" y="5108400"/>
            <a:ext cx="413640" cy="4136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93" name="CustomShape 39"/>
          <p:cNvSpPr/>
          <p:nvPr/>
        </p:nvSpPr>
        <p:spPr>
          <a:xfrm>
            <a:off x="5807880" y="5589360"/>
            <a:ext cx="273240" cy="273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pic>
        <p:nvPicPr>
          <p:cNvPr id="494" name="Immagine 49"/>
          <p:cNvPicPr/>
          <p:nvPr/>
        </p:nvPicPr>
        <p:blipFill>
          <a:blip r:embed="rId11"/>
          <a:stretch/>
        </p:blipFill>
        <p:spPr>
          <a:xfrm>
            <a:off x="8061480" y="1110960"/>
            <a:ext cx="585360" cy="853200"/>
          </a:xfrm>
          <a:prstGeom prst="rect">
            <a:avLst/>
          </a:prstGeom>
          <a:ln w="0">
            <a:noFill/>
          </a:ln>
        </p:spPr>
      </p:pic>
      <p:pic>
        <p:nvPicPr>
          <p:cNvPr id="495" name="Immagine 50"/>
          <p:cNvPicPr/>
          <p:nvPr/>
        </p:nvPicPr>
        <p:blipFill>
          <a:blip r:embed="rId11"/>
          <a:stretch/>
        </p:blipFill>
        <p:spPr>
          <a:xfrm>
            <a:off x="8968680" y="2936520"/>
            <a:ext cx="585360" cy="853200"/>
          </a:xfrm>
          <a:prstGeom prst="rect">
            <a:avLst/>
          </a:prstGeom>
          <a:ln w="0">
            <a:noFill/>
          </a:ln>
        </p:spPr>
      </p:pic>
      <p:sp>
        <p:nvSpPr>
          <p:cNvPr id="496" name="CustomShape 40"/>
          <p:cNvSpPr/>
          <p:nvPr/>
        </p:nvSpPr>
        <p:spPr>
          <a:xfrm>
            <a:off x="9132839" y="1934640"/>
            <a:ext cx="2844301" cy="64188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ts val="2001"/>
              </a:lnSpc>
            </a:pPr>
            <a:r>
              <a:rPr lang="pl-PL" sz="2000" b="1" strike="noStrike" dirty="0">
                <a:solidFill>
                  <a:srgbClr val="FFFFFF"/>
                </a:solidFill>
                <a:latin typeface="Arial"/>
              </a:rPr>
              <a:t>Utrata zaufania</a:t>
            </a:r>
          </a:p>
          <a:p>
            <a:pPr>
              <a:lnSpc>
                <a:spcPts val="2001"/>
              </a:lnSpc>
            </a:pPr>
            <a:r>
              <a:rPr lang="pl-PL" sz="2000" b="1" strike="noStrike" dirty="0">
                <a:solidFill>
                  <a:srgbClr val="FFFFFF"/>
                </a:solidFill>
                <a:latin typeface="Arial"/>
              </a:rPr>
              <a:t>i wzrost podejrzeń</a:t>
            </a:r>
          </a:p>
        </p:txBody>
      </p:sp>
      <p:sp>
        <p:nvSpPr>
          <p:cNvPr id="497" name="CustomShape 41"/>
          <p:cNvSpPr/>
          <p:nvPr/>
        </p:nvSpPr>
        <p:spPr>
          <a:xfrm>
            <a:off x="344774" y="2806200"/>
            <a:ext cx="4446106" cy="943560"/>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ts val="2001"/>
              </a:lnSpc>
            </a:pPr>
            <a:r>
              <a:rPr lang="pl-PL" sz="2000" b="1" strike="noStrike" dirty="0">
                <a:solidFill>
                  <a:srgbClr val="FFFFFF"/>
                </a:solidFill>
                <a:latin typeface="Arial"/>
              </a:rPr>
              <a:t>Zaufanie do wartości, takich jak demokracja i równość, powoli zanika</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pl-PL" sz="1800" b="0" strike="noStrike" dirty="0">
                <a:solidFill>
                  <a:srgbClr val="FFFFFF"/>
                </a:solidFill>
                <a:latin typeface="Arial"/>
              </a:rPr>
              <a:t>JAK DZIAŁA DEZINFORMACJA –</a:t>
            </a:r>
            <a:r>
              <a:rPr lang="pl-PL" sz="1800" strike="noStrike" dirty="0">
                <a:solidFill>
                  <a:srgbClr val="FFFFFF"/>
                </a:solidFill>
                <a:latin typeface="Arial"/>
              </a:rPr>
              <a:t> </a:t>
            </a:r>
            <a:r>
              <a:rPr lang="pl-PL" sz="1800" b="1" strike="noStrike" dirty="0">
                <a:solidFill>
                  <a:srgbClr val="FFFFFF"/>
                </a:solidFill>
                <a:latin typeface="Arial"/>
              </a:rPr>
              <a:t>PROCES DEZINFORMACJI II – </a:t>
            </a:r>
            <a:r>
              <a:rPr lang="en-GB" b="1" dirty="0">
                <a:solidFill>
                  <a:srgbClr val="FFFFFF"/>
                </a:solidFill>
              </a:rPr>
              <a:t>WARTOŚCI EUROPEJSKIE</a:t>
            </a:r>
            <a:endParaRPr lang="pl-PL" b="1" dirty="0">
              <a:solidFill>
                <a:srgbClr val="FFFFFF"/>
              </a:solidFill>
            </a:endParaRPr>
          </a:p>
        </p:txBody>
      </p:sp>
      <p:sp>
        <p:nvSpPr>
          <p:cNvPr id="499" name="CustomShape 2"/>
          <p:cNvSpPr/>
          <p:nvPr/>
        </p:nvSpPr>
        <p:spPr>
          <a:xfrm>
            <a:off x="7360920" y="1958040"/>
            <a:ext cx="3197520" cy="3197520"/>
          </a:xfrm>
          <a:prstGeom prst="ellipse">
            <a:avLst/>
          </a:prstGeom>
          <a:solidFill>
            <a:schemeClr val="accent3"/>
          </a:solidFill>
          <a:ln w="38100">
            <a:solidFill>
              <a:srgbClr val="FF5D00"/>
            </a:solidFill>
          </a:ln>
        </p:spPr>
        <p:style>
          <a:lnRef idx="2">
            <a:schemeClr val="accent1">
              <a:shade val="50000"/>
            </a:schemeClr>
          </a:lnRef>
          <a:fillRef idx="1">
            <a:schemeClr val="accent1"/>
          </a:fillRef>
          <a:effectRef idx="0">
            <a:schemeClr val="accent1"/>
          </a:effectRef>
          <a:fontRef idx="minor"/>
        </p:style>
        <p:txBody>
          <a:bodyPr lIns="0" tIns="0" rIns="0" bIns="0" anchor="ctr">
            <a:normAutofit/>
          </a:bodyPr>
          <a:lstStyle/>
          <a:p>
            <a:pPr algn="ctr">
              <a:lnSpc>
                <a:spcPct val="100000"/>
              </a:lnSpc>
            </a:pPr>
            <a:r>
              <a:rPr lang="pl-PL" sz="1400" b="1" strike="noStrike">
                <a:solidFill>
                  <a:srgbClr val="FFFFFF"/>
                </a:solidFill>
                <a:latin typeface="Arial"/>
              </a:rPr>
              <a:t>Wzrost popularności sentymentów antyeuropejskich</a:t>
            </a:r>
          </a:p>
        </p:txBody>
      </p:sp>
      <p:sp>
        <p:nvSpPr>
          <p:cNvPr id="500" name="CustomShape 3"/>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pl-PL" sz="3200" b="1" strike="noStrike">
                <a:solidFill>
                  <a:srgbClr val="FFFFFF"/>
                </a:solidFill>
                <a:latin typeface="Arial"/>
              </a:rPr>
              <a:t>2</a:t>
            </a:r>
          </a:p>
        </p:txBody>
      </p:sp>
      <p:grpSp>
        <p:nvGrpSpPr>
          <p:cNvPr id="501" name="Group 4"/>
          <p:cNvGrpSpPr/>
          <p:nvPr/>
        </p:nvGrpSpPr>
        <p:grpSpPr>
          <a:xfrm>
            <a:off x="4443480" y="1974240"/>
            <a:ext cx="3139200" cy="3139200"/>
            <a:chOff x="4443480" y="1974240"/>
            <a:chExt cx="3139200" cy="3139200"/>
          </a:xfrm>
        </p:grpSpPr>
        <p:sp>
          <p:nvSpPr>
            <p:cNvPr id="502" name="CustomShape 5"/>
            <p:cNvSpPr/>
            <p:nvPr/>
          </p:nvSpPr>
          <p:spPr>
            <a:xfrm>
              <a:off x="4443480" y="1974240"/>
              <a:ext cx="3139200" cy="3139200"/>
            </a:xfrm>
            <a:prstGeom prst="ellipse">
              <a:avLst/>
            </a:prstGeom>
            <a:solidFill>
              <a:schemeClr val="tx1"/>
            </a:solidFill>
            <a:ln w="34925">
              <a:solidFill>
                <a:srgbClr val="164193"/>
              </a:solidFill>
            </a:ln>
          </p:spPr>
          <p:style>
            <a:lnRef idx="2">
              <a:schemeClr val="accent1">
                <a:shade val="50000"/>
              </a:schemeClr>
            </a:lnRef>
            <a:fillRef idx="1">
              <a:schemeClr val="accent1"/>
            </a:fillRef>
            <a:effectRef idx="0">
              <a:schemeClr val="accent1"/>
            </a:effectRef>
            <a:fontRef idx="minor"/>
          </p:style>
        </p:sp>
        <p:sp>
          <p:nvSpPr>
            <p:cNvPr id="503" name="CustomShape 6"/>
            <p:cNvSpPr/>
            <p:nvPr/>
          </p:nvSpPr>
          <p:spPr>
            <a:xfrm>
              <a:off x="4465080" y="3850560"/>
              <a:ext cx="3096000" cy="53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1760"/>
                </a:lnSpc>
              </a:pPr>
              <a:r>
                <a:rPr lang="pl-PL" sz="1700" b="1" strike="noStrike">
                  <a:solidFill>
                    <a:srgbClr val="FF5D00"/>
                  </a:solidFill>
                  <a:latin typeface="Arial"/>
                </a:rPr>
                <a:t>JEDNOŚĆ</a:t>
              </a:r>
            </a:p>
            <a:p>
              <a:pPr algn="ctr">
                <a:lnSpc>
                  <a:spcPts val="1760"/>
                </a:lnSpc>
              </a:pPr>
              <a:r>
                <a:rPr lang="pl-PL" sz="1700" b="1" strike="noStrike">
                  <a:solidFill>
                    <a:srgbClr val="FF5D00"/>
                  </a:solidFill>
                  <a:latin typeface="Arial"/>
                </a:rPr>
                <a:t>W RÓŻNORODNOŚCI</a:t>
              </a:r>
            </a:p>
          </p:txBody>
        </p:sp>
        <p:pic>
          <p:nvPicPr>
            <p:cNvPr id="504" name="Graphic 58"/>
            <p:cNvPicPr/>
            <p:nvPr/>
          </p:nvPicPr>
          <p:blipFill>
            <a:blip r:embed="rId3"/>
            <a:stretch/>
          </p:blipFill>
          <p:spPr>
            <a:xfrm>
              <a:off x="5323680" y="2368080"/>
              <a:ext cx="1378080" cy="884520"/>
            </a:xfrm>
            <a:prstGeom prst="rect">
              <a:avLst/>
            </a:prstGeom>
            <a:ln w="0">
              <a:noFill/>
            </a:ln>
          </p:spPr>
        </p:pic>
        <p:sp>
          <p:nvSpPr>
            <p:cNvPr id="505" name="CustomShape 7"/>
            <p:cNvSpPr/>
            <p:nvPr/>
          </p:nvSpPr>
          <p:spPr>
            <a:xfrm>
              <a:off x="5039640" y="3312720"/>
              <a:ext cx="1945800" cy="3034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pl-PL" sz="1400" b="1" strike="noStrike">
                  <a:solidFill>
                    <a:srgbClr val="FFFFFF"/>
                  </a:solidFill>
                  <a:latin typeface="Arial"/>
                </a:rPr>
                <a:t>WARTOŚCI EUROPEJSKIE</a:t>
              </a:r>
            </a:p>
          </p:txBody>
        </p:sp>
      </p:grpSp>
      <p:sp>
        <p:nvSpPr>
          <p:cNvPr id="506" name="CustomShape 8"/>
          <p:cNvSpPr/>
          <p:nvPr/>
        </p:nvSpPr>
        <p:spPr>
          <a:xfrm>
            <a:off x="1587960" y="1958040"/>
            <a:ext cx="3197520" cy="3197520"/>
          </a:xfrm>
          <a:prstGeom prst="ellipse">
            <a:avLst/>
          </a:prstGeom>
          <a:solidFill>
            <a:schemeClr val="accent3"/>
          </a:solidFill>
          <a:ln w="38100">
            <a:solidFill>
              <a:srgbClr val="FF5D00"/>
            </a:solidFill>
          </a:ln>
        </p:spPr>
        <p:style>
          <a:lnRef idx="2">
            <a:schemeClr val="accent1">
              <a:shade val="50000"/>
            </a:schemeClr>
          </a:lnRef>
          <a:fillRef idx="1">
            <a:schemeClr val="accent1"/>
          </a:fillRef>
          <a:effectRef idx="0">
            <a:schemeClr val="accent1"/>
          </a:effectRef>
          <a:fontRef idx="minor"/>
        </p:style>
        <p:txBody>
          <a:bodyPr lIns="0" tIns="0" rIns="0" bIns="0" anchor="ctr">
            <a:normAutofit/>
          </a:bodyPr>
          <a:lstStyle/>
          <a:p>
            <a:pPr algn="ctr">
              <a:lnSpc>
                <a:spcPct val="100000"/>
              </a:lnSpc>
            </a:pPr>
            <a:r>
              <a:rPr lang="pl-PL" sz="1400" b="1" strike="noStrike">
                <a:solidFill>
                  <a:srgbClr val="FFFFFF"/>
                </a:solidFill>
                <a:latin typeface="Arial"/>
              </a:rPr>
              <a:t>PRZEWAGA DEZORIENTACJI I NIEZDECYDOWANIA</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pl-PL" sz="1800" b="0" strike="noStrike" dirty="0">
                <a:solidFill>
                  <a:srgbClr val="FFFFFF"/>
                </a:solidFill>
                <a:latin typeface="Arial"/>
              </a:rPr>
              <a:t>JAK DZIAŁA DEZINFORMACJA –</a:t>
            </a:r>
            <a:r>
              <a:rPr lang="pl-PL" sz="1800" strike="noStrike" dirty="0">
                <a:solidFill>
                  <a:srgbClr val="FFFFFF"/>
                </a:solidFill>
                <a:latin typeface="Arial"/>
              </a:rPr>
              <a:t> </a:t>
            </a:r>
            <a:r>
              <a:rPr lang="pl-PL" sz="1800" b="1" strike="noStrike" dirty="0">
                <a:solidFill>
                  <a:srgbClr val="FFFFFF"/>
                </a:solidFill>
                <a:latin typeface="Arial"/>
              </a:rPr>
              <a:t>PROCES DEZINFORMACJI II – SKIEROWANY PRZECIWKO UE PRZYKŁAD Z TELEWIZJI RUSSIA TODAY</a:t>
            </a:r>
          </a:p>
        </p:txBody>
      </p:sp>
      <p:sp>
        <p:nvSpPr>
          <p:cNvPr id="508"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pl-PL" sz="3200" b="1" strike="noStrike">
                <a:solidFill>
                  <a:srgbClr val="FFFFFF"/>
                </a:solidFill>
                <a:latin typeface="Arial"/>
              </a:rPr>
              <a:t>2</a:t>
            </a:r>
          </a:p>
        </p:txBody>
      </p:sp>
      <p:pic>
        <p:nvPicPr>
          <p:cNvPr id="509" name="Picture Placeholder 2"/>
          <p:cNvPicPr/>
          <p:nvPr/>
        </p:nvPicPr>
        <p:blipFill>
          <a:blip r:embed="rId3"/>
          <a:srcRect t="10041" b="10041"/>
          <a:stretch/>
        </p:blipFill>
        <p:spPr>
          <a:xfrm>
            <a:off x="407880" y="1617840"/>
            <a:ext cx="6548760" cy="4357440"/>
          </a:xfrm>
          <a:prstGeom prst="rect">
            <a:avLst/>
          </a:prstGeom>
          <a:ln w="0">
            <a:noFill/>
          </a:ln>
        </p:spPr>
      </p:pic>
      <p:pic>
        <p:nvPicPr>
          <p:cNvPr id="510" name="Picture 6"/>
          <p:cNvPicPr/>
          <p:nvPr/>
        </p:nvPicPr>
        <p:blipFill>
          <a:blip r:embed="rId4"/>
          <a:stretch/>
        </p:blipFill>
        <p:spPr>
          <a:xfrm>
            <a:off x="5928480" y="603000"/>
            <a:ext cx="4383360" cy="59065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1"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pl-PL" sz="1800" b="0" strike="noStrike">
                <a:solidFill>
                  <a:srgbClr val="FFFFFF"/>
                </a:solidFill>
                <a:latin typeface="Arial"/>
              </a:rPr>
              <a:t>JAK DZIAŁA DEZINFORMACJA –</a:t>
            </a:r>
            <a:r>
              <a:rPr lang="pl-PL" sz="1800" strike="noStrike">
                <a:solidFill>
                  <a:srgbClr val="FFFFFF"/>
                </a:solidFill>
                <a:latin typeface="Arial"/>
              </a:rPr>
              <a:t> </a:t>
            </a:r>
            <a:r>
              <a:rPr lang="pl-PL" sz="1800" b="1" strike="noStrike">
                <a:solidFill>
                  <a:srgbClr val="FFFFFF"/>
                </a:solidFill>
                <a:latin typeface="Arial"/>
              </a:rPr>
              <a:t>PROCES DEZINFORMACJI II – WARTOSCI EUROPEJSKIE</a:t>
            </a:r>
          </a:p>
        </p:txBody>
      </p:sp>
      <p:pic>
        <p:nvPicPr>
          <p:cNvPr id="512" name="Picture 2" descr=" The message that has been spread on social media"/>
          <p:cNvPicPr/>
          <p:nvPr/>
        </p:nvPicPr>
        <p:blipFill>
          <a:blip r:embed="rId3"/>
          <a:stretch/>
        </p:blipFill>
        <p:spPr>
          <a:xfrm>
            <a:off x="762480" y="1925280"/>
            <a:ext cx="2527200" cy="2210760"/>
          </a:xfrm>
          <a:prstGeom prst="rect">
            <a:avLst/>
          </a:prstGeom>
          <a:ln w="85725" cap="rnd">
            <a:solidFill>
              <a:srgbClr val="FF5D00"/>
            </a:solidFill>
            <a:round/>
          </a:ln>
        </p:spPr>
      </p:pic>
      <p:pic>
        <p:nvPicPr>
          <p:cNvPr id="513" name="Picture 11"/>
          <p:cNvPicPr/>
          <p:nvPr/>
        </p:nvPicPr>
        <p:blipFill>
          <a:blip r:embed="rId4"/>
          <a:srcRect b="13250"/>
          <a:stretch/>
        </p:blipFill>
        <p:spPr>
          <a:xfrm>
            <a:off x="3509280" y="1925280"/>
            <a:ext cx="2516040" cy="2643480"/>
          </a:xfrm>
          <a:prstGeom prst="rect">
            <a:avLst/>
          </a:prstGeom>
          <a:ln w="85725" cap="rnd">
            <a:solidFill>
              <a:srgbClr val="FF5D00"/>
            </a:solidFill>
            <a:round/>
          </a:ln>
        </p:spPr>
      </p:pic>
      <p:pic>
        <p:nvPicPr>
          <p:cNvPr id="514" name="Picture 2" descr="https://theshiftnews.com/wp-content/uploads/2020/02/Vaccines-e1584369741593-528x640.jpg"/>
          <p:cNvPicPr/>
          <p:nvPr/>
        </p:nvPicPr>
        <p:blipFill>
          <a:blip r:embed="rId5"/>
          <a:stretch/>
        </p:blipFill>
        <p:spPr>
          <a:xfrm>
            <a:off x="9081360" y="1925280"/>
            <a:ext cx="2521080" cy="3055680"/>
          </a:xfrm>
          <a:prstGeom prst="rect">
            <a:avLst/>
          </a:prstGeom>
          <a:ln w="85725" cap="rnd">
            <a:solidFill>
              <a:srgbClr val="FF5D00"/>
            </a:solidFill>
            <a:round/>
          </a:ln>
        </p:spPr>
      </p:pic>
      <p:pic>
        <p:nvPicPr>
          <p:cNvPr id="515" name="Picture 1"/>
          <p:cNvPicPr/>
          <p:nvPr/>
        </p:nvPicPr>
        <p:blipFill>
          <a:blip r:embed="rId6"/>
          <a:stretch/>
        </p:blipFill>
        <p:spPr>
          <a:xfrm>
            <a:off x="6244560" y="1925280"/>
            <a:ext cx="2616840" cy="2641320"/>
          </a:xfrm>
          <a:prstGeom prst="rect">
            <a:avLst/>
          </a:prstGeom>
          <a:ln w="85725" cap="rnd">
            <a:solidFill>
              <a:srgbClr val="FF5D00"/>
            </a:solidFill>
            <a:round/>
          </a:ln>
        </p:spPr>
      </p:pic>
      <p:sp>
        <p:nvSpPr>
          <p:cNvPr id="516"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pl-PL" sz="3200" b="1" strike="noStrike">
                <a:solidFill>
                  <a:srgbClr val="FFFFFF"/>
                </a:solidFill>
                <a:latin typeface="Arial"/>
              </a:rPr>
              <a:t>2</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5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5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5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5" presetClass="entr" fill="hold" nodeType="clickEffect">
                                  <p:stCondLst>
                                    <p:cond delay="0"/>
                                  </p:stCondLst>
                                  <p:childTnLst>
                                    <p:set>
                                      <p:cBhvr>
                                        <p:cTn id="18" dur="1" fill="hold">
                                          <p:stCondLst>
                                            <p:cond delay="0"/>
                                          </p:stCondLst>
                                        </p:cTn>
                                        <p:tgtEl>
                                          <p:spTgt spid="514"/>
                                        </p:tgtEl>
                                        <p:attrNameLst>
                                          <p:attrName>style.visibility</p:attrName>
                                        </p:attrNameLst>
                                      </p:cBhvr>
                                      <p:to>
                                        <p:strVal val="visible"/>
                                      </p:to>
                                    </p:set>
                                    <p:anim calcmode="lin" valueType="num">
                                      <p:cBhvr additive="repl">
                                        <p:cTn id="19" dur="1000" fill="hold"/>
                                        <p:tgtEl>
                                          <p:spTgt spid="514"/>
                                        </p:tgtEl>
                                        <p:attrNameLst>
                                          <p:attrName>ppt_w</p:attrName>
                                        </p:attrNameLst>
                                      </p:cBhvr>
                                      <p:tavLst>
                                        <p:tav tm="0">
                                          <p:val>
                                            <p:fltVal val="0"/>
                                          </p:val>
                                        </p:tav>
                                        <p:tav tm="100000">
                                          <p:val>
                                            <p:strVal val="#ppt_w"/>
                                          </p:val>
                                        </p:tav>
                                      </p:tavLst>
                                    </p:anim>
                                    <p:anim calcmode="lin" valueType="num">
                                      <p:cBhvr additive="repl">
                                        <p:cTn id="20" dur="1000" fill="hold"/>
                                        <p:tgtEl>
                                          <p:spTgt spid="514"/>
                                        </p:tgtEl>
                                        <p:attrNameLst>
                                          <p:attrName>ppt_h</p:attrName>
                                        </p:attrNameLst>
                                      </p:cBhvr>
                                      <p:tavLst>
                                        <p:tav tm="0">
                                          <p:val>
                                            <p:fltVal val="0"/>
                                          </p:val>
                                        </p:tav>
                                        <p:tav tm="100000">
                                          <p:val>
                                            <p:strVal val="#ppt_h"/>
                                          </p:val>
                                        </p:tav>
                                      </p:tavLst>
                                    </p:anim>
                                    <p:anim calcmode="lin" valueType="num">
                                      <p:cBhvr additive="repl">
                                        <p:cTn id="21" dur="1000" fill="hold"/>
                                        <p:tgtEl>
                                          <p:spTgt spid="514"/>
                                        </p:tgtEl>
                                        <p:attrNameLst>
                                          <p:attrName>ppt_x</p:attrName>
                                        </p:attrNameLst>
                                      </p:cBhvr>
                                      <p:tavLst>
                                        <p:tav tm="0" fmla="x+(cos(-2*pi*(1-$))*-x-sin(-2*pi*(1-$))*(1-y))*(1-$)">
                                          <p:val>
                                            <p:fltVal val="0"/>
                                          </p:val>
                                        </p:tav>
                                        <p:tav tm="100000" fmla="x+(cos(-2*pi*(1-$))*-x-sin(-2*pi*(1-$))*(1-y))*(1-$)">
                                          <p:val>
                                            <p:fltVal val="1"/>
                                          </p:val>
                                        </p:tav>
                                      </p:tavLst>
                                    </p:anim>
                                    <p:anim calcmode="lin" valueType="num">
                                      <p:cBhvr additive="repl">
                                        <p:cTn id="22" dur="1000" fill="hold"/>
                                        <p:tgtEl>
                                          <p:spTgt spid="514"/>
                                        </p:tgtEl>
                                        <p:attrNameLst>
                                          <p:attrName>ppt_y</p:attrName>
                                        </p:attrNameLst>
                                      </p:cBhvr>
                                      <p:tavLst>
                                        <p:tav tm="0" fmla="y+(sin(-2*pi*(1-$))*-x+cos(-2*pi*(1-$))*(1-y))*(1-$)">
                                          <p:val>
                                            <p:fltVal val="0"/>
                                          </p:val>
                                        </p:tav>
                                        <p:tav tm="100000" fmla="y+(sin(-2*pi*(1-$))*-x+cos(-2*pi*(1-$))*(1-y))*(1-$)">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pl-PL" sz="1800" b="0" strike="noStrike">
                <a:solidFill>
                  <a:srgbClr val="FFFFFF"/>
                </a:solidFill>
                <a:latin typeface="Arial"/>
              </a:rPr>
              <a:t>JAK DZIAŁA DEZINFORMACJA –</a:t>
            </a:r>
            <a:r>
              <a:rPr lang="pl-PL" sz="1800" strike="noStrike">
                <a:solidFill>
                  <a:srgbClr val="FFFFFF"/>
                </a:solidFill>
                <a:latin typeface="Arial"/>
              </a:rPr>
              <a:t> </a:t>
            </a:r>
            <a:r>
              <a:rPr lang="pl-PL" sz="1800" b="1" strike="noStrike">
                <a:solidFill>
                  <a:srgbClr val="FFFFFF"/>
                </a:solidFill>
                <a:latin typeface="Arial"/>
              </a:rPr>
              <a:t>ROLA MEDIÓW SPOŁECZNOŚCIOWYCH</a:t>
            </a:r>
          </a:p>
        </p:txBody>
      </p:sp>
      <p:pic>
        <p:nvPicPr>
          <p:cNvPr id="518" name="Immagine 5"/>
          <p:cNvPicPr/>
          <p:nvPr/>
        </p:nvPicPr>
        <p:blipFill>
          <a:blip r:embed="rId3"/>
          <a:stretch/>
        </p:blipFill>
        <p:spPr>
          <a:xfrm>
            <a:off x="4711320" y="740520"/>
            <a:ext cx="2946600" cy="5708880"/>
          </a:xfrm>
          <a:prstGeom prst="rect">
            <a:avLst/>
          </a:prstGeom>
          <a:ln w="0">
            <a:noFill/>
          </a:ln>
        </p:spPr>
      </p:pic>
      <p:pic>
        <p:nvPicPr>
          <p:cNvPr id="519" name="Picture 2" descr="TikTok video screenshot1"/>
          <p:cNvPicPr/>
          <p:nvPr/>
        </p:nvPicPr>
        <p:blipFill>
          <a:blip r:embed="rId4"/>
          <a:stretch/>
        </p:blipFill>
        <p:spPr>
          <a:xfrm>
            <a:off x="4802040" y="1768320"/>
            <a:ext cx="2574720" cy="3911040"/>
          </a:xfrm>
          <a:prstGeom prst="rect">
            <a:avLst/>
          </a:prstGeom>
          <a:ln w="0">
            <a:noFill/>
          </a:ln>
        </p:spPr>
      </p:pic>
      <p:sp>
        <p:nvSpPr>
          <p:cNvPr id="520"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pl-PL" sz="3200" b="1" strike="noStrike">
                <a:solidFill>
                  <a:srgbClr val="FFFFFF"/>
                </a:solidFill>
                <a:latin typeface="Arial"/>
              </a:rPr>
              <a:t>2</a:t>
            </a:r>
          </a:p>
        </p:txBody>
      </p:sp>
      <p:sp>
        <p:nvSpPr>
          <p:cNvPr id="521" name="CustomShape 3"/>
          <p:cNvSpPr/>
          <p:nvPr/>
        </p:nvSpPr>
        <p:spPr>
          <a:xfrm>
            <a:off x="4063320" y="1473480"/>
            <a:ext cx="5275552" cy="470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pl-PL" sz="2000" b="1" strike="noStrike">
                <a:solidFill>
                  <a:srgbClr val="FFFFFF"/>
                </a:solidFill>
                <a:latin typeface="Arial"/>
              </a:rPr>
              <a:t>ROLA MEDIÓW SPOŁECZNOŚCIOWYCH</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pl-PL" sz="1800" b="0" strike="noStrike">
                <a:solidFill>
                  <a:srgbClr val="FFFFFF"/>
                </a:solidFill>
                <a:latin typeface="Arial"/>
              </a:rPr>
              <a:t>JAK DZIAŁA DEZINFORMACJA –</a:t>
            </a:r>
            <a:r>
              <a:rPr lang="pl-PL" sz="1800" strike="noStrike">
                <a:solidFill>
                  <a:srgbClr val="FFFFFF"/>
                </a:solidFill>
                <a:latin typeface="Arial"/>
              </a:rPr>
              <a:t> </a:t>
            </a:r>
            <a:r>
              <a:rPr lang="pl-PL" sz="1800" b="1" strike="noStrike">
                <a:solidFill>
                  <a:srgbClr val="FFFFFF"/>
                </a:solidFill>
                <a:latin typeface="Arial"/>
              </a:rPr>
              <a:t>JAK MOŻNA MANIPULOWAĆ TREŚCIĄ? </a:t>
            </a:r>
          </a:p>
        </p:txBody>
      </p:sp>
      <p:sp>
        <p:nvSpPr>
          <p:cNvPr id="523"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pl-PL" sz="3200" b="1" strike="noStrike">
                <a:solidFill>
                  <a:srgbClr val="FFFFFF"/>
                </a:solidFill>
                <a:latin typeface="Arial"/>
              </a:rPr>
              <a:t>2</a:t>
            </a:r>
          </a:p>
        </p:txBody>
      </p:sp>
      <p:pic>
        <p:nvPicPr>
          <p:cNvPr id="524" name="Picture 1">
            <a:hlinkClick r:id="" action="ppaction://media"/>
          </p:cNvPr>
          <p:cNvPicPr/>
          <p:nvPr>
            <a:videoFile r:link="rId2"/>
            <p:extLst>
              <p:ext uri="{DAA4B4D4-6D71-4841-9C94-3DE7FCFB9230}">
                <p14:media xmlns:p14="http://schemas.microsoft.com/office/powerpoint/2010/main" r:embed="rId1"/>
              </p:ext>
            </p:extLst>
          </p:nvPr>
        </p:nvPicPr>
        <p:blipFill>
          <a:blip r:embed="rId5"/>
        </p:blipFill>
        <p:spPr>
          <a:xfrm>
            <a:off x="2666880" y="1500120"/>
            <a:ext cx="6857640" cy="38574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Class="mediacall" fill="hold" nodeType="afterEffect">
                                  <p:stCondLst>
                                    <p:cond delay="0"/>
                                  </p:stCondLst>
                                  <p:childTnLst>
                                    <p:cmd type="call">
                                      <p:cBhvr>
                                        <p:cTn id="6" dur="14215" fill="hold"/>
                                        <p:tgtEl>
                                          <p:spTgt spid="524"/>
                                        </p:tgtEl>
                                      </p:cBhvr>
                                    </p:cmd>
                                  </p:childTnLst>
                                </p:cTn>
                              </p:par>
                            </p:childTnLst>
                          </p:cTn>
                        </p:par>
                      </p:childTnLst>
                    </p:cTn>
                  </p:par>
                </p:childTnLst>
              </p:cTn>
              <p:prevCondLst>
                <p:cond evt="onPrev" delay="0">
                  <p:tgtEl>
                    <p:sldTgt/>
                  </p:tgtEl>
                </p:cond>
              </p:prevCondLst>
              <p:nextCondLst>
                <p:cond evt="onNext" delay="0">
                  <p:tgtEl>
                    <p:sldTgt/>
                  </p:tgtEl>
                </p:cond>
              </p:nextCondLst>
            </p:seq>
            <p:seq>
              <p:cTn id="7" restart="whenNotActive" fill="hold" nodeType="interactiveSeq">
                <p:stCondLst>
                  <p:cond evt="onClick" delay="0">
                    <p:tgtEl>
                      <p:spTgt spid="524"/>
                    </p:tgtEl>
                  </p:cond>
                </p:stCondLst>
                <p:childTnLst>
                  <p:par>
                    <p:cTn id="8" fill="hold">
                      <p:stCondLst>
                        <p:cond evt="onClick" delay="0">
                          <p:tgtEl>
                            <p:spTgt spid="524"/>
                          </p:tgtEl>
                        </p:cond>
                      </p:stCondLst>
                      <p:childTnLst>
                        <p:par>
                          <p:cTn id="9" fill="hold">
                            <p:stCondLst>
                              <p:cond delay="0"/>
                            </p:stCondLst>
                            <p:childTnLst>
                              <p:par>
                                <p:cTn id="10" presetClass="mediacall" fill="hold" nodeType="clickEffect">
                                  <p:stCondLst>
                                    <p:cond delay="0"/>
                                  </p:stCondLst>
                                  <p:childTnLst>
                                    <p:cmd type="call" cmd="togglePause">
                                      <p:cBhvr>
                                        <p:cTn id="11" dur="1" fill="hold"/>
                                        <p:tgtEl>
                                          <p:spTgt spid="524"/>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pl-PL" sz="1800" b="0" strike="noStrike">
                <a:solidFill>
                  <a:srgbClr val="FFFFFF"/>
                </a:solidFill>
                <a:latin typeface="Arial"/>
              </a:rPr>
              <a:t>JAK DZIAŁA DEZINFORMACJA –</a:t>
            </a:r>
            <a:r>
              <a:rPr lang="pl-PL" sz="1800" strike="noStrike">
                <a:solidFill>
                  <a:srgbClr val="FFFFFF"/>
                </a:solidFill>
                <a:latin typeface="Arial"/>
              </a:rPr>
              <a:t> </a:t>
            </a:r>
            <a:r>
              <a:rPr lang="pl-PL" sz="1800" b="1" strike="noStrike">
                <a:solidFill>
                  <a:srgbClr val="FFFFFF"/>
                </a:solidFill>
                <a:latin typeface="Arial"/>
              </a:rPr>
              <a:t>JAK MOŻNA MANIPULOWAĆ TREŚCIĄ? </a:t>
            </a:r>
          </a:p>
        </p:txBody>
      </p:sp>
      <p:pic>
        <p:nvPicPr>
          <p:cNvPr id="526" name="Elementi multimediali online 3" descr="How to make a propaganda video?"/>
          <p:cNvPicPr/>
          <p:nvPr/>
        </p:nvPicPr>
        <p:blipFill>
          <a:blip r:embed="rId3"/>
          <a:stretch/>
        </p:blipFill>
        <p:spPr>
          <a:xfrm>
            <a:off x="2734920" y="898560"/>
            <a:ext cx="6721560" cy="5041080"/>
          </a:xfrm>
          <a:prstGeom prst="rect">
            <a:avLst/>
          </a:prstGeom>
          <a:ln w="0">
            <a:noFill/>
          </a:ln>
        </p:spPr>
      </p:pic>
      <p:pic>
        <p:nvPicPr>
          <p:cNvPr id="527" name="Immagine 5"/>
          <p:cNvPicPr/>
          <p:nvPr/>
        </p:nvPicPr>
        <p:blipFill>
          <a:blip r:embed="rId4"/>
          <a:stretch/>
        </p:blipFill>
        <p:spPr>
          <a:xfrm rot="907800">
            <a:off x="7671240" y="802440"/>
            <a:ext cx="2835720" cy="860400"/>
          </a:xfrm>
          <a:prstGeom prst="rect">
            <a:avLst/>
          </a:prstGeom>
          <a:ln w="0">
            <a:noFill/>
          </a:ln>
        </p:spPr>
      </p:pic>
      <p:sp>
        <p:nvSpPr>
          <p:cNvPr id="528"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pl-PL" sz="3200" b="1" strike="noStrike">
                <a:solidFill>
                  <a:srgbClr val="FFFFFF"/>
                </a:solidFill>
                <a:latin typeface="Arial"/>
              </a:rPr>
              <a:t>2</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mediacall" fill="hold" nodeType="clickEffect">
                                  <p:stCondLst>
                                    <p:cond delay="0"/>
                                  </p:stCondLst>
                                  <p:childTnLst>
                                    <p:cmd type="call">
                                      <p:cBhvr>
                                        <p:cTn id="6" dur="1" fill="hold"/>
                                        <p:tgtEl>
                                          <p:spTgt spid="526"/>
                                        </p:tgtEl>
                                      </p:cBhvr>
                                    </p:cmd>
                                  </p:childTnLst>
                                </p:cTn>
                              </p:par>
                            </p:childTnLst>
                          </p:cTn>
                        </p:par>
                      </p:childTnLst>
                    </p:cTn>
                  </p:par>
                </p:childTnLst>
              </p:cTn>
              <p:prevCondLst>
                <p:cond evt="onPrev" delay="0">
                  <p:tgtEl>
                    <p:sldTgt/>
                  </p:tgtEl>
                </p:cond>
              </p:prevCondLst>
              <p:nextCondLst>
                <p:cond evt="onNext" delay="0">
                  <p:tgtEl>
                    <p:sldTgt/>
                  </p:tgtEl>
                </p:cond>
              </p:nextCondLst>
            </p:seq>
            <p:seq>
              <p:cTn id="7" restart="whenNotActive" fill="hold" nodeType="interactiveSeq">
                <p:stCondLst>
                  <p:cond evt="onClick" delay="0">
                    <p:tgtEl>
                      <p:spTgt spid="526"/>
                    </p:tgtEl>
                  </p:cond>
                </p:stCondLst>
                <p:childTnLst>
                  <p:par>
                    <p:cTn id="8" fill="hold">
                      <p:stCondLst>
                        <p:cond evt="onClick" delay="0">
                          <p:tgtEl>
                            <p:spTgt spid="526"/>
                          </p:tgtEl>
                        </p:cond>
                      </p:stCondLst>
                      <p:childTnLst>
                        <p:par>
                          <p:cTn id="9" fill="hold">
                            <p:stCondLst>
                              <p:cond delay="0"/>
                            </p:stCondLst>
                            <p:childTnLst>
                              <p:par>
                                <p:cTn id="10" presetClass="mediacall" fill="hold" nodeType="clickEffect">
                                  <p:stCondLst>
                                    <p:cond delay="0"/>
                                  </p:stCondLst>
                                  <p:childTnLst>
                                    <p:cmd type="call" cmd="togglePause">
                                      <p:cBhvr>
                                        <p:cTn id="11" dur="1" fill="hold"/>
                                        <p:tgtEl>
                                          <p:spTgt spid="526"/>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pl-PL" sz="1800" b="0" strike="noStrike">
                <a:solidFill>
                  <a:srgbClr val="FFFFFF"/>
                </a:solidFill>
                <a:latin typeface="Arial"/>
              </a:rPr>
              <a:t>WYBRANE PRZYKŁADY</a:t>
            </a:r>
          </a:p>
        </p:txBody>
      </p:sp>
      <p:pic>
        <p:nvPicPr>
          <p:cNvPr id="288" name="Immagine 3"/>
          <p:cNvPicPr/>
          <p:nvPr/>
        </p:nvPicPr>
        <p:blipFill>
          <a:blip r:embed="rId3"/>
          <a:stretch/>
        </p:blipFill>
        <p:spPr>
          <a:xfrm>
            <a:off x="629280" y="957240"/>
            <a:ext cx="2662200" cy="5154840"/>
          </a:xfrm>
          <a:prstGeom prst="rect">
            <a:avLst/>
          </a:prstGeom>
          <a:ln w="0">
            <a:noFill/>
          </a:ln>
          <a:effectLst>
            <a:reflection blurRad="6350" stA="15000" endPos="55000" dir="5400000" sy="-100000" algn="bl" rotWithShape="0"/>
          </a:effectLst>
        </p:spPr>
      </p:pic>
      <p:pic>
        <p:nvPicPr>
          <p:cNvPr id="289" name="Immagine 4"/>
          <p:cNvPicPr/>
          <p:nvPr/>
        </p:nvPicPr>
        <p:blipFill>
          <a:blip r:embed="rId4"/>
          <a:stretch/>
        </p:blipFill>
        <p:spPr>
          <a:xfrm>
            <a:off x="7094520" y="1884600"/>
            <a:ext cx="3213360" cy="3038760"/>
          </a:xfrm>
          <a:prstGeom prst="rect">
            <a:avLst/>
          </a:prstGeom>
          <a:ln w="92075">
            <a:noFill/>
          </a:ln>
        </p:spPr>
      </p:pic>
      <p:pic>
        <p:nvPicPr>
          <p:cNvPr id="290" name="Immagine 5"/>
          <p:cNvPicPr/>
          <p:nvPr/>
        </p:nvPicPr>
        <p:blipFill>
          <a:blip r:embed="rId5"/>
          <a:stretch/>
        </p:blipFill>
        <p:spPr>
          <a:xfrm>
            <a:off x="2897280" y="1879200"/>
            <a:ext cx="3219840" cy="2950920"/>
          </a:xfrm>
          <a:prstGeom prst="rect">
            <a:avLst/>
          </a:prstGeom>
          <a:ln w="92075">
            <a:noFill/>
          </a:ln>
        </p:spPr>
      </p:pic>
      <p:sp>
        <p:nvSpPr>
          <p:cNvPr id="291" name="CustomShape 2"/>
          <p:cNvSpPr/>
          <p:nvPr/>
        </p:nvSpPr>
        <p:spPr>
          <a:xfrm>
            <a:off x="809469" y="4216320"/>
            <a:ext cx="5879691" cy="51336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pl-PL" sz="2400" b="1" strike="noStrike" dirty="0">
                <a:solidFill>
                  <a:srgbClr val="FFFFFF"/>
                </a:solidFill>
                <a:latin typeface="Arial"/>
              </a:rPr>
              <a:t>Greta trzyma karabin maszynowy!</a:t>
            </a:r>
          </a:p>
        </p:txBody>
      </p:sp>
      <p:sp>
        <p:nvSpPr>
          <p:cNvPr id="292" name="CustomShape 3"/>
          <p:cNvSpPr/>
          <p:nvPr/>
        </p:nvSpPr>
        <p:spPr>
          <a:xfrm>
            <a:off x="3882452" y="4854960"/>
            <a:ext cx="7705588" cy="5198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pl-PL" sz="2400" b="1" strike="noStrike" dirty="0">
                <a:solidFill>
                  <a:srgbClr val="FFFFFF"/>
                </a:solidFill>
                <a:latin typeface="Arial"/>
              </a:rPr>
              <a:t>Papież udziela poparcia przywódcy politycznemu!</a:t>
            </a:r>
          </a:p>
        </p:txBody>
      </p:sp>
      <p:sp>
        <p:nvSpPr>
          <p:cNvPr id="293" name="CustomShape 4"/>
          <p:cNvSpPr/>
          <p:nvPr/>
        </p:nvSpPr>
        <p:spPr>
          <a:xfrm>
            <a:off x="2806920" y="1443600"/>
            <a:ext cx="3525480" cy="315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780"/>
              </a:lnSpc>
            </a:pPr>
            <a:r>
              <a:rPr lang="pl-PL" sz="1400" b="1" strike="noStrike">
                <a:solidFill>
                  <a:srgbClr val="0B1741"/>
                </a:solidFill>
                <a:latin typeface="Arial"/>
              </a:rPr>
              <a:t>KTOŚ PISZE NA TWITTERZE</a:t>
            </a:r>
          </a:p>
        </p:txBody>
      </p:sp>
      <p:pic>
        <p:nvPicPr>
          <p:cNvPr id="294" name="Immagine 9"/>
          <p:cNvPicPr/>
          <p:nvPr/>
        </p:nvPicPr>
        <p:blipFill>
          <a:blip r:embed="rId6"/>
          <a:stretch/>
        </p:blipFill>
        <p:spPr>
          <a:xfrm>
            <a:off x="10838880" y="1193040"/>
            <a:ext cx="542160" cy="542160"/>
          </a:xfrm>
          <a:prstGeom prst="rect">
            <a:avLst/>
          </a:prstGeom>
          <a:ln w="0">
            <a:noFill/>
          </a:ln>
        </p:spPr>
      </p:pic>
      <p:sp>
        <p:nvSpPr>
          <p:cNvPr id="295" name="CustomShape 5"/>
          <p:cNvSpPr/>
          <p:nvPr/>
        </p:nvSpPr>
        <p:spPr>
          <a:xfrm>
            <a:off x="7008840" y="1467720"/>
            <a:ext cx="4078080" cy="290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579"/>
              </a:lnSpc>
            </a:pPr>
            <a:r>
              <a:rPr lang="pl-PL" sz="1400" b="1" strike="noStrike">
                <a:solidFill>
                  <a:srgbClr val="0B1741"/>
                </a:solidFill>
                <a:latin typeface="Arial"/>
              </a:rPr>
              <a:t>KTOŚ INNY PUBLIKUJE NA FACEBOOKU</a:t>
            </a:r>
          </a:p>
        </p:txBody>
      </p:sp>
      <p:pic>
        <p:nvPicPr>
          <p:cNvPr id="296" name="Immagine 11"/>
          <p:cNvPicPr/>
          <p:nvPr/>
        </p:nvPicPr>
        <p:blipFill>
          <a:blip r:embed="rId7">
            <a:biLevel thresh="50000"/>
          </a:blip>
          <a:stretch/>
        </p:blipFill>
        <p:spPr>
          <a:xfrm>
            <a:off x="5549400" y="1216080"/>
            <a:ext cx="754200" cy="51516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pl-PL" sz="1800" b="0" strike="noStrike">
                <a:solidFill>
                  <a:srgbClr val="FFFFFF"/>
                </a:solidFill>
                <a:latin typeface="Arial"/>
              </a:rPr>
              <a:t>JAK REAGOWAĆ NA DEZINFORMACJĘ</a:t>
            </a:r>
          </a:p>
        </p:txBody>
      </p:sp>
      <p:pic>
        <p:nvPicPr>
          <p:cNvPr id="530" name="Immagine 4"/>
          <p:cNvPicPr/>
          <p:nvPr/>
        </p:nvPicPr>
        <p:blipFill>
          <a:blip r:embed="rId3"/>
          <a:stretch/>
        </p:blipFill>
        <p:spPr>
          <a:xfrm>
            <a:off x="1653480" y="893880"/>
            <a:ext cx="2229120" cy="2534760"/>
          </a:xfrm>
          <a:prstGeom prst="rect">
            <a:avLst/>
          </a:prstGeom>
          <a:ln w="0">
            <a:noFill/>
          </a:ln>
        </p:spPr>
      </p:pic>
      <p:pic>
        <p:nvPicPr>
          <p:cNvPr id="531" name="Immagine 6"/>
          <p:cNvPicPr/>
          <p:nvPr/>
        </p:nvPicPr>
        <p:blipFill>
          <a:blip r:embed="rId4"/>
          <a:stretch/>
        </p:blipFill>
        <p:spPr>
          <a:xfrm>
            <a:off x="7665480" y="813600"/>
            <a:ext cx="2231640" cy="2615040"/>
          </a:xfrm>
          <a:prstGeom prst="rect">
            <a:avLst/>
          </a:prstGeom>
          <a:ln w="0">
            <a:noFill/>
          </a:ln>
        </p:spPr>
      </p:pic>
      <p:pic>
        <p:nvPicPr>
          <p:cNvPr id="532" name="Immagine 8"/>
          <p:cNvPicPr/>
          <p:nvPr/>
        </p:nvPicPr>
        <p:blipFill>
          <a:blip r:embed="rId5"/>
          <a:stretch/>
        </p:blipFill>
        <p:spPr>
          <a:xfrm>
            <a:off x="1331640" y="3555360"/>
            <a:ext cx="2712960" cy="2680920"/>
          </a:xfrm>
          <a:prstGeom prst="rect">
            <a:avLst/>
          </a:prstGeom>
          <a:ln w="0">
            <a:noFill/>
          </a:ln>
        </p:spPr>
      </p:pic>
      <p:pic>
        <p:nvPicPr>
          <p:cNvPr id="533" name="Immagine 10"/>
          <p:cNvPicPr/>
          <p:nvPr/>
        </p:nvPicPr>
        <p:blipFill>
          <a:blip r:embed="rId6"/>
          <a:stretch/>
        </p:blipFill>
        <p:spPr>
          <a:xfrm>
            <a:off x="7638480" y="3505680"/>
            <a:ext cx="2358360" cy="2534760"/>
          </a:xfrm>
          <a:prstGeom prst="rect">
            <a:avLst/>
          </a:prstGeom>
          <a:ln w="0">
            <a:noFill/>
          </a:ln>
        </p:spPr>
      </p:pic>
      <p:sp>
        <p:nvSpPr>
          <p:cNvPr id="534" name="CustomShape 2"/>
          <p:cNvSpPr/>
          <p:nvPr/>
        </p:nvSpPr>
        <p:spPr>
          <a:xfrm>
            <a:off x="3034080" y="1530000"/>
            <a:ext cx="34920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pl-PL" sz="4000" b="1" strike="noStrike">
                <a:solidFill>
                  <a:srgbClr val="FFFFFF"/>
                </a:solidFill>
                <a:latin typeface="Arial"/>
              </a:rPr>
              <a:t>Pomyśl</a:t>
            </a:r>
          </a:p>
        </p:txBody>
      </p:sp>
      <p:sp>
        <p:nvSpPr>
          <p:cNvPr id="535" name="CustomShape 3"/>
          <p:cNvSpPr/>
          <p:nvPr/>
        </p:nvSpPr>
        <p:spPr>
          <a:xfrm>
            <a:off x="3608280" y="2147040"/>
            <a:ext cx="212868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pl-PL" sz="1600" b="1" strike="noStrike">
                <a:solidFill>
                  <a:srgbClr val="FFFFFF"/>
                </a:solidFill>
                <a:latin typeface="Arial"/>
              </a:rPr>
              <a:t>zanim udostępnisz</a:t>
            </a:r>
          </a:p>
        </p:txBody>
      </p:sp>
      <p:sp>
        <p:nvSpPr>
          <p:cNvPr id="536" name="CustomShape 4"/>
          <p:cNvSpPr/>
          <p:nvPr/>
        </p:nvSpPr>
        <p:spPr>
          <a:xfrm>
            <a:off x="9028799" y="1530000"/>
            <a:ext cx="2378715" cy="69984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pl-PL" sz="4000" b="1" strike="noStrike" dirty="0">
                <a:solidFill>
                  <a:srgbClr val="FFFFFF"/>
                </a:solidFill>
                <a:latin typeface="Arial"/>
              </a:rPr>
              <a:t>Zgłaszaj</a:t>
            </a:r>
          </a:p>
        </p:txBody>
      </p:sp>
      <p:sp>
        <p:nvSpPr>
          <p:cNvPr id="537" name="CustomShape 5"/>
          <p:cNvSpPr/>
          <p:nvPr/>
        </p:nvSpPr>
        <p:spPr>
          <a:xfrm>
            <a:off x="9217439" y="2229840"/>
            <a:ext cx="2789681" cy="27324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pl-PL" sz="1600" b="1" strike="noStrike" dirty="0">
                <a:solidFill>
                  <a:srgbClr val="FFFFFF"/>
                </a:solidFill>
                <a:latin typeface="Arial"/>
              </a:rPr>
              <a:t>platformom internetowym</a:t>
            </a:r>
          </a:p>
        </p:txBody>
      </p:sp>
      <p:sp>
        <p:nvSpPr>
          <p:cNvPr id="538" name="CustomShape 6"/>
          <p:cNvSpPr/>
          <p:nvPr/>
        </p:nvSpPr>
        <p:spPr>
          <a:xfrm>
            <a:off x="6386760" y="5003640"/>
            <a:ext cx="4799160" cy="310184"/>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pl-PL" sz="1600" b="1" strike="noStrike" dirty="0">
                <a:solidFill>
                  <a:srgbClr val="FFFFFF"/>
                </a:solidFill>
                <a:latin typeface="Arial"/>
              </a:rPr>
              <a:t>Zostań osobistym weryfikatorem informacji </a:t>
            </a:r>
          </a:p>
        </p:txBody>
      </p:sp>
      <p:sp>
        <p:nvSpPr>
          <p:cNvPr id="539" name="CustomShape 7"/>
          <p:cNvSpPr/>
          <p:nvPr/>
        </p:nvSpPr>
        <p:spPr>
          <a:xfrm>
            <a:off x="2643480" y="5276880"/>
            <a:ext cx="425952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pl-PL" sz="4000" b="1" strike="noStrike">
                <a:solidFill>
                  <a:srgbClr val="FFFFFF"/>
                </a:solidFill>
                <a:latin typeface="Arial"/>
              </a:rPr>
              <a:t>Sprawdzaj informacje</a:t>
            </a:r>
          </a:p>
        </p:txBody>
      </p:sp>
      <p:sp>
        <p:nvSpPr>
          <p:cNvPr id="540" name="CustomShape 8"/>
          <p:cNvSpPr/>
          <p:nvPr/>
        </p:nvSpPr>
        <p:spPr>
          <a:xfrm>
            <a:off x="6386760" y="5276880"/>
            <a:ext cx="402012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pl-PL" sz="4000" b="1" strike="noStrike">
                <a:solidFill>
                  <a:srgbClr val="FFFFFF"/>
                </a:solidFill>
                <a:latin typeface="Arial"/>
              </a:rPr>
              <a:t>dla rodziny i przyjaciół</a:t>
            </a:r>
          </a:p>
        </p:txBody>
      </p:sp>
      <p:sp>
        <p:nvSpPr>
          <p:cNvPr id="541" name="CustomShape 9"/>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pl-PL" sz="3200" b="1" strike="noStrike">
                <a:solidFill>
                  <a:srgbClr val="FFFFFF"/>
                </a:solidFill>
                <a:latin typeface="Arial"/>
              </a:rPr>
              <a:t>3</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 name="Immagine 3"/>
          <p:cNvPicPr/>
          <p:nvPr/>
        </p:nvPicPr>
        <p:blipFill>
          <a:blip r:embed="rId3">
            <a:alphaModFix amt="44000"/>
          </a:blip>
          <a:stretch/>
        </p:blipFill>
        <p:spPr>
          <a:xfrm rot="20577000">
            <a:off x="5124960" y="2073240"/>
            <a:ext cx="1940760" cy="2711520"/>
          </a:xfrm>
          <a:prstGeom prst="rect">
            <a:avLst/>
          </a:prstGeom>
          <a:ln w="0">
            <a:noFill/>
          </a:ln>
        </p:spPr>
      </p:pic>
      <p:sp>
        <p:nvSpPr>
          <p:cNvPr id="543" name="CustomShape 1"/>
          <p:cNvSpPr/>
          <p:nvPr/>
        </p:nvSpPr>
        <p:spPr>
          <a:xfrm rot="19007400">
            <a:off x="8320320" y="2689200"/>
            <a:ext cx="3573360" cy="1479600"/>
          </a:xfrm>
          <a:prstGeom prst="notchedRightArrow">
            <a:avLst>
              <a:gd name="adj1" fmla="val 43311"/>
              <a:gd name="adj2" fmla="val 44176"/>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p:style>
      </p:sp>
      <p:pic>
        <p:nvPicPr>
          <p:cNvPr id="544" name="Immagine 21"/>
          <p:cNvPicPr/>
          <p:nvPr/>
        </p:nvPicPr>
        <p:blipFill>
          <a:blip r:embed="rId4">
            <a:alphaModFix amt="45000"/>
          </a:blip>
          <a:stretch/>
        </p:blipFill>
        <p:spPr>
          <a:xfrm>
            <a:off x="1049040" y="2054880"/>
            <a:ext cx="1886400" cy="2748240"/>
          </a:xfrm>
          <a:prstGeom prst="rect">
            <a:avLst/>
          </a:prstGeom>
          <a:ln w="0">
            <a:noFill/>
          </a:ln>
        </p:spPr>
      </p:pic>
      <p:sp>
        <p:nvSpPr>
          <p:cNvPr id="545" name="TextShape 2"/>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pl-PL" sz="1800" b="0" strike="noStrike">
                <a:solidFill>
                  <a:srgbClr val="FFFFFF"/>
                </a:solidFill>
                <a:latin typeface="Arial"/>
              </a:rPr>
              <a:t>JAK REAGOWAĆ NA DEZINFORMACJĘ –</a:t>
            </a:r>
            <a:r>
              <a:rPr lang="pl-PL" sz="1800" strike="noStrike">
                <a:solidFill>
                  <a:srgbClr val="FFFFFF"/>
                </a:solidFill>
                <a:latin typeface="Arial"/>
              </a:rPr>
              <a:t> </a:t>
            </a:r>
            <a:r>
              <a:rPr lang="pl-PL" sz="1800" b="1" strike="noStrike">
                <a:solidFill>
                  <a:srgbClr val="FFFFFF"/>
                </a:solidFill>
                <a:latin typeface="Arial"/>
              </a:rPr>
              <a:t>POMYŚL, ZANIM UDOSTĘPNISZ I SPRAWDZAJ INFORMACJE</a:t>
            </a:r>
          </a:p>
        </p:txBody>
      </p:sp>
      <p:sp>
        <p:nvSpPr>
          <p:cNvPr id="546" name="CustomShape 3"/>
          <p:cNvSpPr/>
          <p:nvPr/>
        </p:nvSpPr>
        <p:spPr>
          <a:xfrm>
            <a:off x="276377" y="2496250"/>
            <a:ext cx="3524098" cy="230687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ct val="100000"/>
              </a:lnSpc>
            </a:pPr>
            <a:r>
              <a:rPr lang="en-GB" sz="4800" b="1" dirty="0" err="1">
                <a:solidFill>
                  <a:srgbClr val="FFFFFF"/>
                </a:solidFill>
                <a:latin typeface="Arial"/>
              </a:rPr>
              <a:t>Poddawaj</a:t>
            </a:r>
            <a:r>
              <a:rPr lang="en-GB" sz="4800" b="1" dirty="0">
                <a:solidFill>
                  <a:srgbClr val="FFFFFF"/>
                </a:solidFill>
                <a:latin typeface="Arial"/>
              </a:rPr>
              <a:t> w </a:t>
            </a:r>
            <a:r>
              <a:rPr lang="en-GB" sz="4800" b="1" dirty="0" err="1">
                <a:solidFill>
                  <a:srgbClr val="FFFFFF"/>
                </a:solidFill>
                <a:latin typeface="Arial"/>
              </a:rPr>
              <a:t>wątpliwość</a:t>
            </a:r>
            <a:endParaRPr lang="pl-PL" sz="4800" b="1" dirty="0">
              <a:solidFill>
                <a:srgbClr val="FFFFFF"/>
              </a:solidFill>
              <a:latin typeface="Arial"/>
            </a:endParaRPr>
          </a:p>
        </p:txBody>
      </p:sp>
      <p:sp>
        <p:nvSpPr>
          <p:cNvPr id="547" name="CustomShape 4"/>
          <p:cNvSpPr/>
          <p:nvPr/>
        </p:nvSpPr>
        <p:spPr>
          <a:xfrm>
            <a:off x="3428640" y="2877120"/>
            <a:ext cx="5334840" cy="1080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pl-PL" sz="6500" b="1" strike="noStrike" dirty="0">
                <a:solidFill>
                  <a:srgbClr val="FFFFFF"/>
                </a:solidFill>
                <a:latin typeface="Arial"/>
              </a:rPr>
              <a:t>Sprawdzaj informacje</a:t>
            </a:r>
          </a:p>
        </p:txBody>
      </p:sp>
      <p:sp>
        <p:nvSpPr>
          <p:cNvPr id="548" name="CustomShape 5"/>
          <p:cNvSpPr/>
          <p:nvPr/>
        </p:nvSpPr>
        <p:spPr>
          <a:xfrm>
            <a:off x="8735760" y="2907626"/>
            <a:ext cx="3558995" cy="108072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pl-PL" sz="6500" b="1" strike="noStrike" dirty="0">
                <a:solidFill>
                  <a:srgbClr val="FFFFFF"/>
                </a:solidFill>
                <a:latin typeface="Arial"/>
              </a:rPr>
              <a:t>Decyduj</a:t>
            </a:r>
          </a:p>
        </p:txBody>
      </p:sp>
      <p:sp>
        <p:nvSpPr>
          <p:cNvPr id="549" name="CustomShape 6"/>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pl-PL" sz="3200" b="1" strike="noStrike">
                <a:solidFill>
                  <a:srgbClr val="FFFFFF"/>
                </a:solidFill>
                <a:latin typeface="Arial"/>
              </a:rPr>
              <a:t>3</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pl-PL" sz="1800" b="0" strike="noStrike">
                <a:solidFill>
                  <a:srgbClr val="FFFFFF"/>
                </a:solidFill>
                <a:latin typeface="Arial"/>
              </a:rPr>
              <a:t>JAK REAGOWAĆ NA DEZINFORMACJĘ – </a:t>
            </a:r>
            <a:r>
              <a:rPr lang="pl-PL" sz="1800" b="1" strike="noStrike">
                <a:solidFill>
                  <a:srgbClr val="FFFFFF"/>
                </a:solidFill>
                <a:latin typeface="Arial"/>
              </a:rPr>
              <a:t>SPRAWDZAJ INFORMACJE</a:t>
            </a:r>
          </a:p>
        </p:txBody>
      </p:sp>
      <p:sp>
        <p:nvSpPr>
          <p:cNvPr id="551" name="CustomShape 2"/>
          <p:cNvSpPr/>
          <p:nvPr/>
        </p:nvSpPr>
        <p:spPr>
          <a:xfrm>
            <a:off x="5038200" y="1993320"/>
            <a:ext cx="211500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pl-PL" sz="1600" b="1" strike="noStrike">
                <a:solidFill>
                  <a:srgbClr val="FFFFFF"/>
                </a:solidFill>
                <a:latin typeface="Arial"/>
              </a:rPr>
              <a:t>Sprawdź treść</a:t>
            </a:r>
          </a:p>
        </p:txBody>
      </p:sp>
      <p:sp>
        <p:nvSpPr>
          <p:cNvPr id="552" name="CustomShape 3"/>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pl-PL" sz="3200" b="1" strike="noStrike">
                <a:solidFill>
                  <a:srgbClr val="FFFFFF"/>
                </a:solidFill>
                <a:latin typeface="Arial"/>
              </a:rPr>
              <a:t>3</a:t>
            </a:r>
          </a:p>
        </p:txBody>
      </p:sp>
      <p:pic>
        <p:nvPicPr>
          <p:cNvPr id="553" name="Immagine 4"/>
          <p:cNvPicPr/>
          <p:nvPr/>
        </p:nvPicPr>
        <p:blipFill>
          <a:blip r:embed="rId3"/>
          <a:stretch/>
        </p:blipFill>
        <p:spPr>
          <a:xfrm rot="2928000">
            <a:off x="4588560" y="2500200"/>
            <a:ext cx="3015000" cy="3015000"/>
          </a:xfrm>
          <a:prstGeom prst="rect">
            <a:avLst/>
          </a:prstGeom>
          <a:ln w="0">
            <a:noFill/>
          </a:ln>
        </p:spPr>
      </p:pic>
      <p:sp>
        <p:nvSpPr>
          <p:cNvPr id="554" name="CustomShape 4"/>
          <p:cNvSpPr/>
          <p:nvPr/>
        </p:nvSpPr>
        <p:spPr>
          <a:xfrm>
            <a:off x="7417440" y="2752200"/>
            <a:ext cx="2416108"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pl-PL" sz="1600" b="1" strike="noStrike" dirty="0">
                <a:solidFill>
                  <a:srgbClr val="FFFFFF"/>
                </a:solidFill>
                <a:latin typeface="Arial"/>
              </a:rPr>
              <a:t>Sprawdź medium</a:t>
            </a:r>
          </a:p>
        </p:txBody>
      </p:sp>
      <p:sp>
        <p:nvSpPr>
          <p:cNvPr id="555" name="CustomShape 5"/>
          <p:cNvSpPr/>
          <p:nvPr/>
        </p:nvSpPr>
        <p:spPr>
          <a:xfrm>
            <a:off x="7758360" y="3830040"/>
            <a:ext cx="195768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pl-PL" sz="1600" b="1" strike="noStrike">
                <a:solidFill>
                  <a:srgbClr val="FFFFFF"/>
                </a:solidFill>
                <a:latin typeface="Arial"/>
              </a:rPr>
              <a:t>Sprawdź autora</a:t>
            </a:r>
          </a:p>
        </p:txBody>
      </p:sp>
      <p:sp>
        <p:nvSpPr>
          <p:cNvPr id="556" name="CustomShape 6"/>
          <p:cNvSpPr/>
          <p:nvPr/>
        </p:nvSpPr>
        <p:spPr>
          <a:xfrm>
            <a:off x="7417080" y="4881240"/>
            <a:ext cx="215244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pl-PL" sz="1600" b="1" strike="noStrike">
                <a:solidFill>
                  <a:srgbClr val="FFFFFF"/>
                </a:solidFill>
                <a:latin typeface="Arial"/>
              </a:rPr>
              <a:t>Sprawdź źródła</a:t>
            </a:r>
          </a:p>
        </p:txBody>
      </p:sp>
      <p:sp>
        <p:nvSpPr>
          <p:cNvPr id="557" name="CustomShape 7"/>
          <p:cNvSpPr/>
          <p:nvPr/>
        </p:nvSpPr>
        <p:spPr>
          <a:xfrm>
            <a:off x="5019840" y="5717520"/>
            <a:ext cx="215244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pl-PL" sz="1600" b="1" strike="noStrike">
                <a:solidFill>
                  <a:srgbClr val="FFFFFF"/>
                </a:solidFill>
                <a:latin typeface="Arial"/>
              </a:rPr>
              <a:t>Sprawdź grafiki</a:t>
            </a:r>
          </a:p>
        </p:txBody>
      </p:sp>
      <p:sp>
        <p:nvSpPr>
          <p:cNvPr id="558" name="CustomShape 8"/>
          <p:cNvSpPr/>
          <p:nvPr/>
        </p:nvSpPr>
        <p:spPr>
          <a:xfrm>
            <a:off x="1678898" y="4675479"/>
            <a:ext cx="3088222" cy="561801"/>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pl-PL" sz="1600" b="1" strike="noStrike" dirty="0">
                <a:solidFill>
                  <a:srgbClr val="FFFFFF"/>
                </a:solidFill>
                <a:latin typeface="Arial"/>
              </a:rPr>
              <a:t>Pomyśl zanim udostępnisz</a:t>
            </a:r>
          </a:p>
        </p:txBody>
      </p:sp>
      <p:sp>
        <p:nvSpPr>
          <p:cNvPr id="559" name="CustomShape 9"/>
          <p:cNvSpPr/>
          <p:nvPr/>
        </p:nvSpPr>
        <p:spPr>
          <a:xfrm>
            <a:off x="1244184" y="3597639"/>
            <a:ext cx="3166896" cy="588441"/>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pl-PL" sz="1600" b="1" strike="noStrike" dirty="0">
                <a:solidFill>
                  <a:srgbClr val="FFFFFF"/>
                </a:solidFill>
                <a:latin typeface="Arial"/>
              </a:rPr>
              <a:t>Zastanów się nad własnymi uprzedzeniami</a:t>
            </a:r>
          </a:p>
        </p:txBody>
      </p:sp>
      <p:sp>
        <p:nvSpPr>
          <p:cNvPr id="560" name="CustomShape 10"/>
          <p:cNvSpPr/>
          <p:nvPr/>
        </p:nvSpPr>
        <p:spPr>
          <a:xfrm>
            <a:off x="1244184" y="2752200"/>
            <a:ext cx="3219906"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pl-PL" sz="1600" b="1" strike="noStrike" dirty="0">
                <a:solidFill>
                  <a:srgbClr val="FFFFFF"/>
                </a:solidFill>
                <a:latin typeface="Arial"/>
              </a:rPr>
              <a:t>Dołącz do pogromców mitów</a:t>
            </a:r>
          </a:p>
        </p:txBody>
      </p:sp>
      <p:sp>
        <p:nvSpPr>
          <p:cNvPr id="561" name="CustomShape 11"/>
          <p:cNvSpPr/>
          <p:nvPr/>
        </p:nvSpPr>
        <p:spPr>
          <a:xfrm>
            <a:off x="2391480" y="906120"/>
            <a:ext cx="7310520" cy="6998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pl-PL" sz="4000" b="1" strike="noStrike">
                <a:solidFill>
                  <a:srgbClr val="FFFFFF"/>
                </a:solidFill>
                <a:latin typeface="Arial"/>
              </a:rPr>
              <a:t>Sprawdzenie wątpliwych informacji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pl-PL" sz="1800" b="0" strike="noStrike">
                <a:solidFill>
                  <a:srgbClr val="FFFFFF"/>
                </a:solidFill>
                <a:latin typeface="Arial"/>
              </a:rPr>
              <a:t>JAK REAGOWAĆ NA DEZINFORMACJĘ</a:t>
            </a:r>
          </a:p>
        </p:txBody>
      </p:sp>
      <p:sp>
        <p:nvSpPr>
          <p:cNvPr id="563"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pl-PL" sz="3200" b="1" strike="noStrike">
                <a:solidFill>
                  <a:srgbClr val="FFFFFF"/>
                </a:solidFill>
                <a:latin typeface="Arial"/>
              </a:rPr>
              <a:t>3</a:t>
            </a:r>
          </a:p>
        </p:txBody>
      </p:sp>
      <p:pic>
        <p:nvPicPr>
          <p:cNvPr id="564" name="Immagine 18"/>
          <p:cNvPicPr/>
          <p:nvPr/>
        </p:nvPicPr>
        <p:blipFill>
          <a:blip r:embed="rId3"/>
          <a:stretch/>
        </p:blipFill>
        <p:spPr>
          <a:xfrm>
            <a:off x="868680" y="1897920"/>
            <a:ext cx="2231640" cy="2615040"/>
          </a:xfrm>
          <a:prstGeom prst="rect">
            <a:avLst/>
          </a:prstGeom>
          <a:ln w="0">
            <a:noFill/>
          </a:ln>
        </p:spPr>
      </p:pic>
      <p:sp>
        <p:nvSpPr>
          <p:cNvPr id="565" name="CustomShape 3"/>
          <p:cNvSpPr/>
          <p:nvPr/>
        </p:nvSpPr>
        <p:spPr>
          <a:xfrm>
            <a:off x="2141280" y="2832840"/>
            <a:ext cx="2308680" cy="69984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pl-PL" sz="4000" b="1" strike="noStrike" dirty="0">
                <a:solidFill>
                  <a:srgbClr val="FFFFFF"/>
                </a:solidFill>
                <a:latin typeface="Arial"/>
              </a:rPr>
              <a:t>Zgłaszaj</a:t>
            </a:r>
          </a:p>
        </p:txBody>
      </p:sp>
      <p:sp>
        <p:nvSpPr>
          <p:cNvPr id="566" name="CustomShape 4"/>
          <p:cNvSpPr/>
          <p:nvPr/>
        </p:nvSpPr>
        <p:spPr>
          <a:xfrm>
            <a:off x="1520280" y="3475800"/>
            <a:ext cx="2997000" cy="51228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pl-PL" sz="1600" b="1" strike="noStrike" dirty="0">
                <a:solidFill>
                  <a:srgbClr val="FFFFFF"/>
                </a:solidFill>
                <a:latin typeface="Arial"/>
              </a:rPr>
              <a:t>platformom internetowym</a:t>
            </a:r>
          </a:p>
        </p:txBody>
      </p:sp>
      <p:pic>
        <p:nvPicPr>
          <p:cNvPr id="567" name="Picture 35"/>
          <p:cNvPicPr/>
          <p:nvPr/>
        </p:nvPicPr>
        <p:blipFill>
          <a:blip r:embed="rId4">
            <a:alphaModFix amt="60000"/>
          </a:blip>
          <a:stretch/>
        </p:blipFill>
        <p:spPr>
          <a:xfrm>
            <a:off x="4682880" y="1284480"/>
            <a:ext cx="4063320" cy="1944360"/>
          </a:xfrm>
          <a:prstGeom prst="rect">
            <a:avLst/>
          </a:prstGeom>
          <a:ln w="0">
            <a:noFill/>
          </a:ln>
        </p:spPr>
      </p:pic>
      <p:pic>
        <p:nvPicPr>
          <p:cNvPr id="568" name="Picture 38"/>
          <p:cNvPicPr/>
          <p:nvPr/>
        </p:nvPicPr>
        <p:blipFill>
          <a:blip r:embed="rId5"/>
          <a:srcRect t="388" b="-388"/>
          <a:stretch/>
        </p:blipFill>
        <p:spPr>
          <a:xfrm>
            <a:off x="8730720" y="1289160"/>
            <a:ext cx="2919240" cy="1943640"/>
          </a:xfrm>
          <a:prstGeom prst="rect">
            <a:avLst/>
          </a:prstGeom>
          <a:ln w="0">
            <a:noFill/>
          </a:ln>
        </p:spPr>
      </p:pic>
      <p:pic>
        <p:nvPicPr>
          <p:cNvPr id="569" name="Picture 39"/>
          <p:cNvPicPr/>
          <p:nvPr/>
        </p:nvPicPr>
        <p:blipFill>
          <a:blip r:embed="rId6"/>
          <a:srcRect t="559" b="15063"/>
          <a:stretch/>
        </p:blipFill>
        <p:spPr>
          <a:xfrm>
            <a:off x="7858080" y="3338280"/>
            <a:ext cx="2910600" cy="1943640"/>
          </a:xfrm>
          <a:prstGeom prst="rect">
            <a:avLst/>
          </a:prstGeom>
          <a:ln w="0">
            <a:noFill/>
          </a:ln>
        </p:spPr>
      </p:pic>
      <p:pic>
        <p:nvPicPr>
          <p:cNvPr id="570" name="Picture 6"/>
          <p:cNvPicPr/>
          <p:nvPr/>
        </p:nvPicPr>
        <p:blipFill>
          <a:blip r:embed="rId7">
            <a:alphaModFix amt="59000"/>
          </a:blip>
          <a:srcRect b="7006"/>
          <a:stretch/>
        </p:blipFill>
        <p:spPr>
          <a:xfrm>
            <a:off x="4689000" y="3338280"/>
            <a:ext cx="3170880" cy="1943640"/>
          </a:xfrm>
          <a:prstGeom prst="rect">
            <a:avLst/>
          </a:prstGeom>
          <a:ln w="0">
            <a:noFill/>
          </a:ln>
        </p:spPr>
      </p:pic>
      <p:pic>
        <p:nvPicPr>
          <p:cNvPr id="571" name="Immagine 36"/>
          <p:cNvPicPr/>
          <p:nvPr/>
        </p:nvPicPr>
        <p:blipFill>
          <a:blip r:embed="rId8"/>
          <a:stretch/>
        </p:blipFill>
        <p:spPr>
          <a:xfrm>
            <a:off x="3907800" y="1970280"/>
            <a:ext cx="542160" cy="542160"/>
          </a:xfrm>
          <a:prstGeom prst="rect">
            <a:avLst/>
          </a:prstGeom>
          <a:ln w="0">
            <a:noFill/>
          </a:ln>
        </p:spPr>
      </p:pic>
      <p:pic>
        <p:nvPicPr>
          <p:cNvPr id="572" name="Immagine 5"/>
          <p:cNvPicPr/>
          <p:nvPr/>
        </p:nvPicPr>
        <p:blipFill>
          <a:blip r:embed="rId9">
            <a:extLst>
              <a:ext uri="{BEBA8EAE-BF5A-486C-A8C5-ECC9F3942E4B}">
                <a14:imgProps xmlns:a14="http://schemas.microsoft.com/office/drawing/2010/main">
                  <a14:imgLayer r:embed="rId10">
                    <a14:imgEffect>
                      <a14:brightnessContrast bright="25000"/>
                    </a14:imgEffect>
                  </a14:imgLayer>
                </a14:imgProps>
              </a:ext>
            </a:extLst>
          </a:blip>
          <a:stretch/>
        </p:blipFill>
        <p:spPr>
          <a:xfrm>
            <a:off x="6723360" y="4676760"/>
            <a:ext cx="1537200" cy="306720"/>
          </a:xfrm>
          <a:prstGeom prst="rect">
            <a:avLst/>
          </a:prstGeom>
          <a:ln w="0">
            <a:noFill/>
          </a:ln>
        </p:spPr>
      </p:pic>
      <p:pic>
        <p:nvPicPr>
          <p:cNvPr id="573" name="Immagine 8"/>
          <p:cNvPicPr/>
          <p:nvPr/>
        </p:nvPicPr>
        <p:blipFill>
          <a:blip r:embed="rId11">
            <a:extLst>
              <a:ext uri="{BEBA8EAE-BF5A-486C-A8C5-ECC9F3942E4B}">
                <a14:imgProps xmlns:a14="http://schemas.microsoft.com/office/drawing/2010/main">
                  <a14:imgLayer r:embed="rId12">
                    <a14:imgEffect>
                      <a14:brightnessContrast bright="24000" contrast="1000"/>
                    </a14:imgEffect>
                  </a14:imgLayer>
                </a14:imgProps>
              </a:ext>
            </a:extLst>
          </a:blip>
          <a:stretch/>
        </p:blipFill>
        <p:spPr>
          <a:xfrm>
            <a:off x="7116120" y="2370240"/>
            <a:ext cx="1926000" cy="292680"/>
          </a:xfrm>
          <a:prstGeom prst="rect">
            <a:avLst/>
          </a:prstGeom>
          <a:ln w="0">
            <a:noFill/>
          </a:ln>
        </p:spPr>
      </p:pic>
      <p:grpSp>
        <p:nvGrpSpPr>
          <p:cNvPr id="574" name="Group 5"/>
          <p:cNvGrpSpPr/>
          <p:nvPr/>
        </p:nvGrpSpPr>
        <p:grpSpPr>
          <a:xfrm>
            <a:off x="3962880" y="3989160"/>
            <a:ext cx="554400" cy="554400"/>
            <a:chOff x="3962880" y="3989160"/>
            <a:chExt cx="554400" cy="554400"/>
          </a:xfrm>
        </p:grpSpPr>
        <p:sp>
          <p:nvSpPr>
            <p:cNvPr id="575" name="CustomShape 6"/>
            <p:cNvSpPr/>
            <p:nvPr/>
          </p:nvSpPr>
          <p:spPr>
            <a:xfrm>
              <a:off x="3962880" y="3989160"/>
              <a:ext cx="554400" cy="5544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p:style>
        </p:sp>
        <p:pic>
          <p:nvPicPr>
            <p:cNvPr id="576" name="Immagine 37"/>
            <p:cNvPicPr/>
            <p:nvPr/>
          </p:nvPicPr>
          <p:blipFill>
            <a:blip r:embed="rId13">
              <a:biLevel thresh="50000"/>
            </a:blip>
            <a:stretch/>
          </p:blipFill>
          <p:spPr>
            <a:xfrm>
              <a:off x="4006800" y="4108680"/>
              <a:ext cx="460080" cy="31428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pl-PL" sz="1800" b="0" strike="noStrike">
                <a:solidFill>
                  <a:srgbClr val="FFFFFF"/>
                </a:solidFill>
                <a:latin typeface="Arial"/>
              </a:rPr>
              <a:t>JAK REAGOWAĆ NA DEZINFORMACJĘ</a:t>
            </a:r>
          </a:p>
        </p:txBody>
      </p:sp>
      <p:sp>
        <p:nvSpPr>
          <p:cNvPr id="578"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pl-PL" sz="3200" b="1" strike="noStrike">
                <a:solidFill>
                  <a:srgbClr val="FFFFFF"/>
                </a:solidFill>
                <a:latin typeface="Arial"/>
              </a:rPr>
              <a:t>3</a:t>
            </a:r>
          </a:p>
        </p:txBody>
      </p:sp>
      <p:sp>
        <p:nvSpPr>
          <p:cNvPr id="579" name="CustomShape 3"/>
          <p:cNvSpPr/>
          <p:nvPr/>
        </p:nvSpPr>
        <p:spPr>
          <a:xfrm>
            <a:off x="7962840" y="1562400"/>
            <a:ext cx="3770640" cy="791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2761"/>
              </a:lnSpc>
            </a:pPr>
            <a:r>
              <a:rPr lang="pl-PL" sz="2800" b="1" strike="noStrike">
                <a:solidFill>
                  <a:srgbClr val="FFFFFF"/>
                </a:solidFill>
                <a:latin typeface="Arial"/>
              </a:rPr>
              <a:t>NIE ZAWSTYDZAJ – </a:t>
            </a:r>
          </a:p>
          <a:p>
            <a:pPr>
              <a:lnSpc>
                <a:spcPts val="2761"/>
              </a:lnSpc>
            </a:pPr>
            <a:r>
              <a:rPr lang="pl-PL" sz="2800" b="1" strike="noStrike">
                <a:solidFill>
                  <a:srgbClr val="FFFFFF"/>
                </a:solidFill>
                <a:latin typeface="Arial"/>
              </a:rPr>
              <a:t>OKAŻ EMPATIĘ</a:t>
            </a:r>
          </a:p>
        </p:txBody>
      </p:sp>
      <p:pic>
        <p:nvPicPr>
          <p:cNvPr id="580" name="Immagine 3"/>
          <p:cNvPicPr/>
          <p:nvPr/>
        </p:nvPicPr>
        <p:blipFill>
          <a:blip r:embed="rId3"/>
          <a:stretch/>
        </p:blipFill>
        <p:spPr>
          <a:xfrm>
            <a:off x="4200480" y="1256400"/>
            <a:ext cx="3790440" cy="3786480"/>
          </a:xfrm>
          <a:prstGeom prst="rect">
            <a:avLst/>
          </a:prstGeom>
          <a:ln w="0">
            <a:noFill/>
          </a:ln>
        </p:spPr>
      </p:pic>
      <p:sp>
        <p:nvSpPr>
          <p:cNvPr id="581" name="CustomShape 4"/>
          <p:cNvSpPr/>
          <p:nvPr/>
        </p:nvSpPr>
        <p:spPr>
          <a:xfrm>
            <a:off x="7991640" y="2319480"/>
            <a:ext cx="3770640" cy="761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760"/>
              </a:lnSpc>
            </a:pPr>
            <a:r>
              <a:rPr lang="pl-PL" sz="1800" b="0" strike="noStrike">
                <a:solidFill>
                  <a:srgbClr val="FFFFFF"/>
                </a:solidFill>
                <a:latin typeface="Arial"/>
              </a:rPr>
              <a:t>Przyjmowanie tonu </a:t>
            </a:r>
          </a:p>
          <a:p>
            <a:pPr>
              <a:lnSpc>
                <a:spcPts val="1760"/>
              </a:lnSpc>
            </a:pPr>
            <a:r>
              <a:rPr lang="pl-PL" sz="1800" b="1" strike="noStrike">
                <a:solidFill>
                  <a:srgbClr val="FFFFFF"/>
                </a:solidFill>
                <a:latin typeface="Arial"/>
              </a:rPr>
              <a:t>„mylisz się, to ja mam rację”</a:t>
            </a:r>
          </a:p>
          <a:p>
            <a:pPr>
              <a:lnSpc>
                <a:spcPts val="1760"/>
              </a:lnSpc>
            </a:pPr>
            <a:r>
              <a:rPr lang="pl-PL" sz="1800" b="0" strike="noStrike">
                <a:solidFill>
                  <a:srgbClr val="FFFFFF"/>
                </a:solidFill>
                <a:latin typeface="Arial"/>
              </a:rPr>
              <a:t>nie działa</a:t>
            </a:r>
          </a:p>
        </p:txBody>
      </p:sp>
      <p:sp>
        <p:nvSpPr>
          <p:cNvPr id="582" name="CustomShape 5"/>
          <p:cNvSpPr/>
          <p:nvPr/>
        </p:nvSpPr>
        <p:spPr>
          <a:xfrm>
            <a:off x="2673360" y="4087440"/>
            <a:ext cx="7789774"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pl-PL" sz="2000" b="1" strike="noStrike" dirty="0">
                <a:solidFill>
                  <a:srgbClr val="FFFFFF"/>
                </a:solidFill>
                <a:latin typeface="Arial"/>
              </a:rPr>
              <a:t>Jak rozmawiać z przyjaciółmi i rodziną na temat dezinformacji</a:t>
            </a:r>
          </a:p>
        </p:txBody>
      </p:sp>
      <p:sp>
        <p:nvSpPr>
          <p:cNvPr id="583" name="CustomShape 6"/>
          <p:cNvSpPr/>
          <p:nvPr/>
        </p:nvSpPr>
        <p:spPr>
          <a:xfrm>
            <a:off x="1424066" y="5189040"/>
            <a:ext cx="8262454" cy="44995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ts val="2761"/>
              </a:lnSpc>
            </a:pPr>
            <a:r>
              <a:rPr lang="pl-PL" sz="2800" b="1" strike="noStrike" dirty="0">
                <a:solidFill>
                  <a:srgbClr val="FFFFFF"/>
                </a:solidFill>
                <a:latin typeface="Arial"/>
              </a:rPr>
              <a:t>NIE OCZEKUJ NATYCHMIASTOWYCH ZMIAN</a:t>
            </a:r>
          </a:p>
        </p:txBody>
      </p:sp>
      <p:sp>
        <p:nvSpPr>
          <p:cNvPr id="584" name="CustomShape 7"/>
          <p:cNvSpPr/>
          <p:nvPr/>
        </p:nvSpPr>
        <p:spPr>
          <a:xfrm>
            <a:off x="3413160" y="5603400"/>
            <a:ext cx="5640120" cy="53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1760"/>
              </a:lnSpc>
            </a:pPr>
            <a:r>
              <a:rPr lang="pl-PL" sz="1800" b="0" strike="noStrike">
                <a:solidFill>
                  <a:srgbClr val="FFFFFF"/>
                </a:solidFill>
                <a:latin typeface="Arial"/>
              </a:rPr>
              <a:t>Powstrzymanie kogoś od rozpowszechniania dezinformacji wymaga uprzejmości i cierpliwości</a:t>
            </a:r>
          </a:p>
        </p:txBody>
      </p:sp>
      <p:sp>
        <p:nvSpPr>
          <p:cNvPr id="585" name="CustomShape 8"/>
          <p:cNvSpPr/>
          <p:nvPr/>
        </p:nvSpPr>
        <p:spPr>
          <a:xfrm>
            <a:off x="370080" y="1562400"/>
            <a:ext cx="3770640" cy="441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r">
              <a:lnSpc>
                <a:spcPts val="2761"/>
              </a:lnSpc>
            </a:pPr>
            <a:r>
              <a:rPr lang="pl-PL" sz="2800" b="1" strike="noStrike">
                <a:solidFill>
                  <a:srgbClr val="FFFFFF"/>
                </a:solidFill>
                <a:latin typeface="Arial"/>
              </a:rPr>
              <a:t>BĄDŹ AKTYWNY</a:t>
            </a:r>
          </a:p>
        </p:txBody>
      </p:sp>
      <p:sp>
        <p:nvSpPr>
          <p:cNvPr id="586" name="CustomShape 9"/>
          <p:cNvSpPr/>
          <p:nvPr/>
        </p:nvSpPr>
        <p:spPr>
          <a:xfrm>
            <a:off x="355680" y="1995120"/>
            <a:ext cx="3770640" cy="761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r">
              <a:lnSpc>
                <a:spcPts val="1760"/>
              </a:lnSpc>
            </a:pPr>
            <a:r>
              <a:rPr lang="pl-PL" sz="1800" b="0" strike="noStrike">
                <a:solidFill>
                  <a:srgbClr val="FFFFFF"/>
                </a:solidFill>
                <a:latin typeface="Arial"/>
              </a:rPr>
              <a:t>WSZYSCY jesteśmy odpowiedzialni za przeciwdziałanie rozpowszechnianiu fałszywych informacji</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9A7D2"/>
        </a:solidFill>
        <a:effectLst/>
      </p:bgPr>
    </p:bg>
    <p:spTree>
      <p:nvGrpSpPr>
        <p:cNvPr id="1" name=""/>
        <p:cNvGrpSpPr/>
        <p:nvPr/>
      </p:nvGrpSpPr>
      <p:grpSpPr>
        <a:xfrm>
          <a:off x="0" y="0"/>
          <a:ext cx="0" cy="0"/>
          <a:chOff x="0" y="0"/>
          <a:chExt cx="0" cy="0"/>
        </a:xfrm>
      </p:grpSpPr>
      <p:sp>
        <p:nvSpPr>
          <p:cNvPr id="58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pl-PL" sz="1800" b="0" strike="noStrike">
                <a:solidFill>
                  <a:srgbClr val="FFFFFF"/>
                </a:solidFill>
                <a:latin typeface="Arial"/>
              </a:rPr>
              <a:t>PRACA W GRUPACH –</a:t>
            </a:r>
            <a:r>
              <a:rPr lang="pl-PL" sz="1800" strike="noStrike">
                <a:solidFill>
                  <a:srgbClr val="FFFFFF"/>
                </a:solidFill>
                <a:latin typeface="Arial"/>
              </a:rPr>
              <a:t> </a:t>
            </a:r>
            <a:r>
              <a:rPr lang="pl-PL" sz="1800" b="1" strike="noStrike">
                <a:solidFill>
                  <a:srgbClr val="FFFFFF"/>
                </a:solidFill>
                <a:latin typeface="Arial"/>
              </a:rPr>
              <a:t>ZADANIA DLA 3–4 GRUP</a:t>
            </a:r>
          </a:p>
        </p:txBody>
      </p:sp>
      <p:sp>
        <p:nvSpPr>
          <p:cNvPr id="588" name="CustomShape 2"/>
          <p:cNvSpPr/>
          <p:nvPr/>
        </p:nvSpPr>
        <p:spPr>
          <a:xfrm>
            <a:off x="4696560" y="1078920"/>
            <a:ext cx="3203256"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pl-PL" sz="2000" b="1" strike="noStrike" dirty="0">
                <a:solidFill>
                  <a:srgbClr val="FFFFFF"/>
                </a:solidFill>
                <a:latin typeface="Arial"/>
              </a:rPr>
              <a:t>Zadania dla 3–4 grup</a:t>
            </a:r>
          </a:p>
        </p:txBody>
      </p:sp>
      <p:sp>
        <p:nvSpPr>
          <p:cNvPr id="589" name="CustomShape 3"/>
          <p:cNvSpPr/>
          <p:nvPr/>
        </p:nvSpPr>
        <p:spPr>
          <a:xfrm>
            <a:off x="495720" y="4598640"/>
            <a:ext cx="3245400" cy="440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2761"/>
              </a:lnSpc>
            </a:pPr>
            <a:r>
              <a:rPr lang="pl-PL" sz="1800" b="1" strike="noStrike">
                <a:solidFill>
                  <a:srgbClr val="FFFFFF"/>
                </a:solidFill>
                <a:latin typeface="Arial"/>
              </a:rPr>
              <a:t>PODZIEL UCZNIÓW NA GRUPY</a:t>
            </a:r>
          </a:p>
        </p:txBody>
      </p:sp>
      <p:grpSp>
        <p:nvGrpSpPr>
          <p:cNvPr id="590" name="Group 4"/>
          <p:cNvGrpSpPr/>
          <p:nvPr/>
        </p:nvGrpSpPr>
        <p:grpSpPr>
          <a:xfrm>
            <a:off x="8829360" y="2128680"/>
            <a:ext cx="2300760" cy="2300760"/>
            <a:chOff x="8829360" y="2128680"/>
            <a:chExt cx="2300760" cy="2300760"/>
          </a:xfrm>
        </p:grpSpPr>
        <p:sp>
          <p:nvSpPr>
            <p:cNvPr id="591" name="CustomShape 5"/>
            <p:cNvSpPr/>
            <p:nvPr/>
          </p:nvSpPr>
          <p:spPr>
            <a:xfrm>
              <a:off x="8829360" y="2128680"/>
              <a:ext cx="2300760" cy="2300760"/>
            </a:xfrm>
            <a:prstGeom prst="ellipse">
              <a:avLst/>
            </a:prstGeom>
            <a:solidFill>
              <a:schemeClr val="accent1"/>
            </a:solidFill>
            <a:ln w="50800">
              <a:solidFill>
                <a:schemeClr val="bg1"/>
              </a:solidFill>
            </a:ln>
          </p:spPr>
          <p:style>
            <a:lnRef idx="2">
              <a:schemeClr val="accent1">
                <a:shade val="50000"/>
              </a:schemeClr>
            </a:lnRef>
            <a:fillRef idx="1">
              <a:schemeClr val="accent1"/>
            </a:fillRef>
            <a:effectRef idx="0">
              <a:schemeClr val="accent1"/>
            </a:effectRef>
            <a:fontRef idx="minor"/>
          </p:style>
        </p:sp>
        <p:pic>
          <p:nvPicPr>
            <p:cNvPr id="592" name="Immagine 9"/>
            <p:cNvPicPr/>
            <p:nvPr/>
          </p:nvPicPr>
          <p:blipFill>
            <a:blip r:embed="rId2"/>
            <a:stretch/>
          </p:blipFill>
          <p:spPr>
            <a:xfrm>
              <a:off x="9744840" y="2491920"/>
              <a:ext cx="1097280" cy="907200"/>
            </a:xfrm>
            <a:prstGeom prst="rect">
              <a:avLst/>
            </a:prstGeom>
            <a:ln w="0">
              <a:noFill/>
            </a:ln>
          </p:spPr>
        </p:pic>
        <p:pic>
          <p:nvPicPr>
            <p:cNvPr id="593" name="Immagine 10"/>
            <p:cNvPicPr/>
            <p:nvPr/>
          </p:nvPicPr>
          <p:blipFill>
            <a:blip r:embed="rId3"/>
            <a:stretch/>
          </p:blipFill>
          <p:spPr>
            <a:xfrm>
              <a:off x="9183240" y="2450160"/>
              <a:ext cx="1257840" cy="1807560"/>
            </a:xfrm>
            <a:prstGeom prst="rect">
              <a:avLst/>
            </a:prstGeom>
            <a:ln w="0">
              <a:noFill/>
            </a:ln>
          </p:spPr>
        </p:pic>
      </p:grpSp>
      <p:pic>
        <p:nvPicPr>
          <p:cNvPr id="594" name="Immagine 11"/>
          <p:cNvPicPr/>
          <p:nvPr/>
        </p:nvPicPr>
        <p:blipFill>
          <a:blip r:embed="rId4"/>
          <a:stretch/>
        </p:blipFill>
        <p:spPr>
          <a:xfrm>
            <a:off x="4917960" y="2103480"/>
            <a:ext cx="2355480" cy="2352960"/>
          </a:xfrm>
          <a:prstGeom prst="rect">
            <a:avLst/>
          </a:prstGeom>
          <a:ln w="0">
            <a:noFill/>
          </a:ln>
        </p:spPr>
      </p:pic>
      <p:grpSp>
        <p:nvGrpSpPr>
          <p:cNvPr id="595" name="Group 6"/>
          <p:cNvGrpSpPr/>
          <p:nvPr/>
        </p:nvGrpSpPr>
        <p:grpSpPr>
          <a:xfrm>
            <a:off x="779760" y="2301840"/>
            <a:ext cx="2676960" cy="1970280"/>
            <a:chOff x="779760" y="2301840"/>
            <a:chExt cx="2676960" cy="1970280"/>
          </a:xfrm>
        </p:grpSpPr>
        <p:grpSp>
          <p:nvGrpSpPr>
            <p:cNvPr id="596" name="Group 7"/>
            <p:cNvGrpSpPr/>
            <p:nvPr/>
          </p:nvGrpSpPr>
          <p:grpSpPr>
            <a:xfrm>
              <a:off x="1130760" y="2791800"/>
              <a:ext cx="539640" cy="539640"/>
              <a:chOff x="1130760" y="2791800"/>
              <a:chExt cx="539640" cy="539640"/>
            </a:xfrm>
          </p:grpSpPr>
          <p:sp>
            <p:nvSpPr>
              <p:cNvPr id="597" name="CustomShape 8"/>
              <p:cNvSpPr/>
              <p:nvPr/>
            </p:nvSpPr>
            <p:spPr>
              <a:xfrm>
                <a:off x="1130760" y="2791800"/>
                <a:ext cx="539640" cy="539640"/>
              </a:xfrm>
              <a:prstGeom prst="ellipse">
                <a:avLst/>
              </a:prstGeom>
              <a:solidFill>
                <a:srgbClr val="FFC000"/>
              </a:solidFill>
              <a:ln w="38100">
                <a:solidFill>
                  <a:schemeClr val="accent3"/>
                </a:solidFill>
              </a:ln>
            </p:spPr>
            <p:style>
              <a:lnRef idx="2">
                <a:schemeClr val="accent1">
                  <a:shade val="50000"/>
                </a:schemeClr>
              </a:lnRef>
              <a:fillRef idx="1">
                <a:schemeClr val="accent1"/>
              </a:fillRef>
              <a:effectRef idx="0">
                <a:schemeClr val="accent1"/>
              </a:effectRef>
              <a:fontRef idx="minor"/>
            </p:style>
          </p:sp>
          <p:pic>
            <p:nvPicPr>
              <p:cNvPr id="598" name="Immagine 14"/>
              <p:cNvPicPr/>
              <p:nvPr/>
            </p:nvPicPr>
            <p:blipFill>
              <a:blip r:embed="rId5"/>
              <a:stretch/>
            </p:blipFill>
            <p:spPr>
              <a:xfrm>
                <a:off x="1227240" y="2885400"/>
                <a:ext cx="378720" cy="324360"/>
              </a:xfrm>
              <a:prstGeom prst="rect">
                <a:avLst/>
              </a:prstGeom>
              <a:ln w="0">
                <a:noFill/>
              </a:ln>
            </p:spPr>
          </p:pic>
        </p:grpSp>
        <p:grpSp>
          <p:nvGrpSpPr>
            <p:cNvPr id="599" name="Group 9"/>
            <p:cNvGrpSpPr/>
            <p:nvPr/>
          </p:nvGrpSpPr>
          <p:grpSpPr>
            <a:xfrm>
              <a:off x="2917080" y="3398400"/>
              <a:ext cx="539640" cy="539640"/>
              <a:chOff x="2917080" y="3398400"/>
              <a:chExt cx="539640" cy="539640"/>
            </a:xfrm>
          </p:grpSpPr>
          <p:sp>
            <p:nvSpPr>
              <p:cNvPr id="600" name="CustomShape 10"/>
              <p:cNvSpPr/>
              <p:nvPr/>
            </p:nvSpPr>
            <p:spPr>
              <a:xfrm>
                <a:off x="2917080" y="3398400"/>
                <a:ext cx="539640" cy="53964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p:style>
          </p:sp>
          <p:pic>
            <p:nvPicPr>
              <p:cNvPr id="601" name="Immagine 17"/>
              <p:cNvPicPr/>
              <p:nvPr/>
            </p:nvPicPr>
            <p:blipFill>
              <a:blip r:embed="rId6"/>
              <a:stretch/>
            </p:blipFill>
            <p:spPr>
              <a:xfrm rot="842400">
                <a:off x="3013200" y="3458160"/>
                <a:ext cx="317160" cy="423720"/>
              </a:xfrm>
              <a:prstGeom prst="rect">
                <a:avLst/>
              </a:prstGeom>
              <a:ln w="0">
                <a:noFill/>
              </a:ln>
            </p:spPr>
          </p:pic>
        </p:grpSp>
        <p:grpSp>
          <p:nvGrpSpPr>
            <p:cNvPr id="602" name="Group 11"/>
            <p:cNvGrpSpPr/>
            <p:nvPr/>
          </p:nvGrpSpPr>
          <p:grpSpPr>
            <a:xfrm>
              <a:off x="2262960" y="3407400"/>
              <a:ext cx="539640" cy="539640"/>
              <a:chOff x="2262960" y="3407400"/>
              <a:chExt cx="539640" cy="539640"/>
            </a:xfrm>
          </p:grpSpPr>
          <p:sp>
            <p:nvSpPr>
              <p:cNvPr id="603" name="CustomShape 12"/>
              <p:cNvSpPr/>
              <p:nvPr/>
            </p:nvSpPr>
            <p:spPr>
              <a:xfrm>
                <a:off x="2262960" y="3407400"/>
                <a:ext cx="539640" cy="53964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p:style>
          </p:sp>
          <p:pic>
            <p:nvPicPr>
              <p:cNvPr id="604" name="Immagine 20"/>
              <p:cNvPicPr/>
              <p:nvPr/>
            </p:nvPicPr>
            <p:blipFill>
              <a:blip r:embed="rId7"/>
              <a:stretch/>
            </p:blipFill>
            <p:spPr>
              <a:xfrm>
                <a:off x="2366280" y="3506760"/>
                <a:ext cx="322920" cy="387000"/>
              </a:xfrm>
              <a:prstGeom prst="rect">
                <a:avLst/>
              </a:prstGeom>
              <a:ln w="0">
                <a:noFill/>
              </a:ln>
            </p:spPr>
          </p:pic>
        </p:grpSp>
        <p:grpSp>
          <p:nvGrpSpPr>
            <p:cNvPr id="605" name="Group 13"/>
            <p:cNvGrpSpPr/>
            <p:nvPr/>
          </p:nvGrpSpPr>
          <p:grpSpPr>
            <a:xfrm>
              <a:off x="779760" y="3398400"/>
              <a:ext cx="539640" cy="539640"/>
              <a:chOff x="779760" y="3398400"/>
              <a:chExt cx="539640" cy="539640"/>
            </a:xfrm>
          </p:grpSpPr>
          <p:sp>
            <p:nvSpPr>
              <p:cNvPr id="606" name="CustomShape 14"/>
              <p:cNvSpPr/>
              <p:nvPr/>
            </p:nvSpPr>
            <p:spPr>
              <a:xfrm>
                <a:off x="779760" y="3398400"/>
                <a:ext cx="539640" cy="539640"/>
              </a:xfrm>
              <a:prstGeom prst="ellipse">
                <a:avLst/>
              </a:prstGeom>
              <a:solidFill>
                <a:srgbClr val="FFC000"/>
              </a:solidFill>
              <a:ln w="38100">
                <a:solidFill>
                  <a:schemeClr val="accent3"/>
                </a:solidFill>
              </a:ln>
            </p:spPr>
            <p:style>
              <a:lnRef idx="2">
                <a:schemeClr val="accent1">
                  <a:shade val="50000"/>
                </a:schemeClr>
              </a:lnRef>
              <a:fillRef idx="1">
                <a:schemeClr val="accent1"/>
              </a:fillRef>
              <a:effectRef idx="0">
                <a:schemeClr val="accent1"/>
              </a:effectRef>
              <a:fontRef idx="minor"/>
            </p:style>
          </p:sp>
          <p:pic>
            <p:nvPicPr>
              <p:cNvPr id="607" name="Immagine 23"/>
              <p:cNvPicPr/>
              <p:nvPr/>
            </p:nvPicPr>
            <p:blipFill>
              <a:blip r:embed="rId8"/>
              <a:stretch/>
            </p:blipFill>
            <p:spPr>
              <a:xfrm>
                <a:off x="826200" y="3500640"/>
                <a:ext cx="415080" cy="370800"/>
              </a:xfrm>
              <a:prstGeom prst="rect">
                <a:avLst/>
              </a:prstGeom>
              <a:ln w="0">
                <a:noFill/>
              </a:ln>
            </p:spPr>
          </p:pic>
        </p:grpSp>
        <p:grpSp>
          <p:nvGrpSpPr>
            <p:cNvPr id="608" name="Group 15"/>
            <p:cNvGrpSpPr/>
            <p:nvPr/>
          </p:nvGrpSpPr>
          <p:grpSpPr>
            <a:xfrm>
              <a:off x="1433880" y="3407400"/>
              <a:ext cx="539640" cy="539640"/>
              <a:chOff x="1433880" y="3407400"/>
              <a:chExt cx="539640" cy="539640"/>
            </a:xfrm>
          </p:grpSpPr>
          <p:sp>
            <p:nvSpPr>
              <p:cNvPr id="609" name="CustomShape 16"/>
              <p:cNvSpPr/>
              <p:nvPr/>
            </p:nvSpPr>
            <p:spPr>
              <a:xfrm>
                <a:off x="1433880" y="3407400"/>
                <a:ext cx="539640" cy="539640"/>
              </a:xfrm>
              <a:prstGeom prst="ellipse">
                <a:avLst/>
              </a:prstGeom>
              <a:solidFill>
                <a:srgbClr val="FFC000"/>
              </a:solidFill>
              <a:ln w="38100">
                <a:solidFill>
                  <a:schemeClr val="accent3"/>
                </a:solidFill>
              </a:ln>
            </p:spPr>
            <p:style>
              <a:lnRef idx="2">
                <a:schemeClr val="accent1">
                  <a:shade val="50000"/>
                </a:schemeClr>
              </a:lnRef>
              <a:fillRef idx="1">
                <a:schemeClr val="accent1"/>
              </a:fillRef>
              <a:effectRef idx="0">
                <a:schemeClr val="accent1"/>
              </a:effectRef>
              <a:fontRef idx="minor"/>
            </p:style>
          </p:sp>
          <p:pic>
            <p:nvPicPr>
              <p:cNvPr id="610" name="Immagine 26"/>
              <p:cNvPicPr/>
              <p:nvPr/>
            </p:nvPicPr>
            <p:blipFill>
              <a:blip r:embed="rId9"/>
              <a:stretch/>
            </p:blipFill>
            <p:spPr>
              <a:xfrm>
                <a:off x="1549440" y="3507120"/>
                <a:ext cx="332280" cy="358200"/>
              </a:xfrm>
              <a:prstGeom prst="rect">
                <a:avLst/>
              </a:prstGeom>
              <a:ln w="0">
                <a:noFill/>
              </a:ln>
            </p:spPr>
          </p:pic>
        </p:grpSp>
        <p:grpSp>
          <p:nvGrpSpPr>
            <p:cNvPr id="611" name="Group 17"/>
            <p:cNvGrpSpPr/>
            <p:nvPr/>
          </p:nvGrpSpPr>
          <p:grpSpPr>
            <a:xfrm>
              <a:off x="2608200" y="2778120"/>
              <a:ext cx="539640" cy="539640"/>
              <a:chOff x="2608200" y="2778120"/>
              <a:chExt cx="539640" cy="539640"/>
            </a:xfrm>
          </p:grpSpPr>
          <p:sp>
            <p:nvSpPr>
              <p:cNvPr id="612" name="CustomShape 18"/>
              <p:cNvSpPr/>
              <p:nvPr/>
            </p:nvSpPr>
            <p:spPr>
              <a:xfrm>
                <a:off x="2608200" y="2778120"/>
                <a:ext cx="539640" cy="53964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p:style>
          </p:sp>
          <p:pic>
            <p:nvPicPr>
              <p:cNvPr id="613" name="Immagine 29"/>
              <p:cNvPicPr/>
              <p:nvPr/>
            </p:nvPicPr>
            <p:blipFill>
              <a:blip r:embed="rId10"/>
              <a:stretch/>
            </p:blipFill>
            <p:spPr>
              <a:xfrm>
                <a:off x="2714760" y="2887200"/>
                <a:ext cx="373680" cy="371160"/>
              </a:xfrm>
              <a:prstGeom prst="rect">
                <a:avLst/>
              </a:prstGeom>
              <a:ln w="0">
                <a:noFill/>
              </a:ln>
            </p:spPr>
          </p:pic>
        </p:grpSp>
        <p:grpSp>
          <p:nvGrpSpPr>
            <p:cNvPr id="614" name="Group 19"/>
            <p:cNvGrpSpPr/>
            <p:nvPr/>
          </p:nvGrpSpPr>
          <p:grpSpPr>
            <a:xfrm>
              <a:off x="1963800" y="2472480"/>
              <a:ext cx="539640" cy="539640"/>
              <a:chOff x="1963800" y="2472480"/>
              <a:chExt cx="539640" cy="539640"/>
            </a:xfrm>
          </p:grpSpPr>
          <p:sp>
            <p:nvSpPr>
              <p:cNvPr id="615" name="CustomShape 20"/>
              <p:cNvSpPr/>
              <p:nvPr/>
            </p:nvSpPr>
            <p:spPr>
              <a:xfrm>
                <a:off x="1963800" y="2472480"/>
                <a:ext cx="539640" cy="53964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p:style>
          </p:sp>
          <p:pic>
            <p:nvPicPr>
              <p:cNvPr id="616" name="Immagine 32"/>
              <p:cNvPicPr/>
              <p:nvPr/>
            </p:nvPicPr>
            <p:blipFill>
              <a:blip r:embed="rId11"/>
              <a:stretch/>
            </p:blipFill>
            <p:spPr>
              <a:xfrm>
                <a:off x="2057400" y="2570400"/>
                <a:ext cx="370800" cy="363600"/>
              </a:xfrm>
              <a:prstGeom prst="rect">
                <a:avLst/>
              </a:prstGeom>
              <a:ln w="0">
                <a:noFill/>
              </a:ln>
            </p:spPr>
          </p:pic>
        </p:grpSp>
        <p:sp>
          <p:nvSpPr>
            <p:cNvPr id="617" name="CustomShape 21"/>
            <p:cNvSpPr/>
            <p:nvPr/>
          </p:nvSpPr>
          <p:spPr>
            <a:xfrm rot="20409600">
              <a:off x="1950840" y="2247840"/>
              <a:ext cx="45360" cy="2078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grpSp>
      <p:sp>
        <p:nvSpPr>
          <p:cNvPr id="618" name="CustomShape 2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pl-PL" sz="3200" b="1" strike="noStrike">
                <a:solidFill>
                  <a:srgbClr val="FFFFFF"/>
                </a:solidFill>
                <a:latin typeface="Arial"/>
              </a:rPr>
              <a:t>4</a:t>
            </a:r>
          </a:p>
        </p:txBody>
      </p:sp>
      <p:sp>
        <p:nvSpPr>
          <p:cNvPr id="619" name="CustomShape 23"/>
          <p:cNvSpPr/>
          <p:nvPr/>
        </p:nvSpPr>
        <p:spPr>
          <a:xfrm>
            <a:off x="4454640" y="4598640"/>
            <a:ext cx="3282480" cy="791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2761"/>
              </a:lnSpc>
            </a:pPr>
            <a:r>
              <a:rPr lang="pl-PL" sz="1800" b="1" strike="noStrike">
                <a:solidFill>
                  <a:srgbClr val="FFFFFF"/>
                </a:solidFill>
                <a:latin typeface="Arial"/>
              </a:rPr>
              <a:t>PRZEKAŻ IM PRZYPADKI I ZADANIA</a:t>
            </a:r>
          </a:p>
        </p:txBody>
      </p:sp>
      <p:sp>
        <p:nvSpPr>
          <p:cNvPr id="620" name="CustomShape 24"/>
          <p:cNvSpPr/>
          <p:nvPr/>
        </p:nvSpPr>
        <p:spPr>
          <a:xfrm>
            <a:off x="8189280" y="4598640"/>
            <a:ext cx="3580920" cy="440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2761"/>
              </a:lnSpc>
            </a:pPr>
            <a:r>
              <a:rPr lang="pl-PL" sz="1800" b="1" strike="noStrike">
                <a:solidFill>
                  <a:srgbClr val="FFFFFF"/>
                </a:solidFill>
                <a:latin typeface="Arial"/>
              </a:rPr>
              <a:t>POPROŚ O PRZYGOTOWANIE PREZENTACJI</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21"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pl-PL" sz="1800" b="0" strike="noStrike">
                <a:solidFill>
                  <a:srgbClr val="FFFFFF"/>
                </a:solidFill>
                <a:latin typeface="Arial"/>
              </a:rPr>
              <a:t>PODSUMOWANIE –</a:t>
            </a:r>
            <a:r>
              <a:rPr lang="pl-PL" sz="1800" strike="noStrike">
                <a:solidFill>
                  <a:srgbClr val="FFFFFF"/>
                </a:solidFill>
                <a:latin typeface="Arial"/>
              </a:rPr>
              <a:t> </a:t>
            </a:r>
            <a:r>
              <a:rPr lang="pl-PL" sz="1800" b="1" strike="noStrike">
                <a:solidFill>
                  <a:srgbClr val="FFFFFF"/>
                </a:solidFill>
                <a:latin typeface="Arial"/>
              </a:rPr>
              <a:t>WSKAZÓWKI: CZEGO SIĘ NAUCZYLIŚMY?</a:t>
            </a:r>
          </a:p>
        </p:txBody>
      </p:sp>
      <p:sp>
        <p:nvSpPr>
          <p:cNvPr id="622"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pl-PL" sz="3200" b="1" strike="noStrike">
                <a:solidFill>
                  <a:srgbClr val="FFFFFF"/>
                </a:solidFill>
                <a:latin typeface="Arial"/>
              </a:rPr>
              <a:t>5</a:t>
            </a:r>
          </a:p>
        </p:txBody>
      </p:sp>
      <p:sp>
        <p:nvSpPr>
          <p:cNvPr id="623" name="CustomShape 3"/>
          <p:cNvSpPr/>
          <p:nvPr/>
        </p:nvSpPr>
        <p:spPr>
          <a:xfrm>
            <a:off x="2743200" y="1484026"/>
            <a:ext cx="3373200" cy="132198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pl-PL" sz="8000" b="1" strike="noStrike" dirty="0" smtClean="0">
                <a:solidFill>
                  <a:srgbClr val="FF5D00"/>
                </a:solidFill>
                <a:latin typeface="Arial"/>
              </a:rPr>
              <a:t>Czym</a:t>
            </a:r>
            <a:endParaRPr lang="pl-PL" sz="8000" b="1" strike="noStrike" dirty="0">
              <a:solidFill>
                <a:srgbClr val="FF5D00"/>
              </a:solidFill>
              <a:latin typeface="Arial"/>
            </a:endParaRPr>
          </a:p>
        </p:txBody>
      </p:sp>
      <p:sp>
        <p:nvSpPr>
          <p:cNvPr id="624" name="CustomShape 4"/>
          <p:cNvSpPr/>
          <p:nvPr/>
        </p:nvSpPr>
        <p:spPr>
          <a:xfrm>
            <a:off x="3225240" y="2541960"/>
            <a:ext cx="254052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pl-PL" sz="8000" b="1" strike="noStrike">
                <a:solidFill>
                  <a:srgbClr val="164193"/>
                </a:solidFill>
                <a:latin typeface="Arial"/>
              </a:rPr>
              <a:t>Jak</a:t>
            </a:r>
          </a:p>
        </p:txBody>
      </p:sp>
      <p:sp>
        <p:nvSpPr>
          <p:cNvPr id="625" name="CustomShape 5"/>
          <p:cNvSpPr/>
          <p:nvPr/>
        </p:nvSpPr>
        <p:spPr>
          <a:xfrm>
            <a:off x="3225240" y="3495600"/>
            <a:ext cx="266724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pl-PL" sz="8000" b="1" strike="noStrike">
                <a:solidFill>
                  <a:srgbClr val="164193"/>
                </a:solidFill>
                <a:latin typeface="Arial"/>
              </a:rPr>
              <a:t>Jak</a:t>
            </a:r>
          </a:p>
        </p:txBody>
      </p:sp>
      <p:sp>
        <p:nvSpPr>
          <p:cNvPr id="626" name="CustomShape 6"/>
          <p:cNvSpPr/>
          <p:nvPr/>
        </p:nvSpPr>
        <p:spPr>
          <a:xfrm>
            <a:off x="6095880" y="2038662"/>
            <a:ext cx="2688356" cy="410778"/>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pl-PL" sz="1600" b="1" strike="noStrike">
                <a:solidFill>
                  <a:srgbClr val="FFFFFF"/>
                </a:solidFill>
                <a:latin typeface="Arial"/>
              </a:rPr>
              <a:t>jest dezinformacja? </a:t>
            </a:r>
          </a:p>
        </p:txBody>
      </p:sp>
      <p:sp>
        <p:nvSpPr>
          <p:cNvPr id="627" name="CustomShape 7"/>
          <p:cNvSpPr/>
          <p:nvPr/>
        </p:nvSpPr>
        <p:spPr>
          <a:xfrm>
            <a:off x="6095880" y="3063960"/>
            <a:ext cx="2914920" cy="35604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pl-PL" sz="1600" b="1" strike="noStrike">
                <a:solidFill>
                  <a:srgbClr val="FFFFFF"/>
                </a:solidFill>
                <a:latin typeface="Arial"/>
              </a:rPr>
              <a:t>działa dezinformacja?</a:t>
            </a:r>
          </a:p>
        </p:txBody>
      </p:sp>
      <p:sp>
        <p:nvSpPr>
          <p:cNvPr id="628" name="CustomShape 8"/>
          <p:cNvSpPr/>
          <p:nvPr/>
        </p:nvSpPr>
        <p:spPr>
          <a:xfrm>
            <a:off x="6095880" y="3995280"/>
            <a:ext cx="4017240" cy="35604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72000" tIns="45000" rIns="90000" bIns="45000" anchor="ctr">
            <a:noAutofit/>
          </a:bodyPr>
          <a:lstStyle/>
          <a:p>
            <a:pPr>
              <a:lnSpc>
                <a:spcPct val="100000"/>
              </a:lnSpc>
            </a:pPr>
            <a:r>
              <a:rPr lang="pl-PL" sz="1600" b="1" strike="noStrike">
                <a:solidFill>
                  <a:srgbClr val="FFFFFF"/>
                </a:solidFill>
                <a:latin typeface="Arial"/>
              </a:rPr>
              <a:t>reagować na dezinformację? </a:t>
            </a:r>
          </a:p>
        </p:txBody>
      </p:sp>
      <p:sp>
        <p:nvSpPr>
          <p:cNvPr id="629" name="CustomShape 9"/>
          <p:cNvSpPr/>
          <p:nvPr/>
        </p:nvSpPr>
        <p:spPr>
          <a:xfrm>
            <a:off x="142200" y="4431600"/>
            <a:ext cx="5750280" cy="130932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pl-PL" sz="8000" b="1" strike="noStrike" dirty="0">
                <a:solidFill>
                  <a:srgbClr val="F49900"/>
                </a:solidFill>
                <a:latin typeface="Arial"/>
              </a:rPr>
              <a:t>Wskazówki</a:t>
            </a:r>
          </a:p>
        </p:txBody>
      </p:sp>
      <p:sp>
        <p:nvSpPr>
          <p:cNvPr id="630" name="CustomShape 10"/>
          <p:cNvSpPr/>
          <p:nvPr/>
        </p:nvSpPr>
        <p:spPr>
          <a:xfrm>
            <a:off x="6095880" y="4926600"/>
            <a:ext cx="2688356" cy="35568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72000" tIns="45000" rIns="90000" bIns="45000" anchor="ctr">
            <a:noAutofit/>
          </a:bodyPr>
          <a:lstStyle/>
          <a:p>
            <a:pPr>
              <a:lnSpc>
                <a:spcPct val="100000"/>
              </a:lnSpc>
            </a:pPr>
            <a:r>
              <a:rPr lang="pl-PL" sz="1600" b="1" strike="noStrike" dirty="0">
                <a:solidFill>
                  <a:srgbClr val="FFFFFF"/>
                </a:solidFill>
                <a:latin typeface="Arial"/>
              </a:rPr>
              <a:t>dla zainteresowanych</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31"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pl-PL" sz="1800" b="0" strike="noStrike">
                <a:solidFill>
                  <a:srgbClr val="FFFFFF"/>
                </a:solidFill>
                <a:latin typeface="Arial"/>
              </a:rPr>
              <a:t>WSKAZÓWKI DLA ZAINTERESOWANYCH –</a:t>
            </a:r>
            <a:r>
              <a:rPr lang="pl-PL" sz="1800" strike="noStrike">
                <a:solidFill>
                  <a:srgbClr val="FFFFFF"/>
                </a:solidFill>
                <a:latin typeface="Arial"/>
              </a:rPr>
              <a:t> </a:t>
            </a:r>
            <a:r>
              <a:rPr lang="pl-PL" sz="1800" b="1" strike="noStrike">
                <a:solidFill>
                  <a:srgbClr val="FFFFFF"/>
                </a:solidFill>
                <a:latin typeface="Arial"/>
              </a:rPr>
              <a:t>GRY ONLINE NA TEMAT DEZINFORMACJI (ZASOBY ZEWNĘTRZNE)</a:t>
            </a:r>
          </a:p>
        </p:txBody>
      </p:sp>
      <p:sp>
        <p:nvSpPr>
          <p:cNvPr id="632"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pl-PL" sz="3200" b="1" strike="noStrike">
                <a:solidFill>
                  <a:srgbClr val="FFFFFF"/>
                </a:solidFill>
                <a:latin typeface="Arial"/>
              </a:rPr>
              <a:t>5</a:t>
            </a:r>
          </a:p>
        </p:txBody>
      </p:sp>
      <p:sp>
        <p:nvSpPr>
          <p:cNvPr id="633" name="CustomShape 3"/>
          <p:cNvSpPr/>
          <p:nvPr/>
        </p:nvSpPr>
        <p:spPr>
          <a:xfrm>
            <a:off x="2234160" y="1197000"/>
            <a:ext cx="8966160" cy="4665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863640" indent="-285480">
              <a:lnSpc>
                <a:spcPct val="90000"/>
              </a:lnSpc>
              <a:spcBef>
                <a:spcPts val="1199"/>
              </a:spcBef>
              <a:buClr>
                <a:srgbClr val="4667FD"/>
              </a:buClr>
              <a:buFont typeface="Arial"/>
              <a:buChar char="•"/>
              <a:tabLst>
                <a:tab pos="1060560" algn="l"/>
              </a:tabLst>
            </a:pPr>
            <a:r>
              <a:rPr lang="pl-PL" sz="1400" b="1" u="sng" strike="noStrike">
                <a:solidFill>
                  <a:srgbClr val="964277"/>
                </a:solidFill>
                <a:uFillTx/>
                <a:latin typeface="Arial"/>
                <a:hlinkClick r:id="rId3"/>
              </a:rPr>
              <a:t>The Bad News Game </a:t>
            </a:r>
            <a:r>
              <a:rPr lang="pl-PL" sz="1400" b="0" strike="noStrike">
                <a:solidFill>
                  <a:srgbClr val="808080"/>
                </a:solidFill>
                <a:latin typeface="Arial"/>
              </a:rPr>
              <a:t>(dostępna w kilku językach) i  </a:t>
            </a:r>
            <a:r>
              <a:rPr lang="pl-PL" sz="1400" b="1" u="sng" strike="noStrike">
                <a:solidFill>
                  <a:srgbClr val="964277"/>
                </a:solidFill>
                <a:uFillTx/>
                <a:latin typeface="Arial"/>
                <a:hlinkClick r:id="rId4"/>
              </a:rPr>
              <a:t>Bad News Game for Kids</a:t>
            </a:r>
            <a:r>
              <a:rPr lang="pl-PL" sz="1400" b="1" strike="noStrike">
                <a:solidFill>
                  <a:srgbClr val="1D848A"/>
                </a:solidFill>
                <a:latin typeface="Arial"/>
              </a:rPr>
              <a:t> </a:t>
            </a:r>
            <a:r>
              <a:rPr lang="pl-PL" sz="1400" b="0" strike="noStrike">
                <a:solidFill>
                  <a:srgbClr val="808080"/>
                </a:solidFill>
                <a:latin typeface="Arial"/>
              </a:rPr>
              <a:t>(dostępna w mniejszej liczbie języków).  </a:t>
            </a:r>
            <a:r>
              <a:rPr lang="pl-PL"/>
              <a:t/>
            </a:r>
            <a:br>
              <a:rPr lang="pl-PL"/>
            </a:br>
            <a:r>
              <a:rPr lang="pl-PL" sz="1400" b="0" strike="noStrike">
                <a:solidFill>
                  <a:srgbClr val="808080"/>
                </a:solidFill>
                <a:latin typeface="Arial"/>
              </a:rPr>
              <a:t>Stwórz własne nieprawdziwe informacje. Wersja standardowa: od 15 lat. Wersja dla dzieci: od 8 lat.</a:t>
            </a:r>
          </a:p>
          <a:p>
            <a:pPr marL="1035000">
              <a:lnSpc>
                <a:spcPct val="90000"/>
              </a:lnSpc>
              <a:spcBef>
                <a:spcPts val="1199"/>
              </a:spcBef>
              <a:tabLst>
                <a:tab pos="1060560" algn="l"/>
              </a:tabLst>
            </a:pPr>
            <a:r>
              <a:rPr lang="pl-PL" sz="1200" b="0" i="1" strike="noStrike">
                <a:solidFill>
                  <a:srgbClr val="808080"/>
                </a:solidFill>
                <a:latin typeface="Arial"/>
              </a:rPr>
              <a:t>Dostępna w kilku językach.</a:t>
            </a:r>
          </a:p>
          <a:p>
            <a:pPr marL="863640" indent="-285480">
              <a:lnSpc>
                <a:spcPct val="90000"/>
              </a:lnSpc>
              <a:spcBef>
                <a:spcPts val="1199"/>
              </a:spcBef>
              <a:buClr>
                <a:srgbClr val="4365E2"/>
              </a:buClr>
              <a:buFont typeface="Arial"/>
              <a:buChar char="•"/>
              <a:tabLst>
                <a:tab pos="1060560" algn="l"/>
              </a:tabLst>
            </a:pPr>
            <a:r>
              <a:rPr lang="pl-PL" sz="1400" b="1" u="sng" strike="noStrike">
                <a:solidFill>
                  <a:srgbClr val="964277"/>
                </a:solidFill>
                <a:uFillTx/>
                <a:latin typeface="Arial"/>
                <a:hlinkClick r:id="rId5"/>
              </a:rPr>
              <a:t>Real or Photoshop?</a:t>
            </a:r>
            <a:r>
              <a:rPr lang="pl-PL" sz="1400" b="1" strike="noStrike">
                <a:solidFill>
                  <a:srgbClr val="1D848A"/>
                </a:solidFill>
                <a:latin typeface="Arial"/>
              </a:rPr>
              <a:t> </a:t>
            </a:r>
            <a:r>
              <a:rPr lang="pl-PL" sz="1400" b="0" strike="noStrike">
                <a:solidFill>
                  <a:srgbClr val="808080"/>
                </a:solidFill>
                <a:latin typeface="Arial"/>
              </a:rPr>
              <a:t>(EN) Sprawdź swoją zdolność obserwacji, aby lepiej zrozumieć manipulację obrazem.</a:t>
            </a:r>
          </a:p>
          <a:p>
            <a:pPr marL="577800">
              <a:lnSpc>
                <a:spcPct val="90000"/>
              </a:lnSpc>
              <a:spcBef>
                <a:spcPts val="1199"/>
              </a:spcBef>
              <a:tabLst>
                <a:tab pos="1060560" algn="l"/>
              </a:tabLst>
            </a:pPr>
            <a:r>
              <a:rPr lang="pl-PL" sz="1200" b="0" i="1" strike="noStrike">
                <a:solidFill>
                  <a:srgbClr val="808080"/>
                </a:solidFill>
                <a:latin typeface="Arial"/>
              </a:rPr>
              <a:t>	Dostępna tylko w języku angielskim.</a:t>
            </a:r>
          </a:p>
          <a:p>
            <a:pPr marL="863640" indent="-285480">
              <a:lnSpc>
                <a:spcPct val="90000"/>
              </a:lnSpc>
              <a:spcBef>
                <a:spcPts val="1199"/>
              </a:spcBef>
              <a:buClr>
                <a:srgbClr val="4365E2"/>
              </a:buClr>
              <a:buFont typeface="Arial"/>
              <a:buChar char="•"/>
              <a:tabLst>
                <a:tab pos="1060560" algn="l"/>
              </a:tabLst>
            </a:pPr>
            <a:r>
              <a:rPr lang="pl-PL" sz="1400" b="1" u="sng" strike="noStrike">
                <a:solidFill>
                  <a:srgbClr val="964277"/>
                </a:solidFill>
                <a:uFillTx/>
                <a:latin typeface="Arial"/>
                <a:hlinkClick r:id="rId6"/>
              </a:rPr>
              <a:t>Fakescape</a:t>
            </a:r>
            <a:r>
              <a:rPr lang="pl-PL" sz="1400" b="0" strike="noStrike">
                <a:solidFill>
                  <a:srgbClr val="1D848A"/>
                </a:solidFill>
                <a:latin typeface="Arial"/>
              </a:rPr>
              <a:t> </a:t>
            </a:r>
            <a:r>
              <a:rPr lang="pl-PL" sz="1400" b="0" strike="noStrike">
                <a:solidFill>
                  <a:srgbClr val="808080"/>
                </a:solidFill>
                <a:latin typeface="Arial"/>
              </a:rPr>
              <a:t>(CZ i EN). Gry, które uczą młodzież unikania fałszywych informacji. Dostępna na życzenie, bezpłatne dla nauczycieli. Od 13 lat.</a:t>
            </a:r>
          </a:p>
          <a:p>
            <a:pPr marL="577800">
              <a:lnSpc>
                <a:spcPct val="90000"/>
              </a:lnSpc>
              <a:spcBef>
                <a:spcPts val="1199"/>
              </a:spcBef>
              <a:tabLst>
                <a:tab pos="1060560" algn="l"/>
              </a:tabLst>
            </a:pPr>
            <a:r>
              <a:rPr lang="pl-PL" sz="1200" b="0" i="1" strike="noStrike">
                <a:solidFill>
                  <a:srgbClr val="808080"/>
                </a:solidFill>
                <a:latin typeface="Arial"/>
              </a:rPr>
              <a:t>	Dostępna w języku angielskim i czeskim.</a:t>
            </a:r>
          </a:p>
          <a:p>
            <a:pPr marL="863640" indent="-285480">
              <a:lnSpc>
                <a:spcPct val="90000"/>
              </a:lnSpc>
              <a:spcBef>
                <a:spcPts val="1199"/>
              </a:spcBef>
              <a:buClr>
                <a:srgbClr val="4365E2"/>
              </a:buClr>
              <a:buFont typeface="Arial"/>
              <a:buChar char="•"/>
              <a:tabLst>
                <a:tab pos="1060560" algn="l"/>
              </a:tabLst>
            </a:pPr>
            <a:r>
              <a:rPr lang="pl-PL" sz="1400" b="1" u="sng" strike="noStrike">
                <a:solidFill>
                  <a:srgbClr val="964277"/>
                </a:solidFill>
                <a:uFillTx/>
                <a:latin typeface="Arial"/>
                <a:hlinkClick r:id="rId7"/>
              </a:rPr>
              <a:t>Fakey</a:t>
            </a:r>
            <a:r>
              <a:rPr lang="pl-PL" sz="1400" b="0" strike="noStrike">
                <a:solidFill>
                  <a:srgbClr val="1D848A"/>
                </a:solidFill>
                <a:latin typeface="Arial"/>
              </a:rPr>
              <a:t> </a:t>
            </a:r>
            <a:r>
              <a:rPr lang="pl-PL" sz="1400" b="0" strike="noStrike">
                <a:solidFill>
                  <a:srgbClr val="808080"/>
                </a:solidFill>
                <a:latin typeface="Arial"/>
              </a:rPr>
              <a:t>(EN). Gra, która kształtuje umiejętności korzystania z mediów i pokazuje, jak ludzie działają w odpowiedzi na informacje wprowadzające w błąd. Od 16 lat.</a:t>
            </a:r>
          </a:p>
          <a:p>
            <a:pPr marL="577800">
              <a:lnSpc>
                <a:spcPct val="90000"/>
              </a:lnSpc>
              <a:spcBef>
                <a:spcPts val="1199"/>
              </a:spcBef>
              <a:tabLst>
                <a:tab pos="1060560" algn="l"/>
              </a:tabLst>
            </a:pPr>
            <a:r>
              <a:rPr lang="pl-PL" sz="1200" b="0" i="1" strike="noStrike">
                <a:solidFill>
                  <a:srgbClr val="808080"/>
                </a:solidFill>
                <a:latin typeface="Arial"/>
              </a:rPr>
              <a:t>	Dostępna tylko w języku angielskim.</a:t>
            </a:r>
          </a:p>
          <a:p>
            <a:pPr marL="863640" indent="-285480">
              <a:lnSpc>
                <a:spcPct val="90000"/>
              </a:lnSpc>
              <a:spcBef>
                <a:spcPts val="1199"/>
              </a:spcBef>
              <a:buClr>
                <a:srgbClr val="4365E2"/>
              </a:buClr>
              <a:buFont typeface="Arial"/>
              <a:buChar char="•"/>
              <a:tabLst>
                <a:tab pos="1060560" algn="l"/>
              </a:tabLst>
            </a:pPr>
            <a:r>
              <a:rPr lang="pl-PL" sz="1400" b="1" u="sng" strike="noStrike">
                <a:solidFill>
                  <a:srgbClr val="964277"/>
                </a:solidFill>
                <a:uFillTx/>
                <a:latin typeface="Arial"/>
                <a:hlinkClick r:id="rId8"/>
              </a:rPr>
              <a:t>Escape Fake</a:t>
            </a:r>
            <a:r>
              <a:rPr lang="pl-PL" sz="1400" b="1" strike="noStrike">
                <a:solidFill>
                  <a:srgbClr val="1D848A"/>
                </a:solidFill>
                <a:latin typeface="Arial"/>
              </a:rPr>
              <a:t> </a:t>
            </a:r>
            <a:r>
              <a:rPr lang="pl-PL" sz="1400" b="0" strike="noStrike">
                <a:solidFill>
                  <a:srgbClr val="808080"/>
                </a:solidFill>
                <a:latin typeface="Arial"/>
              </a:rPr>
              <a:t>(DE i EN). Gra do pobrania, która w formie zabawy kształtuje umiejętność korzystania z mediów. Od 15 lat.</a:t>
            </a:r>
          </a:p>
          <a:p>
            <a:pPr marL="577800">
              <a:lnSpc>
                <a:spcPct val="90000"/>
              </a:lnSpc>
              <a:spcBef>
                <a:spcPts val="1199"/>
              </a:spcBef>
              <a:tabLst>
                <a:tab pos="1060560" algn="l"/>
              </a:tabLst>
            </a:pPr>
            <a:r>
              <a:rPr lang="pl-PL" sz="1200" b="0" i="1" strike="noStrike">
                <a:solidFill>
                  <a:srgbClr val="808080"/>
                </a:solidFill>
                <a:latin typeface="Arial"/>
              </a:rPr>
              <a:t>	Dostępna w języku angielskim i niemieckim.</a:t>
            </a:r>
          </a:p>
          <a:p>
            <a:pPr marL="863640" indent="-285480">
              <a:lnSpc>
                <a:spcPct val="90000"/>
              </a:lnSpc>
              <a:spcBef>
                <a:spcPts val="1199"/>
              </a:spcBef>
              <a:buClr>
                <a:srgbClr val="4365E2"/>
              </a:buClr>
              <a:buFont typeface="Arial"/>
              <a:buChar char="•"/>
              <a:tabLst>
                <a:tab pos="1060560" algn="l"/>
              </a:tabLst>
            </a:pPr>
            <a:r>
              <a:rPr lang="pl-PL" sz="1400" b="1" u="sng" strike="noStrike">
                <a:solidFill>
                  <a:srgbClr val="964277"/>
                </a:solidFill>
                <a:uFillTx/>
                <a:latin typeface="Arial"/>
                <a:hlinkClick r:id="rId9"/>
              </a:rPr>
              <a:t>Troll Factory</a:t>
            </a:r>
            <a:r>
              <a:rPr lang="pl-PL" sz="1400" b="1" strike="noStrike">
                <a:solidFill>
                  <a:srgbClr val="1D848A"/>
                </a:solidFill>
                <a:latin typeface="Arial"/>
              </a:rPr>
              <a:t> </a:t>
            </a:r>
            <a:r>
              <a:rPr lang="pl-PL" sz="1400" b="0" strike="noStrike">
                <a:solidFill>
                  <a:srgbClr val="808080"/>
                </a:solidFill>
                <a:latin typeface="Arial"/>
              </a:rPr>
              <a:t>(EN). Gracz jest trollem, który tworzy fałszywe informacje. Od 16 lat.</a:t>
            </a:r>
          </a:p>
          <a:p>
            <a:pPr marL="577800">
              <a:lnSpc>
                <a:spcPct val="90000"/>
              </a:lnSpc>
              <a:spcBef>
                <a:spcPts val="1199"/>
              </a:spcBef>
              <a:tabLst>
                <a:tab pos="1060560" algn="l"/>
              </a:tabLst>
            </a:pPr>
            <a:r>
              <a:rPr lang="pl-PL" sz="1200" b="0" i="1" strike="noStrike">
                <a:solidFill>
                  <a:srgbClr val="808080"/>
                </a:solidFill>
                <a:latin typeface="Arial"/>
              </a:rPr>
              <a:t>	Dostępna tylko w języku angielskim.</a:t>
            </a:r>
          </a:p>
        </p:txBody>
      </p:sp>
      <p:grpSp>
        <p:nvGrpSpPr>
          <p:cNvPr id="634" name="Group 4"/>
          <p:cNvGrpSpPr/>
          <p:nvPr/>
        </p:nvGrpSpPr>
        <p:grpSpPr>
          <a:xfrm>
            <a:off x="92520" y="2184840"/>
            <a:ext cx="2799360" cy="2955600"/>
            <a:chOff x="92520" y="2184840"/>
            <a:chExt cx="2799360" cy="2955600"/>
          </a:xfrm>
        </p:grpSpPr>
        <p:pic>
          <p:nvPicPr>
            <p:cNvPr id="635" name="Elemento grafico 8" descr="Collegamento"/>
            <p:cNvPicPr/>
            <p:nvPr/>
          </p:nvPicPr>
          <p:blipFill>
            <a:blip r:embed="rId10"/>
            <a:stretch/>
          </p:blipFill>
          <p:spPr>
            <a:xfrm>
              <a:off x="463680" y="2623680"/>
              <a:ext cx="1945440" cy="1945440"/>
            </a:xfrm>
            <a:prstGeom prst="rect">
              <a:avLst/>
            </a:prstGeom>
            <a:ln w="0">
              <a:noFill/>
            </a:ln>
          </p:spPr>
        </p:pic>
        <p:pic>
          <p:nvPicPr>
            <p:cNvPr id="636" name="Immagine 9"/>
            <p:cNvPicPr/>
            <p:nvPr/>
          </p:nvPicPr>
          <p:blipFill>
            <a:blip r:embed="rId11">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3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pl-PL" sz="1800" b="0" strike="noStrike">
                <a:solidFill>
                  <a:srgbClr val="FFFFFF"/>
                </a:solidFill>
                <a:latin typeface="Arial"/>
              </a:rPr>
              <a:t>WSKAZÓWKI DLA ZAINTERESOWANYCH –</a:t>
            </a:r>
            <a:r>
              <a:rPr lang="pl-PL" sz="1800" strike="noStrike">
                <a:solidFill>
                  <a:srgbClr val="FFFFFF"/>
                </a:solidFill>
                <a:latin typeface="Arial"/>
              </a:rPr>
              <a:t> </a:t>
            </a:r>
            <a:r>
              <a:rPr lang="pl-PL" sz="1800" b="1" strike="noStrike">
                <a:solidFill>
                  <a:srgbClr val="FFFFFF"/>
                </a:solidFill>
                <a:latin typeface="Arial"/>
              </a:rPr>
              <a:t>WERYFIKATORZY INFORMACJI</a:t>
            </a:r>
          </a:p>
        </p:txBody>
      </p:sp>
      <p:sp>
        <p:nvSpPr>
          <p:cNvPr id="638" name="CustomShape 2"/>
          <p:cNvSpPr/>
          <p:nvPr/>
        </p:nvSpPr>
        <p:spPr>
          <a:xfrm>
            <a:off x="2768760" y="2522160"/>
            <a:ext cx="8301600" cy="2221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5480">
              <a:lnSpc>
                <a:spcPct val="100000"/>
              </a:lnSpc>
              <a:buClr>
                <a:srgbClr val="B0BEFE"/>
              </a:buClr>
              <a:buFont typeface="Arial"/>
              <a:buChar char="•"/>
            </a:pPr>
            <a:r>
              <a:rPr lang="pl-PL" sz="1400" b="0" strike="noStrike">
                <a:solidFill>
                  <a:srgbClr val="808080"/>
                </a:solidFill>
                <a:latin typeface="Arial"/>
              </a:rPr>
              <a:t>Wykaz organizacji w Twoim kraju zajmujących się weryfikacją informacji jest aktualizowany przez  </a:t>
            </a:r>
            <a:r>
              <a:rPr lang="pl-PL" sz="1400" b="1" u="sng" strike="noStrike">
                <a:solidFill>
                  <a:srgbClr val="964277"/>
                </a:solidFill>
                <a:uFillTx/>
                <a:latin typeface="Arial"/>
                <a:hlinkClick r:id="rId3"/>
              </a:rPr>
              <a:t>Poynter Institute</a:t>
            </a:r>
            <a:r>
              <a:rPr lang="pl-PL" sz="1400" b="1" strike="noStrike">
                <a:solidFill>
                  <a:srgbClr val="1D848A"/>
                </a:solidFill>
                <a:latin typeface="Arial"/>
              </a:rPr>
              <a:t> </a:t>
            </a:r>
            <a:r>
              <a:rPr lang="pl-PL"/>
              <a:t/>
            </a:r>
            <a:br>
              <a:rPr lang="pl-PL"/>
            </a:br>
            <a:r>
              <a:rPr lang="pl-PL" sz="1400" b="0" strike="noStrike">
                <a:solidFill>
                  <a:srgbClr val="808080"/>
                </a:solidFill>
                <a:latin typeface="Arial"/>
              </a:rPr>
              <a:t>i</a:t>
            </a:r>
            <a:r>
              <a:rPr lang="pl-PL" sz="1400" b="0" strike="noStrike">
                <a:solidFill>
                  <a:srgbClr val="1D848A"/>
                </a:solidFill>
                <a:latin typeface="Arial"/>
              </a:rPr>
              <a:t> </a:t>
            </a:r>
            <a:r>
              <a:rPr lang="pl-PL" sz="1400" b="1" u="sng" strike="noStrike">
                <a:solidFill>
                  <a:srgbClr val="964277"/>
                </a:solidFill>
                <a:uFillTx/>
                <a:latin typeface="Arial"/>
                <a:hlinkClick r:id="rId4"/>
              </a:rPr>
              <a:t>Facebook</a:t>
            </a:r>
          </a:p>
          <a:p>
            <a:pPr>
              <a:lnSpc>
                <a:spcPct val="100000"/>
              </a:lnSpc>
            </a:pPr>
            <a:endParaRPr lang="fr-BE" sz="1400" b="0" strike="noStrike" spc="-1">
              <a:latin typeface="Arial"/>
            </a:endParaRPr>
          </a:p>
          <a:p>
            <a:pPr marL="285840" indent="-285480">
              <a:lnSpc>
                <a:spcPct val="100000"/>
              </a:lnSpc>
              <a:buClr>
                <a:srgbClr val="B0BEFE"/>
              </a:buClr>
              <a:buFont typeface="Arial"/>
              <a:buChar char="•"/>
            </a:pPr>
            <a:r>
              <a:rPr lang="pl-PL" sz="1400" b="0" strike="noStrike">
                <a:solidFill>
                  <a:srgbClr val="808080"/>
                </a:solidFill>
                <a:latin typeface="Arial"/>
              </a:rPr>
              <a:t>Sprawdź wyniki weryfikacji informacji znalezionych w sieci dotyczących określonego tematu lub osoby za pomocą </a:t>
            </a:r>
            <a:r>
              <a:rPr lang="pl-PL"/>
              <a:t/>
            </a:r>
            <a:br>
              <a:rPr lang="pl-PL"/>
            </a:br>
            <a:r>
              <a:rPr lang="pl-PL" sz="1400" b="1" u="sng" strike="noStrike">
                <a:solidFill>
                  <a:srgbClr val="964277"/>
                </a:solidFill>
                <a:uFillTx/>
                <a:latin typeface="Arial"/>
                <a:hlinkClick r:id="rId5"/>
              </a:rPr>
              <a:t>Google’s Fact Check Explorer</a:t>
            </a:r>
          </a:p>
          <a:p>
            <a:pPr>
              <a:lnSpc>
                <a:spcPct val="100000"/>
              </a:lnSpc>
            </a:pPr>
            <a:endParaRPr lang="fr-BE" sz="1400" b="0" strike="noStrike" spc="-1">
              <a:latin typeface="Arial"/>
            </a:endParaRPr>
          </a:p>
          <a:p>
            <a:pPr marL="285840" indent="-285480">
              <a:lnSpc>
                <a:spcPct val="100000"/>
              </a:lnSpc>
              <a:buClr>
                <a:srgbClr val="B0BEFE"/>
              </a:buClr>
              <a:buFont typeface="Arial"/>
              <a:buChar char="•"/>
            </a:pPr>
            <a:r>
              <a:rPr lang="pl-PL" sz="1400" b="1" u="sng" strike="noStrike">
                <a:solidFill>
                  <a:srgbClr val="964277"/>
                </a:solidFill>
                <a:uFillTx/>
                <a:latin typeface="Arial"/>
                <a:hlinkClick r:id="rId6"/>
              </a:rPr>
              <a:t>‘Learn to Discern’ </a:t>
            </a:r>
            <a:r>
              <a:rPr lang="pl-PL" sz="1400" b="0" strike="noStrike">
                <a:solidFill>
                  <a:srgbClr val="808080"/>
                </a:solidFill>
                <a:latin typeface="Arial"/>
              </a:rPr>
              <a:t>– Podręcznik trenera dotyczący umiejętności korzystania z mediów, </a:t>
            </a:r>
            <a:r>
              <a:rPr lang="pl-PL"/>
              <a:t/>
            </a:r>
            <a:br>
              <a:rPr lang="pl-PL"/>
            </a:br>
            <a:r>
              <a:rPr lang="pl-PL" sz="1400" b="0" strike="noStrike">
                <a:solidFill>
                  <a:srgbClr val="808080"/>
                </a:solidFill>
                <a:latin typeface="Arial"/>
              </a:rPr>
              <a:t>opracowany przez IREX – organizację non-profit</a:t>
            </a:r>
          </a:p>
          <a:p>
            <a:pPr>
              <a:lnSpc>
                <a:spcPct val="100000"/>
              </a:lnSpc>
            </a:pPr>
            <a:endParaRPr lang="fr-BE" sz="1400" b="0" strike="noStrike" spc="-1">
              <a:latin typeface="Arial"/>
            </a:endParaRPr>
          </a:p>
          <a:p>
            <a:pPr marL="285840" indent="-285480">
              <a:lnSpc>
                <a:spcPct val="100000"/>
              </a:lnSpc>
              <a:buClr>
                <a:srgbClr val="B0BEFE"/>
              </a:buClr>
              <a:buFont typeface="Arial"/>
              <a:buChar char="•"/>
            </a:pPr>
            <a:r>
              <a:rPr lang="pl-PL" sz="1400" b="0" strike="noStrike">
                <a:solidFill>
                  <a:srgbClr val="808080"/>
                </a:solidFill>
                <a:latin typeface="Arial"/>
              </a:rPr>
              <a:t>Unijna </a:t>
            </a:r>
            <a:r>
              <a:rPr lang="pl-PL" sz="1400" b="1" u="sng" strike="noStrike">
                <a:solidFill>
                  <a:srgbClr val="964277"/>
                </a:solidFill>
                <a:uFillTx/>
                <a:latin typeface="Arial"/>
                <a:hlinkClick r:id="rId7"/>
              </a:rPr>
              <a:t>grupa zwalczająca dezinformację</a:t>
            </a:r>
            <a:r>
              <a:rPr lang="pl-PL" sz="1400" b="1" strike="noStrike">
                <a:solidFill>
                  <a:srgbClr val="1D848A"/>
                </a:solidFill>
                <a:latin typeface="Arial"/>
              </a:rPr>
              <a:t> </a:t>
            </a:r>
            <a:r>
              <a:rPr lang="pl-PL" sz="1400" b="0" strike="noStrike">
                <a:solidFill>
                  <a:srgbClr val="808080"/>
                </a:solidFill>
                <a:latin typeface="Arial"/>
              </a:rPr>
              <a:t>i </a:t>
            </a:r>
            <a:r>
              <a:rPr lang="pl-PL" sz="1400" b="1" strike="noStrike">
                <a:latin typeface="Arial"/>
              </a:rPr>
              <a:t> </a:t>
            </a:r>
            <a:r>
              <a:rPr lang="pl-PL" sz="1400" b="0" strike="noStrike">
                <a:solidFill>
                  <a:srgbClr val="808080"/>
                </a:solidFill>
                <a:latin typeface="Arial"/>
              </a:rPr>
              <a:t>kampania</a:t>
            </a:r>
            <a:r>
              <a:rPr lang="pl-PL" sz="1400" b="1" u="sng" strike="noStrike">
                <a:solidFill>
                  <a:srgbClr val="964277"/>
                </a:solidFill>
                <a:uFillTx/>
                <a:latin typeface="Arial"/>
                <a:hlinkClick r:id="rId8"/>
              </a:rPr>
              <a:t>”Pomyśl zanim udostępnisz”</a:t>
            </a:r>
            <a:r>
              <a:rPr lang="pl-PL" sz="1400" b="1" strike="noStrike">
                <a:solidFill>
                  <a:srgbClr val="808080"/>
                </a:solidFill>
                <a:latin typeface="Arial"/>
              </a:rPr>
              <a:t> </a:t>
            </a:r>
          </a:p>
        </p:txBody>
      </p:sp>
      <p:sp>
        <p:nvSpPr>
          <p:cNvPr id="639" name="CustomShape 3"/>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pl-PL" sz="3200" b="1" strike="noStrike">
                <a:solidFill>
                  <a:srgbClr val="FFFFFF"/>
                </a:solidFill>
                <a:latin typeface="Arial"/>
              </a:rPr>
              <a:t>5</a:t>
            </a:r>
          </a:p>
        </p:txBody>
      </p:sp>
      <p:grpSp>
        <p:nvGrpSpPr>
          <p:cNvPr id="640" name="Group 4"/>
          <p:cNvGrpSpPr/>
          <p:nvPr/>
        </p:nvGrpSpPr>
        <p:grpSpPr>
          <a:xfrm>
            <a:off x="92520" y="2184840"/>
            <a:ext cx="2799360" cy="2955600"/>
            <a:chOff x="92520" y="2184840"/>
            <a:chExt cx="2799360" cy="2955600"/>
          </a:xfrm>
        </p:grpSpPr>
        <p:pic>
          <p:nvPicPr>
            <p:cNvPr id="641" name="Elemento grafico 11" descr="Collegamento"/>
            <p:cNvPicPr/>
            <p:nvPr/>
          </p:nvPicPr>
          <p:blipFill>
            <a:blip r:embed="rId9"/>
            <a:stretch/>
          </p:blipFill>
          <p:spPr>
            <a:xfrm>
              <a:off x="463680" y="2623680"/>
              <a:ext cx="1945440" cy="1945440"/>
            </a:xfrm>
            <a:prstGeom prst="rect">
              <a:avLst/>
            </a:prstGeom>
            <a:ln w="0">
              <a:noFill/>
            </a:ln>
          </p:spPr>
        </p:pic>
        <p:pic>
          <p:nvPicPr>
            <p:cNvPr id="642" name="Immagine 12"/>
            <p:cNvPicPr/>
            <p:nvPr/>
          </p:nvPicPr>
          <p:blipFill>
            <a:blip r:embed="rId10">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43"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pl-PL" sz="1800" b="0" strike="noStrike">
                <a:solidFill>
                  <a:srgbClr val="FFFFFF"/>
                </a:solidFill>
                <a:latin typeface="Arial"/>
              </a:rPr>
              <a:t>DLA ZAINTERESOWANYCH –</a:t>
            </a:r>
            <a:r>
              <a:rPr lang="pl-PL" sz="1800" strike="noStrike">
                <a:solidFill>
                  <a:srgbClr val="FFFFFF"/>
                </a:solidFill>
                <a:latin typeface="Arial"/>
              </a:rPr>
              <a:t> </a:t>
            </a:r>
            <a:r>
              <a:rPr lang="pl-PL" sz="1800" b="1" strike="noStrike">
                <a:solidFill>
                  <a:srgbClr val="FFFFFF"/>
                </a:solidFill>
                <a:latin typeface="Arial"/>
              </a:rPr>
              <a:t>ZASOBY KRAJOWE</a:t>
            </a:r>
          </a:p>
        </p:txBody>
      </p:sp>
      <p:sp>
        <p:nvSpPr>
          <p:cNvPr id="644"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pl-PL" sz="3200" b="1" strike="noStrike">
                <a:solidFill>
                  <a:srgbClr val="FFFFFF"/>
                </a:solidFill>
                <a:latin typeface="Arial"/>
              </a:rPr>
              <a:t>5</a:t>
            </a:r>
          </a:p>
        </p:txBody>
      </p:sp>
      <p:sp>
        <p:nvSpPr>
          <p:cNvPr id="645" name="CustomShape 3"/>
          <p:cNvSpPr/>
          <p:nvPr/>
        </p:nvSpPr>
        <p:spPr>
          <a:xfrm>
            <a:off x="2782800" y="1165320"/>
            <a:ext cx="4150080" cy="6706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pl-PL" sz="1400" b="1" strike="noStrike">
                <a:solidFill>
                  <a:srgbClr val="0A1641"/>
                </a:solidFill>
                <a:latin typeface="Arial"/>
              </a:rPr>
              <a:t>AUSTRIA</a:t>
            </a:r>
          </a:p>
          <a:p>
            <a:pPr marL="182880" indent="-182520">
              <a:lnSpc>
                <a:spcPct val="90000"/>
              </a:lnSpc>
              <a:spcBef>
                <a:spcPts val="1199"/>
              </a:spcBef>
              <a:buClr>
                <a:srgbClr val="40BAD2"/>
              </a:buClr>
              <a:buFont typeface="Wingdings 2" charset="2"/>
              <a:buChar char=""/>
            </a:pPr>
            <a:r>
              <a:rPr lang="pl-PL" sz="1200" b="1" u="sng" strike="noStrike">
                <a:solidFill>
                  <a:srgbClr val="964277"/>
                </a:solidFill>
                <a:uFillTx/>
                <a:latin typeface="Arial"/>
                <a:hlinkClick r:id="rId3"/>
              </a:rPr>
              <a:t>Mediamanual</a:t>
            </a:r>
          </a:p>
          <a:p>
            <a:pPr marL="182880" indent="-182520">
              <a:lnSpc>
                <a:spcPct val="90000"/>
              </a:lnSpc>
              <a:spcBef>
                <a:spcPts val="1199"/>
              </a:spcBef>
              <a:buClr>
                <a:srgbClr val="40BAD2"/>
              </a:buClr>
              <a:buFont typeface="Wingdings 2" charset="2"/>
              <a:buChar char=""/>
            </a:pPr>
            <a:r>
              <a:rPr lang="pl-PL" sz="1200" b="1" u="sng" strike="noStrike">
                <a:solidFill>
                  <a:srgbClr val="964277"/>
                </a:solidFill>
                <a:uFillTx/>
                <a:latin typeface="Arial"/>
                <a:hlinkClick r:id="rId4"/>
              </a:rPr>
              <a:t>Saferinternet</a:t>
            </a:r>
          </a:p>
          <a:p>
            <a:pPr marL="182880" indent="-182520">
              <a:lnSpc>
                <a:spcPct val="90000"/>
              </a:lnSpc>
              <a:spcBef>
                <a:spcPts val="1199"/>
              </a:spcBef>
              <a:buClr>
                <a:srgbClr val="40BAD2"/>
              </a:buClr>
              <a:buFont typeface="Wingdings 2" charset="2"/>
              <a:buChar char=""/>
            </a:pPr>
            <a:r>
              <a:rPr lang="pl-PL" sz="1200" b="1" u="sng" strike="noStrike">
                <a:solidFill>
                  <a:srgbClr val="964277"/>
                </a:solidFill>
                <a:uFillTx/>
                <a:latin typeface="Arial"/>
                <a:hlinkClick r:id="rId5"/>
              </a:rPr>
              <a:t>BUPP</a:t>
            </a:r>
          </a:p>
          <a:p>
            <a:pPr marL="182880" indent="-182520">
              <a:lnSpc>
                <a:spcPct val="90000"/>
              </a:lnSpc>
              <a:spcBef>
                <a:spcPts val="1199"/>
              </a:spcBef>
              <a:buClr>
                <a:srgbClr val="40BAD2"/>
              </a:buClr>
              <a:buFont typeface="Wingdings 2" charset="2"/>
              <a:buChar char=""/>
            </a:pPr>
            <a:r>
              <a:rPr lang="pl-PL" sz="1200" b="1" u="sng" strike="noStrike">
                <a:solidFill>
                  <a:srgbClr val="964277"/>
                </a:solidFill>
                <a:uFillTx/>
                <a:latin typeface="Arial"/>
                <a:hlinkClick r:id="rId6"/>
              </a:rPr>
              <a:t>Click &amp; Check</a:t>
            </a:r>
            <a:r>
              <a:rPr lang="pl-PL" sz="1200" b="1" strike="noStrike">
                <a:solidFill>
                  <a:srgbClr val="0A1641"/>
                </a:solidFill>
                <a:latin typeface="Arial"/>
              </a:rPr>
              <a:t> </a:t>
            </a:r>
          </a:p>
          <a:p>
            <a:pPr>
              <a:lnSpc>
                <a:spcPct val="90000"/>
              </a:lnSpc>
              <a:spcBef>
                <a:spcPts val="1199"/>
              </a:spcBef>
            </a:pPr>
            <a:endParaRPr lang="fr-BE" sz="1200" b="0" strike="noStrike" spc="-1">
              <a:latin typeface="Arial"/>
            </a:endParaRPr>
          </a:p>
          <a:p>
            <a:pPr>
              <a:lnSpc>
                <a:spcPct val="90000"/>
              </a:lnSpc>
              <a:spcBef>
                <a:spcPts val="1199"/>
              </a:spcBef>
            </a:pPr>
            <a:r>
              <a:rPr lang="pl-PL" sz="1400" b="1" strike="noStrike">
                <a:solidFill>
                  <a:srgbClr val="0A1641"/>
                </a:solidFill>
                <a:latin typeface="Arial"/>
              </a:rPr>
              <a:t>BELGIA</a:t>
            </a:r>
          </a:p>
          <a:p>
            <a:pPr marL="182880" indent="-182520">
              <a:lnSpc>
                <a:spcPct val="90000"/>
              </a:lnSpc>
              <a:spcBef>
                <a:spcPts val="1199"/>
              </a:spcBef>
              <a:buClr>
                <a:srgbClr val="40BAD2"/>
              </a:buClr>
              <a:buFont typeface="Wingdings 2" charset="2"/>
              <a:buChar char=""/>
            </a:pPr>
            <a:r>
              <a:rPr lang="pl-PL" sz="1200" b="1" u="sng" strike="noStrike">
                <a:solidFill>
                  <a:srgbClr val="964277"/>
                </a:solidFill>
                <a:uFillTx/>
                <a:latin typeface="Arial"/>
                <a:hlinkClick r:id="rId7"/>
              </a:rPr>
              <a:t>Mediawijs</a:t>
            </a:r>
          </a:p>
          <a:p>
            <a:pPr>
              <a:lnSpc>
                <a:spcPct val="90000"/>
              </a:lnSpc>
              <a:spcBef>
                <a:spcPts val="1199"/>
              </a:spcBef>
            </a:pPr>
            <a:endParaRPr lang="fr-BE" sz="1200" b="0" strike="noStrike" spc="-1">
              <a:latin typeface="Arial"/>
            </a:endParaRPr>
          </a:p>
          <a:p>
            <a:pPr>
              <a:lnSpc>
                <a:spcPct val="90000"/>
              </a:lnSpc>
              <a:spcBef>
                <a:spcPts val="1199"/>
              </a:spcBef>
            </a:pPr>
            <a:r>
              <a:rPr lang="pl-PL" sz="1400" b="1" strike="noStrike">
                <a:solidFill>
                  <a:srgbClr val="0A1641"/>
                </a:solidFill>
                <a:latin typeface="Arial"/>
              </a:rPr>
              <a:t>BUŁGARIA</a:t>
            </a:r>
          </a:p>
          <a:p>
            <a:pPr marL="182880" indent="-182520">
              <a:lnSpc>
                <a:spcPct val="90000"/>
              </a:lnSpc>
              <a:spcBef>
                <a:spcPts val="1199"/>
              </a:spcBef>
              <a:buClr>
                <a:srgbClr val="40BAD2"/>
              </a:buClr>
              <a:buFont typeface="Wingdings 2" charset="2"/>
              <a:buChar char=""/>
            </a:pPr>
            <a:r>
              <a:rPr lang="pl-PL" sz="1200" b="1" u="sng" strike="noStrike">
                <a:solidFill>
                  <a:srgbClr val="964277"/>
                </a:solidFill>
                <a:uFillTx/>
                <a:latin typeface="Arial"/>
                <a:hlinkClick r:id="rId8"/>
              </a:rPr>
              <a:t>Gramoten</a:t>
            </a:r>
            <a:r>
              <a:rPr lang="pl-PL" sz="1200" b="1" strike="noStrike">
                <a:solidFill>
                  <a:srgbClr val="0A1641"/>
                </a:solidFill>
                <a:latin typeface="Arial"/>
              </a:rPr>
              <a:t> </a:t>
            </a:r>
          </a:p>
          <a:p>
            <a:pPr>
              <a:lnSpc>
                <a:spcPct val="90000"/>
              </a:lnSpc>
              <a:spcBef>
                <a:spcPts val="1199"/>
              </a:spcBef>
            </a:pPr>
            <a:endParaRPr lang="fr-BE" sz="1200" b="0" strike="noStrike" spc="-1">
              <a:latin typeface="Arial"/>
            </a:endParaRPr>
          </a:p>
          <a:p>
            <a:pPr>
              <a:lnSpc>
                <a:spcPct val="90000"/>
              </a:lnSpc>
              <a:spcBef>
                <a:spcPts val="1199"/>
              </a:spcBef>
            </a:pPr>
            <a:r>
              <a:rPr lang="pl-PL" sz="1400" b="1" strike="noStrike">
                <a:solidFill>
                  <a:srgbClr val="0A1641"/>
                </a:solidFill>
                <a:latin typeface="Arial"/>
              </a:rPr>
              <a:t>CHORWACJA</a:t>
            </a:r>
          </a:p>
          <a:p>
            <a:pPr marL="182880" indent="-182520">
              <a:lnSpc>
                <a:spcPct val="90000"/>
              </a:lnSpc>
              <a:spcBef>
                <a:spcPts val="1199"/>
              </a:spcBef>
              <a:buClr>
                <a:srgbClr val="40BAD2"/>
              </a:buClr>
              <a:buFont typeface="Wingdings 2" charset="2"/>
              <a:buChar char=""/>
            </a:pPr>
            <a:r>
              <a:rPr lang="pl-PL" sz="1200" b="1" u="sng" strike="noStrike">
                <a:solidFill>
                  <a:srgbClr val="964277"/>
                </a:solidFill>
                <a:uFillTx/>
                <a:latin typeface="Arial"/>
                <a:hlinkClick r:id="rId9"/>
              </a:rPr>
              <a:t>Stowarzyszenie na rzecz komunikacji i kultury mediów </a:t>
            </a:r>
          </a:p>
          <a:p>
            <a:pPr marL="182880" indent="-182520">
              <a:lnSpc>
                <a:spcPct val="90000"/>
              </a:lnSpc>
              <a:spcBef>
                <a:spcPts val="1199"/>
              </a:spcBef>
              <a:buClr>
                <a:srgbClr val="40BAD2"/>
              </a:buClr>
              <a:buFont typeface="Wingdings 2" charset="2"/>
              <a:buChar char=""/>
            </a:pPr>
            <a:r>
              <a:rPr lang="pl-PL" sz="1200" b="1" u="sng" strike="noStrike">
                <a:solidFill>
                  <a:srgbClr val="964277"/>
                </a:solidFill>
                <a:uFillTx/>
                <a:latin typeface="Arial"/>
                <a:hlinkClick r:id="rId10"/>
              </a:rPr>
              <a:t>Dzieci mediów </a:t>
            </a:r>
          </a:p>
          <a:p>
            <a:pPr marL="182880" indent="-182520">
              <a:lnSpc>
                <a:spcPct val="90000"/>
              </a:lnSpc>
              <a:spcBef>
                <a:spcPts val="1199"/>
              </a:spcBef>
              <a:buClr>
                <a:srgbClr val="40BAD2"/>
              </a:buClr>
              <a:buFont typeface="Wingdings 2" charset="2"/>
              <a:buChar char=""/>
            </a:pPr>
            <a:r>
              <a:rPr lang="pl-PL" sz="1200" b="1" u="sng" strike="noStrike">
                <a:solidFill>
                  <a:srgbClr val="964277"/>
                </a:solidFill>
                <a:uFillTx/>
                <a:latin typeface="Arial"/>
                <a:hlinkClick r:id="rId11"/>
              </a:rPr>
              <a:t>Dni umiejętności korzystania z mediów</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sp>
        <p:nvSpPr>
          <p:cNvPr id="646" name="CustomShape 4"/>
          <p:cNvSpPr/>
          <p:nvPr/>
        </p:nvSpPr>
        <p:spPr>
          <a:xfrm>
            <a:off x="7561440" y="1165320"/>
            <a:ext cx="4095000" cy="6362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pl-PL" sz="1400" b="1" strike="noStrike">
                <a:solidFill>
                  <a:srgbClr val="0A1641"/>
                </a:solidFill>
                <a:latin typeface="Arial"/>
              </a:rPr>
              <a:t>CYPR</a:t>
            </a:r>
          </a:p>
          <a:p>
            <a:pPr marL="182880" indent="-182520">
              <a:lnSpc>
                <a:spcPct val="90000"/>
              </a:lnSpc>
              <a:spcBef>
                <a:spcPts val="1199"/>
              </a:spcBef>
              <a:buClr>
                <a:srgbClr val="40BAD2"/>
              </a:buClr>
              <a:buFont typeface="Wingdings 2" charset="2"/>
              <a:buChar char=""/>
            </a:pPr>
            <a:r>
              <a:rPr lang="pl-PL" sz="1200" b="1" u="sng" strike="noStrike">
                <a:solidFill>
                  <a:srgbClr val="964277"/>
                </a:solidFill>
                <a:uFillTx/>
                <a:latin typeface="Arial"/>
                <a:hlinkClick r:id="rId12"/>
              </a:rPr>
              <a:t>Zwalczanie informacji wprowadzających w błąd dzięki umiejętności korzystania z mediów </a:t>
            </a:r>
          </a:p>
          <a:p>
            <a:pPr>
              <a:lnSpc>
                <a:spcPct val="90000"/>
              </a:lnSpc>
              <a:spcBef>
                <a:spcPts val="1199"/>
              </a:spcBef>
            </a:pPr>
            <a:endParaRPr lang="fr-BE" sz="1200" b="0" strike="noStrike" spc="-1">
              <a:latin typeface="Arial"/>
            </a:endParaRPr>
          </a:p>
          <a:p>
            <a:pPr>
              <a:lnSpc>
                <a:spcPct val="90000"/>
              </a:lnSpc>
              <a:spcBef>
                <a:spcPts val="1199"/>
              </a:spcBef>
            </a:pPr>
            <a:r>
              <a:rPr lang="pl-PL" sz="1400" b="1" strike="noStrike">
                <a:solidFill>
                  <a:srgbClr val="0A1641"/>
                </a:solidFill>
                <a:latin typeface="Arial"/>
              </a:rPr>
              <a:t>REPUBLIKA CZESKA</a:t>
            </a:r>
          </a:p>
          <a:p>
            <a:pPr marL="182880" indent="-182520">
              <a:lnSpc>
                <a:spcPct val="90000"/>
              </a:lnSpc>
              <a:spcBef>
                <a:spcPts val="1199"/>
              </a:spcBef>
              <a:buClr>
                <a:srgbClr val="40BAD2"/>
              </a:buClr>
              <a:buFont typeface="Wingdings 2" charset="2"/>
              <a:buChar char=""/>
            </a:pPr>
            <a:r>
              <a:rPr lang="pl-PL" sz="1200" b="1" u="sng" strike="noStrike">
                <a:solidFill>
                  <a:srgbClr val="964277"/>
                </a:solidFill>
                <a:uFillTx/>
                <a:latin typeface="Arial"/>
                <a:hlinkClick r:id="rId13"/>
              </a:rPr>
              <a:t>Clovekvtisni</a:t>
            </a:r>
            <a:r>
              <a:rPr lang="pl-PL"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pl-PL" sz="1200" b="1" u="sng" strike="noStrike">
                <a:solidFill>
                  <a:srgbClr val="964277"/>
                </a:solidFill>
                <a:uFillTx/>
                <a:latin typeface="Arial"/>
                <a:hlinkClick r:id="rId14"/>
              </a:rPr>
              <a:t>Fakescape</a:t>
            </a:r>
          </a:p>
          <a:p>
            <a:pPr marL="182880" indent="-182520">
              <a:lnSpc>
                <a:spcPct val="90000"/>
              </a:lnSpc>
              <a:spcBef>
                <a:spcPts val="1199"/>
              </a:spcBef>
              <a:buClr>
                <a:srgbClr val="40BAD2"/>
              </a:buClr>
              <a:buFont typeface="Wingdings 2" charset="2"/>
              <a:buChar char=""/>
            </a:pPr>
            <a:r>
              <a:rPr lang="pl-PL" sz="1200" b="1" u="sng" strike="noStrike">
                <a:solidFill>
                  <a:srgbClr val="964277"/>
                </a:solidFill>
                <a:uFillTx/>
                <a:latin typeface="Arial"/>
                <a:hlinkClick r:id="rId15"/>
              </a:rPr>
              <a:t>Elpida</a:t>
            </a:r>
            <a:r>
              <a:rPr lang="pl-PL" sz="1200" b="1" strike="noStrike">
                <a:solidFill>
                  <a:srgbClr val="0A1641"/>
                </a:solidFill>
                <a:latin typeface="Arial"/>
              </a:rPr>
              <a:t> </a:t>
            </a:r>
          </a:p>
          <a:p>
            <a:pPr>
              <a:lnSpc>
                <a:spcPct val="90000"/>
              </a:lnSpc>
              <a:spcBef>
                <a:spcPts val="1199"/>
              </a:spcBef>
            </a:pPr>
            <a:endParaRPr lang="fr-BE" sz="1200" b="0" strike="noStrike" spc="-1">
              <a:latin typeface="Arial"/>
            </a:endParaRPr>
          </a:p>
          <a:p>
            <a:pPr>
              <a:lnSpc>
                <a:spcPct val="90000"/>
              </a:lnSpc>
              <a:spcBef>
                <a:spcPts val="1199"/>
              </a:spcBef>
            </a:pPr>
            <a:r>
              <a:rPr lang="pl-PL" sz="1400" b="1" strike="noStrike">
                <a:solidFill>
                  <a:srgbClr val="0A1641"/>
                </a:solidFill>
                <a:latin typeface="Arial"/>
              </a:rPr>
              <a:t>DANIA</a:t>
            </a:r>
          </a:p>
          <a:p>
            <a:pPr marL="182880" indent="-182520">
              <a:lnSpc>
                <a:spcPct val="90000"/>
              </a:lnSpc>
              <a:spcBef>
                <a:spcPts val="1199"/>
              </a:spcBef>
              <a:buClr>
                <a:srgbClr val="40BAD2"/>
              </a:buClr>
              <a:buFont typeface="Wingdings 2" charset="2"/>
              <a:buChar char=""/>
            </a:pPr>
            <a:r>
              <a:rPr lang="pl-PL" sz="1200" b="1" u="sng" strike="noStrike">
                <a:solidFill>
                  <a:srgbClr val="964277"/>
                </a:solidFill>
                <a:uFillTx/>
                <a:latin typeface="Arial"/>
                <a:hlinkClick r:id="rId16"/>
              </a:rPr>
              <a:t>International Media Support </a:t>
            </a:r>
          </a:p>
          <a:p>
            <a:pPr marL="182880" indent="-182520">
              <a:lnSpc>
                <a:spcPct val="90000"/>
              </a:lnSpc>
              <a:spcBef>
                <a:spcPts val="1199"/>
              </a:spcBef>
              <a:buClr>
                <a:srgbClr val="40BAD2"/>
              </a:buClr>
              <a:buFont typeface="Wingdings 2" charset="2"/>
              <a:buChar char=""/>
            </a:pPr>
            <a:r>
              <a:rPr lang="pl-PL" sz="1200" b="1" u="sng" strike="noStrike">
                <a:solidFill>
                  <a:srgbClr val="964277"/>
                </a:solidFill>
                <a:uFillTx/>
                <a:latin typeface="Arial"/>
                <a:hlinkClick r:id="rId17"/>
              </a:rPr>
              <a:t>TjekDet</a:t>
            </a:r>
            <a:r>
              <a:rPr lang="pl-PL"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pl-PL" sz="1200" b="1" u="sng" strike="noStrike">
                <a:solidFill>
                  <a:srgbClr val="964277"/>
                </a:solidFill>
                <a:uFillTx/>
                <a:latin typeface="Arial"/>
                <a:hlinkClick r:id="rId18"/>
              </a:rPr>
              <a:t>DR Detektor</a:t>
            </a:r>
            <a:r>
              <a:rPr lang="pl-PL"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pl-PL" sz="1200" b="1" u="sng" strike="noStrike">
                <a:solidFill>
                  <a:srgbClr val="964277"/>
                </a:solidFill>
                <a:uFillTx/>
                <a:latin typeface="Arial"/>
                <a:hlinkClick r:id="rId19"/>
              </a:rPr>
              <a:t>DR Ultra </a:t>
            </a:r>
          </a:p>
          <a:p>
            <a:pPr marL="182880" indent="-182520">
              <a:lnSpc>
                <a:spcPct val="90000"/>
              </a:lnSpc>
              <a:spcBef>
                <a:spcPts val="1199"/>
              </a:spcBef>
              <a:buClr>
                <a:srgbClr val="40BAD2"/>
              </a:buClr>
              <a:buFont typeface="Wingdings 2" charset="2"/>
              <a:buChar char=""/>
            </a:pPr>
            <a:r>
              <a:rPr lang="pl-PL" sz="1200" b="1" u="sng" strike="noStrike">
                <a:solidFill>
                  <a:srgbClr val="964277"/>
                </a:solidFill>
                <a:uFillTx/>
                <a:latin typeface="Arial"/>
                <a:hlinkClick r:id="rId20"/>
              </a:rPr>
              <a:t>Børneavisen</a:t>
            </a:r>
            <a:r>
              <a:rPr lang="pl-PL"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pl-PL" sz="1200" b="1" u="sng" strike="noStrike">
                <a:solidFill>
                  <a:srgbClr val="964277"/>
                </a:solidFill>
                <a:uFillTx/>
                <a:latin typeface="Arial"/>
                <a:hlinkClick r:id="rId21"/>
              </a:rPr>
              <a:t>Danske Medier </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pic>
        <p:nvPicPr>
          <p:cNvPr id="647" name="Elemento grafico 14" descr="Collegamento"/>
          <p:cNvPicPr/>
          <p:nvPr/>
        </p:nvPicPr>
        <p:blipFill>
          <a:blip r:embed="rId22"/>
          <a:stretch/>
        </p:blipFill>
        <p:spPr>
          <a:xfrm>
            <a:off x="463680" y="2623680"/>
            <a:ext cx="1945440" cy="1945440"/>
          </a:xfrm>
          <a:prstGeom prst="rect">
            <a:avLst/>
          </a:prstGeom>
          <a:ln w="0">
            <a:noFill/>
          </a:ln>
        </p:spPr>
      </p:pic>
      <p:pic>
        <p:nvPicPr>
          <p:cNvPr id="648" name="Immagine 20"/>
          <p:cNvPicPr/>
          <p:nvPr/>
        </p:nvPicPr>
        <p:blipFill>
          <a:blip r:embed="rId23">
            <a:alphaModFix amt="19000"/>
          </a:blip>
          <a:stretch/>
        </p:blipFill>
        <p:spPr>
          <a:xfrm>
            <a:off x="92520" y="2184840"/>
            <a:ext cx="2799360" cy="29556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pl-PL" sz="1800" b="0" strike="noStrike">
                <a:solidFill>
                  <a:srgbClr val="FFFFFF"/>
                </a:solidFill>
                <a:latin typeface="Arial"/>
              </a:rPr>
              <a:t>WYBRANE PRZYKŁADY</a:t>
            </a:r>
          </a:p>
        </p:txBody>
      </p:sp>
      <p:pic>
        <p:nvPicPr>
          <p:cNvPr id="298" name="Immagine 3"/>
          <p:cNvPicPr/>
          <p:nvPr/>
        </p:nvPicPr>
        <p:blipFill>
          <a:blip r:embed="rId3"/>
          <a:stretch/>
        </p:blipFill>
        <p:spPr>
          <a:xfrm>
            <a:off x="604260" y="942250"/>
            <a:ext cx="2662200" cy="5154840"/>
          </a:xfrm>
          <a:prstGeom prst="rect">
            <a:avLst/>
          </a:prstGeom>
          <a:ln w="0">
            <a:noFill/>
          </a:ln>
          <a:effectLst>
            <a:reflection blurRad="6350" stA="15000" endPos="55000" dir="5400000" sy="-100000" algn="bl" rotWithShape="0"/>
          </a:effectLst>
        </p:spPr>
      </p:pic>
      <p:pic>
        <p:nvPicPr>
          <p:cNvPr id="299" name="Immagine 4"/>
          <p:cNvPicPr/>
          <p:nvPr/>
        </p:nvPicPr>
        <p:blipFill>
          <a:blip r:embed="rId4"/>
          <a:stretch/>
        </p:blipFill>
        <p:spPr>
          <a:xfrm>
            <a:off x="7094520" y="1884600"/>
            <a:ext cx="3213360" cy="3038760"/>
          </a:xfrm>
          <a:prstGeom prst="rect">
            <a:avLst/>
          </a:prstGeom>
          <a:ln w="92075">
            <a:noFill/>
          </a:ln>
        </p:spPr>
      </p:pic>
      <p:pic>
        <p:nvPicPr>
          <p:cNvPr id="300" name="Immagine 5"/>
          <p:cNvPicPr/>
          <p:nvPr/>
        </p:nvPicPr>
        <p:blipFill>
          <a:blip r:embed="rId5"/>
          <a:stretch/>
        </p:blipFill>
        <p:spPr>
          <a:xfrm>
            <a:off x="2897280" y="1879200"/>
            <a:ext cx="3219840" cy="2950920"/>
          </a:xfrm>
          <a:prstGeom prst="rect">
            <a:avLst/>
          </a:prstGeom>
          <a:ln w="92075">
            <a:noFill/>
          </a:ln>
        </p:spPr>
      </p:pic>
      <p:sp>
        <p:nvSpPr>
          <p:cNvPr id="301" name="CustomShape 2"/>
          <p:cNvSpPr/>
          <p:nvPr/>
        </p:nvSpPr>
        <p:spPr>
          <a:xfrm>
            <a:off x="2607828" y="1440380"/>
            <a:ext cx="3923664" cy="321711"/>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ts val="1780"/>
              </a:lnSpc>
            </a:pPr>
            <a:r>
              <a:rPr lang="pl-PL" sz="1400" b="1" strike="noStrike" dirty="0">
                <a:solidFill>
                  <a:srgbClr val="0B1741"/>
                </a:solidFill>
                <a:latin typeface="Arial"/>
              </a:rPr>
              <a:t>NAGŁÓWEK WPROWADZAJĄCY W BŁĄD</a:t>
            </a:r>
          </a:p>
        </p:txBody>
      </p:sp>
      <p:pic>
        <p:nvPicPr>
          <p:cNvPr id="302" name="Immagine 9"/>
          <p:cNvPicPr/>
          <p:nvPr/>
        </p:nvPicPr>
        <p:blipFill>
          <a:blip r:embed="rId6"/>
          <a:stretch/>
        </p:blipFill>
        <p:spPr>
          <a:xfrm>
            <a:off x="10127880" y="1193040"/>
            <a:ext cx="542160" cy="542160"/>
          </a:xfrm>
          <a:prstGeom prst="rect">
            <a:avLst/>
          </a:prstGeom>
          <a:ln w="0">
            <a:noFill/>
          </a:ln>
        </p:spPr>
      </p:pic>
      <p:sp>
        <p:nvSpPr>
          <p:cNvPr id="303" name="CustomShape 3"/>
          <p:cNvSpPr/>
          <p:nvPr/>
        </p:nvSpPr>
        <p:spPr>
          <a:xfrm>
            <a:off x="7008840" y="1467720"/>
            <a:ext cx="4078080" cy="290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579"/>
              </a:lnSpc>
            </a:pPr>
            <a:r>
              <a:rPr lang="pl-PL" sz="1400" b="1" strike="noStrike">
                <a:solidFill>
                  <a:srgbClr val="0B1741"/>
                </a:solidFill>
                <a:latin typeface="Arial"/>
              </a:rPr>
              <a:t>ŹRÓDŁO NIE ISTNIEJE</a:t>
            </a:r>
          </a:p>
        </p:txBody>
      </p:sp>
      <p:pic>
        <p:nvPicPr>
          <p:cNvPr id="304" name="Immagine 11"/>
          <p:cNvPicPr/>
          <p:nvPr/>
        </p:nvPicPr>
        <p:blipFill>
          <a:blip r:embed="rId7">
            <a:biLevel thresh="50000"/>
          </a:blip>
          <a:stretch/>
        </p:blipFill>
        <p:spPr>
          <a:xfrm>
            <a:off x="5578200" y="846234"/>
            <a:ext cx="754200" cy="515160"/>
          </a:xfrm>
          <a:prstGeom prst="rect">
            <a:avLst/>
          </a:prstGeom>
          <a:ln w="0">
            <a:noFill/>
          </a:ln>
        </p:spPr>
      </p:pic>
      <p:sp>
        <p:nvSpPr>
          <p:cNvPr id="305" name="CustomShape 4"/>
          <p:cNvSpPr/>
          <p:nvPr/>
        </p:nvSpPr>
        <p:spPr>
          <a:xfrm>
            <a:off x="9308880" y="4533480"/>
            <a:ext cx="1533600" cy="39780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pl-PL" sz="2800" b="1" strike="noStrike">
                <a:solidFill>
                  <a:srgbClr val="FFFFFF"/>
                </a:solidFill>
                <a:latin typeface="Arial"/>
              </a:rPr>
              <a:t>FAŁSZ</a:t>
            </a:r>
          </a:p>
        </p:txBody>
      </p:sp>
      <p:sp>
        <p:nvSpPr>
          <p:cNvPr id="306" name="CustomShape 5"/>
          <p:cNvSpPr/>
          <p:nvPr/>
        </p:nvSpPr>
        <p:spPr>
          <a:xfrm>
            <a:off x="2806920" y="5151600"/>
            <a:ext cx="3525480" cy="616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380"/>
              </a:lnSpc>
            </a:pPr>
            <a:r>
              <a:rPr lang="pl-PL" sz="1400" b="1" strike="noStrike">
                <a:solidFill>
                  <a:srgbClr val="0A1641"/>
                </a:solidFill>
                <a:latin typeface="Arial"/>
              </a:rPr>
              <a:t>Ten obraz pochodzi z konta innej dziewczyny, która, uchwycona na zdjęciu pod szczególnym kątem, jest podobna do Grety.</a:t>
            </a:r>
          </a:p>
        </p:txBody>
      </p:sp>
      <p:sp>
        <p:nvSpPr>
          <p:cNvPr id="307" name="CustomShape 6"/>
          <p:cNvSpPr/>
          <p:nvPr/>
        </p:nvSpPr>
        <p:spPr>
          <a:xfrm>
            <a:off x="7007040" y="5178960"/>
            <a:ext cx="3618000" cy="616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380"/>
              </a:lnSpc>
            </a:pPr>
            <a:r>
              <a:rPr lang="pl-PL" sz="1400" b="1" strike="noStrike">
                <a:solidFill>
                  <a:srgbClr val="0A1641"/>
                </a:solidFill>
                <a:latin typeface="Arial"/>
              </a:rPr>
              <a:t>Dailypresser.com nie jest prawdziwym portalem informacyjnym, post jest całkowicie zmyślony.</a:t>
            </a:r>
          </a:p>
        </p:txBody>
      </p:sp>
      <p:sp>
        <p:nvSpPr>
          <p:cNvPr id="308" name="CustomShape 7"/>
          <p:cNvSpPr/>
          <p:nvPr/>
        </p:nvSpPr>
        <p:spPr>
          <a:xfrm>
            <a:off x="7117560" y="4563000"/>
            <a:ext cx="2369880" cy="338040"/>
          </a:xfrm>
          <a:prstGeom prst="rect">
            <a:avLst/>
          </a:prstGeom>
          <a:noFill/>
          <a:ln w="60325">
            <a:solidFill>
              <a:srgbClr val="FF5D00"/>
            </a:solidFill>
          </a:ln>
        </p:spPr>
        <p:style>
          <a:lnRef idx="2">
            <a:schemeClr val="accent1">
              <a:shade val="50000"/>
            </a:schemeClr>
          </a:lnRef>
          <a:fillRef idx="1">
            <a:schemeClr val="accent1"/>
          </a:fillRef>
          <a:effectRef idx="0">
            <a:schemeClr val="accent1"/>
          </a:effectRef>
          <a:fontRef idx="minor"/>
        </p:style>
      </p:sp>
      <p:sp>
        <p:nvSpPr>
          <p:cNvPr id="309" name="CustomShape 8"/>
          <p:cNvSpPr/>
          <p:nvPr/>
        </p:nvSpPr>
        <p:spPr>
          <a:xfrm>
            <a:off x="2624400" y="4203720"/>
            <a:ext cx="3781080" cy="51156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pl-PL" sz="2800" b="1" strike="noStrike">
                <a:solidFill>
                  <a:srgbClr val="FFFFFF"/>
                </a:solidFill>
                <a:latin typeface="Arial"/>
              </a:rPr>
              <a:t>FAŁSZ</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49"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pl-PL" sz="1800" b="0" strike="noStrike">
                <a:solidFill>
                  <a:srgbClr val="FFFFFF"/>
                </a:solidFill>
                <a:latin typeface="Arial"/>
              </a:rPr>
              <a:t>DLA ZAINTERESOWANYCH –</a:t>
            </a:r>
            <a:r>
              <a:rPr lang="pl-PL" sz="1800" strike="noStrike">
                <a:solidFill>
                  <a:srgbClr val="FFFFFF"/>
                </a:solidFill>
                <a:latin typeface="Arial"/>
              </a:rPr>
              <a:t> </a:t>
            </a:r>
            <a:r>
              <a:rPr lang="pl-PL" sz="1800" b="1" strike="noStrike">
                <a:solidFill>
                  <a:srgbClr val="FFFFFF"/>
                </a:solidFill>
                <a:latin typeface="Arial"/>
              </a:rPr>
              <a:t>ZASOBY KRAJOWE</a:t>
            </a:r>
          </a:p>
        </p:txBody>
      </p:sp>
      <p:sp>
        <p:nvSpPr>
          <p:cNvPr id="650"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pl-PL" sz="3200" b="1" strike="noStrike">
                <a:solidFill>
                  <a:srgbClr val="FFFFFF"/>
                </a:solidFill>
                <a:latin typeface="Arial"/>
              </a:rPr>
              <a:t>5</a:t>
            </a:r>
          </a:p>
        </p:txBody>
      </p:sp>
      <p:sp>
        <p:nvSpPr>
          <p:cNvPr id="651" name="CustomShape 3"/>
          <p:cNvSpPr/>
          <p:nvPr/>
        </p:nvSpPr>
        <p:spPr>
          <a:xfrm>
            <a:off x="2782800" y="1197000"/>
            <a:ext cx="3285360" cy="6389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pl-PL" sz="1400" b="1" strike="noStrike">
                <a:solidFill>
                  <a:srgbClr val="0A1641"/>
                </a:solidFill>
                <a:latin typeface="Arial"/>
              </a:rPr>
              <a:t>ESTONIA</a:t>
            </a:r>
          </a:p>
          <a:p>
            <a:pPr marL="182880" indent="-182520">
              <a:lnSpc>
                <a:spcPct val="90000"/>
              </a:lnSpc>
              <a:spcBef>
                <a:spcPts val="1199"/>
              </a:spcBef>
              <a:buClr>
                <a:srgbClr val="40BAD2"/>
              </a:buClr>
              <a:buFont typeface="Wingdings 2" charset="2"/>
              <a:buChar char=""/>
            </a:pPr>
            <a:r>
              <a:rPr lang="pl-PL" sz="1200" b="1" u="sng" strike="noStrike">
                <a:solidFill>
                  <a:srgbClr val="964277"/>
                </a:solidFill>
                <a:uFillTx/>
                <a:latin typeface="Arial"/>
                <a:hlinkClick r:id="rId3"/>
              </a:rPr>
              <a:t>Meediapädevuse nädal</a:t>
            </a:r>
          </a:p>
          <a:p>
            <a:pPr marL="182880" indent="-182520">
              <a:lnSpc>
                <a:spcPct val="90000"/>
              </a:lnSpc>
              <a:spcBef>
                <a:spcPts val="1199"/>
              </a:spcBef>
              <a:buClr>
                <a:srgbClr val="40BAD2"/>
              </a:buClr>
              <a:buFont typeface="Wingdings 2" charset="2"/>
              <a:buChar char=""/>
            </a:pPr>
            <a:r>
              <a:rPr lang="pl-PL" sz="1200" b="1" u="sng" strike="noStrike">
                <a:solidFill>
                  <a:srgbClr val="964277"/>
                </a:solidFill>
                <a:uFillTx/>
                <a:latin typeface="Arial"/>
                <a:hlinkClick r:id="rId4"/>
              </a:rPr>
              <a:t>SALTO Participation &amp; Informa</a:t>
            </a:r>
            <a:r>
              <a:rPr lang="pl-PL" sz="1400" b="1" u="sng" strike="noStrike">
                <a:solidFill>
                  <a:srgbClr val="964277"/>
                </a:solidFill>
                <a:uFillTx/>
                <a:latin typeface="Arial"/>
                <a:hlinkClick r:id="rId4"/>
              </a:rPr>
              <a:t>tion</a:t>
            </a:r>
          </a:p>
          <a:p>
            <a:pPr>
              <a:lnSpc>
                <a:spcPct val="90000"/>
              </a:lnSpc>
              <a:spcBef>
                <a:spcPts val="1199"/>
              </a:spcBef>
            </a:pPr>
            <a:endParaRPr lang="fr-BE" sz="1400" b="0" strike="noStrike" spc="-1">
              <a:latin typeface="Arial"/>
            </a:endParaRPr>
          </a:p>
          <a:p>
            <a:pPr>
              <a:lnSpc>
                <a:spcPct val="90000"/>
              </a:lnSpc>
              <a:spcBef>
                <a:spcPts val="1199"/>
              </a:spcBef>
            </a:pPr>
            <a:r>
              <a:rPr lang="pl-PL" sz="1400" b="1" strike="noStrike">
                <a:solidFill>
                  <a:srgbClr val="0A1641"/>
                </a:solidFill>
                <a:latin typeface="Arial"/>
              </a:rPr>
              <a:t>FINLANDIA</a:t>
            </a:r>
          </a:p>
          <a:p>
            <a:pPr marL="182880" indent="-182520">
              <a:lnSpc>
                <a:spcPct val="90000"/>
              </a:lnSpc>
              <a:spcBef>
                <a:spcPts val="1199"/>
              </a:spcBef>
              <a:buClr>
                <a:srgbClr val="40BAD2"/>
              </a:buClr>
              <a:buFont typeface="Wingdings 2" charset="2"/>
              <a:buChar char=""/>
            </a:pPr>
            <a:r>
              <a:rPr lang="pl-PL" sz="1200" b="1" u="sng" strike="noStrike">
                <a:solidFill>
                  <a:srgbClr val="964277"/>
                </a:solidFill>
                <a:uFillTx/>
                <a:latin typeface="Arial"/>
                <a:hlinkClick r:id="rId5"/>
              </a:rPr>
              <a:t>Umiejętność korzystania z mediów w Finlandii</a:t>
            </a:r>
          </a:p>
          <a:p>
            <a:pPr marL="182880" indent="-182520">
              <a:lnSpc>
                <a:spcPct val="90000"/>
              </a:lnSpc>
              <a:spcBef>
                <a:spcPts val="1199"/>
              </a:spcBef>
              <a:buClr>
                <a:srgbClr val="40BAD2"/>
              </a:buClr>
              <a:buFont typeface="Wingdings 2" charset="2"/>
              <a:buChar char=""/>
            </a:pPr>
            <a:r>
              <a:rPr lang="pl-PL" sz="1200" b="1" u="sng" strike="noStrike">
                <a:solidFill>
                  <a:srgbClr val="964277"/>
                </a:solidFill>
                <a:uFillTx/>
                <a:latin typeface="Arial"/>
                <a:hlinkClick r:id="rId6"/>
              </a:rPr>
              <a:t>KAVI</a:t>
            </a:r>
          </a:p>
          <a:p>
            <a:pPr marL="182880" indent="-182520">
              <a:lnSpc>
                <a:spcPct val="90000"/>
              </a:lnSpc>
              <a:spcBef>
                <a:spcPts val="1199"/>
              </a:spcBef>
              <a:buClr>
                <a:srgbClr val="40BAD2"/>
              </a:buClr>
              <a:buFont typeface="Wingdings 2" charset="2"/>
              <a:buChar char=""/>
            </a:pPr>
            <a:r>
              <a:rPr lang="pl-PL" sz="1200" b="1" u="sng" strike="noStrike">
                <a:solidFill>
                  <a:srgbClr val="964277"/>
                </a:solidFill>
                <a:uFillTx/>
                <a:latin typeface="Arial"/>
                <a:hlinkClick r:id="rId7"/>
              </a:rPr>
              <a:t>Media Literacy School</a:t>
            </a:r>
          </a:p>
          <a:p>
            <a:pPr marL="182880" indent="-182520">
              <a:lnSpc>
                <a:spcPct val="90000"/>
              </a:lnSpc>
              <a:spcBef>
                <a:spcPts val="1199"/>
              </a:spcBef>
              <a:buClr>
                <a:srgbClr val="40BAD2"/>
              </a:buClr>
              <a:buFont typeface="Wingdings 2" charset="2"/>
              <a:buChar char=""/>
            </a:pPr>
            <a:r>
              <a:rPr lang="pl-PL" sz="1200" b="1" u="sng" strike="noStrike">
                <a:solidFill>
                  <a:srgbClr val="964277"/>
                </a:solidFill>
                <a:uFillTx/>
                <a:latin typeface="Arial"/>
                <a:hlinkClick r:id="rId8"/>
              </a:rPr>
              <a:t>Mediataitoviikko</a:t>
            </a:r>
          </a:p>
          <a:p>
            <a:pPr marL="182880" indent="-182520">
              <a:lnSpc>
                <a:spcPct val="90000"/>
              </a:lnSpc>
              <a:spcBef>
                <a:spcPts val="1199"/>
              </a:spcBef>
              <a:buClr>
                <a:srgbClr val="40BAD2"/>
              </a:buClr>
              <a:buFont typeface="Wingdings 2" charset="2"/>
              <a:buChar char=""/>
            </a:pPr>
            <a:r>
              <a:rPr lang="pl-PL" sz="1200" b="1" u="sng" strike="noStrike">
                <a:solidFill>
                  <a:srgbClr val="964277"/>
                </a:solidFill>
                <a:uFillTx/>
                <a:latin typeface="Arial"/>
                <a:hlinkClick r:id="rId9"/>
              </a:rPr>
              <a:t>Mediakasvastus</a:t>
            </a:r>
          </a:p>
          <a:p>
            <a:pPr marL="182880" indent="-182520">
              <a:lnSpc>
                <a:spcPct val="90000"/>
              </a:lnSpc>
              <a:spcBef>
                <a:spcPts val="1199"/>
              </a:spcBef>
              <a:buClr>
                <a:srgbClr val="40BAD2"/>
              </a:buClr>
              <a:buFont typeface="Wingdings 2" charset="2"/>
              <a:buChar char=""/>
            </a:pPr>
            <a:r>
              <a:rPr lang="pl-PL" sz="1200" b="1" u="sng" strike="noStrike">
                <a:solidFill>
                  <a:srgbClr val="964277"/>
                </a:solidFill>
                <a:uFillTx/>
                <a:latin typeface="Arial"/>
                <a:hlinkClick r:id="rId10"/>
              </a:rPr>
              <a:t>YLE Digitrennit </a:t>
            </a:r>
          </a:p>
          <a:p>
            <a:pPr marL="182880" indent="-182520">
              <a:lnSpc>
                <a:spcPct val="90000"/>
              </a:lnSpc>
              <a:spcBef>
                <a:spcPts val="1199"/>
              </a:spcBef>
              <a:buClr>
                <a:srgbClr val="40BAD2"/>
              </a:buClr>
              <a:buFont typeface="Wingdings 2" charset="2"/>
              <a:buChar char=""/>
            </a:pPr>
            <a:r>
              <a:rPr lang="pl-PL" sz="1200" b="1" u="sng" strike="noStrike">
                <a:solidFill>
                  <a:srgbClr val="964277"/>
                </a:solidFill>
                <a:uFillTx/>
                <a:latin typeface="Arial"/>
                <a:hlinkClick r:id="rId11"/>
              </a:rPr>
              <a:t>YLE</a:t>
            </a:r>
            <a:r>
              <a:rPr lang="pl-PL" sz="1200" b="0" u="sng" strike="noStrike">
                <a:solidFill>
                  <a:srgbClr val="964277"/>
                </a:solidFill>
                <a:uFillTx/>
                <a:latin typeface="Arial"/>
                <a:hlinkClick r:id="rId11"/>
              </a:rPr>
              <a:t> </a:t>
            </a:r>
            <a:r>
              <a:rPr lang="pl-PL" sz="1200" b="1" u="sng" strike="noStrike">
                <a:solidFill>
                  <a:srgbClr val="964277"/>
                </a:solidFill>
                <a:uFillTx/>
                <a:latin typeface="Arial"/>
                <a:hlinkClick r:id="rId11"/>
              </a:rPr>
              <a:t>Uutisluokka</a:t>
            </a:r>
          </a:p>
          <a:p>
            <a:pPr>
              <a:lnSpc>
                <a:spcPct val="90000"/>
              </a:lnSpc>
              <a:spcBef>
                <a:spcPts val="1199"/>
              </a:spcBef>
            </a:pPr>
            <a:endParaRPr lang="fr-BE" sz="1200" b="0" strike="noStrike" spc="-1">
              <a:latin typeface="Arial"/>
            </a:endParaRPr>
          </a:p>
          <a:p>
            <a:pPr>
              <a:lnSpc>
                <a:spcPct val="90000"/>
              </a:lnSpc>
              <a:spcBef>
                <a:spcPts val="1199"/>
              </a:spcBef>
            </a:pPr>
            <a:r>
              <a:rPr lang="pl-PL" sz="1400" b="1" strike="noStrike">
                <a:solidFill>
                  <a:srgbClr val="0A1641"/>
                </a:solidFill>
                <a:latin typeface="Arial"/>
              </a:rPr>
              <a:t>FRANCJA</a:t>
            </a:r>
          </a:p>
          <a:p>
            <a:pPr marL="182880" indent="-182520">
              <a:lnSpc>
                <a:spcPct val="90000"/>
              </a:lnSpc>
              <a:spcBef>
                <a:spcPts val="1199"/>
              </a:spcBef>
              <a:buClr>
                <a:srgbClr val="40BAD2"/>
              </a:buClr>
              <a:buFont typeface="Wingdings 2" charset="2"/>
              <a:buChar char=""/>
            </a:pPr>
            <a:r>
              <a:rPr lang="pl-PL" sz="1200" b="1" u="sng" strike="noStrike">
                <a:solidFill>
                  <a:srgbClr val="964277"/>
                </a:solidFill>
                <a:uFillTx/>
                <a:latin typeface="Arial"/>
                <a:hlinkClick r:id="rId12"/>
              </a:rPr>
              <a:t>IREX Europe</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sp>
        <p:nvSpPr>
          <p:cNvPr id="652" name="CustomShape 4"/>
          <p:cNvSpPr/>
          <p:nvPr/>
        </p:nvSpPr>
        <p:spPr>
          <a:xfrm>
            <a:off x="7435440" y="1197000"/>
            <a:ext cx="3935160" cy="5646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pl-PL" sz="1400" b="1" strike="noStrike">
                <a:solidFill>
                  <a:srgbClr val="0A1641"/>
                </a:solidFill>
                <a:latin typeface="Arial"/>
              </a:rPr>
              <a:t>NIEMCY</a:t>
            </a:r>
          </a:p>
          <a:p>
            <a:pPr marL="182880" indent="-182520">
              <a:lnSpc>
                <a:spcPct val="90000"/>
              </a:lnSpc>
              <a:spcBef>
                <a:spcPts val="1199"/>
              </a:spcBef>
              <a:buClr>
                <a:srgbClr val="40BAD2"/>
              </a:buClr>
              <a:buFont typeface="Wingdings 2" charset="2"/>
              <a:buChar char=""/>
            </a:pPr>
            <a:r>
              <a:rPr lang="pl-PL" sz="1200" b="1" u="sng" strike="noStrike">
                <a:solidFill>
                  <a:srgbClr val="964277"/>
                </a:solidFill>
                <a:uFillTx/>
                <a:latin typeface="Arial"/>
                <a:hlinkClick r:id="rId13"/>
              </a:rPr>
              <a:t>Medienkompetenz stärken</a:t>
            </a:r>
          </a:p>
          <a:p>
            <a:pPr marL="182880" indent="-182520">
              <a:lnSpc>
                <a:spcPct val="90000"/>
              </a:lnSpc>
              <a:spcBef>
                <a:spcPts val="1199"/>
              </a:spcBef>
              <a:buClr>
                <a:srgbClr val="40BAD2"/>
              </a:buClr>
              <a:buFont typeface="Wingdings 2" charset="2"/>
              <a:buChar char=""/>
            </a:pPr>
            <a:r>
              <a:rPr lang="pl-PL" sz="1200" b="1" u="sng" strike="noStrike">
                <a:solidFill>
                  <a:srgbClr val="964277"/>
                </a:solidFill>
                <a:uFillTx/>
                <a:latin typeface="Arial"/>
                <a:hlinkClick r:id="rId14"/>
              </a:rPr>
              <a:t>SCHAU HIN! Was Dein Kind mit Medien macht</a:t>
            </a:r>
          </a:p>
          <a:p>
            <a:pPr marL="182880" indent="-182520">
              <a:lnSpc>
                <a:spcPct val="90000"/>
              </a:lnSpc>
              <a:spcBef>
                <a:spcPts val="1199"/>
              </a:spcBef>
              <a:buClr>
                <a:srgbClr val="40BAD2"/>
              </a:buClr>
              <a:buFont typeface="Wingdings 2" charset="2"/>
              <a:buChar char=""/>
            </a:pPr>
            <a:r>
              <a:rPr lang="pl-PL" sz="1200" b="1" u="sng" strike="noStrike">
                <a:solidFill>
                  <a:srgbClr val="964277"/>
                </a:solidFill>
                <a:uFillTx/>
                <a:latin typeface="Arial"/>
                <a:hlinkClick r:id="rId15"/>
              </a:rPr>
              <a:t>Gutes Aufwachsen mit Medien</a:t>
            </a:r>
          </a:p>
          <a:p>
            <a:pPr marL="182880" indent="-182520">
              <a:lnSpc>
                <a:spcPct val="90000"/>
              </a:lnSpc>
              <a:spcBef>
                <a:spcPts val="1199"/>
              </a:spcBef>
              <a:buClr>
                <a:srgbClr val="40BAD2"/>
              </a:buClr>
              <a:buFont typeface="Wingdings 2" charset="2"/>
              <a:buChar char=""/>
            </a:pPr>
            <a:r>
              <a:rPr lang="pl-PL" sz="1200" b="1" u="sng" strike="noStrike">
                <a:solidFill>
                  <a:srgbClr val="964277"/>
                </a:solidFill>
                <a:uFillTx/>
                <a:latin typeface="Arial"/>
                <a:hlinkClick r:id="rId16"/>
              </a:rPr>
              <a:t>Surfen ohne Risiko</a:t>
            </a:r>
          </a:p>
          <a:p>
            <a:pPr marL="182880" indent="-182520">
              <a:lnSpc>
                <a:spcPct val="90000"/>
              </a:lnSpc>
              <a:spcBef>
                <a:spcPts val="1199"/>
              </a:spcBef>
              <a:buClr>
                <a:srgbClr val="40BAD2"/>
              </a:buClr>
              <a:buFont typeface="Wingdings 2" charset="2"/>
              <a:buChar char=""/>
            </a:pPr>
            <a:r>
              <a:rPr lang="pl-PL" sz="1200" b="1" u="sng" strike="noStrike">
                <a:solidFill>
                  <a:srgbClr val="964277"/>
                </a:solidFill>
                <a:uFillTx/>
                <a:latin typeface="Arial"/>
                <a:hlinkClick r:id="rId17"/>
              </a:rPr>
              <a:t>App-Datenbank des Deutschen Jugendinstituts</a:t>
            </a:r>
          </a:p>
          <a:p>
            <a:pPr marL="182880" indent="-182520">
              <a:lnSpc>
                <a:spcPct val="90000"/>
              </a:lnSpc>
              <a:spcBef>
                <a:spcPts val="1199"/>
              </a:spcBef>
              <a:buClr>
                <a:srgbClr val="40BAD2"/>
              </a:buClr>
              <a:buFont typeface="Wingdings 2" charset="2"/>
              <a:buChar char=""/>
            </a:pPr>
            <a:r>
              <a:rPr lang="pl-PL" sz="1200" b="1" u="sng" strike="noStrike">
                <a:solidFill>
                  <a:srgbClr val="964277"/>
                </a:solidFill>
                <a:uFillTx/>
                <a:latin typeface="Arial"/>
                <a:hlinkClick r:id="rId18"/>
              </a:rPr>
              <a:t>ACT ON! aktiv + selbstbestimmt online</a:t>
            </a:r>
          </a:p>
          <a:p>
            <a:pPr marL="182880" indent="-182520">
              <a:lnSpc>
                <a:spcPct val="90000"/>
              </a:lnSpc>
              <a:spcBef>
                <a:spcPts val="1199"/>
              </a:spcBef>
              <a:buClr>
                <a:srgbClr val="40BAD2"/>
              </a:buClr>
              <a:buFont typeface="Wingdings 2" charset="2"/>
              <a:buChar char=""/>
            </a:pPr>
            <a:r>
              <a:rPr lang="pl-PL" sz="1200" b="1" u="sng" strike="noStrike">
                <a:solidFill>
                  <a:srgbClr val="964277"/>
                </a:solidFill>
                <a:uFillTx/>
                <a:latin typeface="Arial"/>
                <a:hlinkClick r:id="rId19"/>
              </a:rPr>
              <a:t>Kindersuchmaschine „Blinde Kuh”</a:t>
            </a:r>
          </a:p>
          <a:p>
            <a:pPr marL="182880" indent="-182520">
              <a:lnSpc>
                <a:spcPct val="90000"/>
              </a:lnSpc>
              <a:spcBef>
                <a:spcPts val="1199"/>
              </a:spcBef>
              <a:buClr>
                <a:srgbClr val="40BAD2"/>
              </a:buClr>
              <a:buFont typeface="Wingdings 2" charset="2"/>
              <a:buChar char=""/>
            </a:pPr>
            <a:r>
              <a:rPr lang="pl-PL" sz="1200" b="1" u="sng" strike="noStrike">
                <a:solidFill>
                  <a:srgbClr val="964277"/>
                </a:solidFill>
                <a:uFillTx/>
                <a:latin typeface="Arial"/>
                <a:hlinkClick r:id="rId20"/>
              </a:rPr>
              <a:t>DW Akademie</a:t>
            </a:r>
          </a:p>
          <a:p>
            <a:pPr>
              <a:lnSpc>
                <a:spcPct val="90000"/>
              </a:lnSpc>
              <a:spcBef>
                <a:spcPts val="1199"/>
              </a:spcBef>
            </a:pPr>
            <a:endParaRPr lang="fr-BE" sz="1200" b="0" strike="noStrike" spc="-1">
              <a:latin typeface="Arial"/>
            </a:endParaRPr>
          </a:p>
          <a:p>
            <a:pPr>
              <a:lnSpc>
                <a:spcPct val="90000"/>
              </a:lnSpc>
              <a:spcBef>
                <a:spcPts val="1199"/>
              </a:spcBef>
            </a:pPr>
            <a:r>
              <a:rPr lang="pl-PL" sz="1400" b="1" strike="noStrike">
                <a:solidFill>
                  <a:srgbClr val="0A1641"/>
                </a:solidFill>
                <a:latin typeface="Arial"/>
              </a:rPr>
              <a:t>GRECJA</a:t>
            </a:r>
          </a:p>
          <a:p>
            <a:pPr marL="182880" indent="-182520">
              <a:lnSpc>
                <a:spcPct val="90000"/>
              </a:lnSpc>
              <a:spcBef>
                <a:spcPts val="1199"/>
              </a:spcBef>
              <a:buClr>
                <a:srgbClr val="40BAD2"/>
              </a:buClr>
              <a:buFont typeface="Wingdings 2" charset="2"/>
              <a:buChar char=""/>
            </a:pPr>
            <a:r>
              <a:rPr lang="pl-PL" sz="1200" b="1" u="sng" strike="noStrike">
                <a:solidFill>
                  <a:srgbClr val="964277"/>
                </a:solidFill>
                <a:uFillTx/>
                <a:latin typeface="Arial"/>
                <a:hlinkClick r:id="rId21"/>
              </a:rPr>
              <a:t>Instytut umiejętności korzystania z mediów</a:t>
            </a:r>
            <a:r>
              <a:rPr lang="pl-PL"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pl-PL" sz="1200" b="1" u="sng" strike="noStrike">
                <a:solidFill>
                  <a:srgbClr val="964277"/>
                </a:solidFill>
                <a:uFillTx/>
                <a:latin typeface="Arial"/>
                <a:hlinkClick r:id="rId22"/>
              </a:rPr>
              <a:t>Fakescape</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grpSp>
        <p:nvGrpSpPr>
          <p:cNvPr id="653" name="Group 5"/>
          <p:cNvGrpSpPr/>
          <p:nvPr/>
        </p:nvGrpSpPr>
        <p:grpSpPr>
          <a:xfrm>
            <a:off x="92520" y="2184840"/>
            <a:ext cx="2799360" cy="2955600"/>
            <a:chOff x="92520" y="2184840"/>
            <a:chExt cx="2799360" cy="2955600"/>
          </a:xfrm>
        </p:grpSpPr>
        <p:pic>
          <p:nvPicPr>
            <p:cNvPr id="654" name="Elemento grafico 11" descr="Collegamento"/>
            <p:cNvPicPr/>
            <p:nvPr/>
          </p:nvPicPr>
          <p:blipFill>
            <a:blip r:embed="rId23"/>
            <a:stretch/>
          </p:blipFill>
          <p:spPr>
            <a:xfrm>
              <a:off x="463680" y="2623680"/>
              <a:ext cx="1945440" cy="1945440"/>
            </a:xfrm>
            <a:prstGeom prst="rect">
              <a:avLst/>
            </a:prstGeom>
            <a:ln w="0">
              <a:noFill/>
            </a:ln>
          </p:spPr>
        </p:pic>
        <p:pic>
          <p:nvPicPr>
            <p:cNvPr id="655" name="Immagine 12"/>
            <p:cNvPicPr/>
            <p:nvPr/>
          </p:nvPicPr>
          <p:blipFill>
            <a:blip r:embed="rId24">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56"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pl-PL" sz="1800" b="0" strike="noStrike">
                <a:solidFill>
                  <a:srgbClr val="FFFFFF"/>
                </a:solidFill>
                <a:latin typeface="Arial"/>
              </a:rPr>
              <a:t>DLA ZAINTERESOWANYCH –</a:t>
            </a:r>
            <a:r>
              <a:rPr lang="pl-PL" sz="1800" strike="noStrike">
                <a:solidFill>
                  <a:srgbClr val="FFFFFF"/>
                </a:solidFill>
                <a:latin typeface="Arial"/>
              </a:rPr>
              <a:t> </a:t>
            </a:r>
            <a:r>
              <a:rPr lang="pl-PL" sz="1800" b="1" strike="noStrike">
                <a:solidFill>
                  <a:srgbClr val="FFFFFF"/>
                </a:solidFill>
                <a:latin typeface="Arial"/>
              </a:rPr>
              <a:t>ZASOBY KRAJOWE</a:t>
            </a:r>
          </a:p>
        </p:txBody>
      </p:sp>
      <p:sp>
        <p:nvSpPr>
          <p:cNvPr id="657"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pl-PL" sz="3200" b="1" strike="noStrike">
                <a:solidFill>
                  <a:srgbClr val="FFFFFF"/>
                </a:solidFill>
                <a:latin typeface="Arial"/>
              </a:rPr>
              <a:t>5</a:t>
            </a:r>
          </a:p>
        </p:txBody>
      </p:sp>
      <p:sp>
        <p:nvSpPr>
          <p:cNvPr id="658" name="CustomShape 3"/>
          <p:cNvSpPr/>
          <p:nvPr/>
        </p:nvSpPr>
        <p:spPr>
          <a:xfrm>
            <a:off x="2782800" y="937800"/>
            <a:ext cx="5130720" cy="6142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pl-PL" sz="1400" b="1" strike="noStrike">
                <a:solidFill>
                  <a:srgbClr val="0A1641"/>
                </a:solidFill>
                <a:latin typeface="Arial"/>
              </a:rPr>
              <a:t>WĘGRY</a:t>
            </a:r>
          </a:p>
          <a:p>
            <a:pPr marL="182880" indent="-182520">
              <a:lnSpc>
                <a:spcPct val="90000"/>
              </a:lnSpc>
              <a:spcBef>
                <a:spcPts val="1199"/>
              </a:spcBef>
              <a:buClr>
                <a:srgbClr val="40BAD2"/>
              </a:buClr>
              <a:buFont typeface="Wingdings 2" charset="2"/>
              <a:buChar char=""/>
            </a:pPr>
            <a:r>
              <a:rPr lang="pl-PL" sz="1200" b="1" u="sng" strike="noStrike">
                <a:solidFill>
                  <a:srgbClr val="964277"/>
                </a:solidFill>
                <a:uFillTx/>
                <a:latin typeface="Arial"/>
                <a:hlinkClick r:id="rId3"/>
              </a:rPr>
              <a:t>Televele</a:t>
            </a:r>
          </a:p>
          <a:p>
            <a:pPr>
              <a:lnSpc>
                <a:spcPct val="90000"/>
              </a:lnSpc>
              <a:spcBef>
                <a:spcPts val="1199"/>
              </a:spcBef>
            </a:pPr>
            <a:endParaRPr lang="fr-BE" sz="1200" b="0" strike="noStrike" spc="-1">
              <a:latin typeface="Arial"/>
            </a:endParaRPr>
          </a:p>
          <a:p>
            <a:pPr>
              <a:lnSpc>
                <a:spcPct val="90000"/>
              </a:lnSpc>
              <a:spcBef>
                <a:spcPts val="1199"/>
              </a:spcBef>
            </a:pPr>
            <a:r>
              <a:rPr lang="pl-PL" sz="1400" b="1" strike="noStrike">
                <a:solidFill>
                  <a:srgbClr val="0A1641"/>
                </a:solidFill>
                <a:latin typeface="Arial"/>
              </a:rPr>
              <a:t>IRLANDIA</a:t>
            </a:r>
          </a:p>
          <a:p>
            <a:pPr marL="182880" indent="-182520">
              <a:lnSpc>
                <a:spcPct val="90000"/>
              </a:lnSpc>
              <a:spcBef>
                <a:spcPts val="1199"/>
              </a:spcBef>
              <a:buClr>
                <a:srgbClr val="40BAD2"/>
              </a:buClr>
              <a:buFont typeface="Wingdings 2" charset="2"/>
              <a:buChar char=""/>
            </a:pPr>
            <a:r>
              <a:rPr lang="pl-PL" sz="1200" b="1" u="sng" strike="noStrike">
                <a:solidFill>
                  <a:srgbClr val="964277"/>
                </a:solidFill>
                <a:uFillTx/>
                <a:latin typeface="Arial"/>
                <a:hlinkClick r:id="rId4"/>
              </a:rPr>
              <a:t>Be Media Smart </a:t>
            </a:r>
          </a:p>
          <a:p>
            <a:pPr>
              <a:lnSpc>
                <a:spcPct val="90000"/>
              </a:lnSpc>
              <a:spcBef>
                <a:spcPts val="1199"/>
              </a:spcBef>
            </a:pPr>
            <a:endParaRPr lang="fr-BE" sz="1200" b="0" strike="noStrike" spc="-1">
              <a:latin typeface="Arial"/>
            </a:endParaRPr>
          </a:p>
          <a:p>
            <a:pPr>
              <a:lnSpc>
                <a:spcPct val="90000"/>
              </a:lnSpc>
              <a:spcBef>
                <a:spcPts val="1199"/>
              </a:spcBef>
            </a:pPr>
            <a:r>
              <a:rPr lang="pl-PL" sz="1400" b="1" strike="noStrike">
                <a:solidFill>
                  <a:srgbClr val="0A1641"/>
                </a:solidFill>
                <a:latin typeface="Arial"/>
              </a:rPr>
              <a:t>WŁOCHY</a:t>
            </a:r>
          </a:p>
          <a:p>
            <a:pPr marL="182880" indent="-182520">
              <a:lnSpc>
                <a:spcPct val="90000"/>
              </a:lnSpc>
              <a:spcBef>
                <a:spcPts val="1199"/>
              </a:spcBef>
              <a:buClr>
                <a:srgbClr val="40BAD2"/>
              </a:buClr>
              <a:buFont typeface="Wingdings 2" charset="2"/>
              <a:buChar char=""/>
            </a:pPr>
            <a:r>
              <a:rPr lang="pl-PL" sz="1200" b="1" u="sng" strike="noStrike">
                <a:solidFill>
                  <a:srgbClr val="964277"/>
                </a:solidFill>
                <a:uFillTx/>
                <a:latin typeface="Arial"/>
                <a:hlinkClick r:id="rId5"/>
              </a:rPr>
              <a:t>Pagella Politica</a:t>
            </a:r>
          </a:p>
          <a:p>
            <a:pPr marL="182880" indent="-182520">
              <a:lnSpc>
                <a:spcPct val="90000"/>
              </a:lnSpc>
              <a:spcBef>
                <a:spcPts val="1199"/>
              </a:spcBef>
              <a:buClr>
                <a:srgbClr val="40BAD2"/>
              </a:buClr>
              <a:buFont typeface="Wingdings 2" charset="2"/>
              <a:buChar char=""/>
            </a:pPr>
            <a:r>
              <a:rPr lang="pl-PL" sz="1200" b="1" u="sng" strike="noStrike">
                <a:solidFill>
                  <a:srgbClr val="964277"/>
                </a:solidFill>
                <a:uFillTx/>
                <a:latin typeface="Arial"/>
                <a:hlinkClick r:id="rId6"/>
              </a:rPr>
              <a:t>Facta</a:t>
            </a:r>
          </a:p>
          <a:p>
            <a:pPr marL="182880" indent="-182520">
              <a:lnSpc>
                <a:spcPct val="90000"/>
              </a:lnSpc>
              <a:spcBef>
                <a:spcPts val="1199"/>
              </a:spcBef>
              <a:buClr>
                <a:srgbClr val="40BAD2"/>
              </a:buClr>
              <a:buFont typeface="Wingdings 2" charset="2"/>
              <a:buChar char=""/>
            </a:pPr>
            <a:r>
              <a:rPr lang="pl-PL" sz="1200" b="1" u="sng" strike="noStrike">
                <a:solidFill>
                  <a:srgbClr val="964277"/>
                </a:solidFill>
                <a:uFillTx/>
                <a:latin typeface="Arial"/>
                <a:hlinkClick r:id="rId7"/>
              </a:rPr>
              <a:t>Media Education</a:t>
            </a:r>
          </a:p>
          <a:p>
            <a:pPr marL="182880" indent="-182520">
              <a:lnSpc>
                <a:spcPct val="90000"/>
              </a:lnSpc>
              <a:spcBef>
                <a:spcPts val="1199"/>
              </a:spcBef>
              <a:buClr>
                <a:srgbClr val="40BAD2"/>
              </a:buClr>
              <a:buFont typeface="Wingdings 2" charset="2"/>
              <a:buChar char=""/>
            </a:pPr>
            <a:r>
              <a:rPr lang="pl-PL" sz="1200" b="1" u="sng" strike="noStrike">
                <a:solidFill>
                  <a:srgbClr val="964277"/>
                </a:solidFill>
                <a:uFillTx/>
                <a:latin typeface="Arial"/>
                <a:hlinkClick r:id="rId8"/>
              </a:rPr>
              <a:t>Eurispes</a:t>
            </a:r>
          </a:p>
          <a:p>
            <a:pPr>
              <a:lnSpc>
                <a:spcPct val="90000"/>
              </a:lnSpc>
              <a:spcBef>
                <a:spcPts val="1199"/>
              </a:spcBef>
            </a:pPr>
            <a:endParaRPr lang="fr-BE" sz="1200" b="0" strike="noStrike" spc="-1">
              <a:latin typeface="Arial"/>
            </a:endParaRPr>
          </a:p>
          <a:p>
            <a:pPr>
              <a:lnSpc>
                <a:spcPct val="90000"/>
              </a:lnSpc>
              <a:spcBef>
                <a:spcPts val="1199"/>
              </a:spcBef>
            </a:pPr>
            <a:r>
              <a:rPr lang="pl-PL" sz="1400" b="1" strike="noStrike">
                <a:solidFill>
                  <a:srgbClr val="0A1641"/>
                </a:solidFill>
                <a:latin typeface="Arial"/>
              </a:rPr>
              <a:t>ŁOTWA</a:t>
            </a:r>
          </a:p>
          <a:p>
            <a:pPr marL="182880" indent="-182520">
              <a:lnSpc>
                <a:spcPct val="90000"/>
              </a:lnSpc>
              <a:spcBef>
                <a:spcPts val="1199"/>
              </a:spcBef>
              <a:buClr>
                <a:srgbClr val="40BAD2"/>
              </a:buClr>
              <a:buFont typeface="Wingdings 2" charset="2"/>
              <a:buChar char=""/>
            </a:pPr>
            <a:r>
              <a:rPr lang="pl-PL" sz="1200" b="1" u="sng" strike="noStrike">
                <a:solidFill>
                  <a:srgbClr val="964277"/>
                </a:solidFill>
                <a:uFillTx/>
                <a:latin typeface="Arial"/>
                <a:hlinkClick r:id="rId9"/>
              </a:rPr>
              <a:t>Pilna doma (Full Thought)</a:t>
            </a:r>
          </a:p>
          <a:p>
            <a:pPr marL="182880" indent="-182520">
              <a:lnSpc>
                <a:spcPct val="90000"/>
              </a:lnSpc>
              <a:spcBef>
                <a:spcPts val="1199"/>
              </a:spcBef>
              <a:buClr>
                <a:srgbClr val="40BAD2"/>
              </a:buClr>
              <a:buFont typeface="Wingdings 2" charset="2"/>
              <a:buChar char=""/>
            </a:pPr>
            <a:r>
              <a:rPr lang="pl-PL" sz="1200" b="1" u="sng" strike="noStrike">
                <a:solidFill>
                  <a:srgbClr val="964277"/>
                </a:solidFill>
                <a:uFillTx/>
                <a:latin typeface="Arial"/>
                <a:hlinkClick r:id="rId10"/>
              </a:rPr>
              <a:t>Re:Check</a:t>
            </a:r>
          </a:p>
          <a:p>
            <a:pPr marL="182880" indent="-182520">
              <a:lnSpc>
                <a:spcPct val="90000"/>
              </a:lnSpc>
              <a:spcBef>
                <a:spcPts val="1199"/>
              </a:spcBef>
              <a:buClr>
                <a:srgbClr val="40BAD2"/>
              </a:buClr>
              <a:buFont typeface="Wingdings 2" charset="2"/>
              <a:buChar char=""/>
            </a:pPr>
            <a:r>
              <a:rPr lang="pl-PL" sz="1200" b="1" u="sng" strike="noStrike">
                <a:solidFill>
                  <a:srgbClr val="964277"/>
                </a:solidFill>
                <a:uFillTx/>
                <a:latin typeface="Arial"/>
                <a:hlinkClick r:id="rId11"/>
              </a:rPr>
              <a:t>CAPS un CIET jeb vilks manipulators</a:t>
            </a:r>
          </a:p>
          <a:p>
            <a:pPr marL="182880" indent="-182520">
              <a:lnSpc>
                <a:spcPct val="90000"/>
              </a:lnSpc>
              <a:spcBef>
                <a:spcPts val="1199"/>
              </a:spcBef>
              <a:buClr>
                <a:srgbClr val="40BAD2"/>
              </a:buClr>
              <a:buFont typeface="Wingdings 2" charset="2"/>
              <a:buChar char=""/>
            </a:pPr>
            <a:r>
              <a:rPr lang="pl-PL" sz="1200" b="1" u="sng" strike="noStrike">
                <a:solidFill>
                  <a:srgbClr val="964277"/>
                </a:solidFill>
                <a:uFillTx/>
                <a:latin typeface="Arial"/>
                <a:hlinkClick r:id="rId12"/>
              </a:rPr>
              <a:t>Medijpratējs</a:t>
            </a:r>
          </a:p>
          <a:p>
            <a:pPr marL="182880" indent="-182520">
              <a:lnSpc>
                <a:spcPct val="90000"/>
              </a:lnSpc>
              <a:spcBef>
                <a:spcPts val="1199"/>
              </a:spcBef>
              <a:buClr>
                <a:srgbClr val="40BAD2"/>
              </a:buClr>
              <a:buFont typeface="Wingdings 2" charset="2"/>
              <a:buChar char=""/>
            </a:pPr>
            <a:r>
              <a:rPr lang="pl-PL" sz="1200" b="1" u="sng" strike="noStrike">
                <a:solidFill>
                  <a:srgbClr val="964277"/>
                </a:solidFill>
                <a:uFillTx/>
                <a:latin typeface="Arial"/>
                <a:hlinkClick r:id="rId13"/>
              </a:rPr>
              <a:t>Superheroes in the Internet</a:t>
            </a:r>
          </a:p>
          <a:p>
            <a:pPr>
              <a:lnSpc>
                <a:spcPct val="90000"/>
              </a:lnSpc>
              <a:spcBef>
                <a:spcPts val="1199"/>
              </a:spcBef>
            </a:pPr>
            <a:endParaRPr lang="fr-BE" sz="1200" b="0" strike="noStrike" spc="-1">
              <a:latin typeface="Arial"/>
            </a:endParaRPr>
          </a:p>
        </p:txBody>
      </p:sp>
      <p:sp>
        <p:nvSpPr>
          <p:cNvPr id="659" name="CustomShape 4"/>
          <p:cNvSpPr/>
          <p:nvPr/>
        </p:nvSpPr>
        <p:spPr>
          <a:xfrm>
            <a:off x="7344720" y="937800"/>
            <a:ext cx="3259080" cy="8217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pl-PL" sz="1400" b="1" strike="noStrike">
                <a:solidFill>
                  <a:srgbClr val="0A1641"/>
                </a:solidFill>
                <a:latin typeface="Arial"/>
              </a:rPr>
              <a:t>LITWA</a:t>
            </a:r>
          </a:p>
          <a:p>
            <a:pPr marL="182880" indent="-182520">
              <a:lnSpc>
                <a:spcPct val="90000"/>
              </a:lnSpc>
              <a:spcBef>
                <a:spcPts val="1199"/>
              </a:spcBef>
              <a:buClr>
                <a:srgbClr val="40BAD2"/>
              </a:buClr>
              <a:buFont typeface="Wingdings 2" charset="2"/>
              <a:buChar char=""/>
            </a:pPr>
            <a:r>
              <a:rPr lang="pl-PL" sz="1200" b="1" u="sng" strike="noStrike">
                <a:solidFill>
                  <a:srgbClr val="964277"/>
                </a:solidFill>
                <a:uFillTx/>
                <a:latin typeface="Arial"/>
                <a:hlinkClick r:id="rId14"/>
              </a:rPr>
              <a:t>Draugiškas internetas (Friendly Internet)</a:t>
            </a:r>
          </a:p>
          <a:p>
            <a:pPr marL="182880" indent="-182520">
              <a:lnSpc>
                <a:spcPct val="90000"/>
              </a:lnSpc>
              <a:spcBef>
                <a:spcPts val="1199"/>
              </a:spcBef>
              <a:buClr>
                <a:srgbClr val="40BAD2"/>
              </a:buClr>
              <a:buFont typeface="Wingdings 2" charset="2"/>
              <a:buChar char=""/>
            </a:pPr>
            <a:r>
              <a:rPr lang="pl-PL" sz="1200" b="1" u="sng" strike="noStrike">
                <a:solidFill>
                  <a:srgbClr val="964277"/>
                </a:solidFill>
                <a:uFillTx/>
                <a:latin typeface="Arial"/>
                <a:hlinkClick r:id="rId15"/>
              </a:rPr>
              <a:t>Žinau viską</a:t>
            </a:r>
          </a:p>
          <a:p>
            <a:pPr marL="182880" indent="-182520">
              <a:lnSpc>
                <a:spcPct val="90000"/>
              </a:lnSpc>
              <a:spcBef>
                <a:spcPts val="1199"/>
              </a:spcBef>
              <a:buClr>
                <a:srgbClr val="40BAD2"/>
              </a:buClr>
              <a:buFont typeface="Wingdings 2" charset="2"/>
              <a:buChar char=""/>
            </a:pPr>
            <a:r>
              <a:rPr lang="pl-PL" sz="1200" b="1" u="sng" strike="noStrike">
                <a:solidFill>
                  <a:srgbClr val="964277"/>
                </a:solidFill>
                <a:uFillTx/>
                <a:latin typeface="Arial"/>
                <a:hlinkClick r:id="rId16"/>
              </a:rPr>
              <a:t>Media literacy platform</a:t>
            </a:r>
          </a:p>
          <a:p>
            <a:pPr marL="182880" indent="-182520">
              <a:lnSpc>
                <a:spcPct val="90000"/>
              </a:lnSpc>
              <a:spcBef>
                <a:spcPts val="1199"/>
              </a:spcBef>
              <a:buClr>
                <a:srgbClr val="40BAD2"/>
              </a:buClr>
              <a:buFont typeface="Wingdings 2" charset="2"/>
              <a:buChar char=""/>
            </a:pPr>
            <a:r>
              <a:rPr lang="pl-PL" sz="1200" b="1" u="sng" strike="noStrike">
                <a:solidFill>
                  <a:srgbClr val="964277"/>
                </a:solidFill>
                <a:uFillTx/>
                <a:latin typeface="Arial"/>
                <a:hlinkClick r:id="rId17"/>
              </a:rPr>
              <a:t>Debunk.eu</a:t>
            </a:r>
          </a:p>
          <a:p>
            <a:pPr>
              <a:lnSpc>
                <a:spcPct val="90000"/>
              </a:lnSpc>
              <a:spcBef>
                <a:spcPts val="1199"/>
              </a:spcBef>
            </a:pPr>
            <a:endParaRPr lang="fr-BE" sz="1200" b="0" strike="noStrike" spc="-1">
              <a:latin typeface="Arial"/>
            </a:endParaRPr>
          </a:p>
          <a:p>
            <a:pPr>
              <a:lnSpc>
                <a:spcPct val="90000"/>
              </a:lnSpc>
              <a:spcBef>
                <a:spcPts val="1199"/>
              </a:spcBef>
            </a:pPr>
            <a:r>
              <a:rPr lang="pl-PL" sz="1400" b="1" strike="noStrike">
                <a:solidFill>
                  <a:srgbClr val="0A1641"/>
                </a:solidFill>
                <a:latin typeface="Arial"/>
              </a:rPr>
              <a:t>LUKSEMBURG</a:t>
            </a:r>
          </a:p>
          <a:p>
            <a:pPr marL="171360" indent="-171000">
              <a:lnSpc>
                <a:spcPct val="90000"/>
              </a:lnSpc>
              <a:spcBef>
                <a:spcPts val="1199"/>
              </a:spcBef>
              <a:buClr>
                <a:srgbClr val="40BAD2"/>
              </a:buClr>
              <a:buFont typeface="Arial"/>
              <a:buChar char="•"/>
            </a:pPr>
            <a:r>
              <a:rPr lang="pl-PL" sz="1200" b="1" u="sng" strike="noStrike">
                <a:solidFill>
                  <a:srgbClr val="964277"/>
                </a:solidFill>
                <a:uFillTx/>
                <a:latin typeface="Arial"/>
                <a:hlinkClick r:id="rId18"/>
              </a:rPr>
              <a:t>Bee-secure</a:t>
            </a:r>
          </a:p>
          <a:p>
            <a:pPr>
              <a:lnSpc>
                <a:spcPct val="90000"/>
              </a:lnSpc>
              <a:spcBef>
                <a:spcPts val="1199"/>
              </a:spcBef>
            </a:pPr>
            <a:endParaRPr lang="fr-BE" sz="1200" b="0" strike="noStrike" spc="-1">
              <a:latin typeface="Arial"/>
            </a:endParaRPr>
          </a:p>
          <a:p>
            <a:pPr>
              <a:lnSpc>
                <a:spcPct val="90000"/>
              </a:lnSpc>
              <a:spcBef>
                <a:spcPts val="1199"/>
              </a:spcBef>
            </a:pPr>
            <a:r>
              <a:rPr lang="pl-PL" sz="1400" b="1" strike="noStrike">
                <a:solidFill>
                  <a:srgbClr val="0A1641"/>
                </a:solidFill>
                <a:latin typeface="Arial"/>
              </a:rPr>
              <a:t>MALTA</a:t>
            </a:r>
          </a:p>
          <a:p>
            <a:pPr marL="182880" indent="-182520">
              <a:lnSpc>
                <a:spcPct val="90000"/>
              </a:lnSpc>
              <a:spcBef>
                <a:spcPts val="1199"/>
              </a:spcBef>
              <a:buClr>
                <a:srgbClr val="40BAD2"/>
              </a:buClr>
              <a:buFont typeface="Wingdings 2" charset="2"/>
              <a:buChar char=""/>
            </a:pPr>
            <a:r>
              <a:rPr lang="pl-PL" sz="1200" b="1" u="sng" strike="noStrike">
                <a:solidFill>
                  <a:srgbClr val="964277"/>
                </a:solidFill>
                <a:uFillTx/>
                <a:latin typeface="Arial"/>
                <a:hlinkClick r:id="rId19"/>
              </a:rPr>
              <a:t>BeSmartOnline!</a:t>
            </a:r>
            <a:r>
              <a:rPr lang="pl-PL" sz="1200" b="1" strike="noStrike">
                <a:solidFill>
                  <a:srgbClr val="0A1641"/>
                </a:solidFill>
                <a:latin typeface="Arial"/>
              </a:rPr>
              <a:t> </a:t>
            </a:r>
          </a:p>
          <a:p>
            <a:pPr>
              <a:lnSpc>
                <a:spcPct val="90000"/>
              </a:lnSpc>
              <a:spcBef>
                <a:spcPts val="1199"/>
              </a:spcBef>
            </a:pPr>
            <a:endParaRPr lang="fr-BE" sz="1200" b="0" strike="noStrike" spc="-1">
              <a:latin typeface="Arial"/>
            </a:endParaRPr>
          </a:p>
          <a:p>
            <a:pPr>
              <a:lnSpc>
                <a:spcPct val="90000"/>
              </a:lnSpc>
              <a:spcBef>
                <a:spcPts val="1199"/>
              </a:spcBef>
            </a:pPr>
            <a:r>
              <a:rPr lang="pl-PL" sz="1400" b="1" strike="noStrike">
                <a:solidFill>
                  <a:srgbClr val="0A1641"/>
                </a:solidFill>
                <a:latin typeface="Arial"/>
              </a:rPr>
              <a:t>HOLANDIA</a:t>
            </a:r>
          </a:p>
          <a:p>
            <a:pPr marL="182880" indent="-182520">
              <a:lnSpc>
                <a:spcPct val="90000"/>
              </a:lnSpc>
              <a:spcBef>
                <a:spcPts val="1199"/>
              </a:spcBef>
              <a:buClr>
                <a:srgbClr val="40BAD2"/>
              </a:buClr>
              <a:buFont typeface="Wingdings 2" charset="2"/>
              <a:buChar char=""/>
            </a:pPr>
            <a:r>
              <a:rPr lang="pl-PL" sz="1200" b="1" u="sng" strike="noStrike">
                <a:solidFill>
                  <a:srgbClr val="964277"/>
                </a:solidFill>
                <a:uFillTx/>
                <a:latin typeface="Arial"/>
                <a:hlinkClick r:id="rId20"/>
              </a:rPr>
              <a:t>Netwerk Mediawijsheid  </a:t>
            </a:r>
          </a:p>
          <a:p>
            <a:pPr marL="182880" indent="-182520">
              <a:lnSpc>
                <a:spcPct val="90000"/>
              </a:lnSpc>
              <a:spcBef>
                <a:spcPts val="1199"/>
              </a:spcBef>
              <a:buClr>
                <a:srgbClr val="40BAD2"/>
              </a:buClr>
              <a:buFont typeface="Wingdings 2" charset="2"/>
              <a:buChar char=""/>
            </a:pPr>
            <a:r>
              <a:rPr lang="pl-PL" sz="1200" b="1" u="sng" strike="noStrike">
                <a:solidFill>
                  <a:srgbClr val="964277"/>
                </a:solidFill>
                <a:uFillTx/>
                <a:latin typeface="Arial"/>
                <a:hlinkClick r:id="rId21"/>
              </a:rPr>
              <a:t>Europejskie Centrum Dziennikarstwa </a:t>
            </a:r>
          </a:p>
          <a:p>
            <a:pPr marL="182880" indent="-182520">
              <a:lnSpc>
                <a:spcPct val="90000"/>
              </a:lnSpc>
              <a:spcBef>
                <a:spcPts val="1199"/>
              </a:spcBef>
              <a:buClr>
                <a:srgbClr val="40BAD2"/>
              </a:buClr>
              <a:buFont typeface="Wingdings 2" charset="2"/>
              <a:buChar char=""/>
            </a:pPr>
            <a:r>
              <a:rPr lang="pl-PL" sz="1200" b="1" u="sng" strike="noStrike">
                <a:solidFill>
                  <a:srgbClr val="964277"/>
                </a:solidFill>
                <a:uFillTx/>
                <a:latin typeface="Arial"/>
                <a:hlinkClick r:id="rId22"/>
              </a:rPr>
              <a:t>Hoezomediawijs</a:t>
            </a:r>
            <a:r>
              <a:rPr lang="pl-PL"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pl-PL" sz="1200" b="1" u="sng" strike="noStrike">
                <a:solidFill>
                  <a:srgbClr val="964277"/>
                </a:solidFill>
                <a:uFillTx/>
                <a:latin typeface="Arial"/>
                <a:hlinkClick r:id="rId23"/>
              </a:rPr>
              <a:t>Bad News</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grpSp>
        <p:nvGrpSpPr>
          <p:cNvPr id="660" name="Group 5"/>
          <p:cNvGrpSpPr/>
          <p:nvPr/>
        </p:nvGrpSpPr>
        <p:grpSpPr>
          <a:xfrm>
            <a:off x="92520" y="2184840"/>
            <a:ext cx="2799360" cy="2955600"/>
            <a:chOff x="92520" y="2184840"/>
            <a:chExt cx="2799360" cy="2955600"/>
          </a:xfrm>
        </p:grpSpPr>
        <p:pic>
          <p:nvPicPr>
            <p:cNvPr id="661" name="Elemento grafico 8" descr="Collegamento"/>
            <p:cNvPicPr/>
            <p:nvPr/>
          </p:nvPicPr>
          <p:blipFill>
            <a:blip r:embed="rId24"/>
            <a:stretch/>
          </p:blipFill>
          <p:spPr>
            <a:xfrm>
              <a:off x="463680" y="2623680"/>
              <a:ext cx="1945440" cy="1945440"/>
            </a:xfrm>
            <a:prstGeom prst="rect">
              <a:avLst/>
            </a:prstGeom>
            <a:ln w="0">
              <a:noFill/>
            </a:ln>
          </p:spPr>
        </p:pic>
        <p:pic>
          <p:nvPicPr>
            <p:cNvPr id="662" name="Immagine 12"/>
            <p:cNvPicPr/>
            <p:nvPr/>
          </p:nvPicPr>
          <p:blipFill>
            <a:blip r:embed="rId25">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63"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pl-PL" sz="1800" b="0" strike="noStrike">
                <a:solidFill>
                  <a:srgbClr val="FFFFFF"/>
                </a:solidFill>
                <a:latin typeface="Arial"/>
              </a:rPr>
              <a:t>DLA ZAINTERESOWANYCH –</a:t>
            </a:r>
            <a:r>
              <a:rPr lang="pl-PL" sz="1800" strike="noStrike">
                <a:solidFill>
                  <a:srgbClr val="FFFFFF"/>
                </a:solidFill>
                <a:latin typeface="Arial"/>
              </a:rPr>
              <a:t> </a:t>
            </a:r>
            <a:r>
              <a:rPr lang="pl-PL" sz="1800" b="1" strike="noStrike">
                <a:solidFill>
                  <a:srgbClr val="FFFFFF"/>
                </a:solidFill>
                <a:latin typeface="Arial"/>
              </a:rPr>
              <a:t>ZASOBY KRAJOWE</a:t>
            </a:r>
          </a:p>
        </p:txBody>
      </p:sp>
      <p:sp>
        <p:nvSpPr>
          <p:cNvPr id="664"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pl-PL" sz="3200" b="1" strike="noStrike">
                <a:solidFill>
                  <a:srgbClr val="FFFFFF"/>
                </a:solidFill>
                <a:latin typeface="Arial"/>
              </a:rPr>
              <a:t>5</a:t>
            </a:r>
          </a:p>
        </p:txBody>
      </p:sp>
      <p:sp>
        <p:nvSpPr>
          <p:cNvPr id="665" name="CustomShape 3"/>
          <p:cNvSpPr/>
          <p:nvPr/>
        </p:nvSpPr>
        <p:spPr>
          <a:xfrm>
            <a:off x="2794320" y="1112040"/>
            <a:ext cx="5130720" cy="4582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pl-PL" sz="1400" b="1" strike="noStrike">
                <a:solidFill>
                  <a:srgbClr val="0A1641"/>
                </a:solidFill>
                <a:latin typeface="Arial"/>
              </a:rPr>
              <a:t>POLSKA</a:t>
            </a:r>
          </a:p>
          <a:p>
            <a:pPr marL="182880" indent="-182520">
              <a:lnSpc>
                <a:spcPct val="90000"/>
              </a:lnSpc>
              <a:spcBef>
                <a:spcPts val="1199"/>
              </a:spcBef>
              <a:buClr>
                <a:srgbClr val="40BAD2"/>
              </a:buClr>
              <a:buFont typeface="Wingdings 2" charset="2"/>
              <a:buChar char=""/>
            </a:pPr>
            <a:r>
              <a:rPr lang="pl-PL" sz="1200" b="1" u="sng" strike="noStrike">
                <a:solidFill>
                  <a:srgbClr val="964277"/>
                </a:solidFill>
                <a:uFillTx/>
                <a:latin typeface="Arial"/>
                <a:hlinkClick r:id="rId3"/>
              </a:rPr>
              <a:t>Fundacja Stefana Batorego</a:t>
            </a:r>
          </a:p>
          <a:p>
            <a:pPr marL="182880" indent="-182520">
              <a:lnSpc>
                <a:spcPct val="90000"/>
              </a:lnSpc>
              <a:spcBef>
                <a:spcPts val="1199"/>
              </a:spcBef>
              <a:buClr>
                <a:srgbClr val="40BAD2"/>
              </a:buClr>
              <a:buFont typeface="Wingdings 2" charset="2"/>
              <a:buChar char=""/>
            </a:pPr>
            <a:r>
              <a:rPr lang="pl-PL" sz="1200" b="1" u="sng" strike="noStrike">
                <a:solidFill>
                  <a:srgbClr val="964277"/>
                </a:solidFill>
                <a:uFillTx/>
                <a:latin typeface="Arial"/>
                <a:hlinkClick r:id="rId4"/>
              </a:rPr>
              <a:t>Journalistic Craft for Neighborhood</a:t>
            </a:r>
          </a:p>
          <a:p>
            <a:pPr marL="182880" indent="-182520">
              <a:lnSpc>
                <a:spcPct val="90000"/>
              </a:lnSpc>
              <a:spcBef>
                <a:spcPts val="1199"/>
              </a:spcBef>
              <a:buClr>
                <a:srgbClr val="40BAD2"/>
              </a:buClr>
              <a:buFont typeface="Wingdings 2" charset="2"/>
              <a:buChar char=""/>
            </a:pPr>
            <a:r>
              <a:rPr lang="pl-PL" sz="1200" b="1" u="sng" strike="noStrike">
                <a:solidFill>
                  <a:srgbClr val="964277"/>
                </a:solidFill>
                <a:uFillTx/>
                <a:latin typeface="Arial"/>
                <a:hlinkClick r:id="rId5"/>
              </a:rPr>
              <a:t>Demagog</a:t>
            </a:r>
          </a:p>
          <a:p>
            <a:pPr marL="182880" indent="-182520">
              <a:lnSpc>
                <a:spcPct val="90000"/>
              </a:lnSpc>
              <a:spcBef>
                <a:spcPts val="1199"/>
              </a:spcBef>
              <a:buClr>
                <a:srgbClr val="40BAD2"/>
              </a:buClr>
              <a:buFont typeface="Wingdings 2" charset="2"/>
              <a:buChar char=""/>
            </a:pPr>
            <a:r>
              <a:rPr lang="pl-PL" sz="1200" b="1" u="sng" strike="noStrike">
                <a:solidFill>
                  <a:srgbClr val="964277"/>
                </a:solidFill>
                <a:uFillTx/>
                <a:latin typeface="Arial"/>
                <a:hlinkClick r:id="rId6"/>
              </a:rPr>
              <a:t>Centrum Edukacji Obywatelskiej</a:t>
            </a:r>
          </a:p>
          <a:p>
            <a:pPr marL="182880" indent="-182520">
              <a:lnSpc>
                <a:spcPct val="90000"/>
              </a:lnSpc>
              <a:spcBef>
                <a:spcPts val="1199"/>
              </a:spcBef>
              <a:buClr>
                <a:srgbClr val="40BAD2"/>
              </a:buClr>
              <a:buFont typeface="Wingdings 2" charset="2"/>
              <a:buChar char=""/>
            </a:pPr>
            <a:r>
              <a:rPr lang="pl-PL" sz="1200" b="1" u="sng" strike="noStrike">
                <a:solidFill>
                  <a:srgbClr val="964277"/>
                </a:solidFill>
                <a:uFillTx/>
                <a:latin typeface="Arial"/>
                <a:hlinkClick r:id="rId7"/>
              </a:rPr>
              <a:t>Nowoczesna Polska</a:t>
            </a:r>
          </a:p>
          <a:p>
            <a:pPr marL="182880" indent="-182520">
              <a:lnSpc>
                <a:spcPct val="90000"/>
              </a:lnSpc>
              <a:spcBef>
                <a:spcPts val="1199"/>
              </a:spcBef>
              <a:buClr>
                <a:srgbClr val="40BAD2"/>
              </a:buClr>
              <a:buFont typeface="Wingdings 2" charset="2"/>
              <a:buChar char=""/>
            </a:pPr>
            <a:r>
              <a:rPr lang="pl-PL" sz="1200" b="1" u="sng" strike="noStrike">
                <a:solidFill>
                  <a:srgbClr val="964277"/>
                </a:solidFill>
                <a:uFillTx/>
                <a:latin typeface="Arial"/>
                <a:hlinkClick r:id="rId8"/>
              </a:rPr>
              <a:t>Chroń dziecko w sieci</a:t>
            </a:r>
          </a:p>
          <a:p>
            <a:pPr marL="182880" indent="-182520">
              <a:lnSpc>
                <a:spcPct val="90000"/>
              </a:lnSpc>
              <a:spcBef>
                <a:spcPts val="1199"/>
              </a:spcBef>
              <a:buClr>
                <a:srgbClr val="40BAD2"/>
              </a:buClr>
              <a:buFont typeface="Wingdings 2" charset="2"/>
              <a:buChar char=""/>
            </a:pPr>
            <a:r>
              <a:rPr lang="pl-PL" sz="1200" b="1" u="sng" strike="noStrike">
                <a:solidFill>
                  <a:srgbClr val="964277"/>
                </a:solidFill>
                <a:uFillTx/>
                <a:latin typeface="Arial"/>
                <a:hlinkClick r:id="rId9"/>
              </a:rPr>
              <a:t>Fundacja Panoptykon </a:t>
            </a:r>
          </a:p>
          <a:p>
            <a:pPr marL="182880" indent="-182520">
              <a:lnSpc>
                <a:spcPct val="90000"/>
              </a:lnSpc>
              <a:spcBef>
                <a:spcPts val="1199"/>
              </a:spcBef>
              <a:buClr>
                <a:srgbClr val="40BAD2"/>
              </a:buClr>
              <a:buFont typeface="Wingdings 2" charset="2"/>
              <a:buChar char=""/>
            </a:pPr>
            <a:r>
              <a:rPr lang="pl-PL" sz="1200" b="1" u="sng" strike="noStrike">
                <a:solidFill>
                  <a:srgbClr val="964277"/>
                </a:solidFill>
                <a:uFillTx/>
                <a:latin typeface="Arial"/>
                <a:hlinkClick r:id="rId10"/>
              </a:rPr>
              <a:t>Polskie Towarzystwo Edukacji Medialnej</a:t>
            </a:r>
          </a:p>
          <a:p>
            <a:pPr marL="182880" indent="-182520">
              <a:lnSpc>
                <a:spcPct val="90000"/>
              </a:lnSpc>
              <a:spcBef>
                <a:spcPts val="1199"/>
              </a:spcBef>
              <a:buClr>
                <a:srgbClr val="40BAD2"/>
              </a:buClr>
              <a:buFont typeface="Wingdings 2" charset="2"/>
              <a:buChar char=""/>
            </a:pPr>
            <a:r>
              <a:rPr lang="pl-PL" sz="1200" b="1" u="sng" strike="noStrike">
                <a:solidFill>
                  <a:srgbClr val="964277"/>
                </a:solidFill>
                <a:uFillTx/>
                <a:latin typeface="Arial"/>
                <a:hlinkClick r:id="rId11"/>
              </a:rPr>
              <a:t>Fundacja Szkoła z Klasą</a:t>
            </a:r>
          </a:p>
          <a:p>
            <a:pPr marL="182880" indent="-182520">
              <a:lnSpc>
                <a:spcPct val="90000"/>
              </a:lnSpc>
              <a:spcBef>
                <a:spcPts val="1199"/>
              </a:spcBef>
              <a:buClr>
                <a:srgbClr val="40BAD2"/>
              </a:buClr>
              <a:buFont typeface="Wingdings 2" charset="2"/>
              <a:buChar char=""/>
            </a:pPr>
            <a:r>
              <a:rPr lang="pl-PL" sz="1200" b="1" u="sng" strike="noStrike">
                <a:solidFill>
                  <a:srgbClr val="964277"/>
                </a:solidFill>
                <a:uFillTx/>
                <a:latin typeface="Arial"/>
                <a:hlinkClick r:id="rId12"/>
              </a:rPr>
              <a:t>Wojownicy Klawiatury</a:t>
            </a:r>
          </a:p>
          <a:p>
            <a:pPr marL="182880" indent="-182520">
              <a:lnSpc>
                <a:spcPct val="90000"/>
              </a:lnSpc>
              <a:spcBef>
                <a:spcPts val="1199"/>
              </a:spcBef>
              <a:buClr>
                <a:srgbClr val="40BAD2"/>
              </a:buClr>
              <a:buFont typeface="Wingdings 2" charset="2"/>
              <a:buChar char=""/>
            </a:pPr>
            <a:r>
              <a:rPr lang="pl-PL" sz="1200" b="1" u="sng" strike="noStrike">
                <a:solidFill>
                  <a:srgbClr val="964277"/>
                </a:solidFill>
                <a:uFillTx/>
                <a:latin typeface="Arial"/>
                <a:hlinkClick r:id="rId13"/>
              </a:rPr>
              <a:t>Konkret 24</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sp>
        <p:nvSpPr>
          <p:cNvPr id="666" name="CustomShape 4"/>
          <p:cNvSpPr/>
          <p:nvPr/>
        </p:nvSpPr>
        <p:spPr>
          <a:xfrm>
            <a:off x="6743160" y="1141200"/>
            <a:ext cx="3719880" cy="5309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pl-PL" sz="1400" b="1" strike="noStrike">
                <a:solidFill>
                  <a:srgbClr val="0A1641"/>
                </a:solidFill>
                <a:latin typeface="Arial"/>
              </a:rPr>
              <a:t>PORTUGALIA</a:t>
            </a:r>
          </a:p>
          <a:p>
            <a:pPr marL="182880" indent="-182520">
              <a:lnSpc>
                <a:spcPct val="90000"/>
              </a:lnSpc>
              <a:spcBef>
                <a:spcPts val="1199"/>
              </a:spcBef>
              <a:buClr>
                <a:srgbClr val="40BAD2"/>
              </a:buClr>
              <a:buFont typeface="Wingdings 2" charset="2"/>
              <a:buChar char=""/>
            </a:pPr>
            <a:r>
              <a:rPr lang="pl-PL" sz="1200" b="1" u="sng" strike="noStrike">
                <a:solidFill>
                  <a:srgbClr val="964277"/>
                </a:solidFill>
                <a:uFillTx/>
                <a:latin typeface="Arial"/>
                <a:hlinkClick r:id="rId14"/>
              </a:rPr>
              <a:t>MILObs</a:t>
            </a:r>
          </a:p>
          <a:p>
            <a:pPr marL="182880" indent="-182520">
              <a:lnSpc>
                <a:spcPct val="90000"/>
              </a:lnSpc>
              <a:spcBef>
                <a:spcPts val="1199"/>
              </a:spcBef>
              <a:buClr>
                <a:srgbClr val="40BAD2"/>
              </a:buClr>
              <a:buFont typeface="Wingdings 2" charset="2"/>
              <a:buChar char=""/>
            </a:pPr>
            <a:r>
              <a:rPr lang="pl-PL" sz="1200" b="1" u="sng" strike="noStrike">
                <a:solidFill>
                  <a:srgbClr val="964277"/>
                </a:solidFill>
                <a:uFillTx/>
                <a:latin typeface="Arial"/>
                <a:hlinkClick r:id="rId15"/>
              </a:rPr>
              <a:t>Internet Segura</a:t>
            </a:r>
          </a:p>
          <a:p>
            <a:pPr marL="182880" indent="-182520">
              <a:lnSpc>
                <a:spcPct val="90000"/>
              </a:lnSpc>
              <a:spcBef>
                <a:spcPts val="1199"/>
              </a:spcBef>
              <a:buClr>
                <a:srgbClr val="40BAD2"/>
              </a:buClr>
              <a:buFont typeface="Wingdings 2" charset="2"/>
              <a:buChar char=""/>
            </a:pPr>
            <a:r>
              <a:rPr lang="pl-PL" sz="1200" b="1" u="sng" strike="noStrike">
                <a:solidFill>
                  <a:srgbClr val="964277"/>
                </a:solidFill>
                <a:uFillTx/>
                <a:latin typeface="Arial"/>
                <a:hlinkClick r:id="rId16"/>
              </a:rPr>
              <a:t>National Digital Competence Initiative e.2030</a:t>
            </a:r>
          </a:p>
          <a:p>
            <a:pPr>
              <a:lnSpc>
                <a:spcPct val="90000"/>
              </a:lnSpc>
              <a:spcBef>
                <a:spcPts val="1199"/>
              </a:spcBef>
            </a:pPr>
            <a:endParaRPr lang="fr-BE" sz="1200" b="0" strike="noStrike" spc="-1">
              <a:latin typeface="Arial"/>
            </a:endParaRPr>
          </a:p>
          <a:p>
            <a:pPr>
              <a:lnSpc>
                <a:spcPct val="90000"/>
              </a:lnSpc>
              <a:spcBef>
                <a:spcPts val="1199"/>
              </a:spcBef>
            </a:pPr>
            <a:r>
              <a:rPr lang="pl-PL" sz="1400" b="1" strike="noStrike">
                <a:solidFill>
                  <a:srgbClr val="0A1641"/>
                </a:solidFill>
                <a:latin typeface="Arial"/>
              </a:rPr>
              <a:t>RUMUNIA</a:t>
            </a:r>
          </a:p>
          <a:p>
            <a:pPr marL="182880" indent="-182520">
              <a:lnSpc>
                <a:spcPct val="90000"/>
              </a:lnSpc>
              <a:spcBef>
                <a:spcPts val="1199"/>
              </a:spcBef>
              <a:buClr>
                <a:srgbClr val="40BAD2"/>
              </a:buClr>
              <a:buFont typeface="Wingdings 2" charset="2"/>
              <a:buChar char=""/>
            </a:pPr>
            <a:r>
              <a:rPr lang="pl-PL" sz="1200" b="1" u="sng" strike="noStrike">
                <a:solidFill>
                  <a:srgbClr val="964277"/>
                </a:solidFill>
                <a:uFillTx/>
                <a:latin typeface="Arial"/>
                <a:hlinkClick r:id="rId17"/>
              </a:rPr>
              <a:t>ActiveWatch</a:t>
            </a:r>
            <a:r>
              <a:rPr lang="pl-PL"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pl-PL" sz="1200" b="1" u="sng" strike="noStrike">
                <a:solidFill>
                  <a:srgbClr val="964277"/>
                </a:solidFill>
                <a:uFillTx/>
                <a:latin typeface="Arial"/>
                <a:hlinkClick r:id="rId18"/>
              </a:rPr>
              <a:t>Factual</a:t>
            </a:r>
          </a:p>
          <a:p>
            <a:pPr marL="182880" indent="-182520">
              <a:lnSpc>
                <a:spcPct val="90000"/>
              </a:lnSpc>
              <a:spcBef>
                <a:spcPts val="1199"/>
              </a:spcBef>
              <a:buClr>
                <a:srgbClr val="40BAD2"/>
              </a:buClr>
              <a:buFont typeface="Wingdings 2" charset="2"/>
              <a:buChar char=""/>
            </a:pPr>
            <a:r>
              <a:rPr lang="pl-PL" sz="1200" b="1" u="sng" strike="noStrike">
                <a:solidFill>
                  <a:srgbClr val="964277"/>
                </a:solidFill>
                <a:uFillTx/>
                <a:latin typeface="Arial"/>
                <a:hlinkClick r:id="rId19"/>
              </a:rPr>
              <a:t>Funky Citizens </a:t>
            </a:r>
          </a:p>
          <a:p>
            <a:pPr marL="182880" indent="-182520">
              <a:lnSpc>
                <a:spcPct val="90000"/>
              </a:lnSpc>
              <a:spcBef>
                <a:spcPts val="1199"/>
              </a:spcBef>
              <a:buClr>
                <a:srgbClr val="40BAD2"/>
              </a:buClr>
              <a:buFont typeface="Wingdings 2" charset="2"/>
              <a:buChar char=""/>
            </a:pPr>
            <a:r>
              <a:rPr lang="pl-PL" sz="1200" b="1" u="sng" strike="noStrike">
                <a:solidFill>
                  <a:srgbClr val="964277"/>
                </a:solidFill>
                <a:uFillTx/>
                <a:latin typeface="Arial"/>
                <a:hlinkClick r:id="rId20"/>
              </a:rPr>
              <a:t>Mediawise Society </a:t>
            </a:r>
          </a:p>
          <a:p>
            <a:pPr>
              <a:lnSpc>
                <a:spcPct val="100000"/>
              </a:lnSpc>
            </a:pPr>
            <a:endParaRPr lang="fr-BE" sz="1200" b="0" strike="noStrike" spc="-1">
              <a:latin typeface="Arial"/>
            </a:endParaRPr>
          </a:p>
          <a:p>
            <a:pPr>
              <a:lnSpc>
                <a:spcPct val="100000"/>
              </a:lnSpc>
            </a:pPr>
            <a:endParaRPr lang="fr-BE" sz="1200" b="0" strike="noStrike" spc="-1">
              <a:latin typeface="Arial"/>
            </a:endParaRPr>
          </a:p>
          <a:p>
            <a:pPr>
              <a:lnSpc>
                <a:spcPct val="100000"/>
              </a:lnSpc>
            </a:pPr>
            <a:r>
              <a:rPr lang="pl-PL" sz="1400" b="1" strike="noStrike">
                <a:solidFill>
                  <a:srgbClr val="0A1641"/>
                </a:solidFill>
                <a:latin typeface="Arial"/>
              </a:rPr>
              <a:t>SŁOWACJA</a:t>
            </a:r>
          </a:p>
          <a:p>
            <a:pPr marL="182880" indent="-182520">
              <a:lnSpc>
                <a:spcPct val="90000"/>
              </a:lnSpc>
              <a:spcBef>
                <a:spcPts val="1199"/>
              </a:spcBef>
              <a:buClr>
                <a:srgbClr val="40BAD2"/>
              </a:buClr>
              <a:buFont typeface="Wingdings 2" charset="2"/>
              <a:buChar char=""/>
            </a:pPr>
            <a:r>
              <a:rPr lang="pl-PL" sz="1200" b="1" u="sng" strike="noStrike">
                <a:solidFill>
                  <a:srgbClr val="964277"/>
                </a:solidFill>
                <a:uFillTx/>
                <a:latin typeface="Arial"/>
                <a:hlinkClick r:id="rId21"/>
              </a:rPr>
              <a:t>Rada ds. Przekazu Medialnego i Retransmisji</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grpSp>
        <p:nvGrpSpPr>
          <p:cNvPr id="667" name="Group 5"/>
          <p:cNvGrpSpPr/>
          <p:nvPr/>
        </p:nvGrpSpPr>
        <p:grpSpPr>
          <a:xfrm>
            <a:off x="92520" y="2184840"/>
            <a:ext cx="2799360" cy="2955600"/>
            <a:chOff x="92520" y="2184840"/>
            <a:chExt cx="2799360" cy="2955600"/>
          </a:xfrm>
        </p:grpSpPr>
        <p:pic>
          <p:nvPicPr>
            <p:cNvPr id="668" name="Elemento grafico 10" descr="Collegamento"/>
            <p:cNvPicPr/>
            <p:nvPr/>
          </p:nvPicPr>
          <p:blipFill>
            <a:blip r:embed="rId22"/>
            <a:stretch/>
          </p:blipFill>
          <p:spPr>
            <a:xfrm>
              <a:off x="463680" y="2623680"/>
              <a:ext cx="1945440" cy="1945440"/>
            </a:xfrm>
            <a:prstGeom prst="rect">
              <a:avLst/>
            </a:prstGeom>
            <a:ln w="0">
              <a:noFill/>
            </a:ln>
          </p:spPr>
        </p:pic>
        <p:pic>
          <p:nvPicPr>
            <p:cNvPr id="669" name="Immagine 12"/>
            <p:cNvPicPr/>
            <p:nvPr/>
          </p:nvPicPr>
          <p:blipFill>
            <a:blip r:embed="rId23">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7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pl-PL" sz="1800" b="0" strike="noStrike">
                <a:solidFill>
                  <a:srgbClr val="FFFFFF"/>
                </a:solidFill>
                <a:latin typeface="Arial"/>
              </a:rPr>
              <a:t>DLA ZAINTERESOWANYCH –</a:t>
            </a:r>
            <a:r>
              <a:rPr lang="pl-PL" sz="1800" strike="noStrike">
                <a:solidFill>
                  <a:srgbClr val="FFFFFF"/>
                </a:solidFill>
                <a:latin typeface="Arial"/>
              </a:rPr>
              <a:t> </a:t>
            </a:r>
            <a:r>
              <a:rPr lang="pl-PL" sz="1800" b="1" strike="noStrike">
                <a:solidFill>
                  <a:srgbClr val="FFFFFF"/>
                </a:solidFill>
                <a:latin typeface="Arial"/>
              </a:rPr>
              <a:t>ZASOBY KRAJOWE</a:t>
            </a:r>
          </a:p>
        </p:txBody>
      </p:sp>
      <p:sp>
        <p:nvSpPr>
          <p:cNvPr id="671"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pl-PL" sz="3200" b="1" strike="noStrike">
                <a:solidFill>
                  <a:srgbClr val="FFFFFF"/>
                </a:solidFill>
                <a:latin typeface="Arial"/>
              </a:rPr>
              <a:t>5</a:t>
            </a:r>
          </a:p>
        </p:txBody>
      </p:sp>
      <p:sp>
        <p:nvSpPr>
          <p:cNvPr id="672" name="CustomShape 3"/>
          <p:cNvSpPr/>
          <p:nvPr/>
        </p:nvSpPr>
        <p:spPr>
          <a:xfrm>
            <a:off x="7319880" y="1964880"/>
            <a:ext cx="2535480" cy="1651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pl-PL" sz="1400" b="1" strike="noStrike">
                <a:solidFill>
                  <a:srgbClr val="0A1641"/>
                </a:solidFill>
                <a:latin typeface="Arial"/>
              </a:rPr>
              <a:t>HISZPANIA</a:t>
            </a:r>
          </a:p>
          <a:p>
            <a:pPr marL="182880" indent="-182520">
              <a:lnSpc>
                <a:spcPct val="90000"/>
              </a:lnSpc>
              <a:spcBef>
                <a:spcPts val="1199"/>
              </a:spcBef>
              <a:buClr>
                <a:srgbClr val="40BAD2"/>
              </a:buClr>
              <a:buFont typeface="Wingdings 2" charset="2"/>
              <a:buChar char=""/>
            </a:pPr>
            <a:r>
              <a:rPr lang="pl-PL" sz="1200" b="1" u="sng" strike="noStrike">
                <a:solidFill>
                  <a:srgbClr val="964277"/>
                </a:solidFill>
                <a:uFillTx/>
                <a:latin typeface="Arial"/>
                <a:hlinkClick r:id="rId3"/>
              </a:rPr>
              <a:t>Istituto RTVE</a:t>
            </a:r>
          </a:p>
          <a:p>
            <a:pPr marL="182880" indent="-182520">
              <a:lnSpc>
                <a:spcPct val="90000"/>
              </a:lnSpc>
              <a:spcBef>
                <a:spcPts val="1199"/>
              </a:spcBef>
              <a:buClr>
                <a:srgbClr val="40BAD2"/>
              </a:buClr>
              <a:buFont typeface="Wingdings 2" charset="2"/>
              <a:buChar char=""/>
            </a:pPr>
            <a:r>
              <a:rPr lang="pl-PL" sz="1200" b="1" u="sng" strike="noStrike">
                <a:solidFill>
                  <a:srgbClr val="964277"/>
                </a:solidFill>
                <a:uFillTx/>
                <a:latin typeface="Arial"/>
                <a:hlinkClick r:id="rId4"/>
              </a:rPr>
              <a:t>Maldita</a:t>
            </a:r>
          </a:p>
          <a:p>
            <a:pPr marL="182880" indent="-182520">
              <a:lnSpc>
                <a:spcPct val="90000"/>
              </a:lnSpc>
              <a:spcBef>
                <a:spcPts val="1199"/>
              </a:spcBef>
              <a:buClr>
                <a:srgbClr val="40BAD2"/>
              </a:buClr>
              <a:buFont typeface="Wingdings 2" charset="2"/>
              <a:buChar char=""/>
            </a:pPr>
            <a:r>
              <a:rPr lang="pl-PL" sz="1200" b="1" u="sng" strike="noStrike">
                <a:solidFill>
                  <a:srgbClr val="964277"/>
                </a:solidFill>
                <a:uFillTx/>
                <a:latin typeface="Arial"/>
                <a:hlinkClick r:id="rId5"/>
              </a:rPr>
              <a:t>Internet Segura for Kids</a:t>
            </a:r>
          </a:p>
          <a:p>
            <a:pPr>
              <a:lnSpc>
                <a:spcPct val="90000"/>
              </a:lnSpc>
              <a:spcBef>
                <a:spcPts val="1199"/>
              </a:spcBef>
            </a:pPr>
            <a:endParaRPr lang="fr-BE" sz="1200" b="0" strike="noStrike" spc="-1">
              <a:latin typeface="Arial"/>
            </a:endParaRPr>
          </a:p>
        </p:txBody>
      </p:sp>
      <p:sp>
        <p:nvSpPr>
          <p:cNvPr id="673" name="CustomShape 4"/>
          <p:cNvSpPr/>
          <p:nvPr/>
        </p:nvSpPr>
        <p:spPr>
          <a:xfrm>
            <a:off x="2782800" y="1964880"/>
            <a:ext cx="3842280" cy="5069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pl-PL" sz="1400" b="1" strike="noStrike">
                <a:solidFill>
                  <a:srgbClr val="0A1641"/>
                </a:solidFill>
                <a:latin typeface="Arial"/>
              </a:rPr>
              <a:t>SŁOWENIA</a:t>
            </a:r>
          </a:p>
          <a:p>
            <a:pPr marL="182880" indent="-182520">
              <a:lnSpc>
                <a:spcPct val="90000"/>
              </a:lnSpc>
              <a:spcBef>
                <a:spcPts val="1199"/>
              </a:spcBef>
              <a:buClr>
                <a:srgbClr val="40BAD2"/>
              </a:buClr>
              <a:buFont typeface="Wingdings 2" charset="2"/>
              <a:buChar char=""/>
            </a:pPr>
            <a:r>
              <a:rPr lang="pl-PL" sz="1200" b="1" u="sng" strike="noStrike">
                <a:solidFill>
                  <a:srgbClr val="964277"/>
                </a:solidFill>
                <a:uFillTx/>
                <a:latin typeface="Arial"/>
                <a:hlinkClick r:id="rId6"/>
              </a:rPr>
              <a:t>NE/JA Razbijalka Mitov </a:t>
            </a:r>
          </a:p>
          <a:p>
            <a:pPr marL="182880" indent="-182520">
              <a:lnSpc>
                <a:spcPct val="90000"/>
              </a:lnSpc>
              <a:spcBef>
                <a:spcPts val="1199"/>
              </a:spcBef>
              <a:buClr>
                <a:srgbClr val="40BAD2"/>
              </a:buClr>
              <a:buFont typeface="Wingdings 2" charset="2"/>
              <a:buChar char=""/>
            </a:pPr>
            <a:r>
              <a:rPr lang="pl-PL" sz="1200" b="1" u="sng" strike="noStrike">
                <a:solidFill>
                  <a:srgbClr val="964277"/>
                </a:solidFill>
                <a:uFillTx/>
                <a:latin typeface="Arial"/>
                <a:hlinkClick r:id="rId7"/>
              </a:rPr>
              <a:t>MIPI – medijska in informacijska pismenost</a:t>
            </a:r>
            <a:r>
              <a:rPr lang="pl-PL"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pl-PL" sz="1200" b="1" u="sng" strike="noStrike">
                <a:solidFill>
                  <a:srgbClr val="964277"/>
                </a:solidFill>
                <a:uFillTx/>
                <a:latin typeface="Arial"/>
                <a:hlinkClick r:id="rId8"/>
              </a:rPr>
              <a:t>Časoris </a:t>
            </a:r>
          </a:p>
          <a:p>
            <a:pPr marL="182880" indent="-182520">
              <a:lnSpc>
                <a:spcPct val="90000"/>
              </a:lnSpc>
              <a:spcBef>
                <a:spcPts val="1199"/>
              </a:spcBef>
              <a:buClr>
                <a:srgbClr val="40BAD2"/>
              </a:buClr>
              <a:buFont typeface="Wingdings 2" charset="2"/>
              <a:buChar char=""/>
            </a:pPr>
            <a:r>
              <a:rPr lang="pl-PL" sz="1200" b="1" u="sng" strike="noStrike">
                <a:solidFill>
                  <a:srgbClr val="964277"/>
                </a:solidFill>
                <a:uFillTx/>
                <a:latin typeface="Arial"/>
                <a:hlinkClick r:id="rId9"/>
              </a:rPr>
              <a:t>Otroci in mediji: iskanje resnice v svetu novic</a:t>
            </a:r>
            <a:r>
              <a:rPr lang="pl-PL"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pl-PL" sz="1200" b="1" u="sng" strike="noStrike">
                <a:solidFill>
                  <a:srgbClr val="964277"/>
                </a:solidFill>
                <a:uFillTx/>
                <a:latin typeface="Arial"/>
                <a:hlinkClick r:id="rId10"/>
              </a:rPr>
              <a:t>Medijska pismenost</a:t>
            </a:r>
            <a:r>
              <a:rPr lang="pl-PL"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pl-PL" sz="1200" b="1" u="sng" strike="noStrike">
                <a:solidFill>
                  <a:srgbClr val="964277"/>
                </a:solidFill>
                <a:uFillTx/>
                <a:latin typeface="Arial"/>
                <a:hlinkClick r:id="rId11"/>
              </a:rPr>
              <a:t>Safe</a:t>
            </a:r>
            <a:r>
              <a:rPr lang="pl-PL"/>
              <a:t/>
            </a:r>
            <a:br>
              <a:rPr lang="pl-PL"/>
            </a:br>
            <a:r>
              <a:rPr lang="pl-PL" sz="1200" b="1" strike="noStrike">
                <a:solidFill>
                  <a:srgbClr val="0A1641"/>
                </a:solidFill>
                <a:latin typeface="Arial"/>
              </a:rPr>
              <a:t> </a:t>
            </a:r>
          </a:p>
          <a:p>
            <a:pPr>
              <a:lnSpc>
                <a:spcPct val="90000"/>
              </a:lnSpc>
              <a:spcBef>
                <a:spcPts val="1199"/>
              </a:spcBef>
            </a:pPr>
            <a:r>
              <a:rPr lang="pl-PL" sz="1400" b="1" strike="noStrike">
                <a:solidFill>
                  <a:srgbClr val="0A1641"/>
                </a:solidFill>
                <a:latin typeface="Arial"/>
              </a:rPr>
              <a:t>SZWECJA</a:t>
            </a:r>
          </a:p>
          <a:p>
            <a:pPr marL="182880" indent="-182520">
              <a:lnSpc>
                <a:spcPct val="90000"/>
              </a:lnSpc>
              <a:spcBef>
                <a:spcPts val="1199"/>
              </a:spcBef>
              <a:buClr>
                <a:srgbClr val="40BAD2"/>
              </a:buClr>
              <a:buFont typeface="Wingdings 2" charset="2"/>
              <a:buChar char=""/>
            </a:pPr>
            <a:r>
              <a:rPr lang="pl-PL" sz="1200" b="1" u="sng" strike="noStrike">
                <a:solidFill>
                  <a:srgbClr val="964277"/>
                </a:solidFill>
                <a:uFillTx/>
                <a:latin typeface="Arial"/>
                <a:hlinkClick r:id="rId12"/>
              </a:rPr>
              <a:t>MIK för mig</a:t>
            </a:r>
          </a:p>
          <a:p>
            <a:pPr marL="182880" indent="-182520">
              <a:lnSpc>
                <a:spcPct val="90000"/>
              </a:lnSpc>
              <a:spcBef>
                <a:spcPts val="1199"/>
              </a:spcBef>
              <a:buClr>
                <a:srgbClr val="40BAD2"/>
              </a:buClr>
              <a:buFont typeface="Wingdings 2" charset="2"/>
              <a:buChar char=""/>
            </a:pPr>
            <a:r>
              <a:rPr lang="pl-PL" sz="1200" b="1" u="sng" strike="noStrike">
                <a:solidFill>
                  <a:srgbClr val="964277"/>
                </a:solidFill>
                <a:uFillTx/>
                <a:latin typeface="Arial"/>
                <a:hlinkClick r:id="rId13"/>
              </a:rPr>
              <a:t>Swedish International Development Agency</a:t>
            </a:r>
          </a:p>
          <a:p>
            <a:pPr marL="182880" indent="-182520">
              <a:lnSpc>
                <a:spcPct val="90000"/>
              </a:lnSpc>
              <a:spcBef>
                <a:spcPts val="1199"/>
              </a:spcBef>
              <a:buClr>
                <a:srgbClr val="40BAD2"/>
              </a:buClr>
              <a:buFont typeface="Wingdings 2" charset="2"/>
              <a:buChar char=""/>
            </a:pPr>
            <a:r>
              <a:rPr lang="pl-PL" sz="1200" b="1" u="sng" strike="noStrike">
                <a:solidFill>
                  <a:srgbClr val="964277"/>
                </a:solidFill>
                <a:uFillTx/>
                <a:latin typeface="Arial"/>
                <a:hlinkClick r:id="rId14"/>
              </a:rPr>
              <a:t>FOJO</a:t>
            </a:r>
            <a:r>
              <a:rPr lang="pl-PL" sz="1200" b="1" strike="noStrike">
                <a:solidFill>
                  <a:srgbClr val="0A1641"/>
                </a:solidFill>
                <a:latin typeface="Arial"/>
              </a:rPr>
              <a:t> </a:t>
            </a:r>
          </a:p>
          <a:p>
            <a:pPr>
              <a:lnSpc>
                <a:spcPct val="100000"/>
              </a:lnSpc>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grpSp>
        <p:nvGrpSpPr>
          <p:cNvPr id="674" name="Group 5"/>
          <p:cNvGrpSpPr/>
          <p:nvPr/>
        </p:nvGrpSpPr>
        <p:grpSpPr>
          <a:xfrm>
            <a:off x="92520" y="2184840"/>
            <a:ext cx="2799360" cy="2955600"/>
            <a:chOff x="92520" y="2184840"/>
            <a:chExt cx="2799360" cy="2955600"/>
          </a:xfrm>
        </p:grpSpPr>
        <p:pic>
          <p:nvPicPr>
            <p:cNvPr id="675" name="Elemento grafico 8" descr="Collegamento"/>
            <p:cNvPicPr/>
            <p:nvPr/>
          </p:nvPicPr>
          <p:blipFill>
            <a:blip r:embed="rId15"/>
            <a:stretch/>
          </p:blipFill>
          <p:spPr>
            <a:xfrm>
              <a:off x="463680" y="2623680"/>
              <a:ext cx="1945440" cy="1945440"/>
            </a:xfrm>
            <a:prstGeom prst="rect">
              <a:avLst/>
            </a:prstGeom>
            <a:ln w="0">
              <a:noFill/>
            </a:ln>
          </p:spPr>
        </p:pic>
        <p:pic>
          <p:nvPicPr>
            <p:cNvPr id="676" name="Immagine 12"/>
            <p:cNvPicPr/>
            <p:nvPr/>
          </p:nvPicPr>
          <p:blipFill>
            <a:blip r:embed="rId16">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7" name="Immagine 1"/>
          <p:cNvPicPr/>
          <p:nvPr/>
        </p:nvPicPr>
        <p:blipFill>
          <a:blip r:embed="rId2"/>
          <a:stretch/>
        </p:blipFill>
        <p:spPr>
          <a:xfrm>
            <a:off x="5556600" y="3067560"/>
            <a:ext cx="1078560" cy="7225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pl-PL" sz="1800" b="0" strike="noStrike">
                <a:solidFill>
                  <a:srgbClr val="FFFFFF"/>
                </a:solidFill>
                <a:latin typeface="Arial"/>
              </a:rPr>
              <a:t>PLAN LEKCJI</a:t>
            </a:r>
          </a:p>
        </p:txBody>
      </p:sp>
      <p:pic>
        <p:nvPicPr>
          <p:cNvPr id="311" name="Immagine 3"/>
          <p:cNvPicPr/>
          <p:nvPr/>
        </p:nvPicPr>
        <p:blipFill>
          <a:blip r:embed="rId3"/>
          <a:stretch/>
        </p:blipFill>
        <p:spPr>
          <a:xfrm>
            <a:off x="5913720" y="1656720"/>
            <a:ext cx="2090160" cy="1379160"/>
          </a:xfrm>
          <a:prstGeom prst="rect">
            <a:avLst/>
          </a:prstGeom>
          <a:ln w="0">
            <a:noFill/>
          </a:ln>
        </p:spPr>
      </p:pic>
      <p:pic>
        <p:nvPicPr>
          <p:cNvPr id="312" name="Immagine 4"/>
          <p:cNvPicPr/>
          <p:nvPr/>
        </p:nvPicPr>
        <p:blipFill>
          <a:blip r:embed="rId4"/>
          <a:stretch/>
        </p:blipFill>
        <p:spPr>
          <a:xfrm>
            <a:off x="4909320" y="1582200"/>
            <a:ext cx="1432440" cy="2058480"/>
          </a:xfrm>
          <a:prstGeom prst="rect">
            <a:avLst/>
          </a:prstGeom>
          <a:ln w="0">
            <a:noFill/>
          </a:ln>
          <a:effectLst>
            <a:reflection blurRad="6350" stA="12000" endPos="55000" dir="5400000" sy="-100000" algn="bl" rotWithShape="0"/>
          </a:effectLst>
        </p:spPr>
      </p:pic>
      <p:pic>
        <p:nvPicPr>
          <p:cNvPr id="313" name="Immagine 5"/>
          <p:cNvPicPr/>
          <p:nvPr/>
        </p:nvPicPr>
        <p:blipFill>
          <a:blip r:embed="rId5"/>
          <a:stretch/>
        </p:blipFill>
        <p:spPr>
          <a:xfrm>
            <a:off x="3609360" y="2130840"/>
            <a:ext cx="2054160" cy="3208320"/>
          </a:xfrm>
          <a:prstGeom prst="rect">
            <a:avLst/>
          </a:prstGeom>
          <a:ln w="0">
            <a:noFill/>
          </a:ln>
          <a:effectLst>
            <a:reflection blurRad="6350" stA="12000" endPos="55000" dir="5400000" sy="-100000" algn="bl" rotWithShape="0"/>
          </a:effectLst>
        </p:spPr>
      </p:pic>
      <p:pic>
        <p:nvPicPr>
          <p:cNvPr id="314" name="Immagine 6"/>
          <p:cNvPicPr/>
          <p:nvPr/>
        </p:nvPicPr>
        <p:blipFill>
          <a:blip r:embed="rId6"/>
          <a:stretch/>
        </p:blipFill>
        <p:spPr>
          <a:xfrm>
            <a:off x="6547680" y="2162880"/>
            <a:ext cx="1881000" cy="3200400"/>
          </a:xfrm>
          <a:prstGeom prst="rect">
            <a:avLst/>
          </a:prstGeom>
          <a:ln w="0">
            <a:noFill/>
          </a:ln>
          <a:effectLst>
            <a:reflection blurRad="6350" stA="12000" endPos="55000" dir="5400000" sy="-100000" algn="bl" rotWithShape="0"/>
          </a:effectLst>
        </p:spPr>
      </p:pic>
      <p:pic>
        <p:nvPicPr>
          <p:cNvPr id="315" name="Elemento grafico 7" descr="Informazione"/>
          <p:cNvPicPr/>
          <p:nvPr/>
        </p:nvPicPr>
        <p:blipFill>
          <a:blip r:embed="rId7"/>
          <a:stretch/>
        </p:blipFill>
        <p:spPr>
          <a:xfrm>
            <a:off x="6504120" y="1865520"/>
            <a:ext cx="914040" cy="914040"/>
          </a:xfrm>
          <a:prstGeom prst="rect">
            <a:avLst/>
          </a:prstGeom>
          <a:ln w="0">
            <a:noFill/>
          </a:ln>
        </p:spPr>
      </p:pic>
      <p:grpSp>
        <p:nvGrpSpPr>
          <p:cNvPr id="316" name="Group 2"/>
          <p:cNvGrpSpPr/>
          <p:nvPr/>
        </p:nvGrpSpPr>
        <p:grpSpPr>
          <a:xfrm>
            <a:off x="7498440" y="836280"/>
            <a:ext cx="4208878" cy="721080"/>
            <a:chOff x="7498440" y="836280"/>
            <a:chExt cx="3649680" cy="721080"/>
          </a:xfrm>
        </p:grpSpPr>
        <p:sp>
          <p:nvSpPr>
            <p:cNvPr id="317" name="CustomShape 3"/>
            <p:cNvSpPr/>
            <p:nvPr/>
          </p:nvSpPr>
          <p:spPr>
            <a:xfrm>
              <a:off x="7498440" y="843120"/>
              <a:ext cx="3649680" cy="7142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72000" tIns="144000" rIns="0" bIns="0" anchor="ctr">
              <a:noAutofit/>
            </a:bodyPr>
            <a:lstStyle/>
            <a:p>
              <a:pPr marL="457200">
                <a:lnSpc>
                  <a:spcPts val="1559"/>
                </a:lnSpc>
              </a:pPr>
              <a:r>
                <a:rPr lang="pl-PL" sz="2400" b="1" strike="noStrike">
                  <a:solidFill>
                    <a:srgbClr val="FFFFFF"/>
                  </a:solidFill>
                  <a:latin typeface="Arial"/>
                </a:rPr>
                <a:t>PRACA W GRUPACH</a:t>
              </a:r>
            </a:p>
            <a:p>
              <a:pPr marL="457200">
                <a:lnSpc>
                  <a:spcPts val="1559"/>
                </a:lnSpc>
              </a:pPr>
              <a:r>
                <a:rPr lang="pl-PL" sz="1400" b="1" strike="noStrike">
                  <a:solidFill>
                    <a:srgbClr val="FFFFFF"/>
                  </a:solidFill>
                  <a:latin typeface="Arial"/>
                </a:rPr>
                <a:t>ANALIZY PRZYPADKÓW</a:t>
              </a:r>
            </a:p>
          </p:txBody>
        </p:sp>
        <p:sp>
          <p:nvSpPr>
            <p:cNvPr id="318" name="CustomShape 4"/>
            <p:cNvSpPr/>
            <p:nvPr/>
          </p:nvSpPr>
          <p:spPr>
            <a:xfrm>
              <a:off x="7592400" y="836280"/>
              <a:ext cx="5508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pl-PL" sz="4000" b="1" strike="noStrike" dirty="0">
                  <a:solidFill>
                    <a:srgbClr val="FFFFFF"/>
                  </a:solidFill>
                  <a:latin typeface="Arial"/>
                </a:rPr>
                <a:t>2</a:t>
              </a:r>
            </a:p>
          </p:txBody>
        </p:sp>
      </p:grpSp>
      <p:grpSp>
        <p:nvGrpSpPr>
          <p:cNvPr id="319" name="Group 5"/>
          <p:cNvGrpSpPr/>
          <p:nvPr/>
        </p:nvGrpSpPr>
        <p:grpSpPr>
          <a:xfrm>
            <a:off x="1319040" y="829800"/>
            <a:ext cx="3645720" cy="734040"/>
            <a:chOff x="1319040" y="829800"/>
            <a:chExt cx="3645720" cy="734040"/>
          </a:xfrm>
        </p:grpSpPr>
        <p:sp>
          <p:nvSpPr>
            <p:cNvPr id="320" name="CustomShape 6"/>
            <p:cNvSpPr/>
            <p:nvPr/>
          </p:nvSpPr>
          <p:spPr>
            <a:xfrm>
              <a:off x="1319040" y="829800"/>
              <a:ext cx="3645720" cy="734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108000" tIns="72000" rIns="0" bIns="0" anchor="ctr">
              <a:noAutofit/>
            </a:bodyPr>
            <a:lstStyle/>
            <a:p>
              <a:pPr marL="457200">
                <a:lnSpc>
                  <a:spcPts val="2259"/>
                </a:lnSpc>
              </a:pPr>
              <a:r>
                <a:rPr lang="pl-PL" sz="2400" b="1" strike="noStrike">
                  <a:solidFill>
                    <a:srgbClr val="FFFFFF"/>
                  </a:solidFill>
                  <a:latin typeface="Arial"/>
                </a:rPr>
                <a:t>ROZUMIENIE DEZINFORMACJI</a:t>
              </a:r>
            </a:p>
          </p:txBody>
        </p:sp>
        <p:sp>
          <p:nvSpPr>
            <p:cNvPr id="321" name="CustomShape 7"/>
            <p:cNvSpPr/>
            <p:nvPr/>
          </p:nvSpPr>
          <p:spPr>
            <a:xfrm>
              <a:off x="1423440" y="844560"/>
              <a:ext cx="5508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pl-PL" sz="4000" b="1" strike="noStrike">
                  <a:solidFill>
                    <a:srgbClr val="FFFFFF"/>
                  </a:solidFill>
                  <a:latin typeface="Arial"/>
                </a:rPr>
                <a:t>1</a:t>
              </a:r>
            </a:p>
          </p:txBody>
        </p:sp>
      </p:grpSp>
      <p:grpSp>
        <p:nvGrpSpPr>
          <p:cNvPr id="322" name="Group 8"/>
          <p:cNvGrpSpPr/>
          <p:nvPr/>
        </p:nvGrpSpPr>
        <p:grpSpPr>
          <a:xfrm>
            <a:off x="1319040" y="4677120"/>
            <a:ext cx="3407040" cy="772560"/>
            <a:chOff x="1319040" y="4677120"/>
            <a:chExt cx="3407040" cy="772560"/>
          </a:xfrm>
        </p:grpSpPr>
        <p:sp>
          <p:nvSpPr>
            <p:cNvPr id="323" name="CustomShape 9"/>
            <p:cNvSpPr/>
            <p:nvPr/>
          </p:nvSpPr>
          <p:spPr>
            <a:xfrm>
              <a:off x="1319040" y="4699800"/>
              <a:ext cx="3407040" cy="74988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36000" rIns="0" bIns="0" anchor="ctr">
              <a:noAutofit/>
            </a:bodyPr>
            <a:lstStyle/>
            <a:p>
              <a:pPr marL="457200">
                <a:lnSpc>
                  <a:spcPts val="2259"/>
                </a:lnSpc>
              </a:pPr>
              <a:r>
                <a:rPr lang="pl-PL" sz="2400" b="1" strike="noStrike">
                  <a:solidFill>
                    <a:srgbClr val="FFFFFF"/>
                  </a:solidFill>
                  <a:latin typeface="Arial"/>
                </a:rPr>
                <a:t>PREZENTACJE</a:t>
              </a:r>
            </a:p>
            <a:p>
              <a:pPr marL="457200">
                <a:lnSpc>
                  <a:spcPts val="2259"/>
                </a:lnSpc>
              </a:pPr>
              <a:r>
                <a:rPr lang="pl-PL" sz="2400" b="1" strike="noStrike">
                  <a:solidFill>
                    <a:srgbClr val="FFFFFF"/>
                  </a:solidFill>
                  <a:latin typeface="Arial"/>
                </a:rPr>
                <a:t>I DYSKUSJE</a:t>
              </a:r>
            </a:p>
          </p:txBody>
        </p:sp>
        <p:sp>
          <p:nvSpPr>
            <p:cNvPr id="324" name="CustomShape 10"/>
            <p:cNvSpPr/>
            <p:nvPr/>
          </p:nvSpPr>
          <p:spPr>
            <a:xfrm>
              <a:off x="1422720" y="4677120"/>
              <a:ext cx="5508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pl-PL" sz="4000" b="1" strike="noStrike">
                  <a:solidFill>
                    <a:srgbClr val="FFFFFF"/>
                  </a:solidFill>
                  <a:latin typeface="Arial"/>
                </a:rPr>
                <a:t>3</a:t>
              </a:r>
            </a:p>
          </p:txBody>
        </p:sp>
      </p:grpSp>
      <p:grpSp>
        <p:nvGrpSpPr>
          <p:cNvPr id="325" name="Group 11"/>
          <p:cNvGrpSpPr/>
          <p:nvPr/>
        </p:nvGrpSpPr>
        <p:grpSpPr>
          <a:xfrm>
            <a:off x="6910920" y="4641480"/>
            <a:ext cx="4976280" cy="742680"/>
            <a:chOff x="6910920" y="4641480"/>
            <a:chExt cx="4976280" cy="742680"/>
          </a:xfrm>
        </p:grpSpPr>
        <p:sp>
          <p:nvSpPr>
            <p:cNvPr id="326" name="CustomShape 12"/>
            <p:cNvSpPr/>
            <p:nvPr/>
          </p:nvSpPr>
          <p:spPr>
            <a:xfrm>
              <a:off x="6910920" y="4641480"/>
              <a:ext cx="4976280" cy="74268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72000" rIns="0" bIns="0" anchor="ctr">
              <a:noAutofit/>
            </a:bodyPr>
            <a:lstStyle/>
            <a:p>
              <a:pPr marL="457200">
                <a:lnSpc>
                  <a:spcPts val="2259"/>
                </a:lnSpc>
              </a:pPr>
              <a:r>
                <a:rPr lang="pl-PL" sz="2000" b="1" strike="noStrike" dirty="0">
                  <a:solidFill>
                    <a:srgbClr val="FFFFFF"/>
                  </a:solidFill>
                  <a:latin typeface="Arial"/>
                </a:rPr>
                <a:t>PODSUMOWANIE I WSKAZÓWKI DLA ZAINTERESOWANYCH</a:t>
              </a:r>
            </a:p>
          </p:txBody>
        </p:sp>
        <p:sp>
          <p:nvSpPr>
            <p:cNvPr id="327" name="CustomShape 13"/>
            <p:cNvSpPr/>
            <p:nvPr/>
          </p:nvSpPr>
          <p:spPr>
            <a:xfrm>
              <a:off x="7002720" y="4664160"/>
              <a:ext cx="5508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pl-PL" sz="4000" b="1" strike="noStrike">
                  <a:solidFill>
                    <a:srgbClr val="FFFFFF"/>
                  </a:solidFill>
                  <a:latin typeface="Arial"/>
                </a:rPr>
                <a:t>4</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328"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pl-PL" sz="1800" b="0" strike="noStrike">
                <a:solidFill>
                  <a:srgbClr val="FFFFFF"/>
                </a:solidFill>
                <a:latin typeface="Arial"/>
              </a:rPr>
              <a:t>ROZUMIENIE DEZINFORMACJI</a:t>
            </a:r>
          </a:p>
        </p:txBody>
      </p:sp>
      <p:sp>
        <p:nvSpPr>
          <p:cNvPr id="329" name="CustomShape 2"/>
          <p:cNvSpPr/>
          <p:nvPr/>
        </p:nvSpPr>
        <p:spPr>
          <a:xfrm>
            <a:off x="3844080" y="1478880"/>
            <a:ext cx="2891160" cy="119887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pl-PL" sz="7200" b="1" strike="noStrike" dirty="0">
                <a:solidFill>
                  <a:srgbClr val="FF5D00"/>
                </a:solidFill>
                <a:latin typeface="Arial"/>
              </a:rPr>
              <a:t>Czym</a:t>
            </a:r>
          </a:p>
        </p:txBody>
      </p:sp>
      <p:sp>
        <p:nvSpPr>
          <p:cNvPr id="330" name="CustomShape 3"/>
          <p:cNvSpPr/>
          <p:nvPr/>
        </p:nvSpPr>
        <p:spPr>
          <a:xfrm>
            <a:off x="3884400" y="2686320"/>
            <a:ext cx="2540520" cy="119887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pl-PL" sz="7200" b="1" strike="noStrike" dirty="0">
                <a:solidFill>
                  <a:srgbClr val="164193"/>
                </a:solidFill>
                <a:latin typeface="Arial"/>
              </a:rPr>
              <a:t>Jak</a:t>
            </a:r>
          </a:p>
        </p:txBody>
      </p:sp>
      <p:sp>
        <p:nvSpPr>
          <p:cNvPr id="331" name="CustomShape 4"/>
          <p:cNvSpPr/>
          <p:nvPr/>
        </p:nvSpPr>
        <p:spPr>
          <a:xfrm>
            <a:off x="3884400" y="3924720"/>
            <a:ext cx="2667240" cy="119887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pl-PL" sz="7200" b="1" strike="noStrike" dirty="0">
                <a:solidFill>
                  <a:srgbClr val="164193"/>
                </a:solidFill>
                <a:latin typeface="Arial"/>
              </a:rPr>
              <a:t>Jak</a:t>
            </a:r>
          </a:p>
        </p:txBody>
      </p:sp>
      <p:pic>
        <p:nvPicPr>
          <p:cNvPr id="332" name="Immagine 6"/>
          <p:cNvPicPr/>
          <p:nvPr/>
        </p:nvPicPr>
        <p:blipFill>
          <a:blip r:embed="rId4"/>
          <a:stretch/>
        </p:blipFill>
        <p:spPr>
          <a:xfrm>
            <a:off x="2108880" y="1341720"/>
            <a:ext cx="1566720" cy="4211640"/>
          </a:xfrm>
          <a:prstGeom prst="rect">
            <a:avLst/>
          </a:prstGeom>
          <a:ln w="0">
            <a:noFill/>
          </a:ln>
          <a:effectLst>
            <a:reflection stA="14000" endPos="55000" dir="5400000" sy="-100000" algn="bl" rotWithShape="0"/>
          </a:effectLst>
        </p:spPr>
      </p:pic>
      <p:grpSp>
        <p:nvGrpSpPr>
          <p:cNvPr id="333" name="Group 5"/>
          <p:cNvGrpSpPr/>
          <p:nvPr/>
        </p:nvGrpSpPr>
        <p:grpSpPr>
          <a:xfrm>
            <a:off x="6630480" y="2173680"/>
            <a:ext cx="2854800" cy="720360"/>
            <a:chOff x="6630480" y="2173680"/>
            <a:chExt cx="2128680" cy="720360"/>
          </a:xfrm>
        </p:grpSpPr>
        <p:sp>
          <p:nvSpPr>
            <p:cNvPr id="334" name="CustomShape 6"/>
            <p:cNvSpPr/>
            <p:nvPr/>
          </p:nvSpPr>
          <p:spPr>
            <a:xfrm>
              <a:off x="6630480" y="2173680"/>
              <a:ext cx="212868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pl-PL" sz="1600" b="1" strike="noStrike" dirty="0">
                  <a:solidFill>
                    <a:srgbClr val="FFFFFF"/>
                  </a:solidFill>
                  <a:latin typeface="Arial"/>
                </a:rPr>
                <a:t>jest dezinformacja? </a:t>
              </a:r>
            </a:p>
          </p:txBody>
        </p:sp>
        <p:sp>
          <p:nvSpPr>
            <p:cNvPr id="335" name="CustomShape 7"/>
            <p:cNvSpPr/>
            <p:nvPr/>
          </p:nvSpPr>
          <p:spPr>
            <a:xfrm>
              <a:off x="6630480" y="2560320"/>
              <a:ext cx="1325520" cy="333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pl-PL" sz="1600" b="1" strike="noStrike">
                  <a:solidFill>
                    <a:srgbClr val="FE5D00"/>
                  </a:solidFill>
                  <a:latin typeface="Arial"/>
                </a:rPr>
                <a:t>Przykłady</a:t>
              </a:r>
            </a:p>
          </p:txBody>
        </p:sp>
        <p:sp>
          <p:nvSpPr>
            <p:cNvPr id="336" name="CustomShape 8"/>
            <p:cNvSpPr/>
            <p:nvPr/>
          </p:nvSpPr>
          <p:spPr>
            <a:xfrm rot="5400000">
              <a:off x="7749000" y="2681280"/>
              <a:ext cx="179280" cy="150480"/>
            </a:xfrm>
            <a:prstGeom prst="triangle">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p:style>
        </p:sp>
      </p:grpSp>
      <p:grpSp>
        <p:nvGrpSpPr>
          <p:cNvPr id="337" name="Group 9"/>
          <p:cNvGrpSpPr/>
          <p:nvPr/>
        </p:nvGrpSpPr>
        <p:grpSpPr>
          <a:xfrm>
            <a:off x="6630480" y="4609440"/>
            <a:ext cx="4017240" cy="703800"/>
            <a:chOff x="6630480" y="4609440"/>
            <a:chExt cx="4017240" cy="703800"/>
          </a:xfrm>
        </p:grpSpPr>
        <p:sp>
          <p:nvSpPr>
            <p:cNvPr id="338" name="CustomShape 10"/>
            <p:cNvSpPr/>
            <p:nvPr/>
          </p:nvSpPr>
          <p:spPr>
            <a:xfrm>
              <a:off x="6630480" y="4979520"/>
              <a:ext cx="2923200" cy="333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pl-PL" sz="1600" b="1" strike="noStrike">
                  <a:solidFill>
                    <a:srgbClr val="164193"/>
                  </a:solidFill>
                  <a:latin typeface="Arial"/>
                </a:rPr>
                <a:t>Zalecane sposoby reagowania</a:t>
              </a:r>
            </a:p>
          </p:txBody>
        </p:sp>
        <p:sp>
          <p:nvSpPr>
            <p:cNvPr id="339" name="CustomShape 11"/>
            <p:cNvSpPr/>
            <p:nvPr/>
          </p:nvSpPr>
          <p:spPr>
            <a:xfrm>
              <a:off x="6630480" y="4609440"/>
              <a:ext cx="4017240" cy="35604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72000" tIns="45000" rIns="90000" bIns="45000" anchor="ctr">
              <a:noAutofit/>
            </a:bodyPr>
            <a:lstStyle/>
            <a:p>
              <a:pPr>
                <a:lnSpc>
                  <a:spcPct val="100000"/>
                </a:lnSpc>
              </a:pPr>
              <a:r>
                <a:rPr lang="pl-PL" sz="1600" b="1" strike="noStrike">
                  <a:solidFill>
                    <a:srgbClr val="FFFFFF"/>
                  </a:solidFill>
                  <a:latin typeface="Arial"/>
                </a:rPr>
                <a:t>reagować na dezinformację? </a:t>
              </a:r>
            </a:p>
          </p:txBody>
        </p:sp>
        <p:sp>
          <p:nvSpPr>
            <p:cNvPr id="340" name="CustomShape 12"/>
            <p:cNvSpPr/>
            <p:nvPr/>
          </p:nvSpPr>
          <p:spPr>
            <a:xfrm rot="5400000">
              <a:off x="9320400" y="5087160"/>
              <a:ext cx="179280" cy="150480"/>
            </a:xfrm>
            <a:prstGeom prst="triangle">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sp>
      </p:grpSp>
      <p:grpSp>
        <p:nvGrpSpPr>
          <p:cNvPr id="341" name="Group 13"/>
          <p:cNvGrpSpPr/>
          <p:nvPr/>
        </p:nvGrpSpPr>
        <p:grpSpPr>
          <a:xfrm>
            <a:off x="6630480" y="3362760"/>
            <a:ext cx="2914920" cy="710640"/>
            <a:chOff x="6630480" y="3362760"/>
            <a:chExt cx="2914920" cy="710640"/>
          </a:xfrm>
        </p:grpSpPr>
        <p:sp>
          <p:nvSpPr>
            <p:cNvPr id="342" name="CustomShape 14"/>
            <p:cNvSpPr/>
            <p:nvPr/>
          </p:nvSpPr>
          <p:spPr>
            <a:xfrm>
              <a:off x="6630480" y="3362760"/>
              <a:ext cx="2914920" cy="35604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pl-PL" sz="1600" b="1" strike="noStrike">
                  <a:solidFill>
                    <a:srgbClr val="FFFFFF"/>
                  </a:solidFill>
                  <a:latin typeface="Arial"/>
                </a:rPr>
                <a:t>działa dezinformacja?</a:t>
              </a:r>
            </a:p>
          </p:txBody>
        </p:sp>
        <p:sp>
          <p:nvSpPr>
            <p:cNvPr id="343" name="CustomShape 15"/>
            <p:cNvSpPr/>
            <p:nvPr/>
          </p:nvSpPr>
          <p:spPr>
            <a:xfrm>
              <a:off x="6630480" y="3739680"/>
              <a:ext cx="1188720" cy="333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pl-PL" sz="1600" b="1" strike="noStrike">
                  <a:solidFill>
                    <a:srgbClr val="164193"/>
                  </a:solidFill>
                  <a:latin typeface="Arial"/>
                </a:rPr>
                <a:t>Przykłady</a:t>
              </a:r>
            </a:p>
          </p:txBody>
        </p:sp>
        <p:sp>
          <p:nvSpPr>
            <p:cNvPr id="344" name="CustomShape 16"/>
            <p:cNvSpPr/>
            <p:nvPr/>
          </p:nvSpPr>
          <p:spPr>
            <a:xfrm rot="5400000">
              <a:off x="7728120" y="3845520"/>
              <a:ext cx="179280" cy="150480"/>
            </a:xfrm>
            <a:prstGeom prst="triangle">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sp>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345"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pl-PL" sz="1800" b="0" strike="noStrike">
                <a:solidFill>
                  <a:srgbClr val="FFFFFF"/>
                </a:solidFill>
                <a:latin typeface="Arial"/>
              </a:rPr>
              <a:t>CZYM JEST DEZINFORMACJA?</a:t>
            </a:r>
          </a:p>
        </p:txBody>
      </p:sp>
      <p:sp>
        <p:nvSpPr>
          <p:cNvPr id="346"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pl-PL" sz="3200" b="1" strike="noStrike">
                <a:solidFill>
                  <a:srgbClr val="FFFFFF"/>
                </a:solidFill>
                <a:latin typeface="Arial"/>
              </a:rPr>
              <a:t>1</a:t>
            </a:r>
          </a:p>
        </p:txBody>
      </p:sp>
      <p:sp>
        <p:nvSpPr>
          <p:cNvPr id="347" name="CustomShape 3"/>
          <p:cNvSpPr/>
          <p:nvPr/>
        </p:nvSpPr>
        <p:spPr>
          <a:xfrm>
            <a:off x="4127400" y="3139560"/>
            <a:ext cx="116676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pl-PL" sz="2000" b="1" strike="noStrike">
                <a:solidFill>
                  <a:srgbClr val="FFFFFF"/>
                </a:solidFill>
                <a:latin typeface="Arial"/>
              </a:rPr>
              <a:t>FAKTY</a:t>
            </a:r>
          </a:p>
        </p:txBody>
      </p:sp>
      <p:sp>
        <p:nvSpPr>
          <p:cNvPr id="348" name="CustomShape 4"/>
          <p:cNvSpPr/>
          <p:nvPr/>
        </p:nvSpPr>
        <p:spPr>
          <a:xfrm>
            <a:off x="4127400" y="1015920"/>
            <a:ext cx="356220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45000" rIns="90000" bIns="45000" anchor="ctr">
            <a:noAutofit/>
          </a:bodyPr>
          <a:lstStyle/>
          <a:p>
            <a:pPr>
              <a:lnSpc>
                <a:spcPct val="100000"/>
              </a:lnSpc>
            </a:pPr>
            <a:r>
              <a:rPr lang="pl-PL" sz="2000" b="1" strike="noStrike">
                <a:solidFill>
                  <a:srgbClr val="FFFFFF"/>
                </a:solidFill>
                <a:latin typeface="Arial"/>
              </a:rPr>
              <a:t>OBCA INGERENCJA</a:t>
            </a:r>
          </a:p>
        </p:txBody>
      </p:sp>
      <p:sp>
        <p:nvSpPr>
          <p:cNvPr id="349" name="CustomShape 5"/>
          <p:cNvSpPr/>
          <p:nvPr/>
        </p:nvSpPr>
        <p:spPr>
          <a:xfrm>
            <a:off x="4127399" y="1546560"/>
            <a:ext cx="6980311"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pl-PL" sz="2000" b="1" strike="noStrike">
                <a:solidFill>
                  <a:srgbClr val="FFFFFF"/>
                </a:solidFill>
                <a:latin typeface="Arial"/>
              </a:rPr>
              <a:t>DZIAŁANIA W ZAKRESIE WYWIERANIA WPŁYWU</a:t>
            </a:r>
          </a:p>
        </p:txBody>
      </p:sp>
      <p:sp>
        <p:nvSpPr>
          <p:cNvPr id="350" name="CustomShape 6"/>
          <p:cNvSpPr/>
          <p:nvPr/>
        </p:nvSpPr>
        <p:spPr>
          <a:xfrm>
            <a:off x="4127400" y="2077560"/>
            <a:ext cx="266616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pl-PL" sz="2000" b="1" strike="noStrike">
                <a:solidFill>
                  <a:srgbClr val="FFFFFF"/>
                </a:solidFill>
                <a:latin typeface="Arial"/>
              </a:rPr>
              <a:t>DEZINFORMACJA</a:t>
            </a:r>
          </a:p>
        </p:txBody>
      </p:sp>
      <p:sp>
        <p:nvSpPr>
          <p:cNvPr id="351" name="CustomShape 7"/>
          <p:cNvSpPr/>
          <p:nvPr/>
        </p:nvSpPr>
        <p:spPr>
          <a:xfrm>
            <a:off x="4127400" y="3670200"/>
            <a:ext cx="163296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pl-PL" sz="2000" b="1" strike="noStrike">
                <a:solidFill>
                  <a:srgbClr val="FFFFFF"/>
                </a:solidFill>
                <a:latin typeface="Arial"/>
              </a:rPr>
              <a:t>OPINIE</a:t>
            </a:r>
          </a:p>
        </p:txBody>
      </p:sp>
      <p:sp>
        <p:nvSpPr>
          <p:cNvPr id="352" name="CustomShape 8"/>
          <p:cNvSpPr/>
          <p:nvPr/>
        </p:nvSpPr>
        <p:spPr>
          <a:xfrm>
            <a:off x="4127400" y="2608560"/>
            <a:ext cx="356220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pl-PL" sz="2000" b="1" strike="noStrike" dirty="0">
                <a:solidFill>
                  <a:srgbClr val="FFFFFF"/>
                </a:solidFill>
                <a:latin typeface="Arial"/>
              </a:rPr>
              <a:t>WPROWADZANIE W BŁĄD</a:t>
            </a:r>
          </a:p>
        </p:txBody>
      </p:sp>
      <p:sp>
        <p:nvSpPr>
          <p:cNvPr id="353" name="CustomShape 9"/>
          <p:cNvSpPr/>
          <p:nvPr/>
        </p:nvSpPr>
        <p:spPr>
          <a:xfrm>
            <a:off x="4127400" y="4201200"/>
            <a:ext cx="276696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pl-PL" sz="2000" b="1" strike="noStrike">
                <a:solidFill>
                  <a:srgbClr val="FFFFFF"/>
                </a:solidFill>
                <a:latin typeface="Arial"/>
              </a:rPr>
              <a:t>SATYRA I HUMOR</a:t>
            </a:r>
          </a:p>
        </p:txBody>
      </p:sp>
      <p:sp>
        <p:nvSpPr>
          <p:cNvPr id="354" name="CustomShape 10"/>
          <p:cNvSpPr/>
          <p:nvPr/>
        </p:nvSpPr>
        <p:spPr>
          <a:xfrm>
            <a:off x="4103280" y="4928400"/>
            <a:ext cx="5901840" cy="111420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216000" tIns="72000" rIns="0" bIns="0" anchor="ctr">
            <a:noAutofit/>
          </a:bodyPr>
          <a:lstStyle/>
          <a:p>
            <a:pPr>
              <a:lnSpc>
                <a:spcPts val="3781"/>
              </a:lnSpc>
            </a:pPr>
            <a:r>
              <a:rPr lang="pl-PL" sz="4000" b="1" strike="noStrike">
                <a:solidFill>
                  <a:srgbClr val="FFFFFF"/>
                </a:solidFill>
                <a:latin typeface="Arial"/>
              </a:rPr>
              <a:t>CO JEST FAKTEM? </a:t>
            </a:r>
          </a:p>
          <a:p>
            <a:pPr>
              <a:lnSpc>
                <a:spcPts val="3781"/>
              </a:lnSpc>
            </a:pPr>
            <a:r>
              <a:rPr lang="pl-PL" sz="4000" b="1" strike="noStrike">
                <a:solidFill>
                  <a:srgbClr val="FFFFFF"/>
                </a:solidFill>
                <a:latin typeface="Arial"/>
              </a:rPr>
              <a:t>CO JEST FIKCJĄ?</a:t>
            </a:r>
          </a:p>
        </p:txBody>
      </p:sp>
      <p:pic>
        <p:nvPicPr>
          <p:cNvPr id="355" name="Immagine 12"/>
          <p:cNvPicPr/>
          <p:nvPr/>
        </p:nvPicPr>
        <p:blipFill>
          <a:blip r:embed="rId4"/>
          <a:stretch/>
        </p:blipFill>
        <p:spPr>
          <a:xfrm>
            <a:off x="8190000" y="2140200"/>
            <a:ext cx="2550600" cy="3715560"/>
          </a:xfrm>
          <a:prstGeom prst="rect">
            <a:avLst/>
          </a:prstGeom>
          <a:ln w="0">
            <a:noFill/>
          </a:ln>
        </p:spPr>
      </p:pic>
      <p:pic>
        <p:nvPicPr>
          <p:cNvPr id="356" name="Immagine 13"/>
          <p:cNvPicPr/>
          <p:nvPr/>
        </p:nvPicPr>
        <p:blipFill>
          <a:blip r:embed="rId5"/>
          <a:stretch/>
        </p:blipFill>
        <p:spPr>
          <a:xfrm flipH="1">
            <a:off x="1126800" y="831240"/>
            <a:ext cx="3116880" cy="5405040"/>
          </a:xfrm>
          <a:prstGeom prst="rect">
            <a:avLst/>
          </a:prstGeom>
          <a:ln w="0">
            <a:noFill/>
          </a:ln>
          <a:effectLst>
            <a:reflection blurRad="6350" stA="9000" endPos="5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357" name="TextShape 1"/>
          <p:cNvSpPr txBox="1"/>
          <p:nvPr/>
        </p:nvSpPr>
        <p:spPr>
          <a:xfrm>
            <a:off x="0" y="-199080"/>
            <a:ext cx="12191760" cy="398160"/>
          </a:xfrm>
          <a:prstGeom prst="rect">
            <a:avLst/>
          </a:prstGeom>
          <a:solidFill>
            <a:srgbClr val="0B1741"/>
          </a:solidFill>
          <a:ln w="0">
            <a:noFill/>
          </a:ln>
        </p:spPr>
        <p:txBody>
          <a:bodyPr lIns="720000" tIns="72000" anchor="ctr">
            <a:noAutofit/>
          </a:bodyPr>
          <a:lstStyle/>
          <a:p>
            <a:pPr>
              <a:lnSpc>
                <a:spcPct val="90000"/>
              </a:lnSpc>
            </a:pPr>
            <a:r>
              <a:rPr lang="pl-PL" sz="1800" b="0" strike="noStrike">
                <a:solidFill>
                  <a:srgbClr val="FFFFFF"/>
                </a:solidFill>
                <a:latin typeface="Arial"/>
              </a:rPr>
              <a:t>CZYM JEST DEZINFORMACJA –</a:t>
            </a:r>
            <a:r>
              <a:rPr lang="pl-PL" sz="1800" strike="noStrike">
                <a:solidFill>
                  <a:srgbClr val="FFFFFF"/>
                </a:solidFill>
                <a:latin typeface="Arial"/>
              </a:rPr>
              <a:t> </a:t>
            </a:r>
            <a:r>
              <a:rPr lang="pl-PL" sz="1800" b="1" strike="noStrike">
                <a:solidFill>
                  <a:srgbClr val="FFFFFF"/>
                </a:solidFill>
                <a:latin typeface="Arial"/>
              </a:rPr>
              <a:t>RUCH ANTYSZCZEPIONKOWY</a:t>
            </a:r>
          </a:p>
        </p:txBody>
      </p:sp>
      <p:sp>
        <p:nvSpPr>
          <p:cNvPr id="358"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pl-PL" sz="3200" b="1" strike="noStrike">
                <a:solidFill>
                  <a:srgbClr val="FFFFFF"/>
                </a:solidFill>
                <a:latin typeface="Arial"/>
              </a:rPr>
              <a:t>1</a:t>
            </a:r>
          </a:p>
        </p:txBody>
      </p:sp>
      <p:pic>
        <p:nvPicPr>
          <p:cNvPr id="359" name="Elementi multimediali online 3" descr="Journal: Study Linking Vaccine to Autism 'Fraud'"/>
          <p:cNvPicPr/>
          <p:nvPr/>
        </p:nvPicPr>
        <p:blipFill>
          <a:blip r:embed="rId4"/>
          <a:stretch/>
        </p:blipFill>
        <p:spPr>
          <a:xfrm>
            <a:off x="655920" y="1728000"/>
            <a:ext cx="5591880" cy="3629880"/>
          </a:xfrm>
          <a:prstGeom prst="rect">
            <a:avLst/>
          </a:prstGeom>
          <a:ln w="0">
            <a:noFill/>
          </a:ln>
        </p:spPr>
      </p:pic>
      <p:pic>
        <p:nvPicPr>
          <p:cNvPr id="360" name="Immagine 7"/>
          <p:cNvPicPr/>
          <p:nvPr/>
        </p:nvPicPr>
        <p:blipFill>
          <a:blip r:embed="rId5"/>
          <a:srcRect t="22970" b="-23360"/>
          <a:stretch/>
        </p:blipFill>
        <p:spPr>
          <a:xfrm>
            <a:off x="6869880" y="216000"/>
            <a:ext cx="4698000" cy="6731640"/>
          </a:xfrm>
          <a:prstGeom prst="rect">
            <a:avLst/>
          </a:prstGeom>
          <a:ln w="0">
            <a:noFill/>
          </a:ln>
        </p:spPr>
      </p:pic>
      <p:sp>
        <p:nvSpPr>
          <p:cNvPr id="361" name="CustomShape 3"/>
          <p:cNvSpPr/>
          <p:nvPr/>
        </p:nvSpPr>
        <p:spPr>
          <a:xfrm>
            <a:off x="7105338" y="2359771"/>
            <a:ext cx="4155120" cy="38772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lIns="0" tIns="0" rIns="0" bIns="0" anchor="ctr">
            <a:spAutoFit/>
          </a:bodyPr>
          <a:lstStyle/>
          <a:p>
            <a:pPr algn="ctr">
              <a:lnSpc>
                <a:spcPct val="100000"/>
              </a:lnSpc>
            </a:pPr>
            <a:r>
              <a:rPr lang="pl-PL" sz="1800" b="1" strike="noStrike" dirty="0">
                <a:solidFill>
                  <a:srgbClr val="FFFFFF"/>
                </a:solidFill>
                <a:latin typeface="Arial"/>
              </a:rPr>
              <a:t>Fałszywe wnioski, iluzja społeczna</a:t>
            </a:r>
          </a:p>
        </p:txBody>
      </p:sp>
      <p:sp>
        <p:nvSpPr>
          <p:cNvPr id="362" name="CustomShape 4"/>
          <p:cNvSpPr/>
          <p:nvPr/>
        </p:nvSpPr>
        <p:spPr>
          <a:xfrm>
            <a:off x="7105338" y="2816646"/>
            <a:ext cx="4197222" cy="1370509"/>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wrap="square" lIns="0" tIns="0" rIns="0" bIns="0" anchor="ctr">
            <a:spAutoFit/>
          </a:bodyPr>
          <a:lstStyle/>
          <a:p>
            <a:pPr algn="ctr">
              <a:lnSpc>
                <a:spcPts val="1860"/>
              </a:lnSpc>
            </a:pPr>
            <a:r>
              <a:rPr lang="pl-PL" sz="1800" b="1" strike="noStrike" dirty="0">
                <a:solidFill>
                  <a:srgbClr val="FFFFFF"/>
                </a:solidFill>
                <a:latin typeface="Arial"/>
              </a:rPr>
              <a:t>Szukanie kozłów ofiarnych, prawdziwe przyczyny</a:t>
            </a:r>
            <a:r>
              <a:rPr lang="pl-PL" dirty="0"/>
              <a:t/>
            </a:r>
            <a:br>
              <a:rPr lang="pl-PL" dirty="0"/>
            </a:br>
            <a:r>
              <a:rPr lang="pl-PL" sz="1800" b="1" strike="noStrike" dirty="0">
                <a:solidFill>
                  <a:srgbClr val="FFFFFF"/>
                </a:solidFill>
                <a:latin typeface="Arial"/>
              </a:rPr>
              <a:t>autyzmu zostały zapomniane / nie są badane</a:t>
            </a:r>
          </a:p>
        </p:txBody>
      </p:sp>
      <p:sp>
        <p:nvSpPr>
          <p:cNvPr id="363" name="CustomShape 5"/>
          <p:cNvSpPr/>
          <p:nvPr/>
        </p:nvSpPr>
        <p:spPr>
          <a:xfrm>
            <a:off x="7147440" y="4224417"/>
            <a:ext cx="4155120" cy="89532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lIns="0" tIns="0" rIns="0" bIns="0" anchor="ctr">
            <a:spAutoFit/>
          </a:bodyPr>
          <a:lstStyle/>
          <a:p>
            <a:pPr algn="ctr">
              <a:lnSpc>
                <a:spcPts val="1661"/>
              </a:lnSpc>
            </a:pPr>
            <a:r>
              <a:rPr lang="pl-PL" sz="1800" b="1" strike="noStrike" dirty="0">
                <a:solidFill>
                  <a:srgbClr val="FFFFFF"/>
                </a:solidFill>
                <a:latin typeface="Arial"/>
              </a:rPr>
              <a:t>Skutki długoterminowe: spadek</a:t>
            </a:r>
          </a:p>
          <a:p>
            <a:pPr algn="ctr">
              <a:lnSpc>
                <a:spcPts val="1661"/>
              </a:lnSpc>
            </a:pPr>
            <a:r>
              <a:rPr lang="pl-PL" sz="1800" b="1" strike="noStrike" dirty="0">
                <a:solidFill>
                  <a:srgbClr val="FFFFFF"/>
                </a:solidFill>
                <a:latin typeface="Arial"/>
              </a:rPr>
              <a:t>liczby szczepień oznacza masową epidemię w przyszłości</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mediacall" fill="hold" nodeType="clickEffect">
                                  <p:stCondLst>
                                    <p:cond delay="0"/>
                                  </p:stCondLst>
                                  <p:childTnLst>
                                    <p:cmd type="call">
                                      <p:cBhvr>
                                        <p:cTn id="6" dur="1" fill="hold"/>
                                        <p:tgtEl>
                                          <p:spTgt spid="359"/>
                                        </p:tgtEl>
                                      </p:cBhvr>
                                    </p:cmd>
                                  </p:childTnLst>
                                </p:cTn>
                              </p:par>
                            </p:childTnLst>
                          </p:cTn>
                        </p:par>
                      </p:childTnLst>
                    </p:cTn>
                  </p:par>
                </p:childTnLst>
              </p:cTn>
              <p:prevCondLst>
                <p:cond evt="onPrev" delay="0">
                  <p:tgtEl>
                    <p:sldTgt/>
                  </p:tgtEl>
                </p:cond>
              </p:prevCondLst>
              <p:nextCondLst>
                <p:cond evt="onNext" delay="0">
                  <p:tgtEl>
                    <p:sldTgt/>
                  </p:tgtEl>
                </p:cond>
              </p:nextCondLst>
            </p:seq>
            <p:seq>
              <p:cTn id="7" restart="whenNotActive" fill="hold" nodeType="interactiveSeq">
                <p:stCondLst>
                  <p:cond evt="onClick" delay="0">
                    <p:tgtEl>
                      <p:spTgt spid="359"/>
                    </p:tgtEl>
                  </p:cond>
                </p:stCondLst>
                <p:childTnLst>
                  <p:par>
                    <p:cTn id="8" fill="hold">
                      <p:stCondLst>
                        <p:cond evt="onClick" delay="0">
                          <p:tgtEl>
                            <p:spTgt spid="359"/>
                          </p:tgtEl>
                        </p:cond>
                      </p:stCondLst>
                      <p:childTnLst>
                        <p:par>
                          <p:cTn id="9" fill="hold">
                            <p:stCondLst>
                              <p:cond delay="0"/>
                            </p:stCondLst>
                            <p:childTnLst>
                              <p:par>
                                <p:cTn id="10" presetClass="mediacall" fill="hold" nodeType="clickEffect">
                                  <p:stCondLst>
                                    <p:cond delay="0"/>
                                  </p:stCondLst>
                                  <p:childTnLst>
                                    <p:cmd type="call" cmd="togglePause">
                                      <p:cBhvr>
                                        <p:cTn id="11" dur="1" fill="hold"/>
                                        <p:tgtEl>
                                          <p:spTgt spid="359"/>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pl-PL" sz="1800" b="0" strike="noStrike">
                <a:solidFill>
                  <a:srgbClr val="FFFFFF"/>
                </a:solidFill>
                <a:latin typeface="Arial"/>
              </a:rPr>
              <a:t>CZYM JEST DEZINFORMACJA –</a:t>
            </a:r>
            <a:r>
              <a:rPr lang="pl-PL" sz="1800" strike="noStrike">
                <a:solidFill>
                  <a:srgbClr val="FFFFFF"/>
                </a:solidFill>
                <a:latin typeface="Arial"/>
              </a:rPr>
              <a:t> </a:t>
            </a:r>
            <a:r>
              <a:rPr lang="pl-PL" sz="1800" b="1" strike="noStrike">
                <a:solidFill>
                  <a:srgbClr val="FFFFFF"/>
                </a:solidFill>
                <a:latin typeface="Arial"/>
              </a:rPr>
              <a:t>HISTORIA O TYM, ŻE SIEĆ 5G POWODUJE KORONAWIRUSA</a:t>
            </a:r>
          </a:p>
        </p:txBody>
      </p:sp>
      <p:pic>
        <p:nvPicPr>
          <p:cNvPr id="365" name="Immagine 6"/>
          <p:cNvPicPr/>
          <p:nvPr/>
        </p:nvPicPr>
        <p:blipFill>
          <a:blip r:embed="rId3"/>
          <a:stretch/>
        </p:blipFill>
        <p:spPr>
          <a:xfrm>
            <a:off x="4767840" y="1807560"/>
            <a:ext cx="2655720" cy="5411880"/>
          </a:xfrm>
          <a:prstGeom prst="rect">
            <a:avLst/>
          </a:prstGeom>
          <a:ln w="0">
            <a:noFill/>
          </a:ln>
        </p:spPr>
      </p:pic>
      <p:pic>
        <p:nvPicPr>
          <p:cNvPr id="366" name="Immagine 8"/>
          <p:cNvPicPr/>
          <p:nvPr/>
        </p:nvPicPr>
        <p:blipFill>
          <a:blip r:embed="rId4"/>
          <a:stretch/>
        </p:blipFill>
        <p:spPr>
          <a:xfrm>
            <a:off x="1103040" y="3273480"/>
            <a:ext cx="4473360" cy="4377600"/>
          </a:xfrm>
          <a:prstGeom prst="rect">
            <a:avLst/>
          </a:prstGeom>
          <a:ln w="0">
            <a:noFill/>
          </a:ln>
        </p:spPr>
      </p:pic>
      <p:sp>
        <p:nvSpPr>
          <p:cNvPr id="367"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pl-PL" sz="3200" b="1" strike="noStrike">
                <a:solidFill>
                  <a:srgbClr val="FFFFFF"/>
                </a:solidFill>
                <a:latin typeface="Arial"/>
              </a:rPr>
              <a:t>1</a:t>
            </a:r>
          </a:p>
        </p:txBody>
      </p:sp>
      <p:sp>
        <p:nvSpPr>
          <p:cNvPr id="368" name="CustomShape 3"/>
          <p:cNvSpPr/>
          <p:nvPr/>
        </p:nvSpPr>
        <p:spPr>
          <a:xfrm>
            <a:off x="1452240" y="1219680"/>
            <a:ext cx="3738960" cy="46152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wrap="none" lIns="90000" tIns="45000" rIns="90000" bIns="45000" anchor="ctr">
            <a:noAutofit/>
          </a:bodyPr>
          <a:lstStyle/>
          <a:p>
            <a:pPr>
              <a:lnSpc>
                <a:spcPct val="100000"/>
              </a:lnSpc>
            </a:pPr>
            <a:r>
              <a:rPr lang="pl-PL" sz="2000" b="1" strike="noStrike">
                <a:solidFill>
                  <a:srgbClr val="FFFFFF"/>
                </a:solidFill>
                <a:latin typeface="Arial"/>
              </a:rPr>
              <a:t>WOLNOŚĆ WYPOWIEDZI</a:t>
            </a:r>
          </a:p>
        </p:txBody>
      </p:sp>
      <p:sp>
        <p:nvSpPr>
          <p:cNvPr id="369" name="CustomShape 4"/>
          <p:cNvSpPr/>
          <p:nvPr/>
        </p:nvSpPr>
        <p:spPr>
          <a:xfrm>
            <a:off x="560520" y="2444040"/>
            <a:ext cx="3452040" cy="6418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wrap="none" lIns="72000" tIns="36000" rIns="0" bIns="0" anchor="ctr">
            <a:noAutofit/>
          </a:bodyPr>
          <a:lstStyle/>
          <a:p>
            <a:pPr>
              <a:lnSpc>
                <a:spcPts val="1899"/>
              </a:lnSpc>
            </a:pPr>
            <a:r>
              <a:rPr lang="pl-PL" sz="2000" b="1" strike="noStrike">
                <a:solidFill>
                  <a:srgbClr val="FFFFFF"/>
                </a:solidFill>
                <a:latin typeface="Arial"/>
              </a:rPr>
              <a:t>OSTROŻNOŚĆ W KWESTII</a:t>
            </a:r>
          </a:p>
          <a:p>
            <a:pPr>
              <a:lnSpc>
                <a:spcPts val="1899"/>
              </a:lnSpc>
            </a:pPr>
            <a:r>
              <a:rPr lang="pl-PL" sz="2000" b="1" strike="noStrike">
                <a:solidFill>
                  <a:srgbClr val="FFFFFF"/>
                </a:solidFill>
                <a:latin typeface="Arial"/>
              </a:rPr>
              <a:t>SKUTKÓW DLA ZDROWIA</a:t>
            </a:r>
          </a:p>
        </p:txBody>
      </p:sp>
      <p:sp>
        <p:nvSpPr>
          <p:cNvPr id="370" name="CustomShape 5"/>
          <p:cNvSpPr/>
          <p:nvPr/>
        </p:nvSpPr>
        <p:spPr>
          <a:xfrm>
            <a:off x="7008839" y="1219680"/>
            <a:ext cx="4023921"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45000" rIns="90000" bIns="45000" anchor="ctr">
            <a:noAutofit/>
          </a:bodyPr>
          <a:lstStyle/>
          <a:p>
            <a:pPr>
              <a:lnSpc>
                <a:spcPct val="100000"/>
              </a:lnSpc>
            </a:pPr>
            <a:r>
              <a:rPr lang="pl-PL" sz="2000" b="1" strike="noStrike" dirty="0">
                <a:solidFill>
                  <a:srgbClr val="FFFFFF"/>
                </a:solidFill>
                <a:latin typeface="Arial"/>
              </a:rPr>
              <a:t>USZKODZENIE WIEŻ SIECI 5G</a:t>
            </a:r>
          </a:p>
        </p:txBody>
      </p:sp>
      <p:sp>
        <p:nvSpPr>
          <p:cNvPr id="371" name="CustomShape 6"/>
          <p:cNvSpPr/>
          <p:nvPr/>
        </p:nvSpPr>
        <p:spPr>
          <a:xfrm>
            <a:off x="7884826" y="2444040"/>
            <a:ext cx="3639134" cy="63756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pl-PL" sz="2000" b="1" strike="noStrike" dirty="0" smtClean="0">
                <a:solidFill>
                  <a:srgbClr val="FFFFFF"/>
                </a:solidFill>
                <a:latin typeface="Arial"/>
              </a:rPr>
              <a:t>AWARIE</a:t>
            </a:r>
            <a:endParaRPr lang="pl-PL" sz="2000" b="1" strike="noStrike" dirty="0">
              <a:solidFill>
                <a:srgbClr val="FFFFFF"/>
              </a:solidFill>
              <a:latin typeface="Arial"/>
            </a:endParaRPr>
          </a:p>
          <a:p>
            <a:pPr>
              <a:lnSpc>
                <a:spcPts val="1899"/>
              </a:lnSpc>
            </a:pPr>
            <a:r>
              <a:rPr lang="pl-PL" sz="2000" b="1" strike="noStrike" dirty="0">
                <a:solidFill>
                  <a:srgbClr val="FFFFFF"/>
                </a:solidFill>
                <a:latin typeface="Arial"/>
              </a:rPr>
              <a:t>SIECI KOMUNIKACYJNYCH</a:t>
            </a:r>
          </a:p>
        </p:txBody>
      </p:sp>
      <p:sp>
        <p:nvSpPr>
          <p:cNvPr id="372" name="CustomShape 7"/>
          <p:cNvSpPr/>
          <p:nvPr/>
        </p:nvSpPr>
        <p:spPr>
          <a:xfrm>
            <a:off x="6610662" y="3844440"/>
            <a:ext cx="5581097" cy="90648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pl-PL" sz="2000" b="1" strike="noStrike" dirty="0">
                <a:solidFill>
                  <a:srgbClr val="FFFFFF"/>
                </a:solidFill>
                <a:latin typeface="Arial"/>
              </a:rPr>
              <a:t>FAŁSZYWE SKOJARZENIE </a:t>
            </a:r>
            <a:r>
              <a:rPr lang="pl-PL" sz="2000" b="1" strike="noStrike" dirty="0" smtClean="0">
                <a:solidFill>
                  <a:srgbClr val="FFFFFF"/>
                </a:solidFill>
                <a:latin typeface="Arial"/>
              </a:rPr>
              <a:t>COVID-19 </a:t>
            </a:r>
            <a:r>
              <a:rPr lang="pl-PL" sz="2000" b="1" strike="noStrike" dirty="0">
                <a:solidFill>
                  <a:srgbClr val="FFFFFF"/>
                </a:solidFill>
                <a:latin typeface="Arial"/>
              </a:rPr>
              <a:t>Z </a:t>
            </a:r>
          </a:p>
          <a:p>
            <a:pPr>
              <a:lnSpc>
                <a:spcPts val="1899"/>
              </a:lnSpc>
            </a:pPr>
            <a:r>
              <a:rPr lang="pl-PL" sz="2000" b="1" strike="noStrike" dirty="0">
                <a:solidFill>
                  <a:srgbClr val="FFFFFF"/>
                </a:solidFill>
                <a:latin typeface="Arial"/>
              </a:rPr>
              <a:t>TECHNOLOGIAMI SIECIOWYMI</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pl-PL" sz="1800" b="0" strike="noStrike">
                <a:solidFill>
                  <a:srgbClr val="FFFFFF"/>
                </a:solidFill>
                <a:latin typeface="Arial"/>
              </a:rPr>
              <a:t>CZYM JEST DEZINFORMACJA –</a:t>
            </a:r>
            <a:r>
              <a:rPr lang="pl-PL" sz="1800" strike="noStrike">
                <a:solidFill>
                  <a:srgbClr val="FFFFFF"/>
                </a:solidFill>
                <a:latin typeface="Arial"/>
              </a:rPr>
              <a:t> </a:t>
            </a:r>
            <a:r>
              <a:rPr lang="pl-PL" sz="1800" b="1" strike="noStrike">
                <a:solidFill>
                  <a:srgbClr val="FFFFFF"/>
                </a:solidFill>
                <a:latin typeface="Arial"/>
              </a:rPr>
              <a:t>PICIE GORĄCEJ WODY ZABIJA KORONAWIRUSA</a:t>
            </a:r>
          </a:p>
        </p:txBody>
      </p:sp>
      <p:pic>
        <p:nvPicPr>
          <p:cNvPr id="374" name="Immagine 8"/>
          <p:cNvPicPr/>
          <p:nvPr/>
        </p:nvPicPr>
        <p:blipFill>
          <a:blip r:embed="rId3"/>
          <a:srcRect t="-491" b="37526"/>
          <a:stretch/>
        </p:blipFill>
        <p:spPr>
          <a:xfrm>
            <a:off x="3490200" y="1439640"/>
            <a:ext cx="4263120" cy="5418000"/>
          </a:xfrm>
          <a:prstGeom prst="rect">
            <a:avLst/>
          </a:prstGeom>
          <a:ln w="0">
            <a:noFill/>
          </a:ln>
        </p:spPr>
      </p:pic>
      <p:sp>
        <p:nvSpPr>
          <p:cNvPr id="375" name="CustomShape 2"/>
          <p:cNvSpPr/>
          <p:nvPr/>
        </p:nvSpPr>
        <p:spPr>
          <a:xfrm>
            <a:off x="757080" y="2012760"/>
            <a:ext cx="3550320" cy="8794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wrap="none" lIns="180000" tIns="36000" rIns="36000" bIns="0" anchor="ctr">
            <a:noAutofit/>
          </a:bodyPr>
          <a:lstStyle/>
          <a:p>
            <a:pPr>
              <a:lnSpc>
                <a:spcPts val="1899"/>
              </a:lnSpc>
            </a:pPr>
            <a:r>
              <a:rPr lang="pl-PL" sz="2000" b="1" strike="noStrike">
                <a:solidFill>
                  <a:srgbClr val="FFFFFF"/>
                </a:solidFill>
                <a:latin typeface="Arial"/>
              </a:rPr>
              <a:t>PICIE GORĄCEJ WODY </a:t>
            </a:r>
          </a:p>
          <a:p>
            <a:pPr>
              <a:lnSpc>
                <a:spcPts val="1899"/>
              </a:lnSpc>
            </a:pPr>
            <a:r>
              <a:rPr lang="pl-PL" sz="2000" b="1" strike="noStrike">
                <a:solidFill>
                  <a:srgbClr val="FFFFFF"/>
                </a:solidFill>
                <a:latin typeface="Arial"/>
              </a:rPr>
              <a:t>NIE POWODUJE ŻADNEJ</a:t>
            </a:r>
          </a:p>
          <a:p>
            <a:pPr>
              <a:lnSpc>
                <a:spcPts val="1899"/>
              </a:lnSpc>
            </a:pPr>
            <a:r>
              <a:rPr lang="pl-PL" sz="2000" b="1" strike="noStrike">
                <a:solidFill>
                  <a:srgbClr val="FFFFFF"/>
                </a:solidFill>
                <a:latin typeface="Arial"/>
              </a:rPr>
              <a:t>SZKODY FIZYCZNEJ</a:t>
            </a:r>
          </a:p>
        </p:txBody>
      </p:sp>
      <p:sp>
        <p:nvSpPr>
          <p:cNvPr id="376" name="CustomShape 3"/>
          <p:cNvSpPr/>
          <p:nvPr/>
        </p:nvSpPr>
        <p:spPr>
          <a:xfrm>
            <a:off x="7292520" y="884420"/>
            <a:ext cx="4458240" cy="14804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144000" tIns="108000" rIns="90000" bIns="45000" anchor="ctr">
            <a:noAutofit/>
          </a:bodyPr>
          <a:lstStyle/>
          <a:p>
            <a:pPr>
              <a:lnSpc>
                <a:spcPts val="1899"/>
              </a:lnSpc>
            </a:pPr>
            <a:r>
              <a:rPr lang="pl-PL" sz="2000" b="1" strike="noStrike" dirty="0">
                <a:solidFill>
                  <a:srgbClr val="FFFFFF"/>
                </a:solidFill>
                <a:latin typeface="Arial"/>
              </a:rPr>
              <a:t>ODWRACA UWAGĘ</a:t>
            </a:r>
          </a:p>
          <a:p>
            <a:pPr>
              <a:lnSpc>
                <a:spcPts val="1899"/>
              </a:lnSpc>
            </a:pPr>
            <a:r>
              <a:rPr lang="pl-PL" sz="2000" b="1" strike="noStrike" dirty="0">
                <a:solidFill>
                  <a:srgbClr val="FFFFFF"/>
                </a:solidFill>
                <a:latin typeface="Arial"/>
              </a:rPr>
              <a:t>OD RZECZYWISTYCH METOD</a:t>
            </a:r>
          </a:p>
          <a:p>
            <a:pPr>
              <a:lnSpc>
                <a:spcPts val="1899"/>
              </a:lnSpc>
            </a:pPr>
            <a:r>
              <a:rPr lang="pl-PL" sz="2000" b="1" strike="noStrike" dirty="0">
                <a:solidFill>
                  <a:srgbClr val="FFFFFF"/>
                </a:solidFill>
                <a:latin typeface="Arial"/>
              </a:rPr>
              <a:t>OCHRONY OSOBISTEJ</a:t>
            </a:r>
          </a:p>
          <a:p>
            <a:pPr>
              <a:lnSpc>
                <a:spcPts val="1899"/>
              </a:lnSpc>
            </a:pPr>
            <a:r>
              <a:rPr lang="pl-PL" sz="1400" b="0" strike="noStrike" dirty="0">
                <a:solidFill>
                  <a:srgbClr val="FFFFFF"/>
                </a:solidFill>
                <a:latin typeface="Arial"/>
              </a:rPr>
              <a:t>(mycie rąk / ograniczenie kontaktów osobistych, </a:t>
            </a:r>
            <a:endParaRPr lang="pl-PL" sz="1400" b="0" strike="noStrike" dirty="0" smtClean="0">
              <a:solidFill>
                <a:srgbClr val="FFFFFF"/>
              </a:solidFill>
              <a:latin typeface="Arial"/>
            </a:endParaRPr>
          </a:p>
          <a:p>
            <a:pPr>
              <a:lnSpc>
                <a:spcPts val="1899"/>
              </a:lnSpc>
            </a:pPr>
            <a:r>
              <a:rPr lang="pl-PL" sz="1400" b="0" strike="noStrike" dirty="0" smtClean="0">
                <a:solidFill>
                  <a:srgbClr val="FFFFFF"/>
                </a:solidFill>
                <a:latin typeface="Arial"/>
              </a:rPr>
              <a:t>noszenie </a:t>
            </a:r>
            <a:r>
              <a:rPr lang="pl-PL" sz="1400" b="0" strike="noStrike" dirty="0">
                <a:solidFill>
                  <a:srgbClr val="FFFFFF"/>
                </a:solidFill>
                <a:latin typeface="Arial"/>
              </a:rPr>
              <a:t>maski)</a:t>
            </a:r>
          </a:p>
        </p:txBody>
      </p:sp>
      <p:sp>
        <p:nvSpPr>
          <p:cNvPr id="377" name="CustomShape 4"/>
          <p:cNvSpPr/>
          <p:nvPr/>
        </p:nvSpPr>
        <p:spPr>
          <a:xfrm>
            <a:off x="7292520" y="2650320"/>
            <a:ext cx="4458240" cy="75960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pl-PL" sz="2000" b="1" strike="noStrike" dirty="0">
                <a:solidFill>
                  <a:srgbClr val="FFFFFF"/>
                </a:solidFill>
                <a:latin typeface="Arial"/>
              </a:rPr>
              <a:t>FAŁSZYWE POCZUCIE OCHRONY</a:t>
            </a:r>
          </a:p>
          <a:p>
            <a:pPr>
              <a:lnSpc>
                <a:spcPts val="1899"/>
              </a:lnSpc>
            </a:pPr>
            <a:r>
              <a:rPr lang="pl-PL" sz="2000" b="1" strike="noStrike" dirty="0">
                <a:solidFill>
                  <a:srgbClr val="FFFFFF"/>
                </a:solidFill>
                <a:latin typeface="Arial"/>
              </a:rPr>
              <a:t>PRZED KORONAWIRUSEM</a:t>
            </a:r>
          </a:p>
        </p:txBody>
      </p:sp>
      <p:sp>
        <p:nvSpPr>
          <p:cNvPr id="378" name="CustomShape 5"/>
          <p:cNvSpPr/>
          <p:nvPr/>
        </p:nvSpPr>
        <p:spPr>
          <a:xfrm>
            <a:off x="7292520" y="3695400"/>
            <a:ext cx="4360764" cy="1566148"/>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en-GB" b="1" dirty="0" smtClean="0">
                <a:solidFill>
                  <a:schemeClr val="bg1"/>
                </a:solidFill>
              </a:rPr>
              <a:t>WYKORZYSTANIE</a:t>
            </a:r>
            <a:r>
              <a:rPr lang="en-GB" dirty="0" smtClean="0"/>
              <a:t> </a:t>
            </a:r>
            <a:r>
              <a:rPr lang="pl-PL" sz="2000" b="1" strike="noStrike" dirty="0" smtClean="0">
                <a:solidFill>
                  <a:srgbClr val="FFFFFF"/>
                </a:solidFill>
                <a:latin typeface="Arial"/>
              </a:rPr>
              <a:t>STRACHU </a:t>
            </a:r>
            <a:r>
              <a:rPr lang="pl-PL" sz="2000" b="1" strike="noStrike" dirty="0" smtClean="0">
                <a:solidFill>
                  <a:srgbClr val="FFFFFF"/>
                </a:solidFill>
                <a:latin typeface="Arial"/>
              </a:rPr>
              <a:t>I </a:t>
            </a:r>
            <a:endParaRPr lang="pl-PL" sz="2000" b="1" strike="noStrike" dirty="0">
              <a:solidFill>
                <a:srgbClr val="FFFFFF"/>
              </a:solidFill>
              <a:latin typeface="Arial"/>
            </a:endParaRPr>
          </a:p>
          <a:p>
            <a:pPr>
              <a:lnSpc>
                <a:spcPts val="1899"/>
              </a:lnSpc>
            </a:pPr>
            <a:r>
              <a:rPr lang="pl-PL" sz="2000" b="1" strike="noStrike" dirty="0">
                <a:solidFill>
                  <a:srgbClr val="FFFFFF"/>
                </a:solidFill>
                <a:latin typeface="Arial"/>
              </a:rPr>
              <a:t>NIEPEWNOŚCI LUDZI DO </a:t>
            </a:r>
            <a:endParaRPr lang="pl-PL" sz="2000" b="1" strike="noStrike" dirty="0" smtClean="0">
              <a:solidFill>
                <a:srgbClr val="FFFFFF"/>
              </a:solidFill>
              <a:latin typeface="Arial"/>
            </a:endParaRPr>
          </a:p>
          <a:p>
            <a:pPr>
              <a:lnSpc>
                <a:spcPts val="1899"/>
              </a:lnSpc>
            </a:pPr>
            <a:r>
              <a:rPr lang="pl-PL" sz="2000" b="1" strike="noStrike" dirty="0" smtClean="0">
                <a:solidFill>
                  <a:srgbClr val="FFFFFF"/>
                </a:solidFill>
                <a:latin typeface="Arial"/>
              </a:rPr>
              <a:t>ROZPOWSZECHNIANIA </a:t>
            </a:r>
            <a:endParaRPr lang="pl-PL" sz="2000" b="1" strike="noStrike" dirty="0">
              <a:solidFill>
                <a:srgbClr val="FFFFFF"/>
              </a:solidFill>
              <a:latin typeface="Arial"/>
            </a:endParaRPr>
          </a:p>
          <a:p>
            <a:pPr>
              <a:lnSpc>
                <a:spcPts val="1899"/>
              </a:lnSpc>
            </a:pPr>
            <a:r>
              <a:rPr lang="pl-PL" sz="2000" b="1" strike="noStrike" dirty="0">
                <a:solidFill>
                  <a:srgbClr val="FFFFFF"/>
                </a:solidFill>
                <a:latin typeface="Arial"/>
              </a:rPr>
              <a:t>NIENAUKOWYCH INFORMACJI</a:t>
            </a:r>
          </a:p>
        </p:txBody>
      </p:sp>
      <p:sp>
        <p:nvSpPr>
          <p:cNvPr id="379" name="CustomShape 6"/>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pl-PL" sz="3200" b="1" strike="noStrike">
                <a:solidFill>
                  <a:srgbClr val="FFFFFF"/>
                </a:solidFill>
                <a:latin typeface="Arial"/>
              </a:rPr>
              <a:t>1</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2279</TotalTime>
  <Words>5783</Words>
  <Application>Microsoft Office PowerPoint</Application>
  <PresentationFormat>Widescreen</PresentationFormat>
  <Paragraphs>591</Paragraphs>
  <Slides>34</Slides>
  <Notes>23</Notes>
  <HiddenSlides>0</HiddenSlides>
  <MMClips>1</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34</vt:i4>
      </vt:variant>
    </vt:vector>
  </HeadingPairs>
  <TitlesOfParts>
    <vt:vector size="49" baseType="lpstr">
      <vt:lpstr>Arial</vt:lpstr>
      <vt:lpstr>Calibri</vt:lpstr>
      <vt:lpstr>DejaVu Sans</vt:lpstr>
      <vt:lpstr>StarSymbol</vt:lpstr>
      <vt:lpstr>Symbol</vt:lpstr>
      <vt:lpstr>Times New Roman</vt:lpstr>
      <vt:lpstr>Wingdings</vt:lpstr>
      <vt:lpstr>Wingdings 2</vt:lpstr>
      <vt:lpstr>Office Theme</vt:lpstr>
      <vt:lpstr>Office Theme</vt:lpstr>
      <vt:lpstr>Office Theme</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subject/>
  <dc:creator>Microsoft Office User</dc:creator>
  <dc:description/>
  <cp:lastModifiedBy>BARCLAY Marcos (COMM-EXT)</cp:lastModifiedBy>
  <cp:revision>85</cp:revision>
  <dcterms:created xsi:type="dcterms:W3CDTF">2021-01-13T11:40:04Z</dcterms:created>
  <dcterms:modified xsi:type="dcterms:W3CDTF">2021-04-09T16:20:52Z</dcterms:modified>
  <dc:language>fr-BE</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3</vt:i4>
  </property>
  <property fmtid="{D5CDD505-2E9C-101B-9397-08002B2CF9AE}" pid="7" name="Notes">
    <vt:i4>23</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34</vt:i4>
  </property>
</Properties>
</file>