
<file path=[Content_Types].xml><?xml version="1.0" encoding="utf-8"?>
<Types xmlns="http://schemas.openxmlformats.org/package/2006/content-types">
  <Default Extension="png" ContentType="image/png"/>
  <Default Extension="svg" ContentType="image/svg+xml"/>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6"/>
  </p:notesMasterIdLst>
  <p:sldIdLst>
    <p:sldId id="259" r:id="rId2"/>
    <p:sldId id="260" r:id="rId3"/>
    <p:sldId id="261" r:id="rId4"/>
    <p:sldId id="262" r:id="rId5"/>
    <p:sldId id="263" r:id="rId6"/>
    <p:sldId id="264" r:id="rId7"/>
    <p:sldId id="257" r:id="rId8"/>
    <p:sldId id="256" r:id="rId9"/>
    <p:sldId id="258"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2" r:id="rId27"/>
    <p:sldId id="283" r:id="rId28"/>
    <p:sldId id="284" r:id="rId29"/>
    <p:sldId id="285" r:id="rId30"/>
    <p:sldId id="286" r:id="rId31"/>
    <p:sldId id="287" r:id="rId32"/>
    <p:sldId id="288" r:id="rId33"/>
    <p:sldId id="289" r:id="rId34"/>
    <p:sldId id="281" r:id="rId35"/>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182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64278"/>
    <a:srgbClr val="9D5BBB"/>
    <a:srgbClr val="9C17BC"/>
    <a:srgbClr val="FF5D00"/>
    <a:srgbClr val="ACE7EE"/>
    <a:srgbClr val="152B4F"/>
    <a:srgbClr val="10214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487"/>
    <p:restoredTop sz="71279" autoAdjust="0"/>
  </p:normalViewPr>
  <p:slideViewPr>
    <p:cSldViewPr snapToGrid="0" snapToObjects="1">
      <p:cViewPr varScale="1">
        <p:scale>
          <a:sx n="46" d="100"/>
          <a:sy n="46" d="100"/>
        </p:scale>
        <p:origin x="1704" y="36"/>
      </p:cViewPr>
      <p:guideLst>
        <p:guide orient="horz" pos="754"/>
        <p:guide pos="1822"/>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B4D8132-973D-4D1D-921F-24FBD8963ADF}" type="datetimeFigureOut">
              <a:rPr lang="fr-BE" smtClean="0"/>
              <a:t>16-02-2021</a:t>
            </a:fld>
            <a:endParaRPr lang="fr-BE"/>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fr-BE"/>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06803EC-3D46-44EF-8288-F414FA14AE2B}" type="slidenum">
              <a:rPr lang="fr-BE" smtClean="0"/>
              <a:t>‹#›</a:t>
            </a:fld>
            <a:endParaRPr lang="fr-BE"/>
          </a:p>
        </p:txBody>
      </p:sp>
    </p:spTree>
    <p:extLst>
      <p:ext uri="{BB962C8B-B14F-4D97-AF65-F5344CB8AC3E}">
        <p14:creationId xmlns:p14="http://schemas.microsoft.com/office/powerpoint/2010/main" val="19884074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s://www.cits.ucsb.edu/fake-news/spread"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www.youtube.com/watch?v=nOd2vMCDv9M&amp;feature=youtu.be"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www.poynter.org/fact-checking/2020/have-you-become-a-personal-fact-checker-to-your-family-and-friends/"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3" Type="http://schemas.openxmlformats.org/officeDocument/2006/relationships/hyperlink" Target="https://www.facebook.com/watch/?v=3192621760756370" TargetMode="External"/><Relationship Id="rId2" Type="http://schemas.openxmlformats.org/officeDocument/2006/relationships/slide" Target="../slides/slide22.xml"/><Relationship Id="rId1" Type="http://schemas.openxmlformats.org/officeDocument/2006/relationships/notesMaster" Target="../notesMasters/notesMaster1.xml"/><Relationship Id="rId5" Type="http://schemas.openxmlformats.org/officeDocument/2006/relationships/hyperlink" Target="https://support.google.com/websearch/answer/1325808?co=GENIE.Platform%3DAndroid&amp;hl=en" TargetMode="External"/><Relationship Id="rId4" Type="http://schemas.openxmlformats.org/officeDocument/2006/relationships/hyperlink" Target="https://www.facebook.com/watch/?v=2584252091848910" TargetMode="Externa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3" Type="http://schemas.openxmlformats.org/officeDocument/2006/relationships/hyperlink" Target="https://firstdraftnews.org/latest/how-to-talk-to-family-and-friends-about-that-misleading-whatsapp-message/" TargetMode="External"/><Relationship Id="rId2" Type="http://schemas.openxmlformats.org/officeDocument/2006/relationships/slide" Target="../slides/slide24.xml"/><Relationship Id="rId1" Type="http://schemas.openxmlformats.org/officeDocument/2006/relationships/notesMaster" Target="../notesMasters/notesMaster1.xml"/><Relationship Id="rId4" Type="http://schemas.openxmlformats.org/officeDocument/2006/relationships/hyperlink" Target="https://www.poynter.org/fact-checking/2020/have-you-become-a-personal-fact-checker-to-your-family-and-friends/" TargetMode="Externa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v-SE" b="1" baseline="0" dirty="0" err="1" smtClean="0"/>
              <a:t>Which</a:t>
            </a:r>
            <a:r>
              <a:rPr lang="sv-SE" b="1" baseline="0" dirty="0" smtClean="0"/>
              <a:t> </a:t>
            </a:r>
            <a:r>
              <a:rPr lang="sv-SE" b="1" baseline="0" dirty="0" err="1" smtClean="0"/>
              <a:t>one</a:t>
            </a:r>
            <a:r>
              <a:rPr lang="sv-SE" b="1" baseline="0" dirty="0" smtClean="0"/>
              <a:t> is </a:t>
            </a:r>
            <a:r>
              <a:rPr lang="sv-SE" b="1" baseline="0" dirty="0" err="1" smtClean="0"/>
              <a:t>fake</a:t>
            </a:r>
            <a:r>
              <a:rPr lang="sv-SE" b="1" baseline="0" dirty="0" smtClean="0"/>
              <a:t>?</a:t>
            </a:r>
          </a:p>
          <a:p>
            <a:endParaRPr lang="sv-SE" baseline="0" dirty="0" smtClean="0"/>
          </a:p>
          <a:p>
            <a:r>
              <a:rPr lang="en-GB" dirty="0" smtClean="0"/>
              <a:t>Ice-breaker: Let’s start with an</a:t>
            </a:r>
            <a:r>
              <a:rPr lang="en-GB" baseline="0" dirty="0" smtClean="0"/>
              <a:t> easy example that probably won’t fool anyone, but might make you laugh. </a:t>
            </a:r>
          </a:p>
          <a:p>
            <a:endParaRPr lang="en-GB" baseline="0" dirty="0" smtClean="0"/>
          </a:p>
          <a:p>
            <a:r>
              <a:rPr lang="sv-SE" baseline="0" dirty="0" smtClean="0"/>
              <a:t>Source: www.snopes.com</a:t>
            </a:r>
          </a:p>
        </p:txBody>
      </p:sp>
      <p:sp>
        <p:nvSpPr>
          <p:cNvPr id="4" name="Slide Number Placeholder 3"/>
          <p:cNvSpPr>
            <a:spLocks noGrp="1"/>
          </p:cNvSpPr>
          <p:nvPr>
            <p:ph type="sldNum" sz="quarter" idx="10"/>
          </p:nvPr>
        </p:nvSpPr>
        <p:spPr/>
        <p:txBody>
          <a:bodyPr/>
          <a:lstStyle/>
          <a:p>
            <a:fld id="{506803EC-3D46-44EF-8288-F414FA14AE2B}" type="slidenum">
              <a:rPr lang="fr-BE" smtClean="0"/>
              <a:t>2</a:t>
            </a:fld>
            <a:endParaRPr lang="fr-BE"/>
          </a:p>
        </p:txBody>
      </p:sp>
    </p:spTree>
    <p:extLst>
      <p:ext uri="{BB962C8B-B14F-4D97-AF65-F5344CB8AC3E}">
        <p14:creationId xmlns:p14="http://schemas.microsoft.com/office/powerpoint/2010/main" val="25208385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dirty="0" smtClean="0">
                <a:effectLst/>
                <a:ea typeface="Calibri" panose="020F0502020204030204" pitchFamily="34" charset="0"/>
              </a:rPr>
              <a:t>HOW </a:t>
            </a:r>
            <a:r>
              <a:rPr lang="fr-BE" sz="1200" baseline="0" dirty="0" smtClean="0">
                <a:effectLst/>
                <a:ea typeface="Calibri" panose="020F0502020204030204" pitchFamily="34" charset="0"/>
              </a:rPr>
              <a:t>DISINFOMATION WORKS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BE" sz="1200" baseline="0" dirty="0" smtClean="0">
              <a:effectLst/>
              <a:ea typeface="Calibri" panose="020F0502020204030204" pitchFamily="34" charset="0"/>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BE" sz="1200" baseline="0" dirty="0" smtClean="0">
                <a:effectLst/>
                <a:ea typeface="Calibri" panose="020F0502020204030204" pitchFamily="34" charset="0"/>
              </a:rPr>
              <a:t>Learning objectives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aseline="0" dirty="0" smtClean="0">
                <a:effectLst/>
                <a:ea typeface="Calibri" panose="020F0502020204030204" pitchFamily="34" charset="0"/>
              </a:rPr>
              <a:t>Understand the main actors, behaviours and content that define disinformation</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aseline="0" dirty="0" smtClean="0">
                <a:effectLst/>
                <a:ea typeface="Calibri" panose="020F0502020204030204" pitchFamily="34" charset="0"/>
              </a:rPr>
              <a:t>Understand that those who spread disinformation often try to intentionally evoke emotional responses from readers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aseline="0" dirty="0" smtClean="0">
                <a:effectLst/>
                <a:ea typeface="Calibri" panose="020F0502020204030204" pitchFamily="34" charset="0"/>
              </a:rPr>
              <a:t>Understand that we are all at risk from disinformation; discuss the reasons why it’s dangerous.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Descriptions:</a:t>
            </a:r>
            <a:r>
              <a:rPr lang="en-US" dirty="0" smtClean="0"/>
              <a:t/>
            </a:r>
            <a:br>
              <a:rPr lang="en-US" dirty="0" smtClean="0"/>
            </a:br>
            <a:r>
              <a:rPr lang="en-US" dirty="0" smtClean="0"/>
              <a:t>- When do we start believing something</a:t>
            </a:r>
            <a:r>
              <a:rPr lang="en-US" baseline="0" dirty="0" smtClean="0"/>
              <a:t> and w</a:t>
            </a:r>
            <a:r>
              <a:rPr lang="en-US" dirty="0" smtClean="0"/>
              <a:t>hen are we ready to go an extra mile to support something?</a:t>
            </a:r>
          </a:p>
          <a:p>
            <a:pPr marL="0" lvl="0" indent="0" algn="l" rtl="0">
              <a:spcBef>
                <a:spcPts val="0"/>
              </a:spcBef>
              <a:spcAft>
                <a:spcPts val="0"/>
              </a:spcAft>
              <a:buNone/>
            </a:pPr>
            <a:r>
              <a:rPr lang="en-GB" dirty="0" smtClean="0"/>
              <a:t>- Disinformation is a process</a:t>
            </a:r>
            <a:r>
              <a:rPr lang="en-GB" baseline="0" dirty="0" smtClean="0"/>
              <a:t> - </a:t>
            </a:r>
            <a:r>
              <a:rPr lang="en-GB" dirty="0" smtClean="0"/>
              <a:t>It does not happen quickly:</a:t>
            </a:r>
          </a:p>
          <a:p>
            <a:pPr marL="0" lvl="0" indent="0" algn="l" rtl="0">
              <a:spcBef>
                <a:spcPts val="0"/>
              </a:spcBef>
              <a:spcAft>
                <a:spcPts val="0"/>
              </a:spcAft>
              <a:buFontTx/>
              <a:buNone/>
            </a:pPr>
            <a:r>
              <a:rPr lang="en-GB" dirty="0" smtClean="0"/>
              <a:t>- Fake research report linking</a:t>
            </a:r>
            <a:r>
              <a:rPr lang="en-GB" baseline="0" dirty="0" smtClean="0"/>
              <a:t> measles vaccine with autism</a:t>
            </a:r>
            <a:r>
              <a:rPr lang="en-GB" dirty="0" smtClean="0"/>
              <a:t> was published in </a:t>
            </a:r>
            <a:r>
              <a:rPr lang="lt-LT" dirty="0" smtClean="0"/>
              <a:t>1998</a:t>
            </a:r>
            <a:r>
              <a:rPr lang="en-GB" baseline="0" dirty="0" smtClean="0"/>
              <a:t> </a:t>
            </a:r>
            <a:r>
              <a:rPr lang="en-GB" baseline="0" dirty="0" smtClean="0">
                <a:sym typeface="Wingdings" panose="05000000000000000000" pitchFamily="2" charset="2"/>
              </a:rPr>
              <a:t> </a:t>
            </a:r>
            <a:r>
              <a:rPr lang="en-GB" sz="1200" b="0" i="0" u="none" strike="noStrike" cap="none" dirty="0" smtClean="0">
                <a:solidFill>
                  <a:srgbClr val="000000"/>
                </a:solidFill>
                <a:effectLst/>
                <a:ea typeface="Arial"/>
                <a:cs typeface="Arial"/>
                <a:sym typeface="Arial"/>
              </a:rPr>
              <a:t>Fake research fuels fears against vaccination, which results in increase of the measles</a:t>
            </a:r>
            <a:r>
              <a:rPr lang="en-GB" sz="1200" b="0" i="0" u="none" strike="noStrike" cap="none" baseline="0" dirty="0" smtClean="0">
                <a:solidFill>
                  <a:srgbClr val="000000"/>
                </a:solidFill>
                <a:effectLst/>
                <a:ea typeface="Arial"/>
                <a:cs typeface="Arial"/>
                <a:sym typeface="Arial"/>
              </a:rPr>
              <a:t> </a:t>
            </a:r>
            <a:r>
              <a:rPr lang="en-GB" sz="1200" b="0" i="0" u="none" strike="noStrike" cap="none" dirty="0" smtClean="0">
                <a:solidFill>
                  <a:srgbClr val="000000"/>
                </a:solidFill>
                <a:effectLst/>
                <a:ea typeface="Arial"/>
                <a:cs typeface="Arial"/>
                <a:sym typeface="Arial"/>
              </a:rPr>
              <a:t>disease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 Motivation to support an idea/cause for political or financial gain</a:t>
            </a:r>
            <a:endParaRPr lang="en-GB" sz="1200" b="0" i="0" u="none" strike="noStrike" cap="none" dirty="0" smtClean="0">
              <a:solidFill>
                <a:srgbClr val="000000"/>
              </a:solidFill>
              <a:effectLst/>
              <a:ea typeface="Arial"/>
              <a:cs typeface="Arial"/>
              <a:sym typeface="Arial"/>
            </a:endParaRPr>
          </a:p>
          <a:p>
            <a:pPr marL="0" lvl="0" indent="0" algn="l" rtl="0">
              <a:spcBef>
                <a:spcPts val="0"/>
              </a:spcBef>
              <a:spcAft>
                <a:spcPts val="0"/>
              </a:spcAft>
              <a:buFontTx/>
              <a:buNone/>
            </a:pPr>
            <a:r>
              <a:rPr lang="en-GB" sz="1200" b="0" i="0" u="none" strike="noStrike" cap="none" dirty="0" smtClean="0">
                <a:solidFill>
                  <a:srgbClr val="000000"/>
                </a:solidFill>
                <a:effectLst/>
                <a:ea typeface="Arial"/>
                <a:cs typeface="Arial"/>
                <a:sym typeface="Arial"/>
              </a:rPr>
              <a:t>-</a:t>
            </a:r>
            <a:r>
              <a:rPr lang="en-GB" sz="1200" b="0" i="0" u="none" strike="noStrike" cap="none" baseline="0" dirty="0" smtClean="0">
                <a:solidFill>
                  <a:srgbClr val="000000"/>
                </a:solidFill>
                <a:effectLst/>
                <a:ea typeface="Arial"/>
                <a:cs typeface="Arial"/>
                <a:sym typeface="Arial"/>
              </a:rPr>
              <a:t> </a:t>
            </a:r>
            <a:r>
              <a:rPr lang="en-GB" sz="1200" b="0" i="0" u="none" strike="noStrike" cap="none" dirty="0" smtClean="0">
                <a:solidFill>
                  <a:srgbClr val="000000"/>
                </a:solidFill>
                <a:effectLst/>
                <a:ea typeface="Arial"/>
                <a:cs typeface="Arial"/>
                <a:sym typeface="Arial"/>
              </a:rPr>
              <a:t>Students are encouraged to reflect how no real debate can happen unless everyone can make informed choices based on facts; while all opinions are acceptable, spreading lies is not.</a:t>
            </a:r>
            <a:endParaRPr lang="lt-LT" dirty="0" smtClean="0"/>
          </a:p>
          <a:p>
            <a:pPr marL="0" lvl="0" indent="0" algn="l" rtl="0">
              <a:spcBef>
                <a:spcPts val="0"/>
              </a:spcBef>
              <a:spcAft>
                <a:spcPts val="0"/>
              </a:spcAft>
              <a:buNone/>
            </a:pPr>
            <a:endParaRPr lang="en-GB" dirty="0" smtClean="0"/>
          </a:p>
          <a:p>
            <a:endParaRPr lang="en-LU" dirty="0" smtClean="0"/>
          </a:p>
          <a:p>
            <a:pPr marL="171450" lvl="0" indent="-171450" algn="l" rtl="0">
              <a:spcBef>
                <a:spcPts val="0"/>
              </a:spcBef>
              <a:spcAft>
                <a:spcPts val="0"/>
              </a:spcAft>
              <a:buFontTx/>
              <a:buChar char="-"/>
            </a:pPr>
            <a:endParaRPr lang="fr-BE"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11</a:t>
            </a:fld>
            <a:endParaRPr lang="fr-BE"/>
          </a:p>
        </p:txBody>
      </p:sp>
    </p:spTree>
    <p:extLst>
      <p:ext uri="{BB962C8B-B14F-4D97-AF65-F5344CB8AC3E}">
        <p14:creationId xmlns:p14="http://schemas.microsoft.com/office/powerpoint/2010/main" val="23006704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GB" dirty="0" smtClean="0"/>
              <a:t>Speaking points:</a:t>
            </a:r>
            <a:br>
              <a:rPr lang="en-GB" dirty="0" smtClean="0"/>
            </a:br>
            <a:endParaRPr lang="en-GB" dirty="0" smtClean="0"/>
          </a:p>
          <a:p>
            <a:pPr marL="171450" lvl="0" indent="-171450" algn="l" rtl="0">
              <a:spcBef>
                <a:spcPts val="0"/>
              </a:spcBef>
              <a:spcAft>
                <a:spcPts val="0"/>
              </a:spcAft>
              <a:buFontTx/>
              <a:buChar char="-"/>
            </a:pPr>
            <a:r>
              <a:rPr lang="en-US" dirty="0" smtClean="0"/>
              <a:t>Exaggerating differences is a tool for weakening a community</a:t>
            </a:r>
          </a:p>
          <a:p>
            <a:pPr marL="171450" lvl="0" indent="-171450" algn="l" rtl="0">
              <a:spcBef>
                <a:spcPts val="0"/>
              </a:spcBef>
              <a:spcAft>
                <a:spcPts val="0"/>
              </a:spcAft>
              <a:buFontTx/>
              <a:buChar char="-"/>
            </a:pPr>
            <a:r>
              <a:rPr lang="en-US" dirty="0" smtClean="0"/>
              <a:t>It is more</a:t>
            </a:r>
            <a:r>
              <a:rPr lang="en-US" baseline="0" dirty="0" smtClean="0"/>
              <a:t> </a:t>
            </a:r>
            <a:r>
              <a:rPr lang="en-US" dirty="0" smtClean="0"/>
              <a:t>difficult to undermine a strong community that</a:t>
            </a:r>
            <a:r>
              <a:rPr lang="en-US" baseline="0" dirty="0" smtClean="0"/>
              <a:t> unites behind its shared values and its common identity</a:t>
            </a:r>
            <a:endParaRPr lang="en-US" dirty="0" smtClean="0"/>
          </a:p>
          <a:p>
            <a:endParaRPr lang="en-LU" dirty="0" smtClean="0"/>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12</a:t>
            </a:fld>
            <a:endParaRPr lang="fr-BE"/>
          </a:p>
        </p:txBody>
      </p:sp>
    </p:spTree>
    <p:extLst>
      <p:ext uri="{BB962C8B-B14F-4D97-AF65-F5344CB8AC3E}">
        <p14:creationId xmlns:p14="http://schemas.microsoft.com/office/powerpoint/2010/main" val="370718653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lgn="l" rtl="0">
              <a:spcBef>
                <a:spcPts val="0"/>
              </a:spcBef>
              <a:spcAft>
                <a:spcPts val="0"/>
              </a:spcAft>
              <a:buFontTx/>
              <a:buChar char="-"/>
            </a:pPr>
            <a:r>
              <a:rPr lang="en-US" dirty="0" smtClean="0"/>
              <a:t>Therefore disinformation is used to divide people and exaggerate internal differences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b="0" i="0" u="none" strike="noStrike" cap="none" dirty="0" smtClean="0">
                <a:effectLst/>
                <a:ea typeface="Arial"/>
                <a:cs typeface="Arial"/>
                <a:sym typeface="Arial"/>
              </a:rPr>
              <a:t>Providers</a:t>
            </a:r>
            <a:r>
              <a:rPr lang="en-US" sz="1200" b="0" i="0" u="none" strike="noStrike" cap="none" baseline="0" dirty="0" smtClean="0">
                <a:effectLst/>
                <a:ea typeface="Arial"/>
                <a:cs typeface="Arial"/>
                <a:sym typeface="Arial"/>
              </a:rPr>
              <a:t> of d</a:t>
            </a:r>
            <a:r>
              <a:rPr lang="en-US" sz="1200" b="0" i="0" u="none" strike="noStrike" cap="none" dirty="0" smtClean="0">
                <a:effectLst/>
                <a:ea typeface="Arial"/>
                <a:cs typeface="Arial"/>
                <a:sym typeface="Arial"/>
              </a:rPr>
              <a:t>isinformation want to polarize our societies and promote “us vs them” narratives</a:t>
            </a:r>
            <a:endParaRPr lang="en-US" dirty="0" smtClean="0"/>
          </a:p>
          <a:p>
            <a:pPr marL="171450" lvl="0" indent="-171450" algn="l" rtl="0">
              <a:spcBef>
                <a:spcPts val="0"/>
              </a:spcBef>
              <a:spcAft>
                <a:spcPts val="0"/>
              </a:spcAft>
              <a:buFontTx/>
              <a:buChar char="-"/>
            </a:pPr>
            <a:r>
              <a:rPr lang="en-US" dirty="0" smtClean="0"/>
              <a:t>When former friends are divided, it is much easier to fight each small group separately</a:t>
            </a:r>
            <a:endParaRPr lang="en-US" sz="1200" b="0" i="0" u="none" strike="noStrike" cap="none" dirty="0" smtClean="0">
              <a:effectLst/>
              <a:cs typeface="Arial"/>
              <a:sym typeface="Arial"/>
            </a:endParaRPr>
          </a:p>
          <a:p>
            <a:pPr marL="171450" lvl="0" indent="-171450" algn="l" rtl="0">
              <a:spcBef>
                <a:spcPts val="0"/>
              </a:spcBef>
              <a:spcAft>
                <a:spcPts val="0"/>
              </a:spcAft>
              <a:buFontTx/>
              <a:buChar char="-"/>
            </a:pPr>
            <a:r>
              <a:rPr lang="en-US" sz="1200" b="0" i="0" u="none" strike="noStrike" cap="none" dirty="0" smtClean="0">
                <a:effectLst/>
                <a:ea typeface="Arial"/>
                <a:cs typeface="Arial"/>
                <a:sym typeface="Arial"/>
              </a:rPr>
              <a:t>But much of the progress in </a:t>
            </a:r>
            <a:r>
              <a:rPr lang="en-US" sz="1200" b="0" i="0" u="none" strike="noStrike" cap="none" dirty="0" err="1" smtClean="0">
                <a:effectLst/>
                <a:ea typeface="Arial"/>
                <a:cs typeface="Arial"/>
                <a:sym typeface="Arial"/>
              </a:rPr>
              <a:t>civilisation</a:t>
            </a:r>
            <a:r>
              <a:rPr lang="en-US" sz="1200" b="0" i="0" u="none" strike="noStrike" cap="none" dirty="0" smtClean="0">
                <a:effectLst/>
                <a:ea typeface="Arial"/>
                <a:cs typeface="Arial"/>
                <a:sym typeface="Arial"/>
              </a:rPr>
              <a:t> lies in finding compromises between the interests of different groups</a:t>
            </a:r>
            <a:endParaRPr lang="en-US"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13</a:t>
            </a:fld>
            <a:endParaRPr lang="fr-BE"/>
          </a:p>
        </p:txBody>
      </p:sp>
    </p:spTree>
    <p:extLst>
      <p:ext uri="{BB962C8B-B14F-4D97-AF65-F5344CB8AC3E}">
        <p14:creationId xmlns:p14="http://schemas.microsoft.com/office/powerpoint/2010/main" val="15642290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sz="1200" b="0" i="0" kern="1200" dirty="0" smtClean="0">
                <a:solidFill>
                  <a:schemeClr val="tx1"/>
                </a:solidFill>
                <a:effectLst/>
                <a:latin typeface="+mn-lt"/>
                <a:ea typeface="+mn-ea"/>
                <a:cs typeface="+mn-cs"/>
              </a:rPr>
              <a:t>We</a:t>
            </a:r>
            <a:r>
              <a:rPr lang="en-IE" sz="1200" b="0" i="0" kern="1200" baseline="0" dirty="0" smtClean="0">
                <a:solidFill>
                  <a:schemeClr val="tx1"/>
                </a:solidFill>
                <a:effectLst/>
                <a:latin typeface="+mn-lt"/>
                <a:ea typeface="+mn-ea"/>
                <a:cs typeface="+mn-cs"/>
              </a:rPr>
              <a:t> are all at risk of falling prey to disinformation. It is a dangerous phenomenon that can:</a:t>
            </a:r>
            <a:endParaRPr lang="en-IE" sz="1200" b="0" i="0" kern="1200" dirty="0" smtClean="0">
              <a:solidFill>
                <a:schemeClr val="tx1"/>
              </a:solidFill>
              <a:effectLst/>
              <a:latin typeface="+mn-lt"/>
              <a:ea typeface="+mn-ea"/>
              <a:cs typeface="+mn-cs"/>
            </a:endParaRPr>
          </a:p>
          <a:p>
            <a:r>
              <a:rPr lang="en-US" sz="1200" b="1" i="0" kern="1200" dirty="0" smtClean="0">
                <a:solidFill>
                  <a:schemeClr val="tx1"/>
                </a:solidFill>
                <a:effectLst/>
                <a:latin typeface="+mn-lt"/>
                <a:ea typeface="+mn-ea"/>
                <a:cs typeface="+mn-cs"/>
              </a:rPr>
              <a:t>-</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spread mistrust in public institutions</a:t>
            </a:r>
            <a:r>
              <a:rPr lang="en-US" sz="1200" b="0" i="0" kern="1200" dirty="0" smtClean="0">
                <a:solidFill>
                  <a:schemeClr val="tx1"/>
                </a:solidFill>
                <a:effectLst/>
                <a:latin typeface="+mn-lt"/>
                <a:ea typeface="+mn-ea"/>
                <a:cs typeface="+mn-cs"/>
              </a:rPr>
              <a:t>, which can lead to political apathy or radicalization.</a:t>
            </a:r>
          </a:p>
          <a:p>
            <a:r>
              <a:rPr lang="en-US" sz="1200" b="1" i="0" kern="1200" dirty="0" smtClean="0">
                <a:solidFill>
                  <a:schemeClr val="tx1"/>
                </a:solidFill>
                <a:effectLst/>
                <a:latin typeface="+mn-lt"/>
                <a:ea typeface="+mn-ea"/>
                <a:cs typeface="+mn-cs"/>
              </a:rPr>
              <a:t>-</a:t>
            </a:r>
            <a:r>
              <a:rPr lang="en-US" sz="1200" b="1" i="0" kern="1200" baseline="0" dirty="0" smtClean="0">
                <a:solidFill>
                  <a:schemeClr val="tx1"/>
                </a:solidFill>
                <a:effectLst/>
                <a:latin typeface="+mn-lt"/>
                <a:ea typeface="+mn-ea"/>
                <a:cs typeface="+mn-cs"/>
              </a:rPr>
              <a:t> </a:t>
            </a:r>
            <a:r>
              <a:rPr lang="en-US" sz="1200" b="1" i="0" kern="1200" dirty="0" smtClean="0">
                <a:solidFill>
                  <a:schemeClr val="tx1"/>
                </a:solidFill>
                <a:effectLst/>
                <a:latin typeface="+mn-lt"/>
                <a:ea typeface="+mn-ea"/>
                <a:cs typeface="+mn-cs"/>
              </a:rPr>
              <a:t>spread mistrust in scientific and medical information</a:t>
            </a:r>
            <a:r>
              <a:rPr lang="en-US" sz="1200" b="0" i="0" kern="1200" dirty="0" smtClean="0">
                <a:solidFill>
                  <a:schemeClr val="tx1"/>
                </a:solidFill>
                <a:effectLst/>
                <a:latin typeface="+mn-lt"/>
                <a:ea typeface="+mn-ea"/>
                <a:cs typeface="+mn-cs"/>
              </a:rPr>
              <a:t>, which can have serious </a:t>
            </a:r>
            <a:r>
              <a:rPr lang="en-US" sz="1200" b="0" i="0" kern="1200" dirty="0" smtClean="0">
                <a:effectLst/>
                <a:latin typeface="+mn-lt"/>
                <a:ea typeface="+mn-ea"/>
                <a:cs typeface="+mn-cs"/>
              </a:rPr>
              <a:t>health</a:t>
            </a:r>
            <a:r>
              <a:rPr lang="en-US" sz="1200" b="0" i="0" kern="1200" dirty="0" smtClean="0">
                <a:solidFill>
                  <a:srgbClr val="FF0000"/>
                </a:solidFill>
                <a:effectLst/>
                <a:latin typeface="+mn-lt"/>
                <a:ea typeface="+mn-ea"/>
                <a:cs typeface="+mn-cs"/>
              </a:rPr>
              <a:t> </a:t>
            </a:r>
            <a:r>
              <a:rPr lang="en-US" sz="1200" b="0" i="0" kern="1200" dirty="0" smtClean="0">
                <a:solidFill>
                  <a:schemeClr val="tx1"/>
                </a:solidFill>
                <a:effectLst/>
                <a:latin typeface="+mn-lt"/>
                <a:ea typeface="+mn-ea"/>
                <a:cs typeface="+mn-cs"/>
              </a:rPr>
              <a:t>consequences.</a:t>
            </a:r>
          </a:p>
        </p:txBody>
      </p:sp>
      <p:sp>
        <p:nvSpPr>
          <p:cNvPr id="4" name="Slide Number Placeholder 3"/>
          <p:cNvSpPr>
            <a:spLocks noGrp="1"/>
          </p:cNvSpPr>
          <p:nvPr>
            <p:ph type="sldNum" sz="quarter" idx="10"/>
          </p:nvPr>
        </p:nvSpPr>
        <p:spPr/>
        <p:txBody>
          <a:bodyPr/>
          <a:lstStyle/>
          <a:p>
            <a:fld id="{506803EC-3D46-44EF-8288-F414FA14AE2B}" type="slidenum">
              <a:rPr lang="fr-BE" smtClean="0"/>
              <a:t>14</a:t>
            </a:fld>
            <a:endParaRPr lang="fr-BE"/>
          </a:p>
        </p:txBody>
      </p:sp>
    </p:spTree>
    <p:extLst>
      <p:ext uri="{BB962C8B-B14F-4D97-AF65-F5344CB8AC3E}">
        <p14:creationId xmlns:p14="http://schemas.microsoft.com/office/powerpoint/2010/main" val="42918161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State-controlled</a:t>
            </a:r>
            <a:r>
              <a:rPr lang="en-IE" baseline="0" dirty="0" smtClean="0"/>
              <a:t> media like Russia Today are ‘usual suspects’ among the purveyors of </a:t>
            </a:r>
            <a:r>
              <a:rPr lang="en-IE" b="0" baseline="0" dirty="0" smtClean="0"/>
              <a:t>disinformation, especially with the aim of sowing distrust and creating division within the EU and the West</a:t>
            </a:r>
            <a:r>
              <a:rPr lang="en-IE" baseline="0" dirty="0" smtClean="0"/>
              <a:t>. A common tactic of actors who spread disinformation, specifically those linked to the Kremlin, is to sow distrust in democratic institutions and seek to undermine the European Union by deliberately crowding the information space with false narratives. In the examples here, the coverage by Russia Today </a:t>
            </a:r>
            <a:r>
              <a:rPr lang="en-IE" baseline="0" dirty="0" err="1" smtClean="0"/>
              <a:t>centers</a:t>
            </a:r>
            <a:r>
              <a:rPr lang="en-IE" baseline="0" dirty="0" smtClean="0"/>
              <a:t> on </a:t>
            </a:r>
            <a:r>
              <a:rPr lang="en-IE" baseline="0" dirty="0" err="1" smtClean="0"/>
              <a:t>Remdesivir</a:t>
            </a:r>
            <a:r>
              <a:rPr lang="en-IE" baseline="0" dirty="0" smtClean="0"/>
              <a:t>, which was authorised </a:t>
            </a:r>
            <a:r>
              <a:rPr lang="en-US" sz="1200" b="0" i="0" kern="1200" dirty="0" smtClean="0">
                <a:solidFill>
                  <a:schemeClr val="tx1"/>
                </a:solidFill>
                <a:effectLst/>
                <a:latin typeface="+mn-lt"/>
                <a:ea typeface="+mn-ea"/>
                <a:cs typeface="+mn-cs"/>
              </a:rPr>
              <a:t>in the EU in July 2020 for the treatment of COVID-19 in adults and adolescents from 12 years of age with pneumonia who require supplemental oxygen. </a:t>
            </a:r>
            <a:r>
              <a:rPr lang="en-GB" sz="1200" kern="1200" dirty="0" smtClean="0">
                <a:solidFill>
                  <a:schemeClr val="tx1"/>
                </a:solidFill>
                <a:effectLst/>
                <a:latin typeface="+mn-lt"/>
                <a:ea typeface="+mn-ea"/>
                <a:cs typeface="+mn-cs"/>
              </a:rPr>
              <a:t>Pro-Kremlin media have promoted multiple deceptive stories on the EU buying large stock of </a:t>
            </a:r>
            <a:r>
              <a:rPr lang="en-GB" sz="1200" kern="1200" dirty="0" err="1" smtClean="0">
                <a:solidFill>
                  <a:schemeClr val="tx1"/>
                </a:solidFill>
                <a:effectLst/>
                <a:latin typeface="+mn-lt"/>
                <a:ea typeface="+mn-ea"/>
                <a:cs typeface="+mn-cs"/>
              </a:rPr>
              <a:t>Remdesivir</a:t>
            </a:r>
            <a:r>
              <a:rPr lang="en-GB" sz="1200" kern="1200" dirty="0" smtClean="0">
                <a:solidFill>
                  <a:schemeClr val="tx1"/>
                </a:solidFill>
                <a:effectLst/>
                <a:latin typeface="+mn-lt"/>
                <a:ea typeface="+mn-ea"/>
                <a:cs typeface="+mn-cs"/>
              </a:rPr>
              <a:t>, which</a:t>
            </a:r>
            <a:r>
              <a:rPr lang="en-GB" sz="1200" kern="1200" baseline="0" dirty="0" smtClean="0">
                <a:solidFill>
                  <a:schemeClr val="tx1"/>
                </a:solidFill>
                <a:effectLst/>
                <a:latin typeface="+mn-lt"/>
                <a:ea typeface="+mn-ea"/>
                <a:cs typeface="+mn-cs"/>
              </a:rPr>
              <a:t> was </a:t>
            </a:r>
            <a:r>
              <a:rPr lang="en-GB" sz="1200" kern="1200" dirty="0" smtClean="0">
                <a:solidFill>
                  <a:schemeClr val="tx1"/>
                </a:solidFill>
                <a:effectLst/>
                <a:latin typeface="+mn-lt"/>
                <a:ea typeface="+mn-ea"/>
                <a:cs typeface="+mn-cs"/>
              </a:rPr>
              <a:t>allegedly deemed as an ineffective treatment by the WHO. The stories described this move as a major failure of EU health policy</a:t>
            </a:r>
            <a:r>
              <a:rPr lang="en-GB" sz="1200" kern="1200" baseline="0" dirty="0" smtClean="0">
                <a:solidFill>
                  <a:schemeClr val="tx1"/>
                </a:solidFill>
                <a:effectLst/>
                <a:latin typeface="+mn-lt"/>
                <a:ea typeface="+mn-ea"/>
                <a:cs typeface="+mn-cs"/>
              </a:rPr>
              <a:t> and “of the greatest scandals of the health crisis”</a:t>
            </a:r>
            <a:r>
              <a:rPr lang="en-GB" sz="1200" kern="1200" dirty="0" smtClean="0">
                <a:solidFill>
                  <a:schemeClr val="tx1"/>
                </a:solidFill>
                <a:effectLst/>
                <a:latin typeface="+mn-lt"/>
                <a:ea typeface="+mn-ea"/>
                <a:cs typeface="+mn-cs"/>
              </a:rPr>
              <a:t>. In</a:t>
            </a:r>
            <a:r>
              <a:rPr lang="en-GB" sz="1200" kern="1200" baseline="0" dirty="0" smtClean="0">
                <a:solidFill>
                  <a:schemeClr val="tx1"/>
                </a:solidFill>
                <a:effectLst/>
                <a:latin typeface="+mn-lt"/>
                <a:ea typeface="+mn-ea"/>
                <a:cs typeface="+mn-cs"/>
              </a:rPr>
              <a:t> reality, </a:t>
            </a:r>
            <a:r>
              <a:rPr lang="en-US" sz="1200" b="0" i="0" kern="1200" baseline="0" dirty="0" smtClean="0">
                <a:solidFill>
                  <a:schemeClr val="tx1"/>
                </a:solidFill>
                <a:effectLst/>
                <a:latin typeface="+mn-lt"/>
                <a:ea typeface="+mn-ea"/>
                <a:cs typeface="+mn-cs"/>
              </a:rPr>
              <a:t>a</a:t>
            </a:r>
            <a:r>
              <a:rPr lang="en-US" sz="1200" b="0" i="0" kern="1200" dirty="0" smtClean="0">
                <a:solidFill>
                  <a:schemeClr val="tx1"/>
                </a:solidFill>
                <a:effectLst/>
                <a:latin typeface="+mn-lt"/>
                <a:ea typeface="+mn-ea"/>
                <a:cs typeface="+mn-cs"/>
              </a:rPr>
              <a:t>ccording to WHO, the certainty for their results is low and the evidence did not prove that </a:t>
            </a:r>
            <a:r>
              <a:rPr lang="en-US" sz="1200" b="0" i="0" kern="1200" dirty="0" err="1" smtClean="0">
                <a:solidFill>
                  <a:schemeClr val="tx1"/>
                </a:solidFill>
                <a:effectLst/>
                <a:latin typeface="+mn-lt"/>
                <a:ea typeface="+mn-ea"/>
                <a:cs typeface="+mn-cs"/>
              </a:rPr>
              <a:t>Remdesivir</a:t>
            </a:r>
            <a:r>
              <a:rPr lang="en-US" sz="1200" b="0" i="0" kern="1200" dirty="0" smtClean="0">
                <a:solidFill>
                  <a:schemeClr val="tx1"/>
                </a:solidFill>
                <a:effectLst/>
                <a:latin typeface="+mn-lt"/>
                <a:ea typeface="+mn-ea"/>
                <a:cs typeface="+mn-cs"/>
              </a:rPr>
              <a:t> has </a:t>
            </a:r>
            <a:r>
              <a:rPr lang="en-US" sz="1200" b="0" i="1" kern="1200" dirty="0" smtClean="0">
                <a:solidFill>
                  <a:schemeClr val="tx1"/>
                </a:solidFill>
                <a:effectLst/>
                <a:latin typeface="+mn-lt"/>
                <a:ea typeface="+mn-ea"/>
                <a:cs typeface="+mn-cs"/>
              </a:rPr>
              <a:t>no</a:t>
            </a:r>
            <a:r>
              <a:rPr lang="en-US" sz="1200" b="0" i="0" kern="1200" dirty="0" smtClean="0">
                <a:solidFill>
                  <a:schemeClr val="tx1"/>
                </a:solidFill>
                <a:effectLst/>
                <a:latin typeface="+mn-lt"/>
                <a:ea typeface="+mn-ea"/>
                <a:cs typeface="+mn-cs"/>
              </a:rPr>
              <a:t> benefit. The</a:t>
            </a:r>
            <a:r>
              <a:rPr lang="en-US" sz="1200" b="0" i="0" kern="1200" baseline="0" dirty="0" smtClean="0">
                <a:solidFill>
                  <a:schemeClr val="tx1"/>
                </a:solidFill>
                <a:effectLst/>
                <a:latin typeface="+mn-lt"/>
                <a:ea typeface="+mn-ea"/>
                <a:cs typeface="+mn-cs"/>
              </a:rPr>
              <a:t> recommendation is </a:t>
            </a:r>
            <a:r>
              <a:rPr lang="en-US" sz="1200" b="0" i="1" kern="1200" baseline="0" dirty="0" smtClean="0">
                <a:solidFill>
                  <a:schemeClr val="tx1"/>
                </a:solidFill>
                <a:effectLst/>
                <a:latin typeface="+mn-lt"/>
                <a:ea typeface="+mn-ea"/>
                <a:cs typeface="+mn-cs"/>
              </a:rPr>
              <a:t>conditional</a:t>
            </a:r>
            <a:r>
              <a:rPr lang="en-US" sz="1200" b="0" i="0" kern="1200" baseline="0" dirty="0" smtClean="0">
                <a:solidFill>
                  <a:schemeClr val="tx1"/>
                </a:solidFill>
                <a:effectLst/>
                <a:latin typeface="+mn-lt"/>
                <a:ea typeface="+mn-ea"/>
                <a:cs typeface="+mn-cs"/>
              </a:rPr>
              <a:t>, which is issued </a:t>
            </a:r>
            <a:r>
              <a:rPr lang="en-US" sz="1200" b="0" i="0" kern="1200" dirty="0" smtClean="0">
                <a:solidFill>
                  <a:schemeClr val="tx1"/>
                </a:solidFill>
                <a:effectLst/>
                <a:latin typeface="+mn-lt"/>
                <a:ea typeface="+mn-ea"/>
                <a:cs typeface="+mn-cs"/>
              </a:rPr>
              <a:t>when evidence around the benefits and risks of an intervention are less certain.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0" i="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smtClean="0">
                <a:solidFill>
                  <a:schemeClr val="tx1"/>
                </a:solidFill>
                <a:effectLst/>
                <a:latin typeface="+mn-lt"/>
                <a:ea typeface="+mn-ea"/>
                <a:cs typeface="+mn-cs"/>
              </a:rPr>
              <a:t>This</a:t>
            </a:r>
            <a:r>
              <a:rPr lang="en-US" sz="1200" b="0" i="0" kern="1200" baseline="0" dirty="0" smtClean="0">
                <a:solidFill>
                  <a:schemeClr val="tx1"/>
                </a:solidFill>
                <a:effectLst/>
                <a:latin typeface="+mn-lt"/>
                <a:ea typeface="+mn-ea"/>
                <a:cs typeface="+mn-cs"/>
              </a:rPr>
              <a:t> is a widely used method by malign actors who spread disinformation for political and financial gain: the goal is more often than not to undermine the EU/the West by presenting its policies and values as failed ones, therefore eroding the public’s trust in institutions and authorities involved in those decisions. By amplifying information like the story above, disinformation actors create more confusion during an already uncertain situation, leading the public to often ignore the guidance of national authorities and scientific experts.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a:p>
            <a:r>
              <a:rPr lang="en-IE" dirty="0" smtClean="0"/>
              <a:t>Source: https://www.youtube.com/watch?v=e7jiPDxxx3o&amp;ab_channel=RTFrance</a:t>
            </a:r>
          </a:p>
          <a:p>
            <a:r>
              <a:rPr lang="fr-BE" dirty="0" smtClean="0"/>
              <a:t>https://www.who.int/news-room/feature-stories/detail/who-recommends-against-the-use-of-remdesivir-in-covid-19-patients</a:t>
            </a:r>
          </a:p>
          <a:p>
            <a:r>
              <a:rPr lang="fr-BE" dirty="0" smtClean="0"/>
              <a:t>https://www.ema.europa.eu/en/news/update-remdesivir-ema-will-evaluate-new-data-solidarity-trial</a:t>
            </a: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15</a:t>
            </a:fld>
            <a:endParaRPr lang="fr-BE"/>
          </a:p>
        </p:txBody>
      </p:sp>
    </p:spTree>
    <p:extLst>
      <p:ext uri="{BB962C8B-B14F-4D97-AF65-F5344CB8AC3E}">
        <p14:creationId xmlns:p14="http://schemas.microsoft.com/office/powerpoint/2010/main" val="35895980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Whether</a:t>
            </a:r>
            <a:r>
              <a:rPr lang="en-IE" baseline="0" dirty="0" smtClean="0"/>
              <a:t> the objective of those spreading a specific disinformation narrative is political or financial gain, social media plays a tremendous role in amplifying or stopping disinformation from spreading. Speak about:</a:t>
            </a:r>
            <a:br>
              <a:rPr lang="en-IE" baseline="0" dirty="0" smtClean="0"/>
            </a:br>
            <a:endParaRPr lang="en-IE" baseline="0" dirty="0" smtClean="0"/>
          </a:p>
          <a:p>
            <a:pPr marL="171450" indent="-171450">
              <a:buFontTx/>
              <a:buChar char="-"/>
            </a:pPr>
            <a:r>
              <a:rPr lang="en-IE" baseline="0" dirty="0" smtClean="0"/>
              <a:t>Social media is used by everyone, including us and everyone we trust, like our friends and family. That’s why we have to be extra vigilant with information we see/receive. See above an example of a WhatsApp message containing entirely false information on a bogus coronavirus cure. (left)</a:t>
            </a:r>
          </a:p>
          <a:p>
            <a:pPr marL="171450" indent="-171450">
              <a:buFontTx/>
              <a:buChar char="-"/>
            </a:pPr>
            <a:r>
              <a:rPr lang="en-IE" baseline="0" dirty="0" smtClean="0"/>
              <a:t>Clickbait (generating profit from clicks) &gt; making headlines or images/videos intentionally appealing and mysterious to get more clicks. Remember the ‘Pope endorsing Trump’ article from earlier? See also example above of EU allegedly wanting to merge UK with France. (middle – top)</a:t>
            </a:r>
          </a:p>
          <a:p>
            <a:pPr marL="171450" indent="-171450">
              <a:buFontTx/>
              <a:buChar char="-"/>
            </a:pPr>
            <a:r>
              <a:rPr lang="en-IE" baseline="0" dirty="0" smtClean="0"/>
              <a:t>Completely fabricated stories like the one above of an</a:t>
            </a:r>
            <a:r>
              <a:rPr lang="en-US" dirty="0" smtClean="0"/>
              <a:t> Instagram post from April 2020 claiming to have found the vaccine for coronavirus, while no such vaccine existed at the time and</a:t>
            </a:r>
            <a:r>
              <a:rPr lang="en-US" baseline="0" dirty="0" smtClean="0"/>
              <a:t> </a:t>
            </a:r>
            <a:r>
              <a:rPr lang="en-US" dirty="0" smtClean="0"/>
              <a:t>no</a:t>
            </a:r>
            <a:r>
              <a:rPr lang="en-US" baseline="0" dirty="0" smtClean="0"/>
              <a:t> advanced research for it had began (middle – bottom)</a:t>
            </a:r>
            <a:endParaRPr lang="en-IE" baseline="0" dirty="0" smtClean="0"/>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baseline="0" dirty="0" smtClean="0"/>
              <a:t>Artificial amplification &gt; getting a story or a narrative to go viral through inauthentic means: fake profiles and bots, storming posts with comments and shares to give it more traction. Profiles created to intentionally look like ‘everyday’ people with descriptions about normal jobs and hobbies but operated entirely artificially or by troll factories. The example above shows replies to different Twitter accounts’ posts, using </a:t>
            </a:r>
            <a:r>
              <a:rPr lang="fr-BE" dirty="0" err="1" smtClean="0"/>
              <a:t>similar</a:t>
            </a:r>
            <a:r>
              <a:rPr lang="fr-BE" dirty="0" smtClean="0"/>
              <a:t> narratives or </a:t>
            </a:r>
            <a:r>
              <a:rPr lang="fr-BE" dirty="0" err="1" smtClean="0"/>
              <a:t>identical</a:t>
            </a:r>
            <a:r>
              <a:rPr lang="fr-BE" dirty="0" smtClean="0"/>
              <a:t> </a:t>
            </a:r>
            <a:r>
              <a:rPr lang="fr-BE" dirty="0" err="1" smtClean="0"/>
              <a:t>text</a:t>
            </a:r>
            <a:r>
              <a:rPr lang="fr-BE" dirty="0" smtClean="0"/>
              <a:t>, </a:t>
            </a:r>
            <a:r>
              <a:rPr lang="fr-BE" dirty="0" err="1" smtClean="0"/>
              <a:t>which</a:t>
            </a:r>
            <a:r>
              <a:rPr lang="fr-BE" dirty="0" smtClean="0"/>
              <a:t> </a:t>
            </a:r>
            <a:r>
              <a:rPr lang="fr-BE" dirty="0" err="1" smtClean="0"/>
              <a:t>suggests</a:t>
            </a:r>
            <a:r>
              <a:rPr lang="fr-BE" dirty="0" smtClean="0"/>
              <a:t> </a:t>
            </a:r>
            <a:r>
              <a:rPr lang="fr-BE" dirty="0" err="1" smtClean="0"/>
              <a:t>coordinated</a:t>
            </a:r>
            <a:r>
              <a:rPr lang="fr-BE" dirty="0" smtClean="0"/>
              <a:t> messaging. Source:</a:t>
            </a:r>
            <a:r>
              <a:rPr lang="fr-BE" baseline="0" dirty="0" smtClean="0"/>
              <a:t> Report by Institute for Strategic Dialogue and Alliance for </a:t>
            </a:r>
            <a:r>
              <a:rPr lang="fr-BE" baseline="0" dirty="0" err="1" smtClean="0"/>
              <a:t>Securing</a:t>
            </a:r>
            <a:r>
              <a:rPr lang="fr-BE" baseline="0" dirty="0" smtClean="0"/>
              <a:t> </a:t>
            </a:r>
            <a:r>
              <a:rPr lang="fr-BE" baseline="0" dirty="0" err="1" smtClean="0"/>
              <a:t>Democracy</a:t>
            </a:r>
            <a:r>
              <a:rPr lang="fr-BE" baseline="0" dirty="0" smtClean="0"/>
              <a:t> - https://www.isdglobal.org/wp-content/uploads/2020/08/ISDG-proCCP.pdf</a:t>
            </a:r>
            <a:endParaRPr lang="en-IE" baseline="0" dirty="0" smtClean="0"/>
          </a:p>
          <a:p>
            <a:pPr marL="171450" indent="-171450">
              <a:buFontTx/>
              <a:buChar char="-"/>
            </a:pPr>
            <a:r>
              <a:rPr lang="en-IE" baseline="0" dirty="0" smtClean="0"/>
              <a:t>Out of context use of imagery: we’ll see an example in the next slides. A very common disinformation technique is to re-use older footage (often graphic or shocking) for a current event, or in entirely different contexts.</a:t>
            </a:r>
          </a:p>
          <a:p>
            <a:pPr marL="171450" indent="-171450">
              <a:buFontTx/>
              <a:buChar char="-"/>
            </a:pPr>
            <a:endParaRPr lang="en-IE" baseline="0" dirty="0" smtClean="0"/>
          </a:p>
          <a:p>
            <a:pPr marL="0" indent="0">
              <a:buFontTx/>
              <a:buNone/>
            </a:pPr>
            <a:r>
              <a:rPr lang="en-IE" baseline="0" dirty="0" smtClean="0"/>
              <a:t>More info: </a:t>
            </a:r>
            <a:r>
              <a:rPr lang="fr-BE" dirty="0" smtClean="0">
                <a:hlinkClick r:id="rId3"/>
              </a:rPr>
              <a:t>https://www.cits.ucsb.edu/fake-news/spread</a:t>
            </a:r>
            <a:endParaRPr lang="en-US"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16</a:t>
            </a:fld>
            <a:endParaRPr lang="fr-BE"/>
          </a:p>
        </p:txBody>
      </p:sp>
    </p:spTree>
    <p:extLst>
      <p:ext uri="{BB962C8B-B14F-4D97-AF65-F5344CB8AC3E}">
        <p14:creationId xmlns:p14="http://schemas.microsoft.com/office/powerpoint/2010/main" val="102037537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en-US" dirty="0" err="1" smtClean="0"/>
              <a:t>TikTok</a:t>
            </a:r>
            <a:r>
              <a:rPr lang="en-US" dirty="0" smtClean="0"/>
              <a:t>, the</a:t>
            </a:r>
            <a:r>
              <a:rPr lang="en-US" baseline="0" dirty="0" smtClean="0"/>
              <a:t> short-video app,</a:t>
            </a:r>
            <a:r>
              <a:rPr lang="en-US" dirty="0" smtClean="0"/>
              <a:t> has seen an incredibly</a:t>
            </a:r>
            <a:r>
              <a:rPr lang="en-US" baseline="0" dirty="0" smtClean="0"/>
              <a:t> rapid increase in its base of users especially among teenage audiences. But as its popularity grew in Europe and in the United States, </a:t>
            </a:r>
            <a:r>
              <a:rPr lang="en-US" sz="1200" b="0" i="0" kern="1200" dirty="0" err="1" smtClean="0">
                <a:solidFill>
                  <a:schemeClr val="tx1"/>
                </a:solidFill>
                <a:effectLst/>
                <a:latin typeface="+mn-lt"/>
                <a:ea typeface="+mn-ea"/>
                <a:cs typeface="+mn-cs"/>
              </a:rPr>
              <a:t>TikTok</a:t>
            </a:r>
            <a:r>
              <a:rPr lang="en-US" sz="1200" b="0" i="0" kern="1200" dirty="0" smtClean="0">
                <a:solidFill>
                  <a:schemeClr val="tx1"/>
                </a:solidFill>
                <a:effectLst/>
                <a:latin typeface="+mn-lt"/>
                <a:ea typeface="+mn-ea"/>
                <a:cs typeface="+mn-cs"/>
              </a:rPr>
              <a:t> also became host to a wide range of false content, much of it political,</a:t>
            </a:r>
            <a:r>
              <a:rPr lang="en-US" sz="1200" b="0" i="0" kern="1200" baseline="0" dirty="0" smtClean="0">
                <a:solidFill>
                  <a:schemeClr val="tx1"/>
                </a:solidFill>
                <a:effectLst/>
                <a:latin typeface="+mn-lt"/>
                <a:ea typeface="+mn-ea"/>
                <a:cs typeface="+mn-cs"/>
              </a:rPr>
              <a:t> as well as </a:t>
            </a:r>
            <a:r>
              <a:rPr lang="en-US" sz="1200" b="0" i="0" kern="1200" dirty="0" smtClean="0">
                <a:solidFill>
                  <a:schemeClr val="tx1"/>
                </a:solidFill>
                <a:effectLst/>
                <a:latin typeface="+mn-lt"/>
                <a:ea typeface="+mn-ea"/>
                <a:cs typeface="+mn-cs"/>
              </a:rPr>
              <a:t>anti-vaccination posts and misinformation surrounding climate change, </a:t>
            </a:r>
            <a:r>
              <a:rPr lang="en-US" sz="1200" b="0" i="0" kern="1200" baseline="0" dirty="0" smtClean="0">
                <a:solidFill>
                  <a:schemeClr val="tx1"/>
                </a:solidFill>
                <a:effectLst/>
                <a:latin typeface="+mn-lt"/>
                <a:ea typeface="+mn-ea"/>
                <a:cs typeface="+mn-cs"/>
              </a:rPr>
              <a:t> such as </a:t>
            </a:r>
            <a:r>
              <a:rPr lang="en-US" sz="1200" b="0" i="0" kern="1200" dirty="0" smtClean="0">
                <a:solidFill>
                  <a:schemeClr val="tx1"/>
                </a:solidFill>
                <a:effectLst/>
                <a:latin typeface="+mn-lt"/>
                <a:ea typeface="+mn-ea"/>
                <a:cs typeface="+mn-cs"/>
              </a:rPr>
              <a:t>attacks on Swedish environmental activist Greta Thunberg. </a:t>
            </a:r>
          </a:p>
          <a:p>
            <a:pPr marL="171450" indent="-171450">
              <a:buFontTx/>
              <a:buChar char="-"/>
            </a:pPr>
            <a:r>
              <a:rPr lang="en-US" sz="1200" b="0" i="0" kern="1200" dirty="0" smtClean="0">
                <a:solidFill>
                  <a:schemeClr val="tx1"/>
                </a:solidFill>
                <a:effectLst/>
                <a:latin typeface="+mn-lt"/>
                <a:ea typeface="+mn-ea"/>
                <a:cs typeface="+mn-cs"/>
              </a:rPr>
              <a:t>Earlier this year, there were multiple videos on </a:t>
            </a:r>
            <a:r>
              <a:rPr lang="en-US" sz="1200" b="0" i="0" kern="1200" dirty="0" err="1" smtClean="0">
                <a:solidFill>
                  <a:schemeClr val="tx1"/>
                </a:solidFill>
                <a:effectLst/>
                <a:latin typeface="+mn-lt"/>
                <a:ea typeface="+mn-ea"/>
                <a:cs typeface="+mn-cs"/>
              </a:rPr>
              <a:t>TikTok</a:t>
            </a:r>
            <a:r>
              <a:rPr lang="en-US" sz="1200" b="0" i="0" kern="1200" dirty="0" smtClean="0">
                <a:solidFill>
                  <a:schemeClr val="tx1"/>
                </a:solidFill>
                <a:effectLst/>
                <a:latin typeface="+mn-lt"/>
                <a:ea typeface="+mn-ea"/>
                <a:cs typeface="+mn-cs"/>
              </a:rPr>
              <a:t> spreading baseless claims and debunked conspiracy theories about the</a:t>
            </a:r>
            <a:r>
              <a:rPr lang="en-US" sz="1200" b="0" i="0" kern="1200" baseline="0" dirty="0" smtClean="0">
                <a:solidFill>
                  <a:schemeClr val="tx1"/>
                </a:solidFill>
                <a:effectLst/>
                <a:latin typeface="+mn-lt"/>
                <a:ea typeface="+mn-ea"/>
                <a:cs typeface="+mn-cs"/>
              </a:rPr>
              <a:t> coronavirus outbreak.</a:t>
            </a:r>
          </a:p>
          <a:p>
            <a:pPr marL="171450" indent="-171450">
              <a:buFontTx/>
              <a:buChar char="-"/>
            </a:pPr>
            <a:r>
              <a:rPr lang="en-US" sz="1200" b="0" i="0" kern="1200" dirty="0" smtClean="0">
                <a:solidFill>
                  <a:schemeClr val="tx1"/>
                </a:solidFill>
                <a:effectLst/>
                <a:latin typeface="+mn-lt"/>
                <a:ea typeface="+mn-ea"/>
                <a:cs typeface="+mn-cs"/>
              </a:rPr>
              <a:t>Videos like the one pictured</a:t>
            </a:r>
            <a:r>
              <a:rPr lang="en-US" sz="1200" b="0" i="0" kern="1200" baseline="0" dirty="0" smtClean="0">
                <a:solidFill>
                  <a:schemeClr val="tx1"/>
                </a:solidFill>
                <a:effectLst/>
                <a:latin typeface="+mn-lt"/>
                <a:ea typeface="+mn-ea"/>
                <a:cs typeface="+mn-cs"/>
              </a:rPr>
              <a:t> here,</a:t>
            </a:r>
            <a:r>
              <a:rPr lang="en-US" sz="1200" b="0" i="0" kern="1200" dirty="0" smtClean="0">
                <a:solidFill>
                  <a:schemeClr val="tx1"/>
                </a:solidFill>
                <a:effectLst/>
                <a:latin typeface="+mn-lt"/>
                <a:ea typeface="+mn-ea"/>
                <a:cs typeface="+mn-cs"/>
              </a:rPr>
              <a:t> with thousands of combined views made claims that “the Chinese government” was “starting a virus as a way for population control” or claiming the outbreak was “really a government biochemical attack” to distract people. Another video said that “people are convinced that China decided to release the virus by ‘accident’ ... as a way of controlling population.”</a:t>
            </a:r>
          </a:p>
          <a:p>
            <a:pPr marL="171450" indent="-171450">
              <a:buFontTx/>
              <a:buChar char="-"/>
            </a:pPr>
            <a:r>
              <a:rPr lang="en-US" sz="1200" b="0" i="0" kern="1200" dirty="0" smtClean="0">
                <a:solidFill>
                  <a:schemeClr val="tx1"/>
                </a:solidFill>
                <a:effectLst/>
                <a:latin typeface="+mn-lt"/>
                <a:ea typeface="+mn-ea"/>
                <a:cs typeface="+mn-cs"/>
              </a:rPr>
              <a:t>Since</a:t>
            </a:r>
            <a:r>
              <a:rPr lang="en-US" sz="1200" b="0" i="0" kern="1200" baseline="0" dirty="0" smtClean="0">
                <a:solidFill>
                  <a:schemeClr val="tx1"/>
                </a:solidFill>
                <a:effectLst/>
                <a:latin typeface="+mn-lt"/>
                <a:ea typeface="+mn-ea"/>
                <a:cs typeface="+mn-cs"/>
              </a:rPr>
              <a:t> then, </a:t>
            </a:r>
            <a:r>
              <a:rPr lang="en-US" sz="1200" b="0" i="0" kern="1200" baseline="0" dirty="0" err="1" smtClean="0">
                <a:solidFill>
                  <a:schemeClr val="tx1"/>
                </a:solidFill>
                <a:effectLst/>
                <a:latin typeface="+mn-lt"/>
                <a:ea typeface="+mn-ea"/>
                <a:cs typeface="+mn-cs"/>
              </a:rPr>
              <a:t>TikTok</a:t>
            </a:r>
            <a:r>
              <a:rPr lang="en-US" sz="1200" b="0" i="0" kern="1200" baseline="0" dirty="0" smtClean="0">
                <a:solidFill>
                  <a:schemeClr val="tx1"/>
                </a:solidFill>
                <a:effectLst/>
                <a:latin typeface="+mn-lt"/>
                <a:ea typeface="+mn-ea"/>
                <a:cs typeface="+mn-cs"/>
              </a:rPr>
              <a:t> has developed clear guidelines against misleading information on their platform, including medical misinformation, but anyone who uses the app knows how quickly new trends, hashtags, challenges can start and spread so it’s important to be vigilant when viewing and sharing that content.</a:t>
            </a:r>
            <a:endParaRPr lang="en-US" sz="1200" b="0" i="0" kern="1200" dirty="0" smtClean="0">
              <a:solidFill>
                <a:schemeClr val="tx1"/>
              </a:solidFill>
              <a:effectLst/>
              <a:latin typeface="+mn-lt"/>
              <a:ea typeface="+mn-ea"/>
              <a:cs typeface="+mn-cs"/>
            </a:endParaRPr>
          </a:p>
          <a:p>
            <a:endParaRPr lang="en-US" sz="1200" b="0" i="0" kern="1200" dirty="0" smtClean="0">
              <a:solidFill>
                <a:schemeClr val="tx1"/>
              </a:solidFill>
              <a:effectLst/>
              <a:latin typeface="+mn-lt"/>
              <a:ea typeface="+mn-ea"/>
              <a:cs typeface="+mn-cs"/>
            </a:endParaRPr>
          </a:p>
          <a:p>
            <a:r>
              <a:rPr lang="en-US" sz="1200" b="0" i="0" kern="1200" dirty="0" smtClean="0">
                <a:solidFill>
                  <a:schemeClr val="tx1"/>
                </a:solidFill>
                <a:effectLst/>
                <a:latin typeface="+mn-lt"/>
                <a:ea typeface="+mn-ea"/>
                <a:cs typeface="+mn-cs"/>
              </a:rPr>
              <a:t>Sources:</a:t>
            </a:r>
            <a:r>
              <a:rPr lang="en-US" sz="1200" b="0" i="0" kern="1200" baseline="0" dirty="0" smtClean="0">
                <a:solidFill>
                  <a:schemeClr val="tx1"/>
                </a:solidFill>
                <a:effectLst/>
                <a:latin typeface="+mn-lt"/>
                <a:ea typeface="+mn-ea"/>
                <a:cs typeface="+mn-cs"/>
              </a:rPr>
              <a:t> https://www.poynter.org/fact-checking/2019/misinformation-makes-its-way-to-tiktok/</a:t>
            </a:r>
          </a:p>
          <a:p>
            <a:r>
              <a:rPr lang="en-US" dirty="0" smtClean="0"/>
              <a:t>https://www.mediamatters.org/fake-news/tiktok-hosting-videos-spreading-misinformation-about-coronavirus-despite-platforms-new</a:t>
            </a: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17</a:t>
            </a:fld>
            <a:endParaRPr lang="fr-BE"/>
          </a:p>
        </p:txBody>
      </p:sp>
    </p:spTree>
    <p:extLst>
      <p:ext uri="{BB962C8B-B14F-4D97-AF65-F5344CB8AC3E}">
        <p14:creationId xmlns:p14="http://schemas.microsoft.com/office/powerpoint/2010/main" val="1770440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Watch</a:t>
            </a:r>
            <a:r>
              <a:rPr lang="en-US" baseline="0" dirty="0" smtClean="0"/>
              <a:t> this video very closely – it looks very real, right? Unsurprisingly though, the Pope did not perform a tablecloth trick when visiting the United States and this clip is entirely fabricated: it’s what we call a ‘deep fake’. Here is a comparison with the original version: https://www.youtube.com/watch?v=ABy_1sL-R3s&amp;feature=emb_title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Deep</a:t>
            </a:r>
            <a:r>
              <a:rPr lang="en-US" baseline="0" dirty="0" smtClean="0"/>
              <a:t> fakes are today’s version of Photoshop: they use artificial intelligence to </a:t>
            </a:r>
            <a:r>
              <a:rPr lang="en-US" sz="1200" b="0" i="0" kern="1200" dirty="0" smtClean="0">
                <a:solidFill>
                  <a:schemeClr val="tx1"/>
                </a:solidFill>
                <a:effectLst/>
                <a:latin typeface="+mn-lt"/>
                <a:ea typeface="+mn-ea"/>
                <a:cs typeface="+mn-cs"/>
              </a:rPr>
              <a:t>create new footage (images, videos,</a:t>
            </a:r>
            <a:r>
              <a:rPr lang="en-US" sz="1200" b="0" i="0" kern="1200" baseline="0" dirty="0" smtClean="0">
                <a:solidFill>
                  <a:schemeClr val="tx1"/>
                </a:solidFill>
                <a:effectLst/>
                <a:latin typeface="+mn-lt"/>
                <a:ea typeface="+mn-ea"/>
                <a:cs typeface="+mn-cs"/>
              </a:rPr>
              <a:t> voice recordings)</a:t>
            </a:r>
            <a:r>
              <a:rPr lang="en-US" sz="1200" b="0" i="0" kern="1200" dirty="0" smtClean="0">
                <a:solidFill>
                  <a:schemeClr val="tx1"/>
                </a:solidFill>
                <a:effectLst/>
                <a:latin typeface="+mn-lt"/>
                <a:ea typeface="+mn-ea"/>
                <a:cs typeface="+mn-cs"/>
              </a:rPr>
              <a:t> that depicts events, statements or action that never actually happened. The results can be quite convincing. </a:t>
            </a:r>
            <a:r>
              <a:rPr lang="en-US" sz="1200" b="0" i="0" kern="1200" dirty="0" err="1" smtClean="0">
                <a:solidFill>
                  <a:schemeClr val="tx1"/>
                </a:solidFill>
                <a:effectLst/>
                <a:latin typeface="+mn-lt"/>
                <a:ea typeface="+mn-ea"/>
                <a:cs typeface="+mn-cs"/>
              </a:rPr>
              <a:t>Deepfakes</a:t>
            </a:r>
            <a:r>
              <a:rPr lang="en-US" sz="1200" b="0" i="0" kern="1200" dirty="0" smtClean="0">
                <a:solidFill>
                  <a:schemeClr val="tx1"/>
                </a:solidFill>
                <a:effectLst/>
                <a:latin typeface="+mn-lt"/>
                <a:ea typeface="+mn-ea"/>
                <a:cs typeface="+mn-cs"/>
              </a:rPr>
              <a:t> differ from other forms of false information by being very difficult to identify as false. </a:t>
            </a:r>
            <a:r>
              <a:rPr lang="en-US" sz="1200" b="0" i="0" kern="1200" dirty="0" err="1" smtClean="0">
                <a:solidFill>
                  <a:schemeClr val="tx1"/>
                </a:solidFill>
                <a:effectLst/>
                <a:latin typeface="+mn-lt"/>
                <a:ea typeface="+mn-ea"/>
                <a:cs typeface="+mn-cs"/>
              </a:rPr>
              <a:t>Deepfakes</a:t>
            </a:r>
            <a:r>
              <a:rPr lang="en-US" sz="1200" b="0" i="0" kern="1200" dirty="0" smtClean="0">
                <a:solidFill>
                  <a:schemeClr val="tx1"/>
                </a:solidFill>
                <a:effectLst/>
                <a:latin typeface="+mn-lt"/>
                <a:ea typeface="+mn-ea"/>
                <a:cs typeface="+mn-cs"/>
              </a:rPr>
              <a:t> are fake videos created using digital software, machine learning and face swapping.</a:t>
            </a:r>
            <a:endParaRPr lang="en-US" b="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For more information, please read here: https://www.betterinternetforkids.eu/web/portal/practice/awareness/detail?articleId=5398982#:~:text=Deepfakes%20are%20computer%2Dcreated%20artificial,action%20that%20never%20actually%20happened.&amp;text=Deepfakes%20are%20fake%20videos%20created,machine%20learning%20and%20face%20swapping.</a:t>
            </a:r>
            <a:endParaRPr lang="en-US" dirty="0" smtClean="0"/>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18</a:t>
            </a:fld>
            <a:endParaRPr lang="fr-BE"/>
          </a:p>
        </p:txBody>
      </p:sp>
    </p:spTree>
    <p:extLst>
      <p:ext uri="{BB962C8B-B14F-4D97-AF65-F5344CB8AC3E}">
        <p14:creationId xmlns:p14="http://schemas.microsoft.com/office/powerpoint/2010/main" val="181442760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Another example of using imagery out</a:t>
            </a:r>
            <a:r>
              <a:rPr lang="en-US" baseline="0" dirty="0" smtClean="0"/>
              <a:t> of context to construct a false narrative is this Sputnik story about children in ‘militarized’ Latvia getting indoctrinated by NATO: </a:t>
            </a:r>
            <a:r>
              <a:rPr lang="fr-BE" dirty="0" smtClean="0">
                <a:hlinkClick r:id="rId3"/>
              </a:rPr>
              <a:t>https://www.youtube.com/watch?v=nOd2vMCDv9M&amp;feature=youtu.be</a:t>
            </a:r>
            <a:endParaRPr lang="fr-BE"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IE" dirty="0" smtClean="0"/>
          </a:p>
          <a:p>
            <a:pPr marL="0" lvl="0" indent="0" algn="just">
              <a:spcAft>
                <a:spcPts val="0"/>
              </a:spcAft>
              <a:buFont typeface="Arial" panose="020B0604020202020204" pitchFamily="34" charset="0"/>
              <a:buNone/>
              <a:tabLst>
                <a:tab pos="457200" algn="l"/>
              </a:tabLst>
            </a:pPr>
            <a:r>
              <a:rPr lang="en-GB" sz="1200" kern="1200" dirty="0" smtClean="0">
                <a:solidFill>
                  <a:schemeClr val="tx1"/>
                </a:solidFill>
                <a:effectLst/>
                <a:latin typeface="+mn-lt"/>
                <a:ea typeface="+mn-ea"/>
                <a:cs typeface="+mn-cs"/>
              </a:rPr>
              <a:t>Let students reflect about their </a:t>
            </a:r>
            <a:r>
              <a:rPr lang="en-GB" sz="1200" b="1" u="none" kern="1200" dirty="0" smtClean="0">
                <a:solidFill>
                  <a:schemeClr val="tx1"/>
                </a:solidFill>
                <a:effectLst/>
                <a:latin typeface="+mn-lt"/>
                <a:ea typeface="+mn-ea"/>
                <a:cs typeface="+mn-cs"/>
              </a:rPr>
              <a:t>emotions</a:t>
            </a:r>
            <a:r>
              <a:rPr lang="en-GB" sz="1200" kern="1200" dirty="0" smtClean="0">
                <a:solidFill>
                  <a:schemeClr val="tx1"/>
                </a:solidFill>
                <a:effectLst/>
                <a:latin typeface="+mn-lt"/>
                <a:ea typeface="+mn-ea"/>
                <a:cs typeface="+mn-cs"/>
              </a:rPr>
              <a:t>. What do they feel when they see this? How would they react if this appeared in their news feed on Instagram/</a:t>
            </a:r>
            <a:r>
              <a:rPr lang="en-GB" sz="1200" kern="1200" dirty="0" err="1" smtClean="0">
                <a:solidFill>
                  <a:schemeClr val="tx1"/>
                </a:solidFill>
                <a:effectLst/>
                <a:latin typeface="+mn-lt"/>
                <a:ea typeface="+mn-ea"/>
                <a:cs typeface="+mn-cs"/>
              </a:rPr>
              <a:t>Tiktok</a:t>
            </a:r>
            <a:r>
              <a:rPr lang="en-GB" sz="1200" kern="1200" dirty="0" smtClean="0">
                <a:solidFill>
                  <a:schemeClr val="tx1"/>
                </a:solidFill>
                <a:effectLst/>
                <a:latin typeface="+mn-lt"/>
                <a:ea typeface="+mn-ea"/>
                <a:cs typeface="+mn-cs"/>
              </a:rPr>
              <a:t>? Why do they feel emotional about this? The news in itself, the way it is formulated, the picture…?</a:t>
            </a:r>
          </a:p>
          <a:p>
            <a:pPr marL="0" lvl="0" indent="0" algn="just">
              <a:spcAft>
                <a:spcPts val="0"/>
              </a:spcAft>
              <a:buFont typeface="Arial" panose="020B0604020202020204" pitchFamily="34" charset="0"/>
              <a:buNone/>
              <a:tabLst>
                <a:tab pos="457200" algn="l"/>
              </a:tabLst>
            </a:pPr>
            <a:endParaRPr lang="en-GB" sz="1200" u="sng" kern="1200" dirty="0" smtClean="0">
              <a:solidFill>
                <a:schemeClr val="tx1"/>
              </a:solidFill>
              <a:effectLst/>
              <a:latin typeface="+mn-lt"/>
              <a:ea typeface="+mn-ea"/>
              <a:cs typeface="+mn-cs"/>
            </a:endParaRPr>
          </a:p>
          <a:p>
            <a:pPr marL="0" lvl="0" indent="0" algn="just">
              <a:spcAft>
                <a:spcPts val="0"/>
              </a:spcAft>
              <a:buFont typeface="Arial" panose="020B0604020202020204" pitchFamily="34" charset="0"/>
              <a:buNone/>
              <a:tabLst>
                <a:tab pos="457200" algn="l"/>
              </a:tabLst>
            </a:pPr>
            <a:r>
              <a:rPr lang="en-GB" sz="1200" u="none" kern="1200" dirty="0" smtClean="0">
                <a:solidFill>
                  <a:schemeClr val="tx1"/>
                </a:solidFill>
                <a:effectLst/>
                <a:latin typeface="+mn-lt"/>
                <a:ea typeface="+mn-ea"/>
                <a:cs typeface="+mn-cs"/>
              </a:rPr>
              <a:t>Introduce</a:t>
            </a:r>
            <a:r>
              <a:rPr lang="en-GB" sz="1200" u="none" kern="1200" baseline="0" dirty="0" smtClean="0">
                <a:solidFill>
                  <a:schemeClr val="tx1"/>
                </a:solidFill>
                <a:effectLst/>
                <a:latin typeface="+mn-lt"/>
                <a:ea typeface="+mn-ea"/>
                <a:cs typeface="+mn-cs"/>
              </a:rPr>
              <a:t> the next chapter: responding to disinformation</a:t>
            </a:r>
            <a:endParaRPr lang="en-GB" sz="1200" u="none"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19</a:t>
            </a:fld>
            <a:endParaRPr lang="fr-BE"/>
          </a:p>
        </p:txBody>
      </p:sp>
    </p:spTree>
    <p:extLst>
      <p:ext uri="{BB962C8B-B14F-4D97-AF65-F5344CB8AC3E}">
        <p14:creationId xmlns:p14="http://schemas.microsoft.com/office/powerpoint/2010/main" val="193914582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BE" sz="1200" kern="1200" dirty="0" smtClean="0">
                <a:solidFill>
                  <a:schemeClr val="tx1"/>
                </a:solidFill>
                <a:effectLst/>
              </a:rPr>
              <a:t>HOW TO RESPOND TO DISINFORMATION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IE" sz="1200" kern="1200" dirty="0" smtClean="0">
              <a:solidFill>
                <a:schemeClr val="tx1"/>
              </a:solidFill>
              <a:effectLst/>
              <a:hlinkClick r:id="rId3"/>
            </a:endParaRPr>
          </a:p>
          <a:p>
            <a:pPr marL="171450" marR="0" lvl="0" indent="-1714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fr-BE" sz="1200" baseline="0" dirty="0" smtClean="0">
                <a:effectLst/>
                <a:ea typeface="Calibri" panose="020F0502020204030204" pitchFamily="34" charset="0"/>
              </a:rPr>
              <a:t>Learning objectives:</a:t>
            </a:r>
            <a:br>
              <a:rPr lang="fr-BE" sz="1200" baseline="0" dirty="0" smtClean="0">
                <a:effectLst/>
                <a:ea typeface="Calibri" panose="020F0502020204030204" pitchFamily="34" charset="0"/>
              </a:rPr>
            </a:br>
            <a:r>
              <a:rPr lang="fr-BE" sz="1200" baseline="0" dirty="0" smtClean="0">
                <a:effectLst/>
                <a:ea typeface="Calibri" panose="020F0502020204030204" pitchFamily="34" charset="0"/>
              </a:rPr>
              <a:t> </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aseline="0" dirty="0" smtClean="0">
                <a:effectLst/>
                <a:ea typeface="Calibri" panose="020F0502020204030204" pitchFamily="34" charset="0"/>
              </a:rPr>
              <a:t>Understand that we all have a role to play in stopping disinformation from spreading, because it puts our democracies (and potentially our lives) at risk</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aseline="0" dirty="0" smtClean="0">
                <a:effectLst/>
                <a:ea typeface="Calibri" panose="020F0502020204030204" pitchFamily="34" charset="0"/>
              </a:rPr>
              <a:t>Discuss the different steps for assessing the veracity of content, including being thoughtful before sharing and key elements in the process of fact-checking</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sz="1200" baseline="0" dirty="0" smtClean="0">
                <a:effectLst/>
                <a:ea typeface="Calibri" panose="020F0502020204030204" pitchFamily="34" charset="0"/>
              </a:rPr>
              <a:t>Learn how to talk to others about disinformation and its dangers, and stop them perpetuating harmful and false narratives</a:t>
            </a:r>
            <a:endParaRPr lang="fr-BE"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20</a:t>
            </a:fld>
            <a:endParaRPr lang="fr-BE"/>
          </a:p>
        </p:txBody>
      </p:sp>
    </p:spTree>
    <p:extLst>
      <p:ext uri="{BB962C8B-B14F-4D97-AF65-F5344CB8AC3E}">
        <p14:creationId xmlns:p14="http://schemas.microsoft.com/office/powerpoint/2010/main" val="2195458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baseline="0" dirty="0" err="1" smtClean="0"/>
              <a:t>Sometimes</a:t>
            </a:r>
            <a:r>
              <a:rPr lang="sv-SE" baseline="0" dirty="0" smtClean="0"/>
              <a:t> hard to </a:t>
            </a:r>
            <a:r>
              <a:rPr lang="sv-SE" baseline="0" dirty="0" err="1" smtClean="0"/>
              <a:t>tell</a:t>
            </a:r>
            <a:r>
              <a:rPr lang="sv-SE" baseline="0" dirty="0" smtClean="0"/>
              <a:t> the </a:t>
            </a:r>
            <a:r>
              <a:rPr lang="sv-SE" baseline="0" dirty="0" err="1" smtClean="0"/>
              <a:t>difference</a:t>
            </a:r>
            <a:r>
              <a:rPr lang="sv-SE" baseline="0" dirty="0" smtClean="0"/>
              <a:t> </a:t>
            </a:r>
            <a:r>
              <a:rPr lang="sv-SE" baseline="0" dirty="0" err="1" smtClean="0"/>
              <a:t>between</a:t>
            </a:r>
            <a:r>
              <a:rPr lang="sv-SE" baseline="0" dirty="0" smtClean="0"/>
              <a:t> </a:t>
            </a:r>
            <a:r>
              <a:rPr lang="sv-SE" baseline="0" dirty="0" err="1" smtClean="0"/>
              <a:t>true</a:t>
            </a:r>
            <a:r>
              <a:rPr lang="sv-SE" baseline="0" dirty="0" smtClean="0"/>
              <a:t> and </a:t>
            </a:r>
            <a:r>
              <a:rPr lang="sv-SE" baseline="0" dirty="0" err="1" smtClean="0"/>
              <a:t>false</a:t>
            </a:r>
            <a:endParaRPr lang="en-GB" dirty="0" smtClean="0"/>
          </a:p>
          <a:p>
            <a:endParaRPr lang="sv-SE" baseline="0" dirty="0" smtClean="0"/>
          </a:p>
          <a:p>
            <a:r>
              <a:rPr lang="sv-SE" baseline="0" dirty="0" smtClean="0"/>
              <a:t>Solutions: </a:t>
            </a:r>
            <a:r>
              <a:rPr lang="sv-SE" baseline="0" dirty="0" err="1" smtClean="0"/>
              <a:t>both</a:t>
            </a:r>
            <a:r>
              <a:rPr lang="sv-SE" baseline="0" dirty="0" smtClean="0"/>
              <a:t> </a:t>
            </a:r>
            <a:r>
              <a:rPr lang="sv-SE" baseline="0" dirty="0" err="1" smtClean="0"/>
              <a:t>fake</a:t>
            </a:r>
            <a:r>
              <a:rPr lang="sv-SE" baseline="0" dirty="0" smtClean="0"/>
              <a:t> </a:t>
            </a:r>
          </a:p>
          <a:p>
            <a:endParaRPr lang="sv-SE" baseline="0" dirty="0" smtClean="0"/>
          </a:p>
          <a:p>
            <a:pPr marL="228600" indent="-228600">
              <a:buAutoNum type="arabicParenR"/>
            </a:pPr>
            <a:r>
              <a:rPr lang="sv-SE" baseline="0" dirty="0" err="1" smtClean="0"/>
              <a:t>Deceptive</a:t>
            </a:r>
            <a:r>
              <a:rPr lang="sv-SE" baseline="0" dirty="0" smtClean="0"/>
              <a:t> story: a </a:t>
            </a:r>
            <a:r>
              <a:rPr lang="sv-SE" baseline="0" dirty="0" err="1" smtClean="0"/>
              <a:t>climate</a:t>
            </a:r>
            <a:r>
              <a:rPr lang="sv-SE" baseline="0" dirty="0" smtClean="0"/>
              <a:t> </a:t>
            </a:r>
            <a:r>
              <a:rPr lang="sv-SE" baseline="0" dirty="0" err="1" smtClean="0"/>
              <a:t>activist</a:t>
            </a:r>
            <a:r>
              <a:rPr lang="sv-SE" baseline="0" dirty="0" smtClean="0"/>
              <a:t> </a:t>
            </a:r>
            <a:r>
              <a:rPr lang="sv-SE" baseline="0" dirty="0" err="1" smtClean="0"/>
              <a:t>with</a:t>
            </a:r>
            <a:r>
              <a:rPr lang="sv-SE" baseline="0" dirty="0" smtClean="0"/>
              <a:t> a </a:t>
            </a:r>
            <a:r>
              <a:rPr lang="sv-SE" baseline="0" dirty="0" err="1" smtClean="0"/>
              <a:t>gun</a:t>
            </a:r>
            <a:r>
              <a:rPr lang="sv-SE" baseline="0" dirty="0" smtClean="0"/>
              <a:t>? The </a:t>
            </a:r>
            <a:r>
              <a:rPr lang="sv-SE" baseline="0" dirty="0" err="1" smtClean="0"/>
              <a:t>picture</a:t>
            </a:r>
            <a:r>
              <a:rPr lang="sv-SE" baseline="0" dirty="0" smtClean="0"/>
              <a:t> </a:t>
            </a:r>
            <a:r>
              <a:rPr lang="sv-SE" baseline="0" dirty="0" err="1" smtClean="0"/>
              <a:t>belongs</a:t>
            </a:r>
            <a:r>
              <a:rPr lang="sv-SE" baseline="0" dirty="0" smtClean="0"/>
              <a:t> to </a:t>
            </a:r>
            <a:r>
              <a:rPr lang="sv-SE" baseline="0" dirty="0" err="1" smtClean="0"/>
              <a:t>another</a:t>
            </a:r>
            <a:r>
              <a:rPr lang="sv-SE" baseline="0" dirty="0" smtClean="0"/>
              <a:t> person </a:t>
            </a:r>
            <a:r>
              <a:rPr lang="sv-SE" baseline="0" dirty="0" err="1" smtClean="0"/>
              <a:t>who</a:t>
            </a:r>
            <a:r>
              <a:rPr lang="sv-SE" baseline="0" dirty="0" smtClean="0"/>
              <a:t>, from </a:t>
            </a:r>
            <a:r>
              <a:rPr lang="sv-SE" baseline="0" dirty="0" err="1" smtClean="0"/>
              <a:t>that</a:t>
            </a:r>
            <a:r>
              <a:rPr lang="sv-SE" baseline="0" dirty="0" smtClean="0"/>
              <a:t> </a:t>
            </a:r>
            <a:r>
              <a:rPr lang="sv-SE" baseline="0" dirty="0" err="1" smtClean="0"/>
              <a:t>particular</a:t>
            </a:r>
            <a:r>
              <a:rPr lang="sv-SE" baseline="0" dirty="0" smtClean="0"/>
              <a:t> </a:t>
            </a:r>
            <a:r>
              <a:rPr lang="sv-SE" baseline="0" dirty="0" err="1" smtClean="0"/>
              <a:t>angle</a:t>
            </a:r>
            <a:r>
              <a:rPr lang="sv-SE" baseline="0" dirty="0" smtClean="0"/>
              <a:t> </a:t>
            </a:r>
            <a:r>
              <a:rPr lang="sv-SE" baseline="0" dirty="0" err="1" smtClean="0"/>
              <a:t>seems</a:t>
            </a:r>
            <a:r>
              <a:rPr lang="sv-SE" baseline="0" dirty="0" smtClean="0"/>
              <a:t> to be Greta Thunberg (Source: www.snopes.com and https://factual.afp.com/el-video-de-una-mujer-disparando-no-muestra-greta-thunberg-sino-una-ingeniera-sueca)</a:t>
            </a:r>
          </a:p>
          <a:p>
            <a:pPr marL="228600" indent="-228600">
              <a:buAutoNum type="arabicParenR"/>
            </a:pPr>
            <a:r>
              <a:rPr lang="sv-SE" baseline="0" dirty="0" err="1" smtClean="0"/>
              <a:t>Invented</a:t>
            </a:r>
            <a:r>
              <a:rPr lang="sv-SE" baseline="0" dirty="0" smtClean="0"/>
              <a:t> news: The story is not </a:t>
            </a:r>
            <a:r>
              <a:rPr lang="sv-SE" baseline="0" dirty="0" err="1" smtClean="0"/>
              <a:t>true</a:t>
            </a:r>
            <a:r>
              <a:rPr lang="sv-SE" baseline="0" dirty="0" smtClean="0"/>
              <a:t> and the </a:t>
            </a:r>
            <a:r>
              <a:rPr lang="sv-SE" baseline="0" dirty="0" err="1" smtClean="0"/>
              <a:t>news</a:t>
            </a:r>
            <a:r>
              <a:rPr lang="sv-SE" baseline="0" dirty="0" smtClean="0"/>
              <a:t> source (dailypresser.com) </a:t>
            </a:r>
            <a:r>
              <a:rPr lang="sv-SE" baseline="0" dirty="0" err="1" smtClean="0"/>
              <a:t>simply</a:t>
            </a:r>
            <a:r>
              <a:rPr lang="sv-SE" baseline="0" dirty="0" smtClean="0"/>
              <a:t> </a:t>
            </a:r>
            <a:r>
              <a:rPr lang="sv-SE" baseline="0" dirty="0" err="1" smtClean="0"/>
              <a:t>does</a:t>
            </a:r>
            <a:r>
              <a:rPr lang="sv-SE" baseline="0" dirty="0" smtClean="0"/>
              <a:t> not </a:t>
            </a:r>
            <a:r>
              <a:rPr lang="sv-SE" baseline="0" dirty="0" err="1" smtClean="0"/>
              <a:t>exist</a:t>
            </a:r>
            <a:endParaRPr lang="sv-SE" baseline="0"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3</a:t>
            </a:fld>
            <a:endParaRPr lang="fr-BE"/>
          </a:p>
        </p:txBody>
      </p:sp>
    </p:spTree>
    <p:extLst>
      <p:ext uri="{BB962C8B-B14F-4D97-AF65-F5344CB8AC3E}">
        <p14:creationId xmlns:p14="http://schemas.microsoft.com/office/powerpoint/2010/main" val="8729912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r>
              <a:rPr lang="en-GB" sz="1200" kern="1200" dirty="0" smtClean="0">
                <a:solidFill>
                  <a:schemeClr val="tx1"/>
                </a:solidFill>
                <a:effectLst/>
                <a:latin typeface="+mn-lt"/>
                <a:ea typeface="+mn-ea"/>
                <a:cs typeface="+mn-cs"/>
              </a:rPr>
              <a:t>Descriptions</a:t>
            </a:r>
            <a:r>
              <a:rPr lang="en-GB" sz="1200" kern="1200" baseline="0" dirty="0" smtClean="0">
                <a:solidFill>
                  <a:schemeClr val="tx1"/>
                </a:solidFill>
                <a:effectLst/>
                <a:latin typeface="+mn-lt"/>
                <a:ea typeface="+mn-ea"/>
                <a:cs typeface="+mn-cs"/>
              </a:rPr>
              <a:t>:</a:t>
            </a:r>
            <a:endParaRPr lang="en-GB" sz="1200" kern="1200" dirty="0" smtClean="0">
              <a:solidFill>
                <a:schemeClr val="tx1"/>
              </a:solidFill>
              <a:effectLst/>
              <a:latin typeface="+mn-lt"/>
              <a:ea typeface="+mn-ea"/>
              <a:cs typeface="+mn-cs"/>
            </a:endParaRPr>
          </a:p>
          <a:p>
            <a:pPr marL="171450" indent="-171450">
              <a:buFontTx/>
              <a:buChar char="-"/>
            </a:pPr>
            <a:r>
              <a:rPr lang="en-GB" sz="1200" kern="1200" dirty="0" smtClean="0">
                <a:solidFill>
                  <a:schemeClr val="tx1"/>
                </a:solidFill>
                <a:effectLst/>
                <a:latin typeface="+mn-lt"/>
                <a:ea typeface="+mn-ea"/>
                <a:cs typeface="+mn-cs"/>
              </a:rPr>
              <a:t>Being aware of disinformation and the</a:t>
            </a:r>
            <a:r>
              <a:rPr lang="en-GB" sz="1200" kern="1200" baseline="0" dirty="0" smtClean="0">
                <a:solidFill>
                  <a:schemeClr val="tx1"/>
                </a:solidFill>
                <a:effectLst/>
                <a:latin typeface="+mn-lt"/>
                <a:ea typeface="+mn-ea"/>
                <a:cs typeface="+mn-cs"/>
              </a:rPr>
              <a:t> fact </a:t>
            </a:r>
            <a:r>
              <a:rPr lang="en-GB" sz="1200" kern="1200" dirty="0" smtClean="0">
                <a:effectLst/>
                <a:latin typeface="+mn-lt"/>
                <a:ea typeface="+mn-ea"/>
                <a:cs typeface="+mn-cs"/>
              </a:rPr>
              <a:t>that you can be a target is a first step towards protection.</a:t>
            </a:r>
            <a:endParaRPr lang="fr-BE" sz="1200" kern="1200" dirty="0" smtClean="0">
              <a:effectLst/>
              <a:latin typeface="+mn-lt"/>
              <a:ea typeface="+mn-ea"/>
              <a:cs typeface="+mn-cs"/>
            </a:endParaRPr>
          </a:p>
          <a:p>
            <a:pPr marL="171450" indent="-171450">
              <a:buFontTx/>
              <a:buChar char="-"/>
            </a:pPr>
            <a:r>
              <a:rPr lang="en-GB" sz="1200" kern="1200" dirty="0" smtClean="0">
                <a:effectLst/>
                <a:latin typeface="+mn-lt"/>
                <a:ea typeface="+mn-ea"/>
                <a:cs typeface="+mn-cs"/>
              </a:rPr>
              <a:t>Fact-checking is a good 2nd step and can also be fun: it’s like playing detective and the pupils could really enjoy it. It’s true that, most of the time, it is quite time-consuming, but the students shouldn’t feel discouraged because often particular features of a piece of information already reveal a lot about the quality of the message conveyed. </a:t>
            </a:r>
            <a:endParaRPr lang="fr-BE" sz="1200" kern="1200" dirty="0" smtClean="0">
              <a:effectLst/>
              <a:latin typeface="+mn-lt"/>
              <a:ea typeface="+mn-ea"/>
              <a:cs typeface="+mn-cs"/>
            </a:endParaRPr>
          </a:p>
          <a:p>
            <a:pPr marL="171450" lvl="0" indent="-171450" algn="l" rtl="0">
              <a:spcBef>
                <a:spcPts val="0"/>
              </a:spcBef>
              <a:spcAft>
                <a:spcPts val="0"/>
              </a:spcAft>
              <a:buFontTx/>
              <a:buChar char="-"/>
            </a:pPr>
            <a:r>
              <a:rPr lang="en-US" dirty="0" smtClean="0"/>
              <a:t>You should always </a:t>
            </a:r>
            <a:r>
              <a:rPr lang="en-GB" sz="1200" b="0" i="0" u="none" strike="noStrike" cap="none" dirty="0" smtClean="0">
                <a:effectLst/>
                <a:ea typeface="Arial"/>
                <a:cs typeface="Arial"/>
                <a:sym typeface="Arial"/>
              </a:rPr>
              <a:t>look at information with a critical attitude.</a:t>
            </a:r>
            <a:endParaRPr lang="en-US" sz="1200" b="0" i="0" u="none" strike="noStrike" cap="none" dirty="0" smtClean="0">
              <a:effectLst/>
              <a:ea typeface="Arial"/>
              <a:cs typeface="Arial"/>
              <a:sym typeface="Arial"/>
            </a:endParaRPr>
          </a:p>
          <a:p>
            <a:pPr marL="171450" lvl="0" indent="-171450" algn="l" rtl="0">
              <a:spcBef>
                <a:spcPts val="0"/>
              </a:spcBef>
              <a:spcAft>
                <a:spcPts val="0"/>
              </a:spcAft>
              <a:buFontTx/>
              <a:buChar char="-"/>
            </a:pPr>
            <a:r>
              <a:rPr lang="en-US" dirty="0" smtClean="0"/>
              <a:t>How to foster </a:t>
            </a:r>
            <a:r>
              <a:rPr lang="en-US" dirty="0" smtClean="0"/>
              <a:t>trust towards institutions and the </a:t>
            </a:r>
            <a:r>
              <a:rPr lang="en-US" dirty="0" smtClean="0"/>
              <a:t>media?</a:t>
            </a:r>
            <a:endParaRPr lang="en-US" dirty="0" smtClean="0"/>
          </a:p>
          <a:p>
            <a:pPr marL="171450" lvl="0" indent="-171450" algn="l" rtl="0">
              <a:spcBef>
                <a:spcPts val="0"/>
              </a:spcBef>
              <a:spcAft>
                <a:spcPts val="0"/>
              </a:spcAft>
              <a:buFontTx/>
              <a:buChar char="-"/>
            </a:pPr>
            <a:r>
              <a:rPr lang="en-US" dirty="0" smtClean="0"/>
              <a:t>What would happen if, in time of crisis, we did not believe what our authorities tell us to do?</a:t>
            </a:r>
          </a:p>
          <a:p>
            <a:pPr marL="171450" lvl="0" indent="-171450" algn="l" rtl="0">
              <a:spcBef>
                <a:spcPts val="0"/>
              </a:spcBef>
              <a:spcAft>
                <a:spcPts val="0"/>
              </a:spcAft>
              <a:buFontTx/>
              <a:buChar char="-"/>
            </a:pPr>
            <a:r>
              <a:rPr lang="en-US" dirty="0" smtClean="0"/>
              <a:t>What’s important is the </a:t>
            </a:r>
            <a:r>
              <a:rPr lang="en-US" b="1" i="1" dirty="0" smtClean="0"/>
              <a:t>source</a:t>
            </a:r>
            <a:r>
              <a:rPr lang="en-US" dirty="0" smtClean="0"/>
              <a:t> - it’s good to maintain</a:t>
            </a:r>
            <a:r>
              <a:rPr lang="en-US" baseline="0" dirty="0" smtClean="0"/>
              <a:t> a certain level of skepticism, but it’s especially important if the source is not a reliable one.</a:t>
            </a:r>
            <a:endParaRPr lang="en-US" dirty="0" smtClean="0"/>
          </a:p>
          <a:p>
            <a:endParaRPr lang="fr-BE" dirty="0" smtClean="0"/>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21</a:t>
            </a:fld>
            <a:endParaRPr lang="fr-BE"/>
          </a:p>
        </p:txBody>
      </p:sp>
    </p:spTree>
    <p:extLst>
      <p:ext uri="{BB962C8B-B14F-4D97-AF65-F5344CB8AC3E}">
        <p14:creationId xmlns:p14="http://schemas.microsoft.com/office/powerpoint/2010/main" val="15150841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just">
              <a:spcAft>
                <a:spcPts val="0"/>
              </a:spcAft>
              <a:buFont typeface="Arial" panose="020B0604020202020204" pitchFamily="34" charset="0"/>
              <a:buNone/>
              <a:tabLst>
                <a:tab pos="457200" algn="l"/>
              </a:tabLst>
            </a:pPr>
            <a:r>
              <a:rPr lang="en-GB" sz="1200" dirty="0" smtClean="0">
                <a:effectLst/>
                <a:ea typeface="Calibri" panose="020F0502020204030204" pitchFamily="34" charset="0"/>
                <a:cs typeface="Times New Roman" panose="02020603050405020304" pitchFamily="18" charset="0"/>
              </a:rPr>
              <a:t>As</a:t>
            </a:r>
            <a:r>
              <a:rPr lang="en-GB" sz="1200" baseline="0" dirty="0" smtClean="0">
                <a:effectLst/>
                <a:ea typeface="Calibri" panose="020F0502020204030204" pitchFamily="34" charset="0"/>
                <a:cs typeface="Times New Roman" panose="02020603050405020304" pitchFamily="18" charset="0"/>
              </a:rPr>
              <a:t> an exercise, go back to one of the previous examples (e.g. video of children allegedly being given guns and joining the army in Latvia, or fake image of COVID-19 vaccine being invented).</a:t>
            </a:r>
          </a:p>
          <a:p>
            <a:pPr marL="0" lvl="0" indent="0" algn="just">
              <a:spcAft>
                <a:spcPts val="0"/>
              </a:spcAft>
              <a:buFont typeface="Arial" panose="020B0604020202020204" pitchFamily="34" charset="0"/>
              <a:buNone/>
              <a:tabLst>
                <a:tab pos="457200" algn="l"/>
              </a:tabLst>
            </a:pPr>
            <a:endParaRPr lang="en-GB" sz="1200" baseline="0" dirty="0" smtClean="0">
              <a:effectLst/>
              <a:ea typeface="Calibri" panose="020F0502020204030204" pitchFamily="34" charset="0"/>
              <a:cs typeface="Times New Roman" panose="02020603050405020304" pitchFamily="18" charset="0"/>
            </a:endParaRPr>
          </a:p>
          <a:p>
            <a:pPr marL="0" lvl="0" indent="0" algn="just">
              <a:spcAft>
                <a:spcPts val="0"/>
              </a:spcAft>
              <a:buFont typeface="Arial" panose="020B0604020202020204" pitchFamily="34" charset="0"/>
              <a:buNone/>
              <a:tabLst>
                <a:tab pos="457200" algn="l"/>
              </a:tabLst>
            </a:pPr>
            <a:r>
              <a:rPr lang="en-GB" sz="1200" kern="1200" dirty="0" smtClean="0">
                <a:effectLst/>
              </a:rPr>
              <a:t>Let the pupils reflect about their </a:t>
            </a:r>
            <a:r>
              <a:rPr lang="en-GB" sz="1200" b="1" u="none" kern="1200" dirty="0" smtClean="0">
                <a:effectLst/>
              </a:rPr>
              <a:t>own bias</a:t>
            </a:r>
            <a:r>
              <a:rPr lang="en-GB" sz="1200" kern="1200" dirty="0" smtClean="0">
                <a:effectLst/>
              </a:rPr>
              <a:t>. Do they feel this news confirms what they already believe? Would it have made a difference if this news was shared by a friend they like/ celebrities they follow…? Discuss </a:t>
            </a:r>
            <a:r>
              <a:rPr lang="en-GB" sz="1200" b="1" u="none" kern="1200" dirty="0" smtClean="0">
                <a:effectLst/>
              </a:rPr>
              <a:t>how they can check </a:t>
            </a:r>
            <a:r>
              <a:rPr lang="en-GB" sz="1200" kern="1200" dirty="0" smtClean="0">
                <a:effectLst/>
              </a:rPr>
              <a:t>if this is true (the steps of the compass): check the content/ outlet/ author/ sources</a:t>
            </a:r>
            <a:r>
              <a:rPr lang="en-GB" sz="1200" kern="1200" dirty="0" smtClean="0">
                <a:solidFill>
                  <a:schemeClr val="tx1"/>
                </a:solidFill>
                <a:effectLst/>
              </a:rPr>
              <a:t>/ pictures/ myth busters. Let them reflect on what is a trusted source and what not. THINK BEFORE YOU SHARE!! Show video of </a:t>
            </a:r>
            <a:r>
              <a:rPr lang="en-GB" sz="1200" kern="1200" dirty="0" err="1" smtClean="0">
                <a:solidFill>
                  <a:schemeClr val="tx1"/>
                </a:solidFill>
                <a:effectLst/>
              </a:rPr>
              <a:t>EUvsDisinfo</a:t>
            </a:r>
            <a:r>
              <a:rPr lang="en-GB" sz="1200" kern="1200" baseline="0" dirty="0" smtClean="0">
                <a:solidFill>
                  <a:schemeClr val="tx1"/>
                </a:solidFill>
                <a:effectLst/>
              </a:rPr>
              <a:t> </a:t>
            </a:r>
            <a:r>
              <a:rPr lang="en-GB" sz="1200" kern="1200" dirty="0" smtClean="0">
                <a:solidFill>
                  <a:schemeClr val="tx1"/>
                </a:solidFill>
                <a:effectLst/>
              </a:rPr>
              <a:t>as inspiration: </a:t>
            </a:r>
            <a:r>
              <a:rPr lang="en-GB" sz="1200" u="sng" kern="1200" dirty="0" smtClean="0">
                <a:solidFill>
                  <a:schemeClr val="tx1"/>
                </a:solidFill>
                <a:effectLst/>
                <a:hlinkClick r:id="rId3"/>
              </a:rPr>
              <a:t>https://www.facebook.com/watch/?v=3192621760756370</a:t>
            </a:r>
            <a:r>
              <a:rPr lang="en-GB" sz="1200" u="sng" kern="1200" dirty="0" smtClean="0">
                <a:solidFill>
                  <a:schemeClr val="tx1"/>
                </a:solidFill>
                <a:effectLst/>
              </a:rPr>
              <a:t>; </a:t>
            </a:r>
            <a:r>
              <a:rPr lang="en-GB" sz="1200" kern="1200" dirty="0" smtClean="0">
                <a:solidFill>
                  <a:schemeClr val="tx1"/>
                </a:solidFill>
                <a:effectLst/>
              </a:rPr>
              <a:t> </a:t>
            </a:r>
            <a:r>
              <a:rPr lang="en-GB" sz="1200" u="sng" kern="1200" dirty="0" smtClean="0">
                <a:solidFill>
                  <a:schemeClr val="tx1"/>
                </a:solidFill>
                <a:effectLst/>
                <a:hlinkClick r:id="rId4"/>
              </a:rPr>
              <a:t>https://www.facebook.com/watch/?v=2584252091848910</a:t>
            </a:r>
            <a:endParaRPr lang="en-GB" sz="1200" u="sng" kern="1200" dirty="0" smtClean="0">
              <a:solidFill>
                <a:schemeClr val="tx1"/>
              </a:solidFill>
              <a:effectLst/>
            </a:endParaRPr>
          </a:p>
          <a:p>
            <a:pPr algn="just">
              <a:spcAft>
                <a:spcPts val="0"/>
              </a:spcAft>
            </a:pPr>
            <a:endParaRPr lang="en-GB" sz="1200" dirty="0" smtClean="0">
              <a:effectLst/>
              <a:ea typeface="Calibri" panose="020F0502020204030204" pitchFamily="34" charset="0"/>
            </a:endParaRPr>
          </a:p>
          <a:p>
            <a:pPr algn="just">
              <a:spcAft>
                <a:spcPts val="0"/>
              </a:spcAft>
            </a:pPr>
            <a:r>
              <a:rPr lang="en-GB" sz="1200" dirty="0" smtClean="0">
                <a:effectLst/>
                <a:ea typeface="Calibri" panose="020F0502020204030204" pitchFamily="34" charset="0"/>
              </a:rPr>
              <a:t>In more detail: </a:t>
            </a:r>
          </a:p>
          <a:p>
            <a:pPr algn="just">
              <a:spcAft>
                <a:spcPts val="0"/>
              </a:spcAft>
            </a:pPr>
            <a:r>
              <a:rPr lang="en-GB" sz="1200" dirty="0" smtClean="0">
                <a:effectLst/>
                <a:ea typeface="Calibri" panose="020F0502020204030204" pitchFamily="34" charset="0"/>
              </a:rPr>
              <a:t> </a:t>
            </a:r>
          </a:p>
          <a:p>
            <a:pPr marL="171450" lvl="0" indent="-171450" algn="l">
              <a:spcAft>
                <a:spcPts val="0"/>
              </a:spcAft>
              <a:buFontTx/>
              <a:buChar char="-"/>
              <a:tabLst>
                <a:tab pos="457200" algn="l"/>
              </a:tabLst>
            </a:pPr>
            <a:r>
              <a:rPr lang="en-GB" sz="1200" dirty="0" smtClean="0">
                <a:effectLst/>
                <a:ea typeface="Calibri" panose="020F0502020204030204" pitchFamily="34" charset="0"/>
                <a:cs typeface="Times New Roman" panose="02020603050405020304" pitchFamily="18" charset="0"/>
              </a:rPr>
              <a:t>Read the whole article – do the </a:t>
            </a:r>
            <a:r>
              <a:rPr lang="en-GB" sz="1200" b="1" dirty="0" smtClean="0">
                <a:effectLst/>
                <a:ea typeface="Calibri" panose="020F0502020204030204" pitchFamily="34" charset="0"/>
                <a:cs typeface="Times New Roman" panose="02020603050405020304" pitchFamily="18" charset="0"/>
              </a:rPr>
              <a:t>content and headline match?</a:t>
            </a:r>
          </a:p>
          <a:p>
            <a:pPr marL="171450" lvl="0" indent="-171450" algn="l">
              <a:spcAft>
                <a:spcPts val="0"/>
              </a:spcAft>
              <a:buFontTx/>
              <a:buChar char="-"/>
              <a:tabLst>
                <a:tab pos="457200" algn="l"/>
              </a:tabLst>
            </a:pPr>
            <a:r>
              <a:rPr lang="en-GB" sz="1200" dirty="0" smtClean="0">
                <a:effectLst/>
                <a:ea typeface="Calibri" panose="020F0502020204030204" pitchFamily="34" charset="0"/>
                <a:cs typeface="Times New Roman" panose="02020603050405020304" pitchFamily="18" charset="0"/>
              </a:rPr>
              <a:t>How can I </a:t>
            </a:r>
            <a:r>
              <a:rPr lang="en-GB" sz="1200" b="1" dirty="0" smtClean="0">
                <a:effectLst/>
                <a:ea typeface="Calibri" panose="020F0502020204030204" pitchFamily="34" charset="0"/>
                <a:cs typeface="Times New Roman" panose="02020603050405020304" pitchFamily="18" charset="0"/>
              </a:rPr>
              <a:t>verify the reliability of a website?</a:t>
            </a:r>
            <a:r>
              <a:rPr lang="en-GB" sz="1200" dirty="0" smtClean="0">
                <a:effectLst/>
                <a:ea typeface="Calibri" panose="020F0502020204030204" pitchFamily="34" charset="0"/>
                <a:cs typeface="Times New Roman" panose="02020603050405020304" pitchFamily="18" charset="0"/>
              </a:rPr>
              <a:t> URL analysis: always check if it is the original website or if the URL is built with a slight modification in the name or extension, with the idea that a distracted or hasty reader would not notice. Disinformation sites take the names of well-known news sources, changing small details. For example: (from the slide</a:t>
            </a:r>
            <a:r>
              <a:rPr lang="en-GB" sz="1200" baseline="0" dirty="0" smtClean="0">
                <a:effectLst/>
                <a:ea typeface="Calibri" panose="020F0502020204030204" pitchFamily="34" charset="0"/>
                <a:cs typeface="Times New Roman" panose="02020603050405020304" pitchFamily="18" charset="0"/>
              </a:rPr>
              <a:t> at the beginning) dailypresser.com, or nevvyorktimes.com.</a:t>
            </a:r>
          </a:p>
          <a:p>
            <a:pPr marL="171450" lvl="0" indent="-171450" algn="l">
              <a:spcAft>
                <a:spcPts val="0"/>
              </a:spcAft>
              <a:buFontTx/>
              <a:buChar char="-"/>
              <a:tabLst>
                <a:tab pos="457200" algn="l"/>
              </a:tabLst>
            </a:pPr>
            <a:r>
              <a:rPr lang="en-GB" sz="1200" b="1" dirty="0" smtClean="0">
                <a:effectLst/>
                <a:ea typeface="Calibri" panose="020F0502020204030204" pitchFamily="34" charset="0"/>
                <a:cs typeface="Times New Roman" panose="02020603050405020304" pitchFamily="18" charset="0"/>
              </a:rPr>
              <a:t>Check</a:t>
            </a:r>
            <a:r>
              <a:rPr lang="en-GB" sz="1200" b="1" dirty="0" smtClean="0">
                <a:solidFill>
                  <a:srgbClr val="FF0000"/>
                </a:solidFill>
                <a:effectLst/>
                <a:ea typeface="Calibri" panose="020F0502020204030204" pitchFamily="34" charset="0"/>
                <a:cs typeface="Times New Roman" panose="02020603050405020304" pitchFamily="18" charset="0"/>
              </a:rPr>
              <a:t> </a:t>
            </a:r>
            <a:r>
              <a:rPr lang="en-GB" sz="1200" b="1" dirty="0" smtClean="0">
                <a:effectLst/>
                <a:ea typeface="Calibri" panose="020F0502020204030204" pitchFamily="34" charset="0"/>
                <a:cs typeface="Times New Roman" panose="02020603050405020304" pitchFamily="18" charset="0"/>
              </a:rPr>
              <a:t>the date and author</a:t>
            </a:r>
            <a:r>
              <a:rPr lang="en-GB" sz="1200" dirty="0" smtClean="0">
                <a:effectLst/>
                <a:ea typeface="Calibri" panose="020F0502020204030204" pitchFamily="34" charset="0"/>
                <a:cs typeface="Times New Roman" panose="02020603050405020304" pitchFamily="18" charset="0"/>
              </a:rPr>
              <a:t>: public figures on social media often (but</a:t>
            </a:r>
            <a:r>
              <a:rPr lang="en-GB" sz="1200" baseline="0" dirty="0" smtClean="0">
                <a:effectLst/>
                <a:ea typeface="Calibri" panose="020F0502020204030204" pitchFamily="34" charset="0"/>
                <a:cs typeface="Times New Roman" panose="02020603050405020304" pitchFamily="18" charset="0"/>
              </a:rPr>
              <a:t> not always)</a:t>
            </a:r>
            <a:r>
              <a:rPr lang="en-GB" sz="1200" dirty="0" smtClean="0">
                <a:effectLst/>
                <a:ea typeface="Calibri" panose="020F0502020204030204" pitchFamily="34" charset="0"/>
                <a:cs typeface="Times New Roman" panose="02020603050405020304" pitchFamily="18" charset="0"/>
              </a:rPr>
              <a:t> have their accounts “verified”, as well as media and journalists. Often people working in the information industry have websites or other public profiles that can help you</a:t>
            </a:r>
            <a:r>
              <a:rPr lang="en-GB" sz="1200" dirty="0" smtClean="0">
                <a:solidFill>
                  <a:srgbClr val="FF0000"/>
                </a:solidFill>
                <a:effectLst/>
                <a:ea typeface="Calibri" panose="020F0502020204030204" pitchFamily="34" charset="0"/>
                <a:cs typeface="Times New Roman" panose="02020603050405020304" pitchFamily="18" charset="0"/>
              </a:rPr>
              <a:t> </a:t>
            </a:r>
            <a:r>
              <a:rPr lang="en-GB" sz="1200" dirty="0" smtClean="0">
                <a:effectLst/>
                <a:ea typeface="Calibri" panose="020F0502020204030204" pitchFamily="34" charset="0"/>
                <a:cs typeface="Times New Roman" panose="02020603050405020304" pitchFamily="18" charset="0"/>
              </a:rPr>
              <a:t>find them and their work.</a:t>
            </a:r>
          </a:p>
          <a:p>
            <a:pPr marL="171450" lvl="0" indent="-171450" algn="l">
              <a:spcAft>
                <a:spcPts val="0"/>
              </a:spcAft>
              <a:buFontTx/>
              <a:buChar char="-"/>
              <a:tabLst>
                <a:tab pos="457200" algn="l"/>
              </a:tabLst>
            </a:pPr>
            <a:r>
              <a:rPr lang="en-GB" sz="1200" b="1" dirty="0" smtClean="0">
                <a:effectLst/>
                <a:ea typeface="Calibri" panose="020F0502020204030204" pitchFamily="34" charset="0"/>
                <a:cs typeface="Times New Roman" panose="02020603050405020304" pitchFamily="18" charset="0"/>
              </a:rPr>
              <a:t>Search for the story on the internet – </a:t>
            </a:r>
            <a:r>
              <a:rPr lang="en-GB" sz="1200" dirty="0" smtClean="0">
                <a:effectLst/>
                <a:ea typeface="Calibri" panose="020F0502020204030204" pitchFamily="34" charset="0"/>
                <a:cs typeface="Times New Roman" panose="02020603050405020304" pitchFamily="18" charset="0"/>
              </a:rPr>
              <a:t>do other sources support what is claimed?</a:t>
            </a:r>
            <a:r>
              <a:rPr lang="en-GB" sz="1200" baseline="0" dirty="0" smtClean="0">
                <a:effectLst/>
                <a:ea typeface="Calibri" panose="020F0502020204030204" pitchFamily="34" charset="0"/>
                <a:cs typeface="Times New Roman" panose="02020603050405020304" pitchFamily="18" charset="0"/>
              </a:rPr>
              <a:t> </a:t>
            </a:r>
            <a:r>
              <a:rPr lang="en-GB" sz="1200" dirty="0" smtClean="0">
                <a:effectLst/>
                <a:ea typeface="Calibri" panose="020F0502020204030204" pitchFamily="34" charset="0"/>
                <a:cs typeface="Times New Roman" panose="02020603050405020304" pitchFamily="18" charset="0"/>
              </a:rPr>
              <a:t>Do you know what kind of sources they are?</a:t>
            </a:r>
          </a:p>
          <a:p>
            <a:pPr marL="171450" lvl="0" indent="-171450" algn="l">
              <a:spcAft>
                <a:spcPts val="0"/>
              </a:spcAft>
              <a:buFontTx/>
              <a:buChar char="-"/>
              <a:tabLst>
                <a:tab pos="457200" algn="l"/>
              </a:tabLst>
            </a:pPr>
            <a:r>
              <a:rPr lang="en-GB" sz="1200" dirty="0" smtClean="0">
                <a:effectLst/>
                <a:ea typeface="Calibri" panose="020F0502020204030204" pitchFamily="34" charset="0"/>
                <a:cs typeface="Times New Roman" panose="02020603050405020304" pitchFamily="18" charset="0"/>
              </a:rPr>
              <a:t>Check if </a:t>
            </a:r>
            <a:r>
              <a:rPr lang="en-GB" sz="1200" b="1" dirty="0" smtClean="0">
                <a:effectLst/>
                <a:ea typeface="Calibri" panose="020F0502020204030204" pitchFamily="34" charset="0"/>
                <a:cs typeface="Times New Roman" panose="02020603050405020304" pitchFamily="18" charset="0"/>
              </a:rPr>
              <a:t>pictures  look strange or doctored</a:t>
            </a:r>
            <a:r>
              <a:rPr lang="en-GB" sz="1200" b="0" dirty="0" smtClean="0">
                <a:effectLst/>
                <a:ea typeface="Calibri" panose="020F0502020204030204" pitchFamily="34" charset="0"/>
                <a:cs typeface="Times New Roman" panose="02020603050405020304" pitchFamily="18" charset="0"/>
              </a:rPr>
              <a:t>.</a:t>
            </a:r>
            <a:r>
              <a:rPr lang="en-GB" sz="1200" dirty="0" smtClean="0">
                <a:effectLst/>
                <a:ea typeface="Calibri" panose="020F0502020204030204" pitchFamily="34" charset="0"/>
                <a:cs typeface="Times New Roman" panose="02020603050405020304" pitchFamily="18" charset="0"/>
              </a:rPr>
              <a:t> If so, you can do a reverse search on Google images: </a:t>
            </a:r>
            <a:r>
              <a:rPr lang="fr-BE" dirty="0" smtClean="0">
                <a:hlinkClick r:id="rId5"/>
              </a:rPr>
              <a:t>https://support.google.com/websearch/answer/1325808?co=GENIE.Platform%3DAndroid&amp;hl=en</a:t>
            </a:r>
            <a:r>
              <a:rPr lang="en-GB" sz="1200" dirty="0" smtClean="0">
                <a:effectLst/>
                <a:ea typeface="Calibri" panose="020F0502020204030204" pitchFamily="34" charset="0"/>
                <a:cs typeface="Times New Roman" panose="02020603050405020304" pitchFamily="18" charset="0"/>
              </a:rPr>
              <a:t>. You might find out that it’s from a different</a:t>
            </a:r>
            <a:r>
              <a:rPr lang="en-GB" sz="1200" baseline="0" dirty="0" smtClean="0">
                <a:effectLst/>
                <a:ea typeface="Calibri" panose="020F0502020204030204" pitchFamily="34" charset="0"/>
                <a:cs typeface="Times New Roman" panose="02020603050405020304" pitchFamily="18" charset="0"/>
              </a:rPr>
              <a:t> event or an earlier date.</a:t>
            </a:r>
          </a:p>
          <a:p>
            <a:pPr marL="171450" lvl="0" indent="-171450" algn="l">
              <a:spcAft>
                <a:spcPts val="0"/>
              </a:spcAft>
              <a:buFontTx/>
              <a:buChar char="-"/>
              <a:tabLst>
                <a:tab pos="457200" algn="l"/>
              </a:tabLst>
            </a:pPr>
            <a:r>
              <a:rPr lang="en-GB" sz="1200" b="1" dirty="0" smtClean="0">
                <a:effectLst/>
                <a:ea typeface="Calibri" panose="020F0502020204030204" pitchFamily="34" charset="0"/>
                <a:cs typeface="Times New Roman" panose="02020603050405020304" pitchFamily="18" charset="0"/>
              </a:rPr>
              <a:t>Think about the context </a:t>
            </a:r>
            <a:r>
              <a:rPr lang="en-GB" sz="1200" b="0" dirty="0" smtClean="0">
                <a:effectLst/>
                <a:ea typeface="Calibri" panose="020F0502020204030204" pitchFamily="34" charset="0"/>
                <a:cs typeface="Times New Roman" panose="02020603050405020304" pitchFamily="18" charset="0"/>
              </a:rPr>
              <a:t>around</a:t>
            </a:r>
            <a:r>
              <a:rPr lang="en-GB" sz="1200" b="1" dirty="0" smtClean="0">
                <a:effectLst/>
                <a:ea typeface="Calibri" panose="020F0502020204030204" pitchFamily="34" charset="0"/>
                <a:cs typeface="Times New Roman" panose="02020603050405020304" pitchFamily="18" charset="0"/>
              </a:rPr>
              <a:t> </a:t>
            </a:r>
            <a:r>
              <a:rPr lang="en-GB" sz="1200" dirty="0" smtClean="0">
                <a:effectLst/>
                <a:ea typeface="Calibri" panose="020F0502020204030204" pitchFamily="34" charset="0"/>
                <a:cs typeface="Times New Roman" panose="02020603050405020304" pitchFamily="18" charset="0"/>
              </a:rPr>
              <a:t>the information: imagine that a phone manufacturer tells you that sales have doubled. Now add context: It was December, holiday season, a lot of discounts are going on in stores and buying a phone is simply a little cheaper. This was to be expected, right? The same happens often also in public debates</a:t>
            </a:r>
            <a:r>
              <a:rPr lang="en-GB" sz="1200" baseline="0" dirty="0" smtClean="0">
                <a:effectLst/>
                <a:ea typeface="Calibri" panose="020F0502020204030204" pitchFamily="34" charset="0"/>
                <a:cs typeface="Times New Roman" panose="02020603050405020304" pitchFamily="18" charset="0"/>
              </a:rPr>
              <a:t> about political issues</a:t>
            </a:r>
            <a:r>
              <a:rPr lang="en-GB" sz="1200" dirty="0" smtClean="0">
                <a:effectLst/>
                <a:ea typeface="Calibri" panose="020F0502020204030204" pitchFamily="34" charset="0"/>
                <a:cs typeface="Times New Roman" panose="02020603050405020304" pitchFamily="18" charset="0"/>
              </a:rPr>
              <a:t>.</a:t>
            </a:r>
            <a:endParaRPr lang="en-GB" sz="1200" dirty="0" smtClean="0">
              <a:effectLst/>
              <a:ea typeface="Calibri" panose="020F0502020204030204" pitchFamily="34" charset="0"/>
            </a:endParaRPr>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22</a:t>
            </a:fld>
            <a:endParaRPr lang="fr-BE"/>
          </a:p>
        </p:txBody>
      </p:sp>
    </p:spTree>
    <p:extLst>
      <p:ext uri="{BB962C8B-B14F-4D97-AF65-F5344CB8AC3E}">
        <p14:creationId xmlns:p14="http://schemas.microsoft.com/office/powerpoint/2010/main" val="296680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Different platforms</a:t>
            </a:r>
            <a:r>
              <a:rPr lang="en-US" baseline="0" dirty="0" smtClean="0"/>
              <a:t> have different policies for dealing with disinformation, misinformation and potentially harmful content. But you can help by </a:t>
            </a:r>
            <a:r>
              <a:rPr lang="en-US" b="1" baseline="0" dirty="0" smtClean="0"/>
              <a:t>proactively reporting </a:t>
            </a:r>
            <a:r>
              <a:rPr lang="en-US" baseline="0" dirty="0" smtClean="0"/>
              <a:t>stories and posts that seem suspicious to you (either because of their content, or because you think the account posting them might not belong to a real person, or the posting/commenting is happening in a coordinated and inauthentic manner). The platforms usually have a function for you to easily do this.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baseline="0" dirty="0" smtClean="0"/>
              <a:t>More info: https://www.who.int/campaigns/connecting-the-world-to-combat-coronavirus/how-to-report-misinformation-online?gclid=CjwKCAiA9bmABhBbEiwASb35Vz8fbkigZUcF5SG8wVuOlgHWspqsMm65mx_h1Eo7yRGJPGx8MtOlHhoCaQwQAvD_BwE</a:t>
            </a:r>
            <a:endParaRPr lang="en-US"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23</a:t>
            </a:fld>
            <a:endParaRPr lang="fr-BE"/>
          </a:p>
        </p:txBody>
      </p:sp>
    </p:spTree>
    <p:extLst>
      <p:ext uri="{BB962C8B-B14F-4D97-AF65-F5344CB8AC3E}">
        <p14:creationId xmlns:p14="http://schemas.microsoft.com/office/powerpoint/2010/main" val="29917152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How you fact-check your friends and family is important</a:t>
            </a:r>
            <a:r>
              <a:rPr lang="en-GB" b="1" baseline="0" dirty="0" smtClean="0"/>
              <a:t>! It will often determine whether they listen to you or change their minds. Below is are some ideas on how to approach these difficult conversations.</a:t>
            </a:r>
          </a:p>
          <a:p>
            <a:pPr marL="457200" lvl="1" indent="0">
              <a:buFont typeface="Arial" panose="020B0604020202020204" pitchFamily="34" charset="0"/>
              <a:buNone/>
            </a:pPr>
            <a:endParaRPr lang="fr-BE"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i="1" kern="1200" dirty="0" smtClean="0">
                <a:solidFill>
                  <a:schemeClr val="tx1"/>
                </a:solidFill>
                <a:effectLst/>
                <a:latin typeface="+mn-lt"/>
                <a:ea typeface="+mn-ea"/>
                <a:cs typeface="+mn-cs"/>
              </a:rPr>
              <a:t>- Biggest mistake you can make</a:t>
            </a:r>
            <a:r>
              <a:rPr lang="en-GB" sz="1200" kern="1200" dirty="0" smtClean="0">
                <a:solidFill>
                  <a:schemeClr val="tx1"/>
                </a:solidFill>
                <a:effectLst/>
                <a:latin typeface="+mn-lt"/>
                <a:ea typeface="+mn-ea"/>
                <a:cs typeface="+mn-cs"/>
              </a:rPr>
              <a:t>: While the temptation to insult people who believe misinformation is tempting, it is extremely counterproductive.  Many of these people might have understandable, although misguided, concerns that apply to their specific situation, but not the population at large. For example, their child might have had a reaction to a vaccine because the doctors were unaware of an allergy, and</a:t>
            </a:r>
            <a:r>
              <a:rPr lang="en-GB" sz="1200" kern="1200" baseline="0" dirty="0" smtClean="0">
                <a:solidFill>
                  <a:schemeClr val="tx1"/>
                </a:solidFill>
                <a:effectLst/>
                <a:latin typeface="+mn-lt"/>
                <a:ea typeface="+mn-ea"/>
                <a:cs typeface="+mn-cs"/>
              </a:rPr>
              <a:t> they might mistrust vaccines because of it</a:t>
            </a:r>
            <a:r>
              <a:rPr lang="en-GB" sz="1200" kern="1200" dirty="0" smtClean="0">
                <a:solidFill>
                  <a:schemeClr val="tx1"/>
                </a:solidFill>
                <a:effectLst/>
                <a:latin typeface="+mn-lt"/>
                <a:ea typeface="+mn-ea"/>
                <a:cs typeface="+mn-cs"/>
              </a:rPr>
              <a:t>. Attacking them in such a case will only embolden their beliefs.</a:t>
            </a:r>
            <a:endParaRPr lang="fr-BE" sz="1200" kern="1200" dirty="0" smtClean="0">
              <a:solidFill>
                <a:schemeClr val="tx1"/>
              </a:solidFill>
              <a:effectLst/>
              <a:latin typeface="+mn-lt"/>
              <a:ea typeface="+mn-ea"/>
              <a:cs typeface="+mn-cs"/>
            </a:endParaRPr>
          </a:p>
          <a:p>
            <a:pPr marL="457200" lvl="1" indent="0">
              <a:buFont typeface="Arial" panose="020B0604020202020204" pitchFamily="34" charset="0"/>
              <a:buNone/>
            </a:pPr>
            <a:r>
              <a:rPr lang="en-GB" sz="1200" i="1" kern="1200" dirty="0" smtClean="0">
                <a:solidFill>
                  <a:schemeClr val="tx1"/>
                </a:solidFill>
                <a:effectLst/>
                <a:latin typeface="+mn-lt"/>
                <a:ea typeface="+mn-ea"/>
                <a:cs typeface="+mn-cs"/>
              </a:rPr>
              <a:t>- Reach hard-liners by sharing their concerns</a:t>
            </a:r>
            <a:r>
              <a:rPr lang="en-GB" sz="1200" kern="1200" dirty="0" smtClean="0">
                <a:solidFill>
                  <a:schemeClr val="tx1"/>
                </a:solidFill>
                <a:effectLst/>
                <a:latin typeface="+mn-lt"/>
                <a:ea typeface="+mn-ea"/>
                <a:cs typeface="+mn-cs"/>
              </a:rPr>
              <a:t>: At the end of the day people who believe misinformation (such as vaccine deniers) are people too, who just want to make sure their children are safe. The evidence however indicates that vaccines are (at the very least) safer than staying unvaccinated. </a:t>
            </a:r>
            <a:r>
              <a:rPr lang="en-GB" sz="1200" i="1" kern="1200" dirty="0" smtClean="0">
                <a:solidFill>
                  <a:schemeClr val="tx1"/>
                </a:solidFill>
                <a:effectLst/>
                <a:latin typeface="+mn-lt"/>
                <a:ea typeface="+mn-ea"/>
                <a:cs typeface="+mn-cs"/>
              </a:rPr>
              <a:t>Explaining this in a companionate and empathetic way is the most likely way of getting people to change their minds</a:t>
            </a:r>
            <a:r>
              <a:rPr lang="en-GB" sz="1200" i="0" kern="1200" dirty="0" smtClean="0">
                <a:solidFill>
                  <a:schemeClr val="tx1"/>
                </a:solidFill>
                <a:effectLst/>
                <a:latin typeface="+mn-lt"/>
                <a:ea typeface="+mn-ea"/>
                <a:cs typeface="+mn-cs"/>
              </a:rPr>
              <a:t>;</a:t>
            </a:r>
            <a:r>
              <a:rPr lang="en-GB" sz="1200" i="0" kern="1200" baseline="0" dirty="0" smtClean="0">
                <a:solidFill>
                  <a:schemeClr val="tx1"/>
                </a:solidFill>
                <a:effectLst/>
                <a:latin typeface="+mn-lt"/>
                <a:ea typeface="+mn-ea"/>
                <a:cs typeface="+mn-cs"/>
              </a:rPr>
              <a:t> </a:t>
            </a:r>
            <a:r>
              <a:rPr lang="en-GB" sz="1200" i="1" kern="1200" baseline="0" dirty="0" smtClean="0">
                <a:solidFill>
                  <a:schemeClr val="tx1"/>
                </a:solidFill>
                <a:effectLst/>
                <a:latin typeface="+mn-lt"/>
                <a:ea typeface="+mn-ea"/>
                <a:cs typeface="+mn-cs"/>
              </a:rPr>
              <a:t>in other words, be patient and be nice to them. </a:t>
            </a:r>
            <a:endParaRPr lang="fr-BE"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endParaRPr lang="en-GB" sz="1200" i="1"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i="1" kern="1200" dirty="0" smtClean="0">
                <a:solidFill>
                  <a:schemeClr val="tx1"/>
                </a:solidFill>
                <a:effectLst/>
                <a:latin typeface="+mn-lt"/>
                <a:ea typeface="+mn-ea"/>
                <a:cs typeface="+mn-cs"/>
              </a:rPr>
              <a:t>- The scientific process is full of uncertainty and this is not communicated very well.</a:t>
            </a:r>
            <a:r>
              <a:rPr lang="en-GB" sz="1200" kern="1200" dirty="0" smtClean="0">
                <a:solidFill>
                  <a:schemeClr val="tx1"/>
                </a:solidFill>
                <a:effectLst/>
                <a:latin typeface="+mn-lt"/>
                <a:ea typeface="+mn-ea"/>
                <a:cs typeface="+mn-cs"/>
              </a:rPr>
              <a:t> Any information you provide needs to be accompanied by an honest explanation of the degree to which there is a scientific consensus or certainty. While this should not be the leading message when talking to friends and family, it should be included and accurately reflect the degree of uncertainty among experts. People need to understand that science is a process of trial error and that decisions are made based on the best information available at the time, which is subject to change as new studies are conducted.</a:t>
            </a:r>
          </a:p>
          <a:p>
            <a:pPr marL="171450" lvl="0" indent="-171450">
              <a:buFont typeface="Arial" panose="020B0604020202020204" pitchFamily="34" charset="0"/>
              <a:buChar char="•"/>
            </a:pPr>
            <a:endParaRPr lang="en-GB" sz="1200" kern="1200" dirty="0" smtClean="0">
              <a:solidFill>
                <a:schemeClr val="tx1"/>
              </a:solidFill>
              <a:effectLst/>
              <a:latin typeface="+mn-lt"/>
              <a:ea typeface="+mn-ea"/>
              <a:cs typeface="+mn-cs"/>
            </a:endParaRPr>
          </a:p>
          <a:p>
            <a:pPr marL="0" lvl="0" indent="0">
              <a:buFont typeface="Arial" panose="020B0604020202020204" pitchFamily="34" charset="0"/>
              <a:buNone/>
            </a:pPr>
            <a:r>
              <a:rPr lang="en-GB" sz="1200" kern="1200" dirty="0" smtClean="0">
                <a:solidFill>
                  <a:schemeClr val="tx1"/>
                </a:solidFill>
                <a:effectLst/>
                <a:latin typeface="+mn-lt"/>
                <a:ea typeface="+mn-ea"/>
                <a:cs typeface="+mn-cs"/>
              </a:rPr>
              <a:t>If</a:t>
            </a:r>
            <a:r>
              <a:rPr lang="en-GB" sz="1200" kern="1200" baseline="0" dirty="0" smtClean="0">
                <a:solidFill>
                  <a:schemeClr val="tx1"/>
                </a:solidFill>
                <a:effectLst/>
                <a:latin typeface="+mn-lt"/>
                <a:ea typeface="+mn-ea"/>
                <a:cs typeface="+mn-cs"/>
              </a:rPr>
              <a:t> you want to learn more, read here:</a:t>
            </a:r>
            <a:endParaRPr lang="en-GB" noProof="0" dirty="0" smtClean="0">
              <a:hlinkClick r:id="rId3"/>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smtClean="0">
                <a:ln>
                  <a:noFill/>
                </a:ln>
                <a:solidFill>
                  <a:srgbClr val="4D4D4D"/>
                </a:solidFill>
                <a:effectLst/>
                <a:uLnTx/>
                <a:uFillTx/>
                <a:latin typeface="Arial"/>
                <a:ea typeface="+mn-ea"/>
                <a:cs typeface="+mn-cs"/>
                <a:hlinkClick r:id="rId3"/>
              </a:rPr>
              <a:t>https://firstdraftnews.org/latest/how-to-talk-to-family-and-friends-about-that-misleading-whatsapp-message/</a:t>
            </a:r>
            <a:endParaRPr kumimoji="0" lang="en-GB" sz="1200" b="0" i="0" u="none" strike="noStrike" kern="1200" cap="none" spc="0" normalizeH="0" baseline="0" noProof="0" dirty="0" smtClean="0">
              <a:ln>
                <a:noFill/>
              </a:ln>
              <a:solidFill>
                <a:srgbClr val="4D4D4D"/>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hlinkClick r:id="rId4"/>
              </a:rPr>
              <a:t>https://www.poynter.org/fact-checking/2020/have-you-become-a-personal-fact-checker-to-your-family-and-friends/</a:t>
            </a:r>
            <a:endParaRPr kumimoji="0" lang="en-GB" sz="1200" b="0" i="0" u="none" strike="noStrike" kern="1200" cap="none" spc="0" normalizeH="0" baseline="0" noProof="0" dirty="0" smtClean="0">
              <a:ln>
                <a:noFill/>
              </a:ln>
              <a:solidFill>
                <a:srgbClr val="4D4D4D"/>
              </a:solidFill>
              <a:effectLst/>
              <a:uLnTx/>
              <a:uFillTx/>
              <a:latin typeface="Arial"/>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24</a:t>
            </a:fld>
            <a:endParaRPr lang="fr-BE"/>
          </a:p>
        </p:txBody>
      </p:sp>
    </p:spTree>
    <p:extLst>
      <p:ext uri="{BB962C8B-B14F-4D97-AF65-F5344CB8AC3E}">
        <p14:creationId xmlns:p14="http://schemas.microsoft.com/office/powerpoint/2010/main" val="29072031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r>
              <a:rPr lang="fr-BE" dirty="0" err="1" smtClean="0"/>
              <a:t>Understanding</a:t>
            </a:r>
            <a:r>
              <a:rPr lang="fr-BE" baseline="0" dirty="0" smtClean="0"/>
              <a:t> </a:t>
            </a:r>
            <a:r>
              <a:rPr lang="fr-BE" baseline="0" dirty="0" err="1" smtClean="0"/>
              <a:t>disinformation</a:t>
            </a:r>
            <a:r>
              <a:rPr lang="fr-BE" baseline="0" dirty="0" smtClean="0"/>
              <a:t> – slide 4-24</a:t>
            </a:r>
          </a:p>
          <a:p>
            <a:pPr marL="171450" indent="-171450">
              <a:buFontTx/>
              <a:buChar char="-"/>
            </a:pPr>
            <a:r>
              <a:rPr lang="fr-BE" dirty="0" err="1" smtClean="0"/>
              <a:t>Work</a:t>
            </a:r>
            <a:r>
              <a:rPr lang="fr-BE" dirty="0" smtClean="0"/>
              <a:t> in group – slide 25</a:t>
            </a:r>
          </a:p>
          <a:p>
            <a:pPr marL="171450" indent="-171450">
              <a:buFontTx/>
              <a:buChar char="-"/>
            </a:pPr>
            <a:r>
              <a:rPr lang="fr-BE" dirty="0" err="1" smtClean="0"/>
              <a:t>Presentation</a:t>
            </a:r>
            <a:r>
              <a:rPr lang="fr-BE" dirty="0" smtClean="0"/>
              <a:t> &amp; Discussion</a:t>
            </a:r>
            <a:r>
              <a:rPr lang="fr-BE" baseline="0" dirty="0" smtClean="0"/>
              <a:t> slide 25</a:t>
            </a:r>
          </a:p>
          <a:p>
            <a:pPr marL="171450" indent="-171450">
              <a:buFontTx/>
              <a:buChar char="-"/>
            </a:pPr>
            <a:r>
              <a:rPr lang="fr-BE" baseline="0" dirty="0" err="1" smtClean="0"/>
              <a:t>Summary</a:t>
            </a:r>
            <a:r>
              <a:rPr lang="fr-BE" baseline="0" dirty="0" smtClean="0"/>
              <a:t> &amp; Tips for </a:t>
            </a:r>
            <a:r>
              <a:rPr lang="fr-BE" baseline="0" dirty="0" err="1" smtClean="0"/>
              <a:t>finding</a:t>
            </a:r>
            <a:r>
              <a:rPr lang="fr-BE" baseline="0" dirty="0" smtClean="0"/>
              <a:t> out more – slide 26-34</a:t>
            </a:r>
            <a:endParaRPr lang="en-GB" dirty="0"/>
          </a:p>
        </p:txBody>
      </p:sp>
      <p:sp>
        <p:nvSpPr>
          <p:cNvPr id="4" name="Slide Number Placeholder 3"/>
          <p:cNvSpPr>
            <a:spLocks noGrp="1"/>
          </p:cNvSpPr>
          <p:nvPr>
            <p:ph type="sldNum" sz="quarter" idx="10"/>
          </p:nvPr>
        </p:nvSpPr>
        <p:spPr/>
        <p:txBody>
          <a:bodyPr/>
          <a:lstStyle/>
          <a:p>
            <a:fld id="{506803EC-3D46-44EF-8288-F414FA14AE2B}" type="slidenum">
              <a:rPr lang="fr-BE" smtClean="0"/>
              <a:t>4</a:t>
            </a:fld>
            <a:endParaRPr lang="fr-BE"/>
          </a:p>
        </p:txBody>
      </p:sp>
    </p:spTree>
    <p:extLst>
      <p:ext uri="{BB962C8B-B14F-4D97-AF65-F5344CB8AC3E}">
        <p14:creationId xmlns:p14="http://schemas.microsoft.com/office/powerpoint/2010/main" val="10755611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IE" dirty="0" smtClean="0"/>
              <a:t>We</a:t>
            </a:r>
            <a:r>
              <a:rPr lang="en-IE" baseline="0" dirty="0" smtClean="0"/>
              <a:t> will talk about definitions, techniques and offer some advice on how to easily spot disinformation, protect yourself from it and help others become more vigilant too!</a:t>
            </a:r>
            <a:endParaRPr lang="fr-BE" dirty="0" smtClean="0"/>
          </a:p>
          <a:p>
            <a:endParaRPr lang="fr-BE" dirty="0"/>
          </a:p>
        </p:txBody>
      </p:sp>
      <p:sp>
        <p:nvSpPr>
          <p:cNvPr id="4" name="Slide Number Placeholder 3"/>
          <p:cNvSpPr>
            <a:spLocks noGrp="1"/>
          </p:cNvSpPr>
          <p:nvPr>
            <p:ph type="sldNum" sz="quarter" idx="10"/>
          </p:nvPr>
        </p:nvSpPr>
        <p:spPr/>
        <p:txBody>
          <a:bodyPr/>
          <a:lstStyle/>
          <a:p>
            <a:fld id="{506803EC-3D46-44EF-8288-F414FA14AE2B}" type="slidenum">
              <a:rPr lang="fr-BE" smtClean="0"/>
              <a:t>5</a:t>
            </a:fld>
            <a:endParaRPr lang="fr-BE"/>
          </a:p>
        </p:txBody>
      </p:sp>
    </p:spTree>
    <p:extLst>
      <p:ext uri="{BB962C8B-B14F-4D97-AF65-F5344CB8AC3E}">
        <p14:creationId xmlns:p14="http://schemas.microsoft.com/office/powerpoint/2010/main" val="36762049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spcAft>
                <a:spcPts val="0"/>
              </a:spcAft>
            </a:pPr>
            <a:r>
              <a:rPr lang="fr-BE" sz="1200" dirty="0" smtClean="0">
                <a:effectLst/>
                <a:ea typeface="Calibri" panose="020F0502020204030204" pitchFamily="34" charset="0"/>
              </a:rPr>
              <a:t>WHAT IS</a:t>
            </a:r>
            <a:r>
              <a:rPr lang="fr-BE" sz="1200" baseline="0" dirty="0" smtClean="0">
                <a:effectLst/>
                <a:ea typeface="Calibri" panose="020F0502020204030204" pitchFamily="34" charset="0"/>
              </a:rPr>
              <a:t> DISINFOMATION </a:t>
            </a:r>
          </a:p>
          <a:p>
            <a:pPr algn="just">
              <a:spcAft>
                <a:spcPts val="0"/>
              </a:spcAft>
            </a:pPr>
            <a:endParaRPr lang="fr-BE" sz="1200" baseline="0" dirty="0" smtClean="0">
              <a:effectLst/>
              <a:ea typeface="Calibri" panose="020F0502020204030204" pitchFamily="34" charset="0"/>
            </a:endParaRPr>
          </a:p>
          <a:p>
            <a:pPr marL="171450" indent="-171450" algn="just">
              <a:spcAft>
                <a:spcPts val="0"/>
              </a:spcAft>
              <a:buFont typeface="Wingdings" panose="05000000000000000000" pitchFamily="2" charset="2"/>
              <a:buChar char="Ø"/>
            </a:pPr>
            <a:r>
              <a:rPr lang="fr-BE" sz="1200" baseline="0" dirty="0" smtClean="0">
                <a:effectLst/>
                <a:ea typeface="Calibri" panose="020F0502020204030204" pitchFamily="34" charset="0"/>
              </a:rPr>
              <a:t>Learning objectives: </a:t>
            </a:r>
          </a:p>
          <a:p>
            <a:pPr marL="171450" indent="-171450" algn="just">
              <a:spcAft>
                <a:spcPts val="0"/>
              </a:spcAft>
              <a:buFontTx/>
              <a:buChar char="-"/>
            </a:pPr>
            <a:r>
              <a:rPr lang="fr-BE" sz="1200" baseline="0" dirty="0" err="1" smtClean="0">
                <a:effectLst/>
                <a:ea typeface="Calibri" panose="020F0502020204030204" pitchFamily="34" charset="0"/>
              </a:rPr>
              <a:t>start</a:t>
            </a:r>
            <a:r>
              <a:rPr lang="fr-BE" sz="1200" baseline="0" dirty="0" smtClean="0">
                <a:effectLst/>
                <a:ea typeface="Calibri" panose="020F0502020204030204" pitchFamily="34" charset="0"/>
              </a:rPr>
              <a:t> </a:t>
            </a:r>
            <a:r>
              <a:rPr lang="fr-BE" sz="1200" baseline="0" dirty="0" err="1" smtClean="0">
                <a:effectLst/>
                <a:ea typeface="Calibri" panose="020F0502020204030204" pitchFamily="34" charset="0"/>
              </a:rPr>
              <a:t>with</a:t>
            </a:r>
            <a:r>
              <a:rPr lang="fr-BE" sz="1200" baseline="0" dirty="0" smtClean="0">
                <a:effectLst/>
                <a:ea typeface="Calibri" panose="020F0502020204030204" pitchFamily="34" charset="0"/>
              </a:rPr>
              <a:t> </a:t>
            </a:r>
            <a:r>
              <a:rPr lang="fr-BE" sz="1200" baseline="0" dirty="0" err="1" smtClean="0">
                <a:effectLst/>
                <a:ea typeface="Calibri" panose="020F0502020204030204" pitchFamily="34" charset="0"/>
              </a:rPr>
              <a:t>definitions</a:t>
            </a:r>
            <a:r>
              <a:rPr lang="fr-BE" sz="1200" baseline="0" dirty="0" smtClean="0">
                <a:effectLst/>
                <a:ea typeface="Calibri" panose="020F0502020204030204" pitchFamily="34" charset="0"/>
              </a:rPr>
              <a:t> and </a:t>
            </a:r>
            <a:r>
              <a:rPr lang="fr-BE" sz="1200" baseline="0" dirty="0" err="1" smtClean="0">
                <a:effectLst/>
                <a:ea typeface="Calibri" panose="020F0502020204030204" pitchFamily="34" charset="0"/>
              </a:rPr>
              <a:t>be</a:t>
            </a:r>
            <a:r>
              <a:rPr lang="fr-BE" sz="1200" baseline="0" dirty="0" smtClean="0">
                <a:effectLst/>
                <a:ea typeface="Calibri" panose="020F0502020204030204" pitchFamily="34" charset="0"/>
              </a:rPr>
              <a:t> able to </a:t>
            </a:r>
            <a:r>
              <a:rPr lang="fr-BE" sz="1200" baseline="0" dirty="0" err="1" smtClean="0">
                <a:effectLst/>
                <a:ea typeface="Calibri" panose="020F0502020204030204" pitchFamily="34" charset="0"/>
              </a:rPr>
              <a:t>distinguish</a:t>
            </a:r>
            <a:r>
              <a:rPr lang="fr-BE" sz="1200" baseline="0" dirty="0" smtClean="0">
                <a:effectLst/>
                <a:ea typeface="Calibri" panose="020F0502020204030204" pitchFamily="34" charset="0"/>
              </a:rPr>
              <a:t> </a:t>
            </a:r>
            <a:r>
              <a:rPr lang="fr-BE" sz="1200" baseline="0" dirty="0" err="1" smtClean="0">
                <a:effectLst/>
                <a:ea typeface="Calibri" panose="020F0502020204030204" pitchFamily="34" charset="0"/>
              </a:rPr>
              <a:t>between</a:t>
            </a:r>
            <a:r>
              <a:rPr lang="fr-BE" sz="1200" baseline="0" dirty="0" smtClean="0">
                <a:effectLst/>
                <a:ea typeface="Calibri" panose="020F0502020204030204" pitchFamily="34" charset="0"/>
              </a:rPr>
              <a:t> the concepts</a:t>
            </a:r>
          </a:p>
          <a:p>
            <a:pPr marL="171450" marR="0" lvl="0" indent="-171450" algn="just" defTabSz="914400" rtl="0" eaLnBrk="1" fontAlgn="auto" latinLnBrk="0" hangingPunct="1">
              <a:lnSpc>
                <a:spcPct val="100000"/>
              </a:lnSpc>
              <a:spcBef>
                <a:spcPts val="0"/>
              </a:spcBef>
              <a:spcAft>
                <a:spcPts val="0"/>
              </a:spcAft>
              <a:buClrTx/>
              <a:buSzTx/>
              <a:buFontTx/>
              <a:buChar char="-"/>
              <a:tabLst/>
              <a:defRPr/>
            </a:pPr>
            <a:r>
              <a:rPr lang="en-IE" sz="1200" kern="1200" dirty="0" smtClean="0">
                <a:solidFill>
                  <a:schemeClr val="tx1"/>
                </a:solidFill>
                <a:effectLst/>
              </a:rPr>
              <a:t>assess the dangers</a:t>
            </a:r>
            <a:r>
              <a:rPr lang="en-IE" sz="1200" kern="1200" baseline="0" dirty="0" smtClean="0">
                <a:solidFill>
                  <a:schemeClr val="tx1"/>
                </a:solidFill>
                <a:effectLst/>
              </a:rPr>
              <a:t> of each case study and how it could be used as a disinformation narrative</a:t>
            </a:r>
            <a:endParaRPr lang="fr-BE" sz="1200" kern="1200" dirty="0" smtClean="0">
              <a:solidFill>
                <a:schemeClr val="tx1"/>
              </a:solidFill>
              <a:effectLst/>
            </a:endParaRPr>
          </a:p>
          <a:p>
            <a:pPr marL="171450" indent="-171450" algn="just">
              <a:spcAft>
                <a:spcPts val="0"/>
              </a:spcAft>
              <a:buFontTx/>
              <a:buChar char="-"/>
            </a:pPr>
            <a:r>
              <a:rPr lang="fr-BE" sz="1200" kern="1200" dirty="0" smtClean="0">
                <a:solidFill>
                  <a:schemeClr val="tx1"/>
                </a:solidFill>
                <a:effectLst/>
              </a:rPr>
              <a:t>stress importance</a:t>
            </a:r>
            <a:r>
              <a:rPr lang="fr-BE" sz="1200" kern="1200" baseline="0" dirty="0" smtClean="0">
                <a:solidFill>
                  <a:schemeClr val="tx1"/>
                </a:solidFill>
                <a:effectLst/>
              </a:rPr>
              <a:t> of </a:t>
            </a:r>
            <a:r>
              <a:rPr lang="fr-BE" sz="1200" kern="1200" dirty="0" smtClean="0">
                <a:solidFill>
                  <a:schemeClr val="tx1"/>
                </a:solidFill>
                <a:effectLst/>
              </a:rPr>
              <a:t>values: promotion of media </a:t>
            </a:r>
            <a:r>
              <a:rPr lang="fr-BE" sz="1200" kern="1200" dirty="0" err="1" smtClean="0">
                <a:solidFill>
                  <a:schemeClr val="tx1"/>
                </a:solidFill>
                <a:effectLst/>
              </a:rPr>
              <a:t>freedom</a:t>
            </a:r>
            <a:r>
              <a:rPr lang="fr-BE" sz="1200" kern="1200" dirty="0" smtClean="0">
                <a:solidFill>
                  <a:schemeClr val="tx1"/>
                </a:solidFill>
                <a:effectLst/>
              </a:rPr>
              <a:t> and </a:t>
            </a:r>
            <a:r>
              <a:rPr lang="fr-BE" sz="1200" kern="1200" dirty="0" err="1" smtClean="0">
                <a:solidFill>
                  <a:schemeClr val="tx1"/>
                </a:solidFill>
                <a:effectLst/>
              </a:rPr>
              <a:t>pluralism</a:t>
            </a:r>
            <a:r>
              <a:rPr lang="fr-BE" sz="1200" kern="1200" dirty="0" smtClean="0">
                <a:solidFill>
                  <a:schemeClr val="tx1"/>
                </a:solidFill>
                <a:effectLst/>
              </a:rPr>
              <a:t>, respect for </a:t>
            </a:r>
            <a:r>
              <a:rPr lang="fr-BE" sz="1200" kern="1200" dirty="0" err="1" smtClean="0">
                <a:solidFill>
                  <a:schemeClr val="tx1"/>
                </a:solidFill>
                <a:effectLst/>
              </a:rPr>
              <a:t>fundamental</a:t>
            </a:r>
            <a:r>
              <a:rPr lang="fr-BE" sz="1200" kern="1200" dirty="0" smtClean="0">
                <a:solidFill>
                  <a:schemeClr val="tx1"/>
                </a:solidFill>
                <a:effectLst/>
              </a:rPr>
              <a:t> </a:t>
            </a:r>
            <a:r>
              <a:rPr lang="fr-BE" sz="1200" kern="1200" dirty="0" err="1" smtClean="0">
                <a:solidFill>
                  <a:schemeClr val="tx1"/>
                </a:solidFill>
                <a:effectLst/>
              </a:rPr>
              <a:t>rights</a:t>
            </a:r>
            <a:r>
              <a:rPr lang="fr-BE" sz="1200" kern="1200" baseline="0" dirty="0" smtClean="0">
                <a:solidFill>
                  <a:schemeClr val="tx1"/>
                </a:solidFill>
                <a:effectLst/>
              </a:rPr>
              <a:t> </a:t>
            </a:r>
            <a:r>
              <a:rPr lang="fr-BE" sz="1200" kern="1200" baseline="0" dirty="0" err="1" smtClean="0">
                <a:solidFill>
                  <a:schemeClr val="tx1"/>
                </a:solidFill>
                <a:effectLst/>
              </a:rPr>
              <a:t>like</a:t>
            </a:r>
            <a:r>
              <a:rPr lang="fr-BE" sz="1200" kern="1200" baseline="0" dirty="0" smtClean="0">
                <a:solidFill>
                  <a:schemeClr val="tx1"/>
                </a:solidFill>
                <a:effectLst/>
              </a:rPr>
              <a:t> </a:t>
            </a:r>
            <a:r>
              <a:rPr lang="fr-BE" sz="1200" kern="1200" dirty="0" err="1" smtClean="0">
                <a:solidFill>
                  <a:schemeClr val="tx1"/>
                </a:solidFill>
                <a:effectLst/>
              </a:rPr>
              <a:t>freedom</a:t>
            </a:r>
            <a:r>
              <a:rPr lang="fr-BE" sz="1200" kern="1200" dirty="0" smtClean="0">
                <a:solidFill>
                  <a:schemeClr val="tx1"/>
                </a:solidFill>
                <a:effectLst/>
              </a:rPr>
              <a:t> of expression, no ‘Ministry of Truth’</a:t>
            </a:r>
          </a:p>
          <a:p>
            <a:pPr algn="just">
              <a:spcAft>
                <a:spcPts val="0"/>
              </a:spcAft>
            </a:pPr>
            <a:endParaRPr lang="en-GB" sz="1200" dirty="0" smtClean="0">
              <a:effectLst/>
              <a:ea typeface="Calibri" panose="020F0502020204030204" pitchFamily="34" charset="0"/>
            </a:endParaRPr>
          </a:p>
          <a:p>
            <a:pPr algn="just">
              <a:spcAft>
                <a:spcPts val="0"/>
              </a:spcAft>
            </a:pPr>
            <a:r>
              <a:rPr lang="en-GB" sz="1200" dirty="0" smtClean="0">
                <a:effectLst/>
                <a:ea typeface="Calibri" panose="020F0502020204030204" pitchFamily="34" charset="0"/>
              </a:rPr>
              <a:t>Ask the pupils if they know what disinformation is. Check the pupils’ examples against the definition. Could some of them have been disinformation?</a:t>
            </a:r>
          </a:p>
          <a:p>
            <a:pPr algn="just">
              <a:spcAft>
                <a:spcPts val="0"/>
              </a:spcAft>
            </a:pPr>
            <a:r>
              <a:rPr lang="en-GB" sz="1200" dirty="0" smtClean="0">
                <a:effectLst/>
                <a:ea typeface="Calibri" panose="020F0502020204030204" pitchFamily="34" charset="0"/>
              </a:rPr>
              <a:t>If not,</a:t>
            </a:r>
            <a:r>
              <a:rPr lang="en-GB" sz="1200" baseline="0" dirty="0" smtClean="0">
                <a:effectLst/>
                <a:ea typeface="Calibri" panose="020F0502020204030204" pitchFamily="34" charset="0"/>
              </a:rPr>
              <a:t> what are they</a:t>
            </a:r>
            <a:r>
              <a:rPr lang="en-GB" sz="1200" dirty="0" smtClean="0">
                <a:effectLst/>
                <a:ea typeface="Calibri" panose="020F0502020204030204" pitchFamily="34" charset="0"/>
              </a:rPr>
              <a:t>? (For instance, unpleasant news or opinions, marketing, mistakes or misunderstandings.)</a:t>
            </a:r>
          </a:p>
          <a:p>
            <a:pPr algn="just">
              <a:spcAft>
                <a:spcPts val="0"/>
              </a:spcAft>
            </a:pPr>
            <a:endParaRPr lang="en-GB" sz="1200" dirty="0" smtClean="0">
              <a:effectLst/>
              <a:ea typeface="Calibri" panose="020F0502020204030204" pitchFamily="34" charset="0"/>
            </a:endParaRPr>
          </a:p>
          <a:p>
            <a:r>
              <a:rPr lang="en-GB" sz="1200" b="1" kern="1200" dirty="0" smtClean="0">
                <a:solidFill>
                  <a:schemeClr val="tx1"/>
                </a:solidFill>
                <a:effectLst/>
              </a:rPr>
              <a:t>Opinion or fact?</a:t>
            </a:r>
            <a:r>
              <a:rPr lang="en-GB" sz="1200" kern="1200" dirty="0" smtClean="0">
                <a:solidFill>
                  <a:schemeClr val="tx1"/>
                </a:solidFill>
                <a:effectLst/>
              </a:rPr>
              <a:t> Draw a distinction between opinion and fact.</a:t>
            </a:r>
            <a:endParaRPr lang="fr-BE" sz="1200" kern="1200" dirty="0" smtClean="0">
              <a:solidFill>
                <a:schemeClr val="tx1"/>
              </a:solidFill>
              <a:effectLst/>
            </a:endParaRPr>
          </a:p>
          <a:p>
            <a:r>
              <a:rPr lang="en-GB" sz="1200" kern="1200" dirty="0" smtClean="0">
                <a:solidFill>
                  <a:schemeClr val="tx1"/>
                </a:solidFill>
                <a:effectLst/>
              </a:rPr>
              <a:t>What is a fact? Facts can be checked and backed up with evidence.</a:t>
            </a:r>
            <a:endParaRPr lang="fr-BE" sz="1200" kern="1200" dirty="0" smtClean="0">
              <a:solidFill>
                <a:schemeClr val="tx1"/>
              </a:solidFill>
              <a:effectLst/>
            </a:endParaRPr>
          </a:p>
          <a:p>
            <a:r>
              <a:rPr lang="en-GB" sz="1200" kern="1200" dirty="0" smtClean="0">
                <a:solidFill>
                  <a:schemeClr val="tx1"/>
                </a:solidFill>
                <a:effectLst/>
              </a:rPr>
              <a:t>What is an opinion? Opinions are based on a belief or point of view, not on evidence that can be verified. Some people might think it is the opposite. </a:t>
            </a:r>
          </a:p>
          <a:p>
            <a:endParaRPr lang="en-GB" sz="1200" kern="1200" dirty="0" smtClean="0">
              <a:solidFill>
                <a:schemeClr val="tx1"/>
              </a:solidFill>
              <a:effectLst/>
            </a:endParaRPr>
          </a:p>
          <a:p>
            <a:r>
              <a:rPr lang="en-GB" sz="1200" i="1" kern="1200" dirty="0" smtClean="0">
                <a:solidFill>
                  <a:schemeClr val="tx1"/>
                </a:solidFill>
                <a:effectLst/>
              </a:rPr>
              <a:t>Suggested (optional)</a:t>
            </a:r>
            <a:r>
              <a:rPr lang="en-GB" sz="1200" i="1" kern="1200" baseline="0" dirty="0" smtClean="0">
                <a:solidFill>
                  <a:schemeClr val="tx1"/>
                </a:solidFill>
                <a:effectLst/>
              </a:rPr>
              <a:t> activity: </a:t>
            </a:r>
            <a:r>
              <a:rPr lang="en-GB" sz="1200" kern="1200" dirty="0" smtClean="0">
                <a:solidFill>
                  <a:schemeClr val="tx1"/>
                </a:solidFill>
                <a:effectLst/>
              </a:rPr>
              <a:t>Ask the students to go through a</a:t>
            </a:r>
            <a:r>
              <a:rPr lang="en-GB" sz="1200" kern="1200" baseline="0" dirty="0" smtClean="0">
                <a:solidFill>
                  <a:schemeClr val="tx1"/>
                </a:solidFill>
                <a:effectLst/>
              </a:rPr>
              <a:t> newspaper piece</a:t>
            </a:r>
            <a:r>
              <a:rPr lang="en-GB" sz="1200" kern="1200" dirty="0" smtClean="0">
                <a:solidFill>
                  <a:schemeClr val="tx1"/>
                </a:solidFill>
                <a:effectLst/>
              </a:rPr>
              <a:t> and highlight parts that are opinions, verify those that are facts with a reliable source, and the ones that seem like facts, but do not mention sources. Ask the class to share its findings.</a:t>
            </a:r>
            <a:endParaRPr lang="en-GB" sz="1200" dirty="0" smtClean="0">
              <a:effectLst/>
              <a:ea typeface="Calibri" panose="020F0502020204030204" pitchFamily="34" charset="0"/>
            </a:endParaRPr>
          </a:p>
          <a:p>
            <a:endParaRPr lang="sv-SE" baseline="0" dirty="0" smtClean="0"/>
          </a:p>
          <a:p>
            <a:r>
              <a:rPr lang="en-IE" dirty="0" smtClean="0"/>
              <a:t>False information is everywhere</a:t>
            </a:r>
            <a:r>
              <a:rPr lang="en-IE" baseline="0" dirty="0" smtClean="0"/>
              <a:t> but it’s important to distinguish disinformation from other types of false information, namely misinformation, based on the INTENTION:</a:t>
            </a:r>
          </a:p>
          <a:p>
            <a:endParaRPr lang="en-IE" baseline="0" dirty="0" smtClean="0"/>
          </a:p>
          <a:p>
            <a:pPr marL="171450" indent="-171450">
              <a:spcAft>
                <a:spcPts val="600"/>
              </a:spcAft>
              <a:buFontTx/>
              <a:buChar char="-"/>
            </a:pPr>
            <a:r>
              <a:rPr lang="en-IE" baseline="0" dirty="0" smtClean="0"/>
              <a:t>Disinformation is false information that’s created and shared </a:t>
            </a:r>
            <a:r>
              <a:rPr lang="en-IE" b="1" baseline="0" dirty="0" smtClean="0"/>
              <a:t>to deliberately cause harm</a:t>
            </a:r>
            <a:r>
              <a:rPr lang="en-IE" baseline="0" dirty="0" smtClean="0"/>
              <a:t>. Example: a tweet about migrants committing crimes in Europe, designed to divide society.</a:t>
            </a:r>
          </a:p>
          <a:p>
            <a:pPr marL="171450" indent="-171450">
              <a:spcAft>
                <a:spcPts val="600"/>
              </a:spcAft>
              <a:buFontTx/>
              <a:buChar char="-"/>
            </a:pPr>
            <a:r>
              <a:rPr lang="en-IE" baseline="0" dirty="0" smtClean="0"/>
              <a:t>Misinformation is false information that’s </a:t>
            </a:r>
            <a:r>
              <a:rPr lang="en-IE" b="1" baseline="0" dirty="0" smtClean="0"/>
              <a:t>shared by people who don’t realize it’s false and don’t mean any harm</a:t>
            </a:r>
            <a:r>
              <a:rPr lang="en-IE" baseline="0" dirty="0" smtClean="0"/>
              <a:t>. Often they’re just trying to help. Example: when your aunt shares an article or meme on Facebook claiming that garlic protects from COVID-19 because she thinks it’s useful information without realizing it’s false.</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IE" baseline="0" dirty="0" smtClean="0"/>
              <a:t>Influence operations - c</a:t>
            </a:r>
            <a:r>
              <a:rPr lang="en-US" dirty="0" err="1" smtClean="0"/>
              <a:t>oordinated</a:t>
            </a:r>
            <a:r>
              <a:rPr lang="en-US" dirty="0" smtClean="0"/>
              <a:t> efforts to influence a target audience using a range of illegitimate and deceptive means, in support of an adversary’s objectives</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US" sz="1200" kern="1200" baseline="0" dirty="0" smtClean="0"/>
              <a:t>Foreign interference - c</a:t>
            </a:r>
            <a:r>
              <a:rPr lang="en-US" dirty="0" smtClean="0"/>
              <a:t>oercive, deceptive, and/or clandestine efforts by a foreign state actor or its agents to disrupt the free formation and expression of political will, during elections, for example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smtClean="0"/>
              <a:t>Pupils</a:t>
            </a:r>
            <a:r>
              <a:rPr lang="en-US" baseline="0" dirty="0" smtClean="0"/>
              <a:t> might also be familiar with the term ‘fake news’, but we don’t recommend using it. When politicians blame independent journalists for publishing ‘fake news’ while they are simply being critical, something is wrong. We don’t want the term ‘fake news’ to result in delegitimizing the media.</a:t>
            </a:r>
            <a:endParaRPr lang="en-GB"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6</a:t>
            </a:fld>
            <a:endParaRPr lang="fr-BE"/>
          </a:p>
        </p:txBody>
      </p:sp>
    </p:spTree>
    <p:extLst>
      <p:ext uri="{BB962C8B-B14F-4D97-AF65-F5344CB8AC3E}">
        <p14:creationId xmlns:p14="http://schemas.microsoft.com/office/powerpoint/2010/main" val="3309145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IE" dirty="0" smtClean="0"/>
              <a:t>Start by</a:t>
            </a:r>
            <a:r>
              <a:rPr lang="en-IE" baseline="0" dirty="0" smtClean="0"/>
              <a:t> playing the video on the slide (</a:t>
            </a:r>
            <a:r>
              <a:rPr lang="lt-LT" dirty="0" smtClean="0"/>
              <a:t>https://www.youtube.com/watch?v=d8uRYqsu2W4</a:t>
            </a:r>
            <a:r>
              <a:rPr lang="en-IE" dirty="0" smtClean="0"/>
              <a:t>)</a:t>
            </a:r>
            <a:r>
              <a:rPr lang="lt-LT" dirty="0" smtClean="0"/>
              <a:t/>
            </a:r>
            <a:br>
              <a:rPr lang="lt-LT" dirty="0" smtClean="0"/>
            </a:br>
            <a:r>
              <a:rPr lang="en-US" dirty="0" smtClean="0"/>
              <a:t>Total time:</a:t>
            </a:r>
            <a:r>
              <a:rPr lang="en-US" baseline="0" dirty="0" smtClean="0"/>
              <a:t> </a:t>
            </a:r>
            <a:r>
              <a:rPr lang="en-US" dirty="0" smtClean="0"/>
              <a:t>1 min 40 sec</a:t>
            </a:r>
            <a:endParaRPr lang="en-IE" dirty="0" smtClean="0"/>
          </a:p>
          <a:p>
            <a:endParaRPr lang="en-IE" dirty="0" smtClean="0"/>
          </a:p>
          <a:p>
            <a:r>
              <a:rPr lang="en-GB" dirty="0" err="1" smtClean="0"/>
              <a:t>Transc</a:t>
            </a:r>
            <a:r>
              <a:rPr lang="lt-LT" dirty="0" smtClean="0"/>
              <a:t>r</a:t>
            </a:r>
            <a:r>
              <a:rPr lang="en-GB" dirty="0" err="1" smtClean="0"/>
              <a:t>ipt</a:t>
            </a:r>
            <a:r>
              <a:rPr lang="lt-LT" dirty="0" smtClean="0"/>
              <a:t>:</a:t>
            </a:r>
          </a:p>
          <a:p>
            <a:pPr marL="139700" indent="0">
              <a:buNone/>
            </a:pPr>
            <a:r>
              <a:rPr lang="lt-LT" sz="1200" b="0" i="0" u="none" strike="noStrike" cap="none" dirty="0" smtClean="0">
                <a:solidFill>
                  <a:srgbClr val="000000"/>
                </a:solidFill>
                <a:effectLst/>
                <a:cs typeface="Arial"/>
                <a:sym typeface="Arial"/>
              </a:rPr>
              <a:t>---------------------------</a:t>
            </a:r>
            <a:r>
              <a:rPr lang="lt-LT" dirty="0" smtClean="0"/>
              <a:t/>
            </a:r>
            <a:br>
              <a:rPr lang="lt-LT" dirty="0" smtClean="0"/>
            </a:br>
            <a:r>
              <a:rPr lang="en-US" dirty="0" smtClean="0"/>
              <a:t>(voiceover)	</a:t>
            </a:r>
          </a:p>
          <a:p>
            <a:pPr marL="139700" indent="0">
              <a:buNone/>
            </a:pPr>
            <a:r>
              <a:rPr lang="en-US" dirty="0" smtClean="0"/>
              <a:t>For millions of families dealing with autism it was a possible answer for their struggles. A landmark medical study, linking children’s vaccinations with the disorder. But that study is now being called 'misleading' with some even saying it’s an elaborate fraud.</a:t>
            </a:r>
          </a:p>
          <a:p>
            <a:pPr marL="139700" indent="0">
              <a:buNone/>
            </a:pPr>
            <a:r>
              <a:rPr lang="en-US" dirty="0" smtClean="0"/>
              <a:t>(Fiona </a:t>
            </a:r>
            <a:r>
              <a:rPr lang="en-US" dirty="0" err="1" smtClean="0"/>
              <a:t>Godlee</a:t>
            </a:r>
            <a:r>
              <a:rPr lang="en-US" dirty="0" smtClean="0"/>
              <a:t>, Editor, British Medical Journal)	</a:t>
            </a:r>
          </a:p>
          <a:p>
            <a:pPr marL="139700" indent="0">
              <a:buNone/>
            </a:pPr>
            <a:r>
              <a:rPr lang="en-US" dirty="0" smtClean="0"/>
              <a:t>We’ve known from the start that the study was a poor study. It got an enormous amount of media attention. All of the evidence, all of</a:t>
            </a:r>
            <a:r>
              <a:rPr lang="en-US" baseline="0" dirty="0" smtClean="0"/>
              <a:t> </a:t>
            </a:r>
            <a:r>
              <a:rPr lang="en-US" dirty="0" smtClean="0"/>
              <a:t>the epidemiological studies, the ones looking at blood populations of children have countered this and said there is no evidence of the link.</a:t>
            </a:r>
          </a:p>
          <a:p>
            <a:pPr marL="139700" indent="0">
              <a:buNone/>
            </a:pPr>
            <a:r>
              <a:rPr lang="en-US" dirty="0" smtClean="0"/>
              <a:t>(voiceover)	</a:t>
            </a:r>
          </a:p>
          <a:p>
            <a:pPr marL="139700" indent="0">
              <a:buNone/>
            </a:pPr>
            <a:r>
              <a:rPr lang="en-US" dirty="0" smtClean="0"/>
              <a:t>It was a paper by Andrew Wakefield and his colleagues in 1998 that scared patients prompting </a:t>
            </a:r>
            <a:r>
              <a:rPr lang="en-US" dirty="0" err="1" smtClean="0"/>
              <a:t>immunisation</a:t>
            </a:r>
            <a:r>
              <a:rPr lang="en-US" dirty="0" smtClean="0"/>
              <a:t> rates around the globe to drop. Wakefield claimed 12 children were normal until they got the common vaccine for</a:t>
            </a:r>
            <a:r>
              <a:rPr lang="en-US" baseline="0" dirty="0" smtClean="0"/>
              <a:t> </a:t>
            </a:r>
            <a:r>
              <a:rPr lang="en-US" dirty="0" smtClean="0"/>
              <a:t>measles, mumps, and rubella.</a:t>
            </a:r>
          </a:p>
          <a:p>
            <a:pPr marL="139700" indent="0">
              <a:buNone/>
            </a:pPr>
            <a:r>
              <a:rPr lang="en-US" dirty="0" smtClean="0"/>
              <a:t>But his paper was later retracted, and a new examination found that Wakefield and his colleagues altered facts about patients in their studies. But Wakefield still has his supporters – Jamie Handley is one of them, he is the father of an autistic son.</a:t>
            </a:r>
          </a:p>
          <a:p>
            <a:pPr marL="139700" indent="0">
              <a:buNone/>
            </a:pPr>
            <a:r>
              <a:rPr lang="en-US" dirty="0" smtClean="0"/>
              <a:t>(JB Handley, Founder, Generation Rescue)	</a:t>
            </a:r>
          </a:p>
          <a:p>
            <a:pPr marL="139700" indent="0">
              <a:buNone/>
            </a:pPr>
            <a:r>
              <a:rPr lang="en-US" dirty="0" smtClean="0"/>
              <a:t>Vaccines are known to cause brain injury, so it doesn’t take a rocket scientist to think: they took the kid</a:t>
            </a:r>
            <a:r>
              <a:rPr lang="en-US" baseline="0" dirty="0" smtClean="0"/>
              <a:t> for an</a:t>
            </a:r>
            <a:r>
              <a:rPr lang="en-US" dirty="0" smtClean="0"/>
              <a:t> appointment, they were normal, they came out, they were suffering dramatically. And these things cause brain injuries to some kids. That’s why we’re all still here and the real science has never been done.</a:t>
            </a:r>
          </a:p>
          <a:p>
            <a:pPr marL="139700" indent="0">
              <a:buNone/>
            </a:pPr>
            <a:r>
              <a:rPr lang="en-US" dirty="0" smtClean="0"/>
              <a:t>(voiceover)	</a:t>
            </a:r>
          </a:p>
          <a:p>
            <a:pPr marL="139700" indent="0">
              <a:buNone/>
            </a:pPr>
            <a:r>
              <a:rPr lang="en-US" dirty="0" smtClean="0"/>
              <a:t>Wakefield was stripped of his right to practice medicine in Great Britain last May. Since then other studies have shown no connection between the MMR vaccination and autism.</a:t>
            </a:r>
          </a:p>
          <a:p>
            <a:pPr marL="139700" indent="0">
              <a:buNone/>
            </a:pPr>
            <a:r>
              <a:rPr lang="en-US" dirty="0" smtClean="0"/>
              <a:t>Wakefield could not be reached for comment. </a:t>
            </a:r>
            <a:r>
              <a:rPr lang="en-US" dirty="0" err="1" smtClean="0"/>
              <a:t>Rosenson</a:t>
            </a:r>
            <a:r>
              <a:rPr lang="en-US" dirty="0" smtClean="0"/>
              <a:t>, the Associated Press.</a:t>
            </a:r>
          </a:p>
          <a:p>
            <a:pPr marL="139700" indent="0">
              <a:buNone/>
            </a:pPr>
            <a:endParaRPr lang="en-US" dirty="0" smtClean="0"/>
          </a:p>
          <a:p>
            <a:pPr marL="139700" indent="0">
              <a:buNone/>
            </a:pPr>
            <a:r>
              <a:rPr lang="en-US" dirty="0" smtClean="0"/>
              <a:t>---------------------</a:t>
            </a:r>
            <a:endParaRPr lang="en-IE" dirty="0" smtClean="0"/>
          </a:p>
          <a:p>
            <a:pPr marL="139700" indent="0">
              <a:buNone/>
            </a:pPr>
            <a:endParaRPr lang="en-GB" sz="1200" b="0" i="0" u="none" strike="noStrike" cap="none" dirty="0" smtClean="0">
              <a:solidFill>
                <a:schemeClr val="tx1"/>
              </a:solidFill>
              <a:effectLst/>
              <a:cs typeface="+mn-cs"/>
              <a:sym typeface="Arial"/>
            </a:endParaRPr>
          </a:p>
          <a:p>
            <a:pPr marL="139700" indent="0">
              <a:buNone/>
            </a:pPr>
            <a:r>
              <a:rPr lang="en-GB" dirty="0" smtClean="0"/>
              <a:t>Speaking points:</a:t>
            </a:r>
          </a:p>
          <a:p>
            <a:pPr marL="311150" indent="-171450">
              <a:buFontTx/>
              <a:buChar char="-"/>
            </a:pPr>
            <a:r>
              <a:rPr lang="en-IE" dirty="0" smtClean="0"/>
              <a:t>S</a:t>
            </a:r>
            <a:r>
              <a:rPr lang="en-US" dirty="0" err="1" smtClean="0"/>
              <a:t>ociety</a:t>
            </a:r>
            <a:r>
              <a:rPr lang="en-US" dirty="0" smtClean="0"/>
              <a:t> requires people in academic</a:t>
            </a:r>
            <a:r>
              <a:rPr lang="en-US" baseline="0" dirty="0" smtClean="0"/>
              <a:t> institutions</a:t>
            </a:r>
            <a:r>
              <a:rPr lang="en-US" dirty="0" smtClean="0"/>
              <a:t> to follow high academic standards, so it is important to understand why those are necessary. This one</a:t>
            </a:r>
            <a:r>
              <a:rPr lang="en-US" baseline="0" dirty="0" smtClean="0"/>
              <a:t> single</a:t>
            </a:r>
            <a:r>
              <a:rPr lang="en-US" baseline="0" dirty="0" smtClean="0">
                <a:solidFill>
                  <a:srgbClr val="FF0000"/>
                </a:solidFill>
              </a:rPr>
              <a:t> </a:t>
            </a:r>
            <a:r>
              <a:rPr lang="en-US" baseline="0" dirty="0" smtClean="0"/>
              <a:t>academic paper, which was disproven and debunked many times, is one of the biggest reasons the anti-vaccine movement was created and is still prevalent today. Even though the paper was wrong, it got enough media attention to damage the public perception of vaccines, which have repeatedly been shown to be safe and effective. </a:t>
            </a:r>
          </a:p>
          <a:p>
            <a:pPr marL="311150" indent="-171450">
              <a:buFontTx/>
              <a:buChar char="-"/>
            </a:pPr>
            <a:r>
              <a:rPr lang="en-US" dirty="0" smtClean="0"/>
              <a:t>Everybody has a right to free speech, but is not the same</a:t>
            </a:r>
            <a:r>
              <a:rPr lang="en-US" baseline="0" dirty="0" smtClean="0"/>
              <a:t> as having the </a:t>
            </a:r>
            <a:r>
              <a:rPr lang="en-US" dirty="0" smtClean="0"/>
              <a:t>right to deliberately spread lies, especially when they</a:t>
            </a:r>
            <a:r>
              <a:rPr lang="en-US" baseline="0" dirty="0" smtClean="0"/>
              <a:t> can do damage to public health. </a:t>
            </a:r>
          </a:p>
          <a:p>
            <a:pPr marL="139700" indent="0">
              <a:buFontTx/>
              <a:buNone/>
            </a:pPr>
            <a:endParaRPr lang="en-US" baseline="0" dirty="0" smtClean="0"/>
          </a:p>
          <a:p>
            <a:pPr marL="139700" indent="0">
              <a:buFontTx/>
              <a:buNone/>
            </a:pPr>
            <a:r>
              <a:rPr lang="en-US" baseline="0" dirty="0" smtClean="0"/>
              <a:t>Why it’s bad:</a:t>
            </a:r>
          </a:p>
          <a:p>
            <a:pPr marL="311150" indent="-171450">
              <a:buFontTx/>
              <a:buChar char="-"/>
            </a:pPr>
            <a:r>
              <a:rPr lang="en-US" dirty="0" smtClean="0"/>
              <a:t>People are eager “to quickly connect the dots” even when the connections they make contradict scientific insights.</a:t>
            </a:r>
          </a:p>
          <a:p>
            <a:pPr marL="311150" indent="-171450">
              <a:buFontTx/>
              <a:buChar char="-"/>
            </a:pPr>
            <a:r>
              <a:rPr lang="en-US" dirty="0" smtClean="0"/>
              <a:t>Transferring guilt helps to obscure potential factors like individual responsibility</a:t>
            </a:r>
            <a:r>
              <a:rPr lang="en-US" baseline="0" dirty="0" smtClean="0"/>
              <a:t> or</a:t>
            </a:r>
            <a:r>
              <a:rPr lang="en-US" dirty="0" smtClean="0"/>
              <a:t> proven causes for the development of autism. For example,</a:t>
            </a:r>
            <a:r>
              <a:rPr lang="en-US" baseline="0" dirty="0" smtClean="0"/>
              <a:t> autism is usually diagnosed around the same time that the MMR vaccine (i.e. measles vaccine) is given to children. This fact is usually ignored by people who would rather believe their child was given autism than accept that the diagnosis was out of their control.</a:t>
            </a:r>
          </a:p>
          <a:p>
            <a:pPr marL="311150" indent="-171450">
              <a:buFontTx/>
              <a:buChar char="-"/>
            </a:pPr>
            <a:r>
              <a:rPr lang="en-US" dirty="0" smtClean="0"/>
              <a:t>When spread broadly, this fake story risks becoming a game changer for the vaccination system. Large numbers of people could needlessly lose their immunity to serious diseases.</a:t>
            </a:r>
          </a:p>
        </p:txBody>
      </p:sp>
      <p:sp>
        <p:nvSpPr>
          <p:cNvPr id="4" name="Slide Number Placeholder 3"/>
          <p:cNvSpPr>
            <a:spLocks noGrp="1"/>
          </p:cNvSpPr>
          <p:nvPr>
            <p:ph type="sldNum" sz="quarter" idx="10"/>
          </p:nvPr>
        </p:nvSpPr>
        <p:spPr/>
        <p:txBody>
          <a:bodyPr/>
          <a:lstStyle/>
          <a:p>
            <a:fld id="{506803EC-3D46-44EF-8288-F414FA14AE2B}" type="slidenum">
              <a:rPr lang="fr-BE" smtClean="0"/>
              <a:t>7</a:t>
            </a:fld>
            <a:endParaRPr lang="fr-BE"/>
          </a:p>
        </p:txBody>
      </p:sp>
    </p:spTree>
    <p:extLst>
      <p:ext uri="{BB962C8B-B14F-4D97-AF65-F5344CB8AC3E}">
        <p14:creationId xmlns:p14="http://schemas.microsoft.com/office/powerpoint/2010/main" val="2182773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smtClean="0">
                <a:effectLst/>
                <a:latin typeface="+mn-lt"/>
                <a:ea typeface="+mn-ea"/>
                <a:cs typeface="+mn-cs"/>
              </a:rPr>
              <a:t>Since</a:t>
            </a:r>
            <a:r>
              <a:rPr lang="en-US" sz="1200" b="0" i="0" kern="1200" baseline="0" dirty="0" smtClean="0">
                <a:effectLst/>
                <a:latin typeface="+mn-lt"/>
                <a:ea typeface="+mn-ea"/>
                <a:cs typeface="+mn-cs"/>
              </a:rPr>
              <a:t> the beginning of the COVID-19 pandemic, m</a:t>
            </a:r>
            <a:r>
              <a:rPr lang="en-US" sz="1200" b="0" i="0" kern="1200" dirty="0" smtClean="0">
                <a:effectLst/>
                <a:latin typeface="+mn-lt"/>
                <a:ea typeface="+mn-ea"/>
                <a:cs typeface="+mn-cs"/>
              </a:rPr>
              <a:t>uch confusing information has spread on social media, with many claiming a link between 5G technologies and the spread of coronavirus. On</a:t>
            </a:r>
            <a:r>
              <a:rPr lang="en-US" sz="1200" b="0" i="0" kern="1200" baseline="0" dirty="0" smtClean="0">
                <a:effectLst/>
                <a:latin typeface="+mn-lt"/>
                <a:ea typeface="+mn-ea"/>
                <a:cs typeface="+mn-cs"/>
              </a:rPr>
              <a:t> the one hand, e</a:t>
            </a:r>
            <a:r>
              <a:rPr lang="en-US" sz="1200" b="0" i="0" kern="1200" dirty="0" smtClean="0">
                <a:effectLst/>
                <a:latin typeface="+mn-lt"/>
                <a:ea typeface="+mn-ea"/>
                <a:cs typeface="+mn-cs"/>
              </a:rPr>
              <a:t>veryone has the right to express</a:t>
            </a:r>
            <a:r>
              <a:rPr lang="en-US" sz="1200" b="0" i="0" kern="1200" baseline="0" dirty="0" smtClean="0">
                <a:effectLst/>
                <a:latin typeface="+mn-lt"/>
                <a:ea typeface="+mn-ea"/>
                <a:cs typeface="+mn-cs"/>
              </a:rPr>
              <a:t> themselves freely, and it’s not bad to be cautious or even skeptical about new technologies and the effect they can have on our lives and health.</a:t>
            </a:r>
            <a:endParaRPr lang="en-US" sz="1200" b="0" i="0" kern="1200" dirty="0" smtClean="0">
              <a:effectLst/>
              <a:latin typeface="+mn-lt"/>
              <a:ea typeface="+mn-ea"/>
              <a:cs typeface="+mn-cs"/>
            </a:endParaRPr>
          </a:p>
          <a:p>
            <a:endParaRPr lang="en-US" sz="1200" b="0" i="0" kern="1200" dirty="0" smtClean="0">
              <a:effectLst/>
              <a:latin typeface="+mn-lt"/>
              <a:ea typeface="+mn-ea"/>
              <a:cs typeface="+mn-cs"/>
            </a:endParaRPr>
          </a:p>
          <a:p>
            <a:r>
              <a:rPr lang="en-US" sz="1200" b="0" i="0" kern="1200" dirty="0" smtClean="0">
                <a:effectLst/>
                <a:latin typeface="+mn-lt"/>
                <a:ea typeface="+mn-ea"/>
                <a:cs typeface="+mn-cs"/>
              </a:rPr>
              <a:t>BUT</a:t>
            </a:r>
            <a:r>
              <a:rPr lang="en-US" sz="1200" b="0" i="0" kern="1200" baseline="0" dirty="0" smtClean="0">
                <a:effectLst/>
                <a:latin typeface="+mn-lt"/>
                <a:ea typeface="+mn-ea"/>
                <a:cs typeface="+mn-cs"/>
              </a:rPr>
              <a:t> this theory</a:t>
            </a:r>
            <a:r>
              <a:rPr lang="en-US" sz="1200" b="0" i="0" kern="1200" dirty="0" smtClean="0">
                <a:effectLst/>
                <a:latin typeface="+mn-lt"/>
                <a:ea typeface="+mn-ea"/>
                <a:cs typeface="+mn-cs"/>
              </a:rPr>
              <a:t> has brought harmful consequences in the real world, </a:t>
            </a:r>
            <a:r>
              <a:rPr lang="en-US" sz="1200" b="0" i="0" kern="1200" dirty="0" smtClean="0">
                <a:effectLst/>
              </a:rPr>
              <a:t>such as the burning down of telecommunications</a:t>
            </a:r>
            <a:r>
              <a:rPr lang="en-US" sz="1200" b="0" i="0" kern="1200" baseline="0" dirty="0" smtClean="0">
                <a:effectLst/>
              </a:rPr>
              <a:t> infrastructure,</a:t>
            </a:r>
            <a:r>
              <a:rPr lang="en-US" sz="1200" b="0" i="0" kern="1200" dirty="0" smtClean="0">
                <a:effectLst/>
              </a:rPr>
              <a:t> and physical attacks on workers installing the infrastructure.</a:t>
            </a:r>
            <a:endParaRPr lang="en-IE" dirty="0" smtClean="0"/>
          </a:p>
          <a:p>
            <a:pPr marL="0" indent="0">
              <a:buFontTx/>
              <a:buNone/>
            </a:pPr>
            <a:endParaRPr lang="en-IE" baseline="0" dirty="0" smtClean="0"/>
          </a:p>
          <a:p>
            <a:pPr marL="0" indent="0">
              <a:buFontTx/>
              <a:buNone/>
            </a:pPr>
            <a:r>
              <a:rPr lang="en-IE" baseline="0" dirty="0" smtClean="0"/>
              <a:t>Why it’s bad:</a:t>
            </a:r>
          </a:p>
          <a:p>
            <a:pPr marL="171450" indent="-171450">
              <a:buFontTx/>
              <a:buChar char="-"/>
            </a:pPr>
            <a:r>
              <a:rPr lang="en-IE" baseline="0" dirty="0" smtClean="0"/>
              <a:t>Real-life destruction: arsonists setting fire to cell towers across Europe</a:t>
            </a:r>
          </a:p>
          <a:p>
            <a:pPr marL="171450" indent="-171450">
              <a:buFontTx/>
              <a:buChar char="-"/>
            </a:pPr>
            <a:r>
              <a:rPr lang="en-IE" baseline="0" dirty="0" smtClean="0"/>
              <a:t>Failure of telecommunications networks, as many of the towers destroyed and vandalized were for 3G and 4G service, which the public depends on</a:t>
            </a:r>
          </a:p>
          <a:p>
            <a:pPr marL="171450" indent="-171450">
              <a:buFontTx/>
              <a:buChar char="-"/>
            </a:pPr>
            <a:r>
              <a:rPr lang="en-US" sz="1200" b="0" i="0" kern="1200" dirty="0" smtClean="0">
                <a:solidFill>
                  <a:schemeClr val="tx1"/>
                </a:solidFill>
                <a:effectLst/>
                <a:latin typeface="+mn-lt"/>
                <a:ea typeface="+mn-ea"/>
                <a:cs typeface="+mn-cs"/>
              </a:rPr>
              <a:t>Telecoms employees harassed on the street for laying down 5G </a:t>
            </a:r>
            <a:r>
              <a:rPr lang="en-US" sz="1200" b="0" i="0" kern="1200" dirty="0" err="1" smtClean="0">
                <a:solidFill>
                  <a:schemeClr val="tx1"/>
                </a:solidFill>
                <a:effectLst/>
                <a:latin typeface="+mn-lt"/>
                <a:ea typeface="+mn-ea"/>
                <a:cs typeface="+mn-cs"/>
              </a:rPr>
              <a:t>fiberoptic</a:t>
            </a:r>
            <a:r>
              <a:rPr lang="en-US" sz="1200" b="0" i="0" kern="1200" dirty="0" smtClean="0">
                <a:solidFill>
                  <a:schemeClr val="tx1"/>
                </a:solidFill>
                <a:effectLst/>
                <a:latin typeface="+mn-lt"/>
                <a:ea typeface="+mn-ea"/>
                <a:cs typeface="+mn-cs"/>
              </a:rPr>
              <a:t> cable or any other type</a:t>
            </a:r>
            <a:r>
              <a:rPr lang="en-US" sz="1200" b="0" i="0" kern="1200" baseline="0" dirty="0" smtClean="0">
                <a:solidFill>
                  <a:schemeClr val="tx1"/>
                </a:solidFill>
                <a:effectLst/>
                <a:latin typeface="+mn-lt"/>
                <a:ea typeface="+mn-ea"/>
                <a:cs typeface="+mn-cs"/>
              </a:rPr>
              <a:t> of telecommunications infrastructure.</a:t>
            </a:r>
            <a:endParaRPr lang="en-IE" baseline="0" dirty="0" smtClean="0"/>
          </a:p>
          <a:p>
            <a:pPr marL="0" indent="0">
              <a:buFontTx/>
              <a:buNone/>
            </a:pPr>
            <a:endParaRPr lang="en-IE" sz="1200" b="0" i="0" kern="1200" baseline="0" dirty="0" smtClean="0">
              <a:solidFill>
                <a:schemeClr val="tx1"/>
              </a:solidFill>
              <a:effectLst/>
              <a:latin typeface="+mn-lt"/>
              <a:ea typeface="+mn-ea"/>
              <a:cs typeface="+mn-cs"/>
            </a:endParaRPr>
          </a:p>
          <a:p>
            <a:pPr marL="0" indent="0">
              <a:buFontTx/>
              <a:buNone/>
            </a:pPr>
            <a:r>
              <a:rPr lang="en-US" sz="1200" b="0" i="0" kern="1200" dirty="0" smtClean="0">
                <a:solidFill>
                  <a:schemeClr val="tx1"/>
                </a:solidFill>
                <a:effectLst/>
                <a:latin typeface="+mn-lt"/>
                <a:ea typeface="+mn-ea"/>
                <a:cs typeface="+mn-cs"/>
              </a:rPr>
              <a:t>“When people feel threatened or out of control or they’re trying to explain a big significant event, they’re more vulnerable or prone to turning to conspiracy theories to explain them. Somewhat counterintuitively, it gives people more sense of control to imagine that, rather than random things happening, there are these shadowy groups and agencies that are controlling it. Randomness is very discomforting to people.” John Cook, expert on misinformation at George Mason University’s Center for Climate Change Communication</a:t>
            </a:r>
            <a:endParaRPr lang="fr-BE" dirty="0" smtClean="0"/>
          </a:p>
        </p:txBody>
      </p:sp>
      <p:sp>
        <p:nvSpPr>
          <p:cNvPr id="4" name="Slide Number Placeholder 3"/>
          <p:cNvSpPr>
            <a:spLocks noGrp="1"/>
          </p:cNvSpPr>
          <p:nvPr>
            <p:ph type="sldNum" sz="quarter" idx="10"/>
          </p:nvPr>
        </p:nvSpPr>
        <p:spPr/>
        <p:txBody>
          <a:bodyPr/>
          <a:lstStyle/>
          <a:p>
            <a:fld id="{506803EC-3D46-44EF-8288-F414FA14AE2B}" type="slidenum">
              <a:rPr lang="fr-BE" smtClean="0"/>
              <a:t>8</a:t>
            </a:fld>
            <a:endParaRPr lang="fr-BE"/>
          </a:p>
        </p:txBody>
      </p:sp>
    </p:spTree>
    <p:extLst>
      <p:ext uri="{BB962C8B-B14F-4D97-AF65-F5344CB8AC3E}">
        <p14:creationId xmlns:p14="http://schemas.microsoft.com/office/powerpoint/2010/main" val="37151937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Talking points:</a:t>
            </a:r>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smtClean="0"/>
              <a:t>- Using inappropriate health advice can induce people to not get cured,</a:t>
            </a:r>
            <a:r>
              <a:rPr lang="en-GB" baseline="0" dirty="0" smtClean="0"/>
              <a:t> or</a:t>
            </a:r>
            <a:r>
              <a:rPr lang="en-GB" baseline="0" dirty="0" smtClean="0">
                <a:solidFill>
                  <a:srgbClr val="FF0000"/>
                </a:solidFill>
              </a:rPr>
              <a:t> </a:t>
            </a:r>
            <a:r>
              <a:rPr lang="en-GB" baseline="0" dirty="0" smtClean="0"/>
              <a:t>to underestimate or overestimate a certain illness. This image in the context of </a:t>
            </a:r>
            <a:r>
              <a:rPr lang="en-GB" baseline="0" dirty="0" err="1" smtClean="0"/>
              <a:t>covid</a:t>
            </a:r>
            <a:r>
              <a:rPr lang="en-GB" baseline="0" dirty="0" smtClean="0"/>
              <a:t> 19 is a good example. This is the original that some of you might have seen on social media or even on some of your WhatsApp conversations: https://factcheck.afp.com/gargling-warm-salt-water-or-vinegar-does-not-prevent-coronavirus-infection-health-experts-say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n-GB" baseline="0" dirty="0" smtClean="0"/>
              <a:t>Why it’s bad:</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In this case, telling people to drink hot water is not very dangerous, but what if the disinformation was about drinking a liquid that is actually very dangerous to us, like bleach?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baseline="0" dirty="0" smtClean="0"/>
              <a:t>In fact, a study in the American Journal of Tropical Medicine and Hygiene showed that disinformation and misinformation about the coronavirus has led to the deaths of at least 800 people and possibly more (as of August 2020), as well as the hospitalization of around 6,000. The study examined COVID-19 related rumours, </a:t>
            </a:r>
            <a:r>
              <a:rPr lang="en-GB" b="0" baseline="0" dirty="0" smtClean="0">
                <a:solidFill>
                  <a:srgbClr val="FF0000"/>
                </a:solidFill>
              </a:rPr>
              <a:t>stigmata</a:t>
            </a:r>
            <a:r>
              <a:rPr lang="en-GB" baseline="0" dirty="0" smtClean="0"/>
              <a:t> and conspiracy </a:t>
            </a:r>
            <a:r>
              <a:rPr lang="en-GB" b="0" baseline="0" dirty="0" smtClean="0"/>
              <a:t>narratives</a:t>
            </a:r>
            <a:r>
              <a:rPr lang="en-GB" baseline="0" dirty="0" smtClean="0"/>
              <a:t> circulating online and their impact on public health.</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en-GB" sz="1200" kern="1200" dirty="0" smtClean="0">
                <a:effectLst/>
                <a:latin typeface="+mn-lt"/>
                <a:ea typeface="+mn-ea"/>
                <a:cs typeface="+mn-cs"/>
              </a:rPr>
              <a:t>Often this false information is spread unintentionally but in many other cases it is spread by sources trying to generate clicks from headlines and stories carefully crafted to attract attention (‘clickbait</a:t>
            </a:r>
            <a:r>
              <a:rPr lang="en-GB" sz="1200" kern="1200" baseline="0" dirty="0" smtClean="0">
                <a:effectLst/>
                <a:latin typeface="+mn-lt"/>
                <a:ea typeface="+mn-ea"/>
                <a:cs typeface="+mn-cs"/>
              </a:rPr>
              <a:t>’ journalism e.g. “Scientists are saying that this ancient remedy could be the answer to curing cancer. Click here to read more!”) or even malicious actors trying to sow chaos, confusion and pollute the information environment with many, often conflicting, narratives</a:t>
            </a:r>
            <a:r>
              <a:rPr lang="en-GB" sz="1200" kern="1200" dirty="0" smtClean="0">
                <a:effectLst/>
                <a:latin typeface="+mn-lt"/>
                <a:ea typeface="+mn-ea"/>
                <a:cs typeface="+mn-cs"/>
              </a:rPr>
              <a:t>.</a:t>
            </a:r>
            <a:endParaRPr lang="en-GB" sz="1200" kern="1200" dirty="0" smtClean="0">
              <a:solidFill>
                <a:schemeClr val="tx1"/>
              </a:solidFill>
              <a:effectLst/>
              <a:latin typeface="+mn-lt"/>
              <a:ea typeface="+mn-ea"/>
              <a:cs typeface="+mn-cs"/>
            </a:endParaRPr>
          </a:p>
          <a:p>
            <a:pPr marR="0" lvl="0" algn="l" defTabSz="914400" rtl="0" eaLnBrk="1" fontAlgn="auto" latinLnBrk="0" hangingPunct="1">
              <a:lnSpc>
                <a:spcPct val="100000"/>
              </a:lnSpc>
              <a:spcBef>
                <a:spcPts val="0"/>
              </a:spcBef>
              <a:spcAft>
                <a:spcPts val="0"/>
              </a:spcAft>
              <a:buClrTx/>
              <a:buSzTx/>
              <a:tabLst/>
              <a:defRPr/>
            </a:pPr>
            <a:endParaRPr lang="en-GB"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506803EC-3D46-44EF-8288-F414FA14AE2B}" type="slidenum">
              <a:rPr lang="fr-BE" smtClean="0"/>
              <a:t>9</a:t>
            </a:fld>
            <a:endParaRPr lang="fr-BE"/>
          </a:p>
        </p:txBody>
      </p:sp>
    </p:spTree>
    <p:extLst>
      <p:ext uri="{BB962C8B-B14F-4D97-AF65-F5344CB8AC3E}">
        <p14:creationId xmlns:p14="http://schemas.microsoft.com/office/powerpoint/2010/main" val="3575105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BE" dirty="0" smtClean="0"/>
              <a:t>Start</a:t>
            </a:r>
            <a:r>
              <a:rPr lang="fr-BE" baseline="0" dirty="0" smtClean="0"/>
              <a:t> by </a:t>
            </a:r>
            <a:r>
              <a:rPr lang="fr-BE" baseline="0" dirty="0" err="1" smtClean="0"/>
              <a:t>playing</a:t>
            </a:r>
            <a:r>
              <a:rPr lang="fr-BE" baseline="0" dirty="0" smtClean="0"/>
              <a:t> the </a:t>
            </a:r>
            <a:r>
              <a:rPr lang="fr-BE" baseline="0" dirty="0" err="1" smtClean="0"/>
              <a:t>video</a:t>
            </a:r>
            <a:r>
              <a:rPr lang="fr-BE" baseline="0" dirty="0" smtClean="0"/>
              <a:t> on the slide (</a:t>
            </a:r>
            <a:r>
              <a:rPr lang="lt-LT" dirty="0" smtClean="0"/>
              <a:t>https://www.youtube.com/watch?v=9jnq3MRLsEU</a:t>
            </a:r>
            <a:r>
              <a:rPr lang="en-IE" dirty="0" smtClean="0"/>
              <a:t>)</a:t>
            </a:r>
            <a:r>
              <a:rPr lang="lt-LT" dirty="0" smtClean="0"/>
              <a:t/>
            </a:r>
            <a:br>
              <a:rPr lang="lt-LT" dirty="0" smtClean="0"/>
            </a:br>
            <a:r>
              <a:rPr lang="en-US" dirty="0" smtClean="0"/>
              <a:t>Total time:</a:t>
            </a:r>
            <a:r>
              <a:rPr lang="en-US" baseline="0" dirty="0" smtClean="0"/>
              <a:t>  40” </a:t>
            </a:r>
            <a:r>
              <a:rPr lang="en-US" dirty="0" smtClean="0"/>
              <a:t>(from</a:t>
            </a:r>
            <a:r>
              <a:rPr lang="en-US" baseline="0" dirty="0" smtClean="0"/>
              <a:t> 2</a:t>
            </a:r>
            <a:r>
              <a:rPr lang="en-US" dirty="0" smtClean="0"/>
              <a:t>min51sec</a:t>
            </a:r>
            <a:r>
              <a:rPr lang="en-US" baseline="0" dirty="0" smtClean="0"/>
              <a:t> </a:t>
            </a:r>
            <a:r>
              <a:rPr lang="en-US" dirty="0" smtClean="0"/>
              <a:t>to</a:t>
            </a:r>
            <a:r>
              <a:rPr lang="en-US" baseline="0" dirty="0" smtClean="0"/>
              <a:t> </a:t>
            </a:r>
            <a:r>
              <a:rPr lang="en-US" dirty="0" smtClean="0"/>
              <a:t>3min31sec)</a:t>
            </a:r>
            <a:endParaRPr lang="en-IE" dirty="0" smtClean="0"/>
          </a:p>
          <a:p>
            <a:endParaRPr lang="en-IE" dirty="0" smtClean="0"/>
          </a:p>
          <a:p>
            <a:r>
              <a:rPr lang="en-GB" dirty="0" smtClean="0"/>
              <a:t>Transcript (translated</a:t>
            </a:r>
            <a:r>
              <a:rPr lang="en-GB" baseline="0" dirty="0" smtClean="0"/>
              <a:t>)</a:t>
            </a:r>
            <a:r>
              <a:rPr lang="lt-LT" dirty="0" smtClean="0"/>
              <a: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lt-LT" sz="1200" b="0" i="0" u="none" strike="noStrike" cap="none" dirty="0" smtClean="0">
                <a:solidFill>
                  <a:srgbClr val="000000"/>
                </a:solidFill>
                <a:effectLst/>
                <a:cs typeface="Arial"/>
                <a:sym typeface="Arial"/>
              </a:rPr>
              <a:t>---------------------------</a:t>
            </a:r>
            <a:r>
              <a:rPr lang="lt-LT" dirty="0" smtClean="0"/>
              <a:t/>
            </a:r>
            <a:br>
              <a:rPr lang="lt-LT" dirty="0" smtClean="0"/>
            </a:br>
            <a:r>
              <a:rPr lang="en-GB" dirty="0" smtClean="0"/>
              <a:t>(Maria, she calls herself an Odessa resident who came to the rally in Sevastopol, Crimea on March 3</a:t>
            </a:r>
            <a:r>
              <a:rPr lang="en-GB" baseline="30000" dirty="0" smtClean="0"/>
              <a:t>rd</a:t>
            </a:r>
            <a:r>
              <a:rPr lang="en-GB" dirty="0" smtClean="0"/>
              <a:t>, 2014)</a:t>
            </a:r>
            <a:br>
              <a:rPr lang="en-GB" dirty="0" smtClean="0"/>
            </a:br>
            <a:r>
              <a:rPr lang="en-GB" dirty="0" smtClean="0"/>
              <a:t>(the excerpt is from NTS – Crimean TV station broadcast as a report from the public rally)</a:t>
            </a:r>
            <a:br>
              <a:rPr lang="en-GB" dirty="0" smtClean="0"/>
            </a:br>
            <a:r>
              <a:rPr lang="en-GB" dirty="0" smtClean="0"/>
              <a:t>//</a:t>
            </a:r>
          </a:p>
          <a:p>
            <a:pPr marL="13970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lang="en-GB" dirty="0" smtClean="0"/>
              <a:t>Teachers from the school are calling and ask for protection.</a:t>
            </a:r>
            <a:br>
              <a:rPr lang="en-GB" dirty="0" smtClean="0"/>
            </a:br>
            <a:r>
              <a:rPr lang="en-GB" dirty="0" smtClean="0"/>
              <a:t>My children learn at Russian school and I am on the parents’ board.</a:t>
            </a:r>
          </a:p>
          <a:p>
            <a:pPr marL="139700" indent="0">
              <a:buNone/>
            </a:pPr>
            <a:r>
              <a:rPr lang="en-GB" dirty="0" smtClean="0"/>
              <a:t>When I come to school and children ask “Will we too go to prison now for learning the Russian language and talking in Russian?”</a:t>
            </a:r>
          </a:p>
          <a:p>
            <a:pPr marL="139700" indent="0">
              <a:buNone/>
            </a:pPr>
            <a:r>
              <a:rPr lang="en-GB" dirty="0" smtClean="0"/>
              <a:t>In order to reach you we had to switch off our cell phones, took batteries out.</a:t>
            </a:r>
          </a:p>
          <a:p>
            <a:pPr marL="139700" indent="0">
              <a:buNone/>
            </a:pPr>
            <a:r>
              <a:rPr lang="en-GB" dirty="0" smtClean="0"/>
              <a:t>The huge persecution started – it </a:t>
            </a:r>
            <a:r>
              <a:rPr lang="en-IE" dirty="0" smtClean="0"/>
              <a:t>is truly horrible.</a:t>
            </a:r>
            <a:endParaRPr lang="lt-LT" dirty="0" smtClean="0">
              <a:solidFill>
                <a:srgbClr val="FF0000"/>
              </a:solidFill>
            </a:endParaRPr>
          </a:p>
          <a:p>
            <a:pPr marL="139700" indent="0">
              <a:buNone/>
            </a:pPr>
            <a:r>
              <a:rPr lang="lt-LT" sz="1200" b="0" i="0" u="none" strike="noStrike" cap="none" dirty="0" smtClean="0">
                <a:solidFill>
                  <a:srgbClr val="000000"/>
                </a:solidFill>
                <a:effectLst/>
                <a:cs typeface="Arial"/>
                <a:sym typeface="Arial"/>
              </a:rPr>
              <a:t>---------------------------</a:t>
            </a:r>
            <a:endParaRPr lang="en-IE" sz="1200" b="0" i="0" u="none" strike="noStrike" cap="none" dirty="0" smtClean="0">
              <a:solidFill>
                <a:srgbClr val="000000"/>
              </a:solidFill>
              <a:effectLst/>
              <a:cs typeface="Arial"/>
              <a:sym typeface="Arial"/>
            </a:endParaRPr>
          </a:p>
          <a:p>
            <a:pPr marL="139700" indent="0">
              <a:buNone/>
            </a:pPr>
            <a:endParaRPr lang="en-IE" sz="1200" b="0" i="0" u="none" strike="noStrike" cap="none" dirty="0" smtClean="0">
              <a:solidFill>
                <a:srgbClr val="000000"/>
              </a:solidFill>
              <a:effectLst/>
              <a:cs typeface="Arial"/>
              <a:sym typeface="Arial"/>
            </a:endParaRPr>
          </a:p>
          <a:p>
            <a:pPr marL="139700" indent="0">
              <a:buNone/>
            </a:pPr>
            <a:r>
              <a:rPr lang="en-US" dirty="0" smtClean="0"/>
              <a:t>//</a:t>
            </a:r>
          </a:p>
          <a:p>
            <a:pPr marL="139700" indent="0">
              <a:buNone/>
            </a:pPr>
            <a:r>
              <a:rPr lang="en-US" dirty="0" smtClean="0"/>
              <a:t>Various videos with the same participants:</a:t>
            </a:r>
          </a:p>
          <a:p>
            <a:pPr marL="139700" indent="0">
              <a:buNone/>
            </a:pPr>
            <a:r>
              <a:rPr lang="en-US" dirty="0" smtClean="0"/>
              <a:t>https://www.youtube.com/watch?v=Onui6ivzf4o (</a:t>
            </a:r>
            <a:r>
              <a:rPr lang="en-US" dirty="0" err="1" smtClean="0"/>
              <a:t>Kharkiv</a:t>
            </a:r>
            <a:r>
              <a:rPr lang="en-US" dirty="0" smtClean="0"/>
              <a:t>)</a:t>
            </a:r>
          </a:p>
          <a:p>
            <a:pPr marL="139700" indent="0">
              <a:buNone/>
            </a:pPr>
            <a:r>
              <a:rPr lang="en-US" dirty="0" smtClean="0"/>
              <a:t>https://www.youtube.com/watch?v=9jnq3MRLsEU (Sevastopol)</a:t>
            </a:r>
          </a:p>
          <a:p>
            <a:pPr marL="139700" indent="0">
              <a:buNone/>
            </a:pPr>
            <a:r>
              <a:rPr lang="en-US" dirty="0" smtClean="0"/>
              <a:t>https://www.youtube.com/watch?v=mYlDRUnzvsc (“referendum” in Crimea)</a:t>
            </a:r>
          </a:p>
          <a:p>
            <a:pPr marL="139700" indent="0">
              <a:buNone/>
            </a:pPr>
            <a:r>
              <a:rPr lang="en-US" dirty="0" smtClean="0"/>
              <a:t>https://www.youtube.com/watch?v=3YM-Og-g_jY (Kyiv)</a:t>
            </a:r>
          </a:p>
          <a:p>
            <a:pPr marL="139700" indent="0">
              <a:buNone/>
            </a:pPr>
            <a:r>
              <a:rPr lang="en-US" dirty="0" smtClean="0"/>
              <a:t>https://www.youtube.com/watch?v=x4jWXVQ-Jog (Lugansk) &gt; video unavailable</a:t>
            </a:r>
          </a:p>
          <a:p>
            <a:pPr marL="139700" indent="0">
              <a:buNone/>
            </a:pPr>
            <a:r>
              <a:rPr lang="en-US" dirty="0" smtClean="0"/>
              <a:t>https://www.youtube.com/watch?v=JzcBu28nqV0 (</a:t>
            </a:r>
            <a:r>
              <a:rPr lang="en-US" dirty="0" err="1" smtClean="0"/>
              <a:t>Krivoy</a:t>
            </a:r>
            <a:r>
              <a:rPr lang="en-US" dirty="0" smtClean="0"/>
              <a:t> Rog)</a:t>
            </a:r>
            <a:endParaRPr lang="en-GB" dirty="0" smtClean="0"/>
          </a:p>
          <a:p>
            <a:pPr marL="139700" indent="0">
              <a:buNone/>
            </a:pPr>
            <a:endParaRPr lang="en-GB" dirty="0" smtClean="0"/>
          </a:p>
          <a:p>
            <a:pPr marL="139700" indent="0">
              <a:buNone/>
            </a:pPr>
            <a:r>
              <a:rPr lang="en-GB" dirty="0" smtClean="0"/>
              <a:t>Speaking points:</a:t>
            </a:r>
          </a:p>
          <a:p>
            <a:pPr marL="139700" indent="0">
              <a:buNone/>
            </a:pPr>
            <a:r>
              <a:rPr lang="en-GB" dirty="0" smtClean="0"/>
              <a:t>- Propaganda authors must be sure that their message is consistent, so professional actors are used to impersonate various emotionally moving characters</a:t>
            </a:r>
          </a:p>
          <a:p>
            <a:pPr marL="139700" indent="0">
              <a:buFontTx/>
              <a:buNone/>
            </a:pPr>
            <a:r>
              <a:rPr lang="en-US" dirty="0" smtClean="0"/>
              <a:t>- Using real examples would not appear that radical, so the arguments would be balanced and the final impact for the viewer would be objective. Instead, here we have manufactured hatred against the cause of Ukrainian independence and its supporters</a:t>
            </a:r>
          </a:p>
          <a:p>
            <a:pPr marL="0" lvl="0" indent="0" algn="l" rtl="0">
              <a:spcBef>
                <a:spcPts val="0"/>
              </a:spcBef>
              <a:spcAft>
                <a:spcPts val="0"/>
              </a:spcAft>
              <a:buNone/>
            </a:pPr>
            <a:endParaRPr lang="en-US" dirty="0" smtClean="0"/>
          </a:p>
          <a:p>
            <a:pPr marL="0" lvl="0" indent="0" algn="l" rtl="0">
              <a:spcBef>
                <a:spcPts val="0"/>
              </a:spcBef>
              <a:spcAft>
                <a:spcPts val="0"/>
              </a:spcAft>
              <a:buNone/>
            </a:pPr>
            <a:r>
              <a:rPr lang="en-US" dirty="0" smtClean="0"/>
              <a:t>Why it’s bad:</a:t>
            </a:r>
          </a:p>
          <a:p>
            <a:pPr marL="0" lvl="0" indent="0" algn="l" rtl="0">
              <a:spcBef>
                <a:spcPts val="0"/>
              </a:spcBef>
              <a:spcAft>
                <a:spcPts val="0"/>
              </a:spcAft>
              <a:buFontTx/>
              <a:buNone/>
            </a:pPr>
            <a:r>
              <a:rPr lang="en-US" dirty="0" smtClean="0"/>
              <a:t>Fake information is used to vilify opponents,</a:t>
            </a:r>
            <a:r>
              <a:rPr lang="en-US" baseline="0" dirty="0" smtClean="0"/>
              <a:t> n</a:t>
            </a:r>
            <a:r>
              <a:rPr lang="en-US" dirty="0" smtClean="0"/>
              <a:t>o matter what the facts on the ground are.</a:t>
            </a:r>
          </a:p>
          <a:p>
            <a:pPr marL="0" lvl="0" indent="0" algn="l" rtl="0">
              <a:spcBef>
                <a:spcPts val="0"/>
              </a:spcBef>
              <a:spcAft>
                <a:spcPts val="0"/>
              </a:spcAft>
              <a:buFontTx/>
              <a:buNone/>
            </a:pPr>
            <a:r>
              <a:rPr lang="en-US" dirty="0" smtClean="0"/>
              <a:t>An extreme (false) description of the situation is portrayed as real and so incites a vengeful</a:t>
            </a:r>
            <a:r>
              <a:rPr lang="en-US" baseline="0" dirty="0" smtClean="0"/>
              <a:t> </a:t>
            </a:r>
            <a:r>
              <a:rPr lang="en-US" dirty="0" smtClean="0"/>
              <a:t>response</a:t>
            </a:r>
          </a:p>
          <a:p>
            <a:pPr marL="0" lvl="0" indent="0" algn="l" rtl="0">
              <a:spcBef>
                <a:spcPts val="0"/>
              </a:spcBef>
              <a:spcAft>
                <a:spcPts val="0"/>
              </a:spcAft>
              <a:buFontTx/>
              <a:buNone/>
            </a:pPr>
            <a:r>
              <a:rPr lang="en-US" dirty="0" smtClean="0"/>
              <a:t>Emotional manipulation uses various social groups as an indirect argument for supporting “extreme counter-measures”</a:t>
            </a:r>
          </a:p>
        </p:txBody>
      </p:sp>
      <p:sp>
        <p:nvSpPr>
          <p:cNvPr id="4" name="Slide Number Placeholder 3"/>
          <p:cNvSpPr>
            <a:spLocks noGrp="1"/>
          </p:cNvSpPr>
          <p:nvPr>
            <p:ph type="sldNum" sz="quarter" idx="10"/>
          </p:nvPr>
        </p:nvSpPr>
        <p:spPr/>
        <p:txBody>
          <a:bodyPr/>
          <a:lstStyle/>
          <a:p>
            <a:fld id="{506803EC-3D46-44EF-8288-F414FA14AE2B}" type="slidenum">
              <a:rPr lang="fr-BE" smtClean="0"/>
              <a:t>10</a:t>
            </a:fld>
            <a:endParaRPr lang="fr-BE"/>
          </a:p>
        </p:txBody>
      </p:sp>
    </p:spTree>
    <p:extLst>
      <p:ext uri="{BB962C8B-B14F-4D97-AF65-F5344CB8AC3E}">
        <p14:creationId xmlns:p14="http://schemas.microsoft.com/office/powerpoint/2010/main" val="355017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6_Diapositiva titolo">
    <p:bg>
      <p:bgPr>
        <a:gradFill flip="none" rotWithShape="1">
          <a:gsLst>
            <a:gs pos="0">
              <a:schemeClr val="accent2">
                <a:lumMod val="0"/>
                <a:lumOff val="100000"/>
              </a:schemeClr>
            </a:gs>
            <a:gs pos="35000">
              <a:schemeClr val="bg1">
                <a:lumMod val="95000"/>
              </a:schemeClr>
            </a:gs>
            <a:gs pos="94000">
              <a:schemeClr val="bg1">
                <a:lumMod val="85000"/>
              </a:schemeClr>
            </a:gs>
          </a:gsLst>
          <a:path path="circle">
            <a:fillToRect l="50000" t="-80000" r="50000" b="180000"/>
          </a:path>
          <a:tileRect/>
        </a:gra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3055688"/>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1DC29585-78EF-BE40-B48D-C8AAD9C04D7E}"/>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1965206-AD60-D74A-B61A-A6A7D4BD2361}"/>
              </a:ext>
            </a:extLst>
          </p:cNvPr>
          <p:cNvSpPr>
            <a:spLocks noGrp="1"/>
          </p:cNvSpPr>
          <p:nvPr>
            <p:ph sz="half" idx="1"/>
          </p:nvPr>
        </p:nvSpPr>
        <p:spPr>
          <a:xfrm>
            <a:off x="838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contenuto 3">
            <a:extLst>
              <a:ext uri="{FF2B5EF4-FFF2-40B4-BE49-F238E27FC236}">
                <a16:creationId xmlns:a16="http://schemas.microsoft.com/office/drawing/2014/main" id="{37A06F0A-DEEC-064D-B0F6-9DAB4AC5B4EA}"/>
              </a:ext>
            </a:extLst>
          </p:cNvPr>
          <p:cNvSpPr>
            <a:spLocks noGrp="1"/>
          </p:cNvSpPr>
          <p:nvPr>
            <p:ph sz="half" idx="2"/>
          </p:nvPr>
        </p:nvSpPr>
        <p:spPr>
          <a:xfrm>
            <a:off x="6172200" y="1825625"/>
            <a:ext cx="5181600" cy="435133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data 4">
            <a:extLst>
              <a:ext uri="{FF2B5EF4-FFF2-40B4-BE49-F238E27FC236}">
                <a16:creationId xmlns:a16="http://schemas.microsoft.com/office/drawing/2014/main" id="{55D66E67-D219-A142-B745-633BD530641B}"/>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6" name="Segnaposto piè di pagina 5">
            <a:extLst>
              <a:ext uri="{FF2B5EF4-FFF2-40B4-BE49-F238E27FC236}">
                <a16:creationId xmlns:a16="http://schemas.microsoft.com/office/drawing/2014/main" id="{6A588CC9-6421-9D43-A2A6-3DA951F83D8F}"/>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7B1E8DB4-A9FC-F748-A5D8-F2394EC9CEC2}"/>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32594105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03D5C92-070C-DF4E-AAF0-D8E7D8670E9E}"/>
              </a:ext>
            </a:extLst>
          </p:cNvPr>
          <p:cNvSpPr>
            <a:spLocks noGrp="1"/>
          </p:cNvSpPr>
          <p:nvPr>
            <p:ph type="title"/>
          </p:nvPr>
        </p:nvSpPr>
        <p:spPr>
          <a:xfrm>
            <a:off x="839788" y="365125"/>
            <a:ext cx="10515600" cy="1325563"/>
          </a:xfrm>
        </p:spPr>
        <p:txBody>
          <a:bodyPr/>
          <a:lstStyle/>
          <a:p>
            <a:r>
              <a:rPr lang="it-IT"/>
              <a:t>Fare clic per modificare lo stile del titolo dello schema</a:t>
            </a:r>
          </a:p>
        </p:txBody>
      </p:sp>
      <p:sp>
        <p:nvSpPr>
          <p:cNvPr id="3" name="Segnaposto testo 2">
            <a:extLst>
              <a:ext uri="{FF2B5EF4-FFF2-40B4-BE49-F238E27FC236}">
                <a16:creationId xmlns:a16="http://schemas.microsoft.com/office/drawing/2014/main" id="{B56DB03D-3EE6-804B-85E2-11BAC80F8E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Fare clic per modificare gli stili del testo dello schema</a:t>
            </a:r>
          </a:p>
        </p:txBody>
      </p:sp>
      <p:sp>
        <p:nvSpPr>
          <p:cNvPr id="4" name="Segnaposto contenuto 3">
            <a:extLst>
              <a:ext uri="{FF2B5EF4-FFF2-40B4-BE49-F238E27FC236}">
                <a16:creationId xmlns:a16="http://schemas.microsoft.com/office/drawing/2014/main" id="{31DE877A-BC36-374B-BBAB-BCB8768D4C74}"/>
              </a:ext>
            </a:extLst>
          </p:cNvPr>
          <p:cNvSpPr>
            <a:spLocks noGrp="1"/>
          </p:cNvSpPr>
          <p:nvPr>
            <p:ph sz="half" idx="2"/>
          </p:nvPr>
        </p:nvSpPr>
        <p:spPr>
          <a:xfrm>
            <a:off x="839788" y="2505075"/>
            <a:ext cx="5157787"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testo 4">
            <a:extLst>
              <a:ext uri="{FF2B5EF4-FFF2-40B4-BE49-F238E27FC236}">
                <a16:creationId xmlns:a16="http://schemas.microsoft.com/office/drawing/2014/main" id="{D82B1841-39BB-7645-A348-C61A8154C0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Fare clic per modificare gli stili del testo dello schema</a:t>
            </a:r>
          </a:p>
        </p:txBody>
      </p:sp>
      <p:sp>
        <p:nvSpPr>
          <p:cNvPr id="6" name="Segnaposto contenuto 5">
            <a:extLst>
              <a:ext uri="{FF2B5EF4-FFF2-40B4-BE49-F238E27FC236}">
                <a16:creationId xmlns:a16="http://schemas.microsoft.com/office/drawing/2014/main" id="{E931E8CF-C7CC-DD4A-84FA-33A6467B285F}"/>
              </a:ext>
            </a:extLst>
          </p:cNvPr>
          <p:cNvSpPr>
            <a:spLocks noGrp="1"/>
          </p:cNvSpPr>
          <p:nvPr>
            <p:ph sz="quarter" idx="4"/>
          </p:nvPr>
        </p:nvSpPr>
        <p:spPr>
          <a:xfrm>
            <a:off x="6172200" y="2505075"/>
            <a:ext cx="5183188" cy="3684588"/>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7" name="Segnaposto data 6">
            <a:extLst>
              <a:ext uri="{FF2B5EF4-FFF2-40B4-BE49-F238E27FC236}">
                <a16:creationId xmlns:a16="http://schemas.microsoft.com/office/drawing/2014/main" id="{C438FC29-F705-FA40-8FFB-2E92B7CACEAB}"/>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8" name="Segnaposto piè di pagina 7">
            <a:extLst>
              <a:ext uri="{FF2B5EF4-FFF2-40B4-BE49-F238E27FC236}">
                <a16:creationId xmlns:a16="http://schemas.microsoft.com/office/drawing/2014/main" id="{DE552532-09C1-5D48-881D-C544CAC74691}"/>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a16="http://schemas.microsoft.com/office/drawing/2014/main" id="{C03D6274-85FC-0345-A79A-64E510A37184}"/>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125954151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35B7E90-C316-BD4F-9DDF-E0782C68B8CD}"/>
              </a:ext>
            </a:extLst>
          </p:cNvPr>
          <p:cNvSpPr>
            <a:spLocks noGrp="1"/>
          </p:cNvSpPr>
          <p:nvPr>
            <p:ph type="title"/>
          </p:nvPr>
        </p:nvSpPr>
        <p:spPr/>
        <p:txBody>
          <a:bodyPr/>
          <a:lstStyle/>
          <a:p>
            <a:r>
              <a:rPr lang="it-IT"/>
              <a:t>Fare clic per modificare lo stile del titolo dello schema</a:t>
            </a:r>
          </a:p>
        </p:txBody>
      </p:sp>
      <p:sp>
        <p:nvSpPr>
          <p:cNvPr id="3" name="Segnaposto data 2">
            <a:extLst>
              <a:ext uri="{FF2B5EF4-FFF2-40B4-BE49-F238E27FC236}">
                <a16:creationId xmlns:a16="http://schemas.microsoft.com/office/drawing/2014/main" id="{0A745590-ECBB-6C4E-881D-AB33AEF36AC3}"/>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4" name="Segnaposto piè di pagina 3">
            <a:extLst>
              <a:ext uri="{FF2B5EF4-FFF2-40B4-BE49-F238E27FC236}">
                <a16:creationId xmlns:a16="http://schemas.microsoft.com/office/drawing/2014/main" id="{A3747ED0-3AE6-D34D-89B8-BACFE8DA9D4F}"/>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a16="http://schemas.microsoft.com/office/drawing/2014/main" id="{F091CDCC-0B2D-284B-9BEE-8285642639A7}"/>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9448386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a16="http://schemas.microsoft.com/office/drawing/2014/main" id="{BF577D7C-F81A-2A44-B0DB-3B68ADC59717}"/>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3" name="Segnaposto piè di pagina 2">
            <a:extLst>
              <a:ext uri="{FF2B5EF4-FFF2-40B4-BE49-F238E27FC236}">
                <a16:creationId xmlns:a16="http://schemas.microsoft.com/office/drawing/2014/main" id="{0B92C0A3-5C7B-B94F-AEDA-F688DC6DF1F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a16="http://schemas.microsoft.com/office/drawing/2014/main" id="{15A3A6C1-B1FC-6044-91F2-F686B8F5382B}"/>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5678145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D5BC3EF-760E-8B44-ABC6-0AA346243790}"/>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CFB881B0-B1AB-234D-A7B1-D66BC0CF1E1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testo 3">
            <a:extLst>
              <a:ext uri="{FF2B5EF4-FFF2-40B4-BE49-F238E27FC236}">
                <a16:creationId xmlns:a16="http://schemas.microsoft.com/office/drawing/2014/main" id="{57946C0F-5615-0147-A8B1-A4B0A10A53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A0CBAE91-95ED-9B4C-92F6-868E0EE26281}"/>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6" name="Segnaposto piè di pagina 5">
            <a:extLst>
              <a:ext uri="{FF2B5EF4-FFF2-40B4-BE49-F238E27FC236}">
                <a16:creationId xmlns:a16="http://schemas.microsoft.com/office/drawing/2014/main" id="{F6AD061C-4367-FC49-B7F6-6CCE944C6409}"/>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5367A345-BF07-C74B-891E-C7746442B6E1}"/>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247905719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428FCC7C-0755-DC42-8617-B8472E7ACF1E}"/>
              </a:ext>
            </a:extLst>
          </p:cNvPr>
          <p:cNvSpPr>
            <a:spLocks noGrp="1"/>
          </p:cNvSpPr>
          <p:nvPr>
            <p:ph type="title"/>
          </p:nvPr>
        </p:nvSpPr>
        <p:spPr>
          <a:xfrm>
            <a:off x="839788" y="457200"/>
            <a:ext cx="3932237" cy="1600200"/>
          </a:xfrm>
        </p:spPr>
        <p:txBody>
          <a:bodyPr anchor="b"/>
          <a:lstStyle>
            <a:lvl1pPr>
              <a:defRPr sz="3200"/>
            </a:lvl1pPr>
          </a:lstStyle>
          <a:p>
            <a:r>
              <a:rPr lang="it-IT"/>
              <a:t>Fare clic per modificare lo stile del titolo dello schema</a:t>
            </a:r>
          </a:p>
        </p:txBody>
      </p:sp>
      <p:sp>
        <p:nvSpPr>
          <p:cNvPr id="3" name="Segnaposto immagine 2">
            <a:extLst>
              <a:ext uri="{FF2B5EF4-FFF2-40B4-BE49-F238E27FC236}">
                <a16:creationId xmlns:a16="http://schemas.microsoft.com/office/drawing/2014/main" id="{FE796951-5719-8D4C-8CC9-A52F31684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a:extLst>
              <a:ext uri="{FF2B5EF4-FFF2-40B4-BE49-F238E27FC236}">
                <a16:creationId xmlns:a16="http://schemas.microsoft.com/office/drawing/2014/main" id="{30E5E1D3-0B61-C544-BDA2-7484248F27B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it-IT"/>
              <a:t>Fare clic per modificare gli stili del testo dello schema</a:t>
            </a:r>
          </a:p>
        </p:txBody>
      </p:sp>
      <p:sp>
        <p:nvSpPr>
          <p:cNvPr id="5" name="Segnaposto data 4">
            <a:extLst>
              <a:ext uri="{FF2B5EF4-FFF2-40B4-BE49-F238E27FC236}">
                <a16:creationId xmlns:a16="http://schemas.microsoft.com/office/drawing/2014/main" id="{E0C5CD0B-3A66-4343-AD66-E6673E201D2B}"/>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6" name="Segnaposto piè di pagina 5">
            <a:extLst>
              <a:ext uri="{FF2B5EF4-FFF2-40B4-BE49-F238E27FC236}">
                <a16:creationId xmlns:a16="http://schemas.microsoft.com/office/drawing/2014/main" id="{67DF91CD-6004-C344-A9B0-68A0ECBA1CB4}"/>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a16="http://schemas.microsoft.com/office/drawing/2014/main" id="{B19003A2-C988-814A-8E7E-DEA6CE5340EE}"/>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39919648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728098" y="2736190"/>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HIGHLIGHT</a:t>
            </a:r>
          </a:p>
        </p:txBody>
      </p:sp>
      <p:sp>
        <p:nvSpPr>
          <p:cNvPr id="19" name="Segnaposto testo 2">
            <a:extLst>
              <a:ext uri="{FF2B5EF4-FFF2-40B4-BE49-F238E27FC236}">
                <a16:creationId xmlns:a16="http://schemas.microsoft.com/office/drawing/2014/main" id="{5B15DFE0-EEB8-F745-8092-61CADA895199}"/>
              </a:ext>
            </a:extLst>
          </p:cNvPr>
          <p:cNvSpPr>
            <a:spLocks noGrp="1"/>
          </p:cNvSpPr>
          <p:nvPr>
            <p:ph type="body" idx="10" hasCustomPrompt="1"/>
          </p:nvPr>
        </p:nvSpPr>
        <p:spPr>
          <a:xfrm>
            <a:off x="828065" y="3627789"/>
            <a:ext cx="5232766" cy="424732"/>
          </a:xfrm>
        </p:spPr>
        <p:txBody>
          <a:bodyPr wrap="square" anchor="b">
            <a:spAutoFit/>
          </a:bodyPr>
          <a:lstStyle>
            <a:lvl1pPr marL="0" indent="0">
              <a:buNone/>
              <a:defRPr sz="24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TITLE TEXT</a:t>
            </a:r>
          </a:p>
        </p:txBody>
      </p:sp>
      <p:sp>
        <p:nvSpPr>
          <p:cNvPr id="20" name="Segnaposto testo 2">
            <a:extLst>
              <a:ext uri="{FF2B5EF4-FFF2-40B4-BE49-F238E27FC236}">
                <a16:creationId xmlns:a16="http://schemas.microsoft.com/office/drawing/2014/main" id="{EC9BFAC6-8F72-5C4D-8FE5-90041169966D}"/>
              </a:ext>
            </a:extLst>
          </p:cNvPr>
          <p:cNvSpPr>
            <a:spLocks noGrp="1"/>
          </p:cNvSpPr>
          <p:nvPr>
            <p:ph type="body" idx="11" hasCustomPrompt="1"/>
          </p:nvPr>
        </p:nvSpPr>
        <p:spPr>
          <a:xfrm>
            <a:off x="839788" y="4345825"/>
            <a:ext cx="5232766" cy="341632"/>
          </a:xfrm>
        </p:spPr>
        <p:txBody>
          <a:bodyPr wrap="square" anchor="b">
            <a:sp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Body text</a:t>
            </a:r>
          </a:p>
        </p:txBody>
      </p:sp>
      <p:sp>
        <p:nvSpPr>
          <p:cNvPr id="21" name="Segnaposto testo 2">
            <a:extLst>
              <a:ext uri="{FF2B5EF4-FFF2-40B4-BE49-F238E27FC236}">
                <a16:creationId xmlns:a16="http://schemas.microsoft.com/office/drawing/2014/main" id="{C9B66D31-74EB-7C44-919D-DC842B11A99B}"/>
              </a:ext>
            </a:extLst>
          </p:cNvPr>
          <p:cNvSpPr>
            <a:spLocks noGrp="1"/>
          </p:cNvSpPr>
          <p:nvPr>
            <p:ph type="body" idx="12" hasCustomPrompt="1"/>
          </p:nvPr>
        </p:nvSpPr>
        <p:spPr>
          <a:xfrm>
            <a:off x="839788" y="5048454"/>
            <a:ext cx="5232766" cy="341632"/>
          </a:xfrm>
        </p:spPr>
        <p:txBody>
          <a:bodyPr wrap="square" anchor="b">
            <a:spAutoFit/>
          </a:bodyPr>
          <a:lstStyle>
            <a:lvl1pPr marL="0" indent="0">
              <a:buNone/>
              <a:defRPr sz="1800" b="0"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Body text</a:t>
            </a:r>
          </a:p>
        </p:txBody>
      </p:sp>
      <p:sp>
        <p:nvSpPr>
          <p:cNvPr id="23" name="Segnaposto testo 2">
            <a:extLst>
              <a:ext uri="{FF2B5EF4-FFF2-40B4-BE49-F238E27FC236}">
                <a16:creationId xmlns:a16="http://schemas.microsoft.com/office/drawing/2014/main" id="{5D00DBB4-5A84-D34E-9ADC-C782B5C2F9ED}"/>
              </a:ext>
            </a:extLst>
          </p:cNvPr>
          <p:cNvSpPr>
            <a:spLocks noGrp="1"/>
          </p:cNvSpPr>
          <p:nvPr>
            <p:ph type="body" idx="13" hasCustomPrompt="1"/>
          </p:nvPr>
        </p:nvSpPr>
        <p:spPr>
          <a:xfrm>
            <a:off x="828065" y="1275271"/>
            <a:ext cx="5232766" cy="1200329"/>
          </a:xfrm>
        </p:spPr>
        <p:txBody>
          <a:bodyPr wrap="square" anchor="b">
            <a:spAutoFit/>
          </a:bodyPr>
          <a:lstStyle>
            <a:lvl1pPr marL="0" indent="0">
              <a:buNone/>
              <a:defRPr sz="8000" b="1" i="0">
                <a:solidFill>
                  <a:schemeClr val="bg1"/>
                </a:solidFill>
                <a:latin typeface="Arial" panose="020B0604020202020204" pitchFamily="34" charset="0"/>
                <a:cs typeface="Arial"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dirty="0"/>
              <a:t>Big </a:t>
            </a:r>
            <a:r>
              <a:rPr lang="it-IT" dirty="0" err="1"/>
              <a:t>title</a:t>
            </a:r>
            <a:endParaRPr lang="it-IT" dirty="0"/>
          </a:p>
        </p:txBody>
      </p:sp>
      <p:pic>
        <p:nvPicPr>
          <p:cNvPr id="17" name="Immagine 16">
            <a:extLst>
              <a:ext uri="{FF2B5EF4-FFF2-40B4-BE49-F238E27FC236}">
                <a16:creationId xmlns:a16="http://schemas.microsoft.com/office/drawing/2014/main" id="{C61FC50E-88AD-7B47-8145-E7F0B2F3B306}"/>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10420747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pic>
        <p:nvPicPr>
          <p:cNvPr id="5" name="Immagine 4">
            <a:extLst>
              <a:ext uri="{FF2B5EF4-FFF2-40B4-BE49-F238E27FC236}">
                <a16:creationId xmlns:a16="http://schemas.microsoft.com/office/drawing/2014/main" id="{ED12E4A6-6FFF-F743-8BA1-ECBBEC9F9ED1}"/>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2783172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
        <p:nvSpPr>
          <p:cNvPr id="3" name="Sottotitolo 2">
            <a:extLst>
              <a:ext uri="{FF2B5EF4-FFF2-40B4-BE49-F238E27FC236}">
                <a16:creationId xmlns:a16="http://schemas.microsoft.com/office/drawing/2014/main" id="{4D81BF68-D34B-894C-B292-6AE8309359EC}"/>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pic>
        <p:nvPicPr>
          <p:cNvPr id="4" name="Immagine 3">
            <a:extLst>
              <a:ext uri="{FF2B5EF4-FFF2-40B4-BE49-F238E27FC236}">
                <a16:creationId xmlns:a16="http://schemas.microsoft.com/office/drawing/2014/main" id="{6BCA9FA1-45E5-B949-B548-BF20BD291D7C}"/>
              </a:ext>
            </a:extLst>
          </p:cNvPr>
          <p:cNvPicPr>
            <a:picLocks noChangeAspect="1"/>
          </p:cNvPicPr>
          <p:nvPr userDrawn="1"/>
        </p:nvPicPr>
        <p:blipFill>
          <a:blip r:embed="rId3"/>
          <a:srcRect/>
          <a:stretch/>
        </p:blipFill>
        <p:spPr>
          <a:xfrm>
            <a:off x="10694233" y="5726574"/>
            <a:ext cx="917751" cy="614987"/>
          </a:xfrm>
          <a:prstGeom prst="rect">
            <a:avLst/>
          </a:prstGeom>
        </p:spPr>
      </p:pic>
    </p:spTree>
    <p:extLst>
      <p:ext uri="{BB962C8B-B14F-4D97-AF65-F5344CB8AC3E}">
        <p14:creationId xmlns:p14="http://schemas.microsoft.com/office/powerpoint/2010/main" val="3579079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pic>
        <p:nvPicPr>
          <p:cNvPr id="4" name="Immagine 3">
            <a:extLst>
              <a:ext uri="{FF2B5EF4-FFF2-40B4-BE49-F238E27FC236}">
                <a16:creationId xmlns:a16="http://schemas.microsoft.com/office/drawing/2014/main" id="{48F95F3E-A205-9A43-ACA3-2936276D9D89}"/>
              </a:ext>
            </a:extLst>
          </p:cNvPr>
          <p:cNvPicPr>
            <a:picLocks noChangeAspect="1"/>
          </p:cNvPicPr>
          <p:nvPr userDrawn="1"/>
        </p:nvPicPr>
        <p:blipFill>
          <a:blip r:embed="rId3"/>
          <a:srcRect/>
          <a:stretch/>
        </p:blipFill>
        <p:spPr>
          <a:xfrm>
            <a:off x="10694233" y="5726574"/>
            <a:ext cx="917751" cy="614987"/>
          </a:xfrm>
          <a:prstGeom prst="rect">
            <a:avLst/>
          </a:prstGeom>
        </p:spPr>
      </p:pic>
      <p:sp>
        <p:nvSpPr>
          <p:cNvPr id="5" name="Sottotitolo 2">
            <a:extLst>
              <a:ext uri="{FF2B5EF4-FFF2-40B4-BE49-F238E27FC236}">
                <a16:creationId xmlns:a16="http://schemas.microsoft.com/office/drawing/2014/main" id="{CBA8EF59-EB6A-B448-9582-FF55E4F4AE5F}"/>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spTree>
    <p:extLst>
      <p:ext uri="{BB962C8B-B14F-4D97-AF65-F5344CB8AC3E}">
        <p14:creationId xmlns:p14="http://schemas.microsoft.com/office/powerpoint/2010/main" val="16213390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Diapositiva titolo">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E8C47F0-6DE7-2A4A-A3F5-E98B2A71B34B}"/>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pic>
        <p:nvPicPr>
          <p:cNvPr id="5" name="Immagine 4">
            <a:extLst>
              <a:ext uri="{FF2B5EF4-FFF2-40B4-BE49-F238E27FC236}">
                <a16:creationId xmlns:a16="http://schemas.microsoft.com/office/drawing/2014/main" id="{5CC6E012-1582-6848-9122-1DE742486BF2}"/>
              </a:ext>
            </a:extLst>
          </p:cNvPr>
          <p:cNvPicPr>
            <a:picLocks noChangeAspect="1"/>
          </p:cNvPicPr>
          <p:nvPr userDrawn="1"/>
        </p:nvPicPr>
        <p:blipFill>
          <a:blip r:embed="rId3"/>
          <a:srcRect/>
          <a:stretch/>
        </p:blipFill>
        <p:spPr>
          <a:xfrm>
            <a:off x="10694233" y="5726574"/>
            <a:ext cx="917751" cy="614987"/>
          </a:xfrm>
          <a:prstGeom prst="rect">
            <a:avLst/>
          </a:prstGeom>
        </p:spPr>
      </p:pic>
      <p:sp>
        <p:nvSpPr>
          <p:cNvPr id="6" name="Sottotitolo 2">
            <a:extLst>
              <a:ext uri="{FF2B5EF4-FFF2-40B4-BE49-F238E27FC236}">
                <a16:creationId xmlns:a16="http://schemas.microsoft.com/office/drawing/2014/main" id="{23A04D92-FCF7-EC4B-9269-5E4AAD5F4644}"/>
              </a:ext>
            </a:extLst>
          </p:cNvPr>
          <p:cNvSpPr>
            <a:spLocks noGrp="1"/>
          </p:cNvSpPr>
          <p:nvPr>
            <p:ph type="subTitle" idx="1" hasCustomPrompt="1"/>
          </p:nvPr>
        </p:nvSpPr>
        <p:spPr>
          <a:xfrm>
            <a:off x="3377513" y="1329421"/>
            <a:ext cx="4839730" cy="467416"/>
          </a:xfrm>
          <a:prstGeom prst="roundRect">
            <a:avLst>
              <a:gd name="adj" fmla="val 50000"/>
            </a:avLst>
          </a:prstGeom>
          <a:solidFill>
            <a:srgbClr val="FF5D00"/>
          </a:solidFill>
        </p:spPr>
        <p:txBody>
          <a:bodyPr tIns="0" bIns="0" anchor="ctr" anchorCtr="0">
            <a:spAutoFit/>
          </a:bodyPr>
          <a:lstStyle>
            <a:lvl1pPr marL="0" indent="0" algn="ctr">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it-IT" dirty="0"/>
              <a:t>FARE CLIC PER MODIFICARE</a:t>
            </a:r>
          </a:p>
        </p:txBody>
      </p:sp>
    </p:spTree>
    <p:extLst>
      <p:ext uri="{BB962C8B-B14F-4D97-AF65-F5344CB8AC3E}">
        <p14:creationId xmlns:p14="http://schemas.microsoft.com/office/powerpoint/2010/main" val="1660444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5_Diapositiva titolo">
    <p:bg>
      <p:bgPr>
        <a:solidFill>
          <a:srgbClr val="0B1741"/>
        </a:solidFill>
        <a:effectLst/>
      </p:bgPr>
    </p:bg>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5CC6E012-1582-6848-9122-1DE742486BF2}"/>
              </a:ext>
            </a:extLst>
          </p:cNvPr>
          <p:cNvPicPr>
            <a:picLocks noChangeAspect="1"/>
          </p:cNvPicPr>
          <p:nvPr userDrawn="1"/>
        </p:nvPicPr>
        <p:blipFill>
          <a:blip r:embed="rId2"/>
          <a:srcRect/>
          <a:stretch/>
        </p:blipFill>
        <p:spPr>
          <a:xfrm>
            <a:off x="10694233" y="5726574"/>
            <a:ext cx="917751" cy="614987"/>
          </a:xfrm>
          <a:prstGeom prst="rect">
            <a:avLst/>
          </a:prstGeom>
        </p:spPr>
      </p:pic>
      <p:sp>
        <p:nvSpPr>
          <p:cNvPr id="6" name="Segnaposto risorsa multimediale 5">
            <a:extLst>
              <a:ext uri="{FF2B5EF4-FFF2-40B4-BE49-F238E27FC236}">
                <a16:creationId xmlns:a16="http://schemas.microsoft.com/office/drawing/2014/main" id="{7E825C6E-0BC9-D14C-9906-58EEC9A276C9}"/>
              </a:ext>
            </a:extLst>
          </p:cNvPr>
          <p:cNvSpPr>
            <a:spLocks noGrp="1"/>
          </p:cNvSpPr>
          <p:nvPr>
            <p:ph type="media" sz="quarter" idx="10" hasCustomPrompt="1"/>
          </p:nvPr>
        </p:nvSpPr>
        <p:spPr>
          <a:xfrm>
            <a:off x="1559169" y="1136406"/>
            <a:ext cx="8885971" cy="5181600"/>
          </a:xfrm>
          <a:solidFill>
            <a:schemeClr val="bg2">
              <a:lumMod val="25000"/>
            </a:schemeClr>
          </a:solidFill>
        </p:spPr>
        <p:txBody>
          <a:bodyPr lIns="0" tIns="540000" rIns="0" bIns="0"/>
          <a:lstStyle>
            <a:lvl1pPr algn="ctr">
              <a:buNone/>
              <a:defRPr sz="1200">
                <a:solidFill>
                  <a:schemeClr val="bg1"/>
                </a:solidFill>
                <a:latin typeface="Arial" panose="020B0604020202020204" pitchFamily="34" charset="0"/>
                <a:cs typeface="Arial" panose="020B0604020202020204" pitchFamily="34" charset="0"/>
              </a:defRPr>
            </a:lvl1pPr>
          </a:lstStyle>
          <a:p>
            <a:r>
              <a:rPr lang="it-IT" dirty="0"/>
              <a:t>MOVIE LINK</a:t>
            </a:r>
          </a:p>
        </p:txBody>
      </p:sp>
      <p:sp>
        <p:nvSpPr>
          <p:cNvPr id="7" name="Titolo 1">
            <a:extLst>
              <a:ext uri="{FF2B5EF4-FFF2-40B4-BE49-F238E27FC236}">
                <a16:creationId xmlns:a16="http://schemas.microsoft.com/office/drawing/2014/main" id="{B7B9B3B4-5F21-F142-8591-ACB113FA9B69}"/>
              </a:ext>
            </a:extLst>
          </p:cNvPr>
          <p:cNvSpPr>
            <a:spLocks noGrp="1"/>
          </p:cNvSpPr>
          <p:nvPr>
            <p:ph type="ctrTitle" hasCustomPrompt="1"/>
          </p:nvPr>
        </p:nvSpPr>
        <p:spPr>
          <a:xfrm>
            <a:off x="0" y="0"/>
            <a:ext cx="12192000" cy="398429"/>
          </a:xfrm>
          <a:solidFill>
            <a:srgbClr val="0B1741"/>
          </a:solidFill>
        </p:spPr>
        <p:txBody>
          <a:bodyPr wrap="none" lIns="720000" tIns="72000" anchor="ctr" anchorCtr="0">
            <a:noAutofit/>
          </a:bodyPr>
          <a:lstStyle>
            <a:lvl1pPr algn="l">
              <a:defRPr lang="it-IT" sz="1800" dirty="0">
                <a:solidFill>
                  <a:schemeClr val="bg1"/>
                </a:solidFill>
                <a:latin typeface="Arial" panose="020B0604020202020204" pitchFamily="34" charset="0"/>
                <a:ea typeface="+mn-ea"/>
                <a:cs typeface="Arial" panose="020B0604020202020204" pitchFamily="34" charset="0"/>
              </a:defRPr>
            </a:lvl1pPr>
          </a:lstStyle>
          <a:p>
            <a:pPr marL="0" lvl="0"/>
            <a:r>
              <a:rPr lang="it-IT" dirty="0"/>
              <a:t>FARE CLIC PER MODIFICARE LO STILE DEL TITOLO DELLO SCHEMA</a:t>
            </a:r>
          </a:p>
        </p:txBody>
      </p:sp>
    </p:spTree>
    <p:extLst>
      <p:ext uri="{BB962C8B-B14F-4D97-AF65-F5344CB8AC3E}">
        <p14:creationId xmlns:p14="http://schemas.microsoft.com/office/powerpoint/2010/main" val="38295661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DCD03175-6383-A44F-AEA2-C5602EB58929}"/>
              </a:ext>
            </a:extLst>
          </p:cNvPr>
          <p:cNvSpPr>
            <a:spLocks noGrp="1"/>
          </p:cNvSpPr>
          <p:nvPr>
            <p:ph type="title"/>
          </p:nvPr>
        </p:nvSpPr>
        <p:spPr/>
        <p:txBody>
          <a:bodyPr/>
          <a:lstStyle/>
          <a:p>
            <a:r>
              <a:rPr lang="it-IT"/>
              <a:t>Fare clic per modificare lo stile del titolo dello schema</a:t>
            </a:r>
          </a:p>
        </p:txBody>
      </p:sp>
      <p:sp>
        <p:nvSpPr>
          <p:cNvPr id="3" name="Segnaposto contenuto 2">
            <a:extLst>
              <a:ext uri="{FF2B5EF4-FFF2-40B4-BE49-F238E27FC236}">
                <a16:creationId xmlns:a16="http://schemas.microsoft.com/office/drawing/2014/main" id="{A4AD69FD-3944-C14A-9DF6-1954A28FC7E6}"/>
              </a:ext>
            </a:extLst>
          </p:cNvPr>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4" name="Segnaposto data 3">
            <a:extLst>
              <a:ext uri="{FF2B5EF4-FFF2-40B4-BE49-F238E27FC236}">
                <a16:creationId xmlns:a16="http://schemas.microsoft.com/office/drawing/2014/main" id="{3B8CF827-2DD7-6E40-BC4D-746EAD594147}"/>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5" name="Segnaposto piè di pagina 4">
            <a:extLst>
              <a:ext uri="{FF2B5EF4-FFF2-40B4-BE49-F238E27FC236}">
                <a16:creationId xmlns:a16="http://schemas.microsoft.com/office/drawing/2014/main" id="{1C75E00A-BBBE-7248-B872-12667CA8406F}"/>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78B14B93-6206-C948-B26C-3C4A43CEC7BD}"/>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161316940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52974D08-4C16-5145-9A03-E7E5816DD15A}"/>
              </a:ext>
            </a:extLst>
          </p:cNvPr>
          <p:cNvSpPr>
            <a:spLocks noGrp="1"/>
          </p:cNvSpPr>
          <p:nvPr>
            <p:ph type="title"/>
          </p:nvPr>
        </p:nvSpPr>
        <p:spPr>
          <a:xfrm>
            <a:off x="831850" y="1709738"/>
            <a:ext cx="10515600" cy="2852737"/>
          </a:xfrm>
        </p:spPr>
        <p:txBody>
          <a:bodyPr anchor="b"/>
          <a:lstStyle>
            <a:lvl1pPr>
              <a:defRPr sz="6000"/>
            </a:lvl1pPr>
          </a:lstStyle>
          <a:p>
            <a:r>
              <a:rPr lang="it-IT"/>
              <a:t>Fare clic per modificare lo stile del titolo dello schema</a:t>
            </a:r>
          </a:p>
        </p:txBody>
      </p:sp>
      <p:sp>
        <p:nvSpPr>
          <p:cNvPr id="3" name="Segnaposto testo 2">
            <a:extLst>
              <a:ext uri="{FF2B5EF4-FFF2-40B4-BE49-F238E27FC236}">
                <a16:creationId xmlns:a16="http://schemas.microsoft.com/office/drawing/2014/main" id="{30FFBB61-F8D5-9049-AB61-46BD603A05C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it-IT"/>
              <a:t>Fare clic per modificare gli stili del testo dello schema</a:t>
            </a:r>
          </a:p>
        </p:txBody>
      </p:sp>
      <p:sp>
        <p:nvSpPr>
          <p:cNvPr id="4" name="Segnaposto data 3">
            <a:extLst>
              <a:ext uri="{FF2B5EF4-FFF2-40B4-BE49-F238E27FC236}">
                <a16:creationId xmlns:a16="http://schemas.microsoft.com/office/drawing/2014/main" id="{0B3C5AF1-AA75-8247-901D-7E351B787FC3}"/>
              </a:ext>
            </a:extLst>
          </p:cNvPr>
          <p:cNvSpPr>
            <a:spLocks noGrp="1"/>
          </p:cNvSpPr>
          <p:nvPr>
            <p:ph type="dt" sz="half" idx="10"/>
          </p:nvPr>
        </p:nvSpPr>
        <p:spPr/>
        <p:txBody>
          <a:bodyPr/>
          <a:lstStyle/>
          <a:p>
            <a:fld id="{9CE6752D-52F6-6649-AA7C-289B42815F2C}" type="datetimeFigureOut">
              <a:rPr lang="it-IT" smtClean="0"/>
              <a:t>16/02/2021</a:t>
            </a:fld>
            <a:endParaRPr lang="it-IT"/>
          </a:p>
        </p:txBody>
      </p:sp>
      <p:sp>
        <p:nvSpPr>
          <p:cNvPr id="5" name="Segnaposto piè di pagina 4">
            <a:extLst>
              <a:ext uri="{FF2B5EF4-FFF2-40B4-BE49-F238E27FC236}">
                <a16:creationId xmlns:a16="http://schemas.microsoft.com/office/drawing/2014/main" id="{1E8F6293-0B77-AA4F-8C91-D539EC16B7F3}"/>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a16="http://schemas.microsoft.com/office/drawing/2014/main" id="{09CE949E-7E92-7F4A-843B-6F7EE7CDCDD6}"/>
              </a:ext>
            </a:extLst>
          </p:cNvPr>
          <p:cNvSpPr>
            <a:spLocks noGrp="1"/>
          </p:cNvSpPr>
          <p:nvPr>
            <p:ph type="sldNum" sz="quarter" idx="12"/>
          </p:nvPr>
        </p:nvSpPr>
        <p:spPr/>
        <p:txBody>
          <a:bodyPr/>
          <a:lstStyle/>
          <a:p>
            <a:fld id="{4001B1DA-92F2-0744-842C-6CD622A90965}" type="slidenum">
              <a:rPr lang="it-IT" smtClean="0"/>
              <a:t>‹#›</a:t>
            </a:fld>
            <a:endParaRPr lang="it-IT"/>
          </a:p>
        </p:txBody>
      </p:sp>
    </p:spTree>
    <p:extLst>
      <p:ext uri="{BB962C8B-B14F-4D97-AF65-F5344CB8AC3E}">
        <p14:creationId xmlns:p14="http://schemas.microsoft.com/office/powerpoint/2010/main" val="7950451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a16="http://schemas.microsoft.com/office/drawing/2014/main" id="{E1F2B413-3898-074E-B479-73FB404B0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a16="http://schemas.microsoft.com/office/drawing/2014/main" id="{861AFF73-2D06-0C48-9461-0BCF44144216}"/>
              </a:ext>
            </a:extLst>
          </p:cNvPr>
          <p:cNvSpPr>
            <a:spLocks noGrp="1"/>
          </p:cNvSpPr>
          <p:nvPr>
            <p:ph type="body" idx="1"/>
          </p:nvPr>
        </p:nvSpPr>
        <p:spPr>
          <a:xfrm>
            <a:off x="838200" y="1825625"/>
            <a:ext cx="10515600" cy="1028786"/>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a16="http://schemas.microsoft.com/office/drawing/2014/main" id="{01F8D188-27CC-744E-A9D2-43348FC4AF4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E6752D-52F6-6649-AA7C-289B42815F2C}" type="datetimeFigureOut">
              <a:rPr lang="it-IT" smtClean="0"/>
              <a:t>16/02/2021</a:t>
            </a:fld>
            <a:endParaRPr lang="it-IT"/>
          </a:p>
        </p:txBody>
      </p:sp>
      <p:sp>
        <p:nvSpPr>
          <p:cNvPr id="5" name="Segnaposto piè di pagina 4">
            <a:extLst>
              <a:ext uri="{FF2B5EF4-FFF2-40B4-BE49-F238E27FC236}">
                <a16:creationId xmlns:a16="http://schemas.microsoft.com/office/drawing/2014/main" id="{948E7194-FA69-5A45-92E3-7DA112B26B8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a:extLst>
              <a:ext uri="{FF2B5EF4-FFF2-40B4-BE49-F238E27FC236}">
                <a16:creationId xmlns:a16="http://schemas.microsoft.com/office/drawing/2014/main" id="{F0BDC25C-25D9-2F43-93B7-76F6A144867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001B1DA-92F2-0744-842C-6CD622A90965}" type="slidenum">
              <a:rPr lang="it-IT" smtClean="0"/>
              <a:t>‹#›</a:t>
            </a:fld>
            <a:endParaRPr lang="it-IT"/>
          </a:p>
        </p:txBody>
      </p:sp>
    </p:spTree>
    <p:extLst>
      <p:ext uri="{BB962C8B-B14F-4D97-AF65-F5344CB8AC3E}">
        <p14:creationId xmlns:p14="http://schemas.microsoft.com/office/powerpoint/2010/main" val="2558449650"/>
      </p:ext>
    </p:extLst>
  </p:cSld>
  <p:clrMap bg1="lt1" tx1="dk1" bg2="lt2" tx2="dk2" accent1="accent1" accent2="accent2" accent3="accent3" accent4="accent4" accent5="accent5" accent6="accent6" hlink="hlink" folHlink="folHlink"/>
  <p:sldLayoutIdLst>
    <p:sldLayoutId id="2147483665" r:id="rId1"/>
    <p:sldLayoutId id="2147483649" r:id="rId2"/>
    <p:sldLayoutId id="2147483660" r:id="rId3"/>
    <p:sldLayoutId id="2147483661" r:id="rId4"/>
    <p:sldLayoutId id="2147483662" r:id="rId5"/>
    <p:sldLayoutId id="2147483663" r:id="rId6"/>
    <p:sldLayoutId id="2147483664" r:id="rId7"/>
    <p:sldLayoutId id="2147483650" r:id="rId8"/>
    <p:sldLayoutId id="2147483651" r:id="rId9"/>
    <p:sldLayoutId id="2147483652" r:id="rId10"/>
    <p:sldLayoutId id="2147483653" r:id="rId11"/>
    <p:sldLayoutId id="2147483654" r:id="rId12"/>
    <p:sldLayoutId id="2147483655" r:id="rId13"/>
    <p:sldLayoutId id="2147483656" r:id="rId14"/>
    <p:sldLayoutId id="2147483657" r:id="rId1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28.jpg"/><Relationship Id="rId7" Type="http://schemas.openxmlformats.org/officeDocument/2006/relationships/image" Target="../media/image3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29.emf"/><Relationship Id="rId4" Type="http://schemas.openxmlformats.org/officeDocument/2006/relationships/hyperlink" Target="https://www.youtube.com/watch?v=9jnq3MRLsEU"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4.xml"/><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5.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3.xml.rels><?xml version="1.0" encoding="UTF-8" standalone="yes"?>
<Relationships xmlns="http://schemas.openxmlformats.org/package/2006/relationships"><Relationship Id="rId8" Type="http://schemas.openxmlformats.org/officeDocument/2006/relationships/image" Target="../media/image41.png"/><Relationship Id="rId3" Type="http://schemas.openxmlformats.org/officeDocument/2006/relationships/image" Target="../media/image36.png"/><Relationship Id="rId7" Type="http://schemas.openxmlformats.org/officeDocument/2006/relationships/image" Target="../media/image40.png"/><Relationship Id="rId12" Type="http://schemas.openxmlformats.org/officeDocument/2006/relationships/image" Target="../media/image21.emf"/><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39.png"/><Relationship Id="rId11" Type="http://schemas.openxmlformats.org/officeDocument/2006/relationships/image" Target="../media/image45.svg"/><Relationship Id="rId5" Type="http://schemas.openxmlformats.org/officeDocument/2006/relationships/image" Target="../media/image38.png"/><Relationship Id="rId10" Type="http://schemas.openxmlformats.org/officeDocument/2006/relationships/image" Target="../media/image43.png"/><Relationship Id="rId4" Type="http://schemas.openxmlformats.org/officeDocument/2006/relationships/image" Target="../media/image37.png"/><Relationship Id="rId9" Type="http://schemas.openxmlformats.org/officeDocument/2006/relationships/image" Target="../media/image42.png"/></Relationships>
</file>

<file path=ppt/slides/_rels/slide14.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4.xml"/><Relationship Id="rId4" Type="http://schemas.openxmlformats.org/officeDocument/2006/relationships/image" Target="../media/image45.svg"/></Relationships>
</file>

<file path=ppt/slides/_rels/slide15.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45.png"/></Relationships>
</file>

<file path=ppt/slides/_rels/slide16.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jpe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16.xml"/><Relationship Id="rId1" Type="http://schemas.openxmlformats.org/officeDocument/2006/relationships/slideLayout" Target="../slideLayouts/slideLayout4.xml"/><Relationship Id="rId4" Type="http://schemas.openxmlformats.org/officeDocument/2006/relationships/image" Target="../media/image51.pn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video" Target="../media/media1.mp4"/><Relationship Id="rId1" Type="http://schemas.microsoft.com/office/2007/relationships/media" Target="../media/media1.mp4"/><Relationship Id="rId5" Type="http://schemas.openxmlformats.org/officeDocument/2006/relationships/image" Target="../media/image52.png"/><Relationship Id="rId4" Type="http://schemas.openxmlformats.org/officeDocument/2006/relationships/notesSlide" Target="../notesSlides/notesSlide17.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7.xml"/><Relationship Id="rId1" Type="http://schemas.openxmlformats.org/officeDocument/2006/relationships/video" Target="https://www.youtube.com/embed/nOd2vMCDv9M?feature=oembed" TargetMode="External"/><Relationship Id="rId5" Type="http://schemas.openxmlformats.org/officeDocument/2006/relationships/image" Target="../media/image54.png"/><Relationship Id="rId4" Type="http://schemas.openxmlformats.org/officeDocument/2006/relationships/image" Target="../media/image53.jpeg"/></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20.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9.xml"/><Relationship Id="rId1" Type="http://schemas.openxmlformats.org/officeDocument/2006/relationships/slideLayout" Target="../slideLayouts/slideLayout6.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21.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21.emf"/></Relationships>
</file>

<file path=ppt/slides/_rels/slide22.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4.png"/><Relationship Id="rId3" Type="http://schemas.openxmlformats.org/officeDocument/2006/relationships/image" Target="../media/image56.png"/><Relationship Id="rId7" Type="http://schemas.openxmlformats.org/officeDocument/2006/relationships/image" Target="../media/image64.png"/><Relationship Id="rId12" Type="http://schemas.microsoft.com/office/2007/relationships/hdphoto" Target="../media/hdphoto2.wdp"/><Relationship Id="rId2" Type="http://schemas.openxmlformats.org/officeDocument/2006/relationships/notesSlide" Target="../notesSlides/notesSlide22.xml"/><Relationship Id="rId1" Type="http://schemas.openxmlformats.org/officeDocument/2006/relationships/slideLayout" Target="../slideLayouts/slideLayout6.xml"/><Relationship Id="rId6" Type="http://schemas.openxmlformats.org/officeDocument/2006/relationships/image" Target="../media/image63.png"/><Relationship Id="rId11" Type="http://schemas.openxmlformats.org/officeDocument/2006/relationships/image" Target="../media/image66.png"/><Relationship Id="rId5" Type="http://schemas.openxmlformats.org/officeDocument/2006/relationships/image" Target="../media/image62.png"/><Relationship Id="rId10" Type="http://schemas.microsoft.com/office/2007/relationships/hdphoto" Target="../media/hdphoto1.wdp"/><Relationship Id="rId4" Type="http://schemas.openxmlformats.org/officeDocument/2006/relationships/image" Target="../media/image61.png"/><Relationship Id="rId9" Type="http://schemas.openxmlformats.org/officeDocument/2006/relationships/image" Target="../media/image65.png"/></Relationships>
</file>

<file path=ppt/slides/_rels/slide24.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8" Type="http://schemas.openxmlformats.org/officeDocument/2006/relationships/image" Target="../media/image39.png"/><Relationship Id="rId3" Type="http://schemas.openxmlformats.org/officeDocument/2006/relationships/image" Target="../media/image16.png"/><Relationship Id="rId7" Type="http://schemas.openxmlformats.org/officeDocument/2006/relationships/image" Target="../media/image38.pn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image" Target="../media/image42.png"/><Relationship Id="rId5" Type="http://schemas.openxmlformats.org/officeDocument/2006/relationships/image" Target="../media/image36.png"/><Relationship Id="rId10" Type="http://schemas.openxmlformats.org/officeDocument/2006/relationships/image" Target="../media/image41.png"/><Relationship Id="rId4" Type="http://schemas.openxmlformats.org/officeDocument/2006/relationships/image" Target="../media/image67.png"/><Relationship Id="rId9" Type="http://schemas.openxmlformats.org/officeDocument/2006/relationships/image" Target="../media/image40.png"/></Relationships>
</file>

<file path=ppt/slides/_rels/slide26.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8" Type="http://schemas.openxmlformats.org/officeDocument/2006/relationships/hyperlink" Target="https://escapefake.org/en/home-4/" TargetMode="External"/><Relationship Id="rId3" Type="http://schemas.openxmlformats.org/officeDocument/2006/relationships/hyperlink" Target="https://www.getbadnews.com/#intro" TargetMode="External"/><Relationship Id="rId7" Type="http://schemas.openxmlformats.org/officeDocument/2006/relationships/hyperlink" Target="https://fakey.iuni.iu.edu/" TargetMode="External"/><Relationship Id="rId12" Type="http://schemas.openxmlformats.org/officeDocument/2006/relationships/image" Target="../media/image70.png"/><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s://fakescape.cz/en/about-us" TargetMode="External"/><Relationship Id="rId11" Type="http://schemas.openxmlformats.org/officeDocument/2006/relationships/image" Target="../media/image71.svg"/><Relationship Id="rId5" Type="http://schemas.openxmlformats.org/officeDocument/2006/relationships/hyperlink" Target="https://landing.adobe.com/en/na/products/creative-cloud/69308-real-or-photoshop/index.html" TargetMode="External"/><Relationship Id="rId10" Type="http://schemas.openxmlformats.org/officeDocument/2006/relationships/image" Target="../media/image69.png"/><Relationship Id="rId4" Type="http://schemas.openxmlformats.org/officeDocument/2006/relationships/hyperlink" Target="https://www.getbadnews.com/droggame_book/junior-uk/#intro" TargetMode="External"/><Relationship Id="rId9" Type="http://schemas.openxmlformats.org/officeDocument/2006/relationships/hyperlink" Target="https://trollfactory.yle.fi/"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euvsdisinfo.eu/think-before-you-share/" TargetMode="External"/><Relationship Id="rId3" Type="http://schemas.openxmlformats.org/officeDocument/2006/relationships/hyperlink" Target="https://ifcncodeofprinciples.poynter.org/signatories" TargetMode="External"/><Relationship Id="rId7" Type="http://schemas.openxmlformats.org/officeDocument/2006/relationships/hyperlink" Target="https://euvsdisinfo.eu/" TargetMode="External"/><Relationship Id="rId2" Type="http://schemas.openxmlformats.org/officeDocument/2006/relationships/image" Target="../media/image68.png"/><Relationship Id="rId1" Type="http://schemas.openxmlformats.org/officeDocument/2006/relationships/slideLayout" Target="../slideLayouts/slideLayout7.xml"/><Relationship Id="rId6" Type="http://schemas.openxmlformats.org/officeDocument/2006/relationships/hyperlink" Target="https://www.irex.org/sites/default/files/node/resource/learn-to-discern-media-literacy-curriculum-english-3.pdf" TargetMode="External"/><Relationship Id="rId11" Type="http://schemas.openxmlformats.org/officeDocument/2006/relationships/image" Target="../media/image70.png"/><Relationship Id="rId5" Type="http://schemas.openxmlformats.org/officeDocument/2006/relationships/hyperlink" Target="https://toolbox.google.com/factcheck/explorer" TargetMode="External"/><Relationship Id="rId10" Type="http://schemas.openxmlformats.org/officeDocument/2006/relationships/image" Target="../media/image71.svg"/><Relationship Id="rId4" Type="http://schemas.openxmlformats.org/officeDocument/2006/relationships/hyperlink" Target="https://www.facebook.com/business/help/182222309230722" TargetMode="External"/><Relationship Id="rId9" Type="http://schemas.openxmlformats.org/officeDocument/2006/relationships/image" Target="../media/image69.png"/></Relationships>
</file>

<file path=ppt/slides/_rels/slide29.xml.rels><?xml version="1.0" encoding="UTF-8" standalone="yes"?>
<Relationships xmlns="http://schemas.openxmlformats.org/package/2006/relationships"><Relationship Id="rId8" Type="http://schemas.openxmlformats.org/officeDocument/2006/relationships/hyperlink" Target="https://gramoten.li/" TargetMode="External"/><Relationship Id="rId13" Type="http://schemas.openxmlformats.org/officeDocument/2006/relationships/hyperlink" Target="https://www.clovekvtisni.cz/zmerte-si-medialni-gramotnost-5816gp" TargetMode="External"/><Relationship Id="rId18" Type="http://schemas.openxmlformats.org/officeDocument/2006/relationships/hyperlink" Target="https://www.dr.dk/nyheder/detektor" TargetMode="External"/><Relationship Id="rId3" Type="http://schemas.openxmlformats.org/officeDocument/2006/relationships/hyperlink" Target="https://www.mediamanual.at/" TargetMode="External"/><Relationship Id="rId21" Type="http://schemas.openxmlformats.org/officeDocument/2006/relationships/hyperlink" Target="https://danskemedier.dk/undervisning/" TargetMode="External"/><Relationship Id="rId7" Type="http://schemas.openxmlformats.org/officeDocument/2006/relationships/hyperlink" Target="https://mediawijs.be/" TargetMode="External"/><Relationship Id="rId12" Type="http://schemas.openxmlformats.org/officeDocument/2006/relationships/hyperlink" Target="http://medialiteracy.cut.ac.cy/" TargetMode="External"/><Relationship Id="rId17" Type="http://schemas.openxmlformats.org/officeDocument/2006/relationships/hyperlink" Target="https://www.tjekdet.dk/" TargetMode="External"/><Relationship Id="rId2" Type="http://schemas.openxmlformats.org/officeDocument/2006/relationships/image" Target="../media/image68.png"/><Relationship Id="rId16" Type="http://schemas.openxmlformats.org/officeDocument/2006/relationships/hyperlink" Target="https://www.mediasupport.org/about/" TargetMode="External"/><Relationship Id="rId20" Type="http://schemas.openxmlformats.org/officeDocument/2006/relationships/hyperlink" Target="https://borneavisen.dk/" TargetMode="External"/><Relationship Id="rId1" Type="http://schemas.openxmlformats.org/officeDocument/2006/relationships/slideLayout" Target="../slideLayouts/slideLayout7.xml"/><Relationship Id="rId6" Type="http://schemas.openxmlformats.org/officeDocument/2006/relationships/hyperlink" Target="https://bundeskriminalamt.at/205/start.aspx#a2" TargetMode="External"/><Relationship Id="rId11" Type="http://schemas.openxmlformats.org/officeDocument/2006/relationships/hyperlink" Target="https://www.medijskapismenost.hr/" TargetMode="External"/><Relationship Id="rId24" Type="http://schemas.openxmlformats.org/officeDocument/2006/relationships/image" Target="../media/image70.png"/><Relationship Id="rId5" Type="http://schemas.openxmlformats.org/officeDocument/2006/relationships/hyperlink" Target="http://bupp.at/" TargetMode="External"/><Relationship Id="rId15" Type="http://schemas.openxmlformats.org/officeDocument/2006/relationships/hyperlink" Target="https://www.elpida.cz/" TargetMode="External"/><Relationship Id="rId23" Type="http://schemas.openxmlformats.org/officeDocument/2006/relationships/image" Target="../media/image71.svg"/><Relationship Id="rId10" Type="http://schemas.openxmlformats.org/officeDocument/2006/relationships/hyperlink" Target="https://www.djecamedija.org/" TargetMode="External"/><Relationship Id="rId19" Type="http://schemas.openxmlformats.org/officeDocument/2006/relationships/hyperlink" Target="https://www.dr.dk/ultra" TargetMode="External"/><Relationship Id="rId4" Type="http://schemas.openxmlformats.org/officeDocument/2006/relationships/hyperlink" Target="https://www.saferinternet.at/" TargetMode="External"/><Relationship Id="rId9" Type="http://schemas.openxmlformats.org/officeDocument/2006/relationships/hyperlink" Target="http://dkmk.hr/" TargetMode="External"/><Relationship Id="rId14" Type="http://schemas.openxmlformats.org/officeDocument/2006/relationships/hyperlink" Target="https://fakescape.cz/" TargetMode="External"/><Relationship Id="rId22" Type="http://schemas.openxmlformats.org/officeDocument/2006/relationships/image" Target="../media/image69.png"/></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8" Type="http://schemas.openxmlformats.org/officeDocument/2006/relationships/hyperlink" Target="https://www.mediataitoviikko.fi/" TargetMode="External"/><Relationship Id="rId13" Type="http://schemas.openxmlformats.org/officeDocument/2006/relationships/hyperlink" Target="https://www.bmfsfj.de/bmfsfj/themen/kinder-und-jugend/medienkompetenz/medienkompetenz-staerken/75350" TargetMode="External"/><Relationship Id="rId18" Type="http://schemas.openxmlformats.org/officeDocument/2006/relationships/hyperlink" Target="https://act-on.jff.de/" TargetMode="External"/><Relationship Id="rId26" Type="http://schemas.openxmlformats.org/officeDocument/2006/relationships/image" Target="../media/image71.svg"/><Relationship Id="rId3" Type="http://schemas.openxmlformats.org/officeDocument/2006/relationships/hyperlink" Target="https://www.hm.ee/et/meediapadevuse-nadal-2019-enne-motlen-siis-jagan" TargetMode="External"/><Relationship Id="rId21" Type="http://schemas.openxmlformats.org/officeDocument/2006/relationships/hyperlink" Target="https://medialiteracyinstitute.gr/pii-imaste/" TargetMode="External"/><Relationship Id="rId7" Type="http://schemas.openxmlformats.org/officeDocument/2006/relationships/hyperlink" Target="https://mediataitokoulu.fi/index.php?option=com_content&amp;view=article&amp;id=1139&amp;Itemid=454&amp;lang=fi" TargetMode="External"/><Relationship Id="rId12" Type="http://schemas.openxmlformats.org/officeDocument/2006/relationships/hyperlink" Target="http://irex-europe.fr/about-irex-europe/" TargetMode="External"/><Relationship Id="rId17" Type="http://schemas.openxmlformats.org/officeDocument/2006/relationships/hyperlink" Target="https://www.dji.de/ueber-uns/projekte/projekte/apps-fuer-kinder-angebote-und-trendanalysen/datenbank-apps-fuer-kinder.html" TargetMode="External"/><Relationship Id="rId2" Type="http://schemas.openxmlformats.org/officeDocument/2006/relationships/image" Target="../media/image68.png"/><Relationship Id="rId16" Type="http://schemas.openxmlformats.org/officeDocument/2006/relationships/hyperlink" Target="https://www.surfen-ohne-risiko.net/" TargetMode="External"/><Relationship Id="rId20" Type="http://schemas.openxmlformats.org/officeDocument/2006/relationships/hyperlink" Target="https://www.dw.com/en/dw-akademie/about-us/s-9519" TargetMode="External"/><Relationship Id="rId1" Type="http://schemas.openxmlformats.org/officeDocument/2006/relationships/slideLayout" Target="../slideLayouts/slideLayout7.xml"/><Relationship Id="rId6" Type="http://schemas.openxmlformats.org/officeDocument/2006/relationships/hyperlink" Target="https://kavi.fi/sites/default/files/documents/mil_in_finland.pdf" TargetMode="External"/><Relationship Id="rId11" Type="http://schemas.openxmlformats.org/officeDocument/2006/relationships/hyperlink" Target="https://yle.fi/uutiset/osasto/uutisluokka/" TargetMode="External"/><Relationship Id="rId5" Type="http://schemas.openxmlformats.org/officeDocument/2006/relationships/hyperlink" Target="https://medialukutaitosuomessa.fi/" TargetMode="External"/><Relationship Id="rId15" Type="http://schemas.openxmlformats.org/officeDocument/2006/relationships/hyperlink" Target="https://www.gutes-aufwachsen-mit-medien.de/" TargetMode="External"/><Relationship Id="rId23" Type="http://schemas.openxmlformats.org/officeDocument/2006/relationships/image" Target="../media/image69.png"/><Relationship Id="rId10" Type="http://schemas.openxmlformats.org/officeDocument/2006/relationships/hyperlink" Target="https://yle.fi/aihe/digitreenit" TargetMode="External"/><Relationship Id="rId19" Type="http://schemas.openxmlformats.org/officeDocument/2006/relationships/hyperlink" Target="https://www.blinde-kuh.de/smart-index.html" TargetMode="External"/><Relationship Id="rId4" Type="http://schemas.openxmlformats.org/officeDocument/2006/relationships/hyperlink" Target="https://www.salto-youth.net/rc/participation/aboutparticipation/" TargetMode="External"/><Relationship Id="rId9" Type="http://schemas.openxmlformats.org/officeDocument/2006/relationships/hyperlink" Target="https://mediakasvatus.fi/" TargetMode="External"/><Relationship Id="rId14" Type="http://schemas.openxmlformats.org/officeDocument/2006/relationships/hyperlink" Target="https://www.schau-hin.info/" TargetMode="External"/><Relationship Id="rId22" Type="http://schemas.openxmlformats.org/officeDocument/2006/relationships/hyperlink" Target="https://fakescape.cz/" TargetMode="External"/><Relationship Id="rId27" Type="http://schemas.openxmlformats.org/officeDocument/2006/relationships/image" Target="../media/image70.png"/></Relationships>
</file>

<file path=ppt/slides/_rels/slide31.xml.rels><?xml version="1.0" encoding="UTF-8" standalone="yes"?>
<Relationships xmlns="http://schemas.openxmlformats.org/package/2006/relationships"><Relationship Id="rId8" Type="http://schemas.openxmlformats.org/officeDocument/2006/relationships/hyperlink" Target="https://eurispes.eu/attivita/media-literacy/media-literacy-in-italia/" TargetMode="External"/><Relationship Id="rId13" Type="http://schemas.openxmlformats.org/officeDocument/2006/relationships/hyperlink" Target="http://www.vp.gov.lv/supervaronis/" TargetMode="External"/><Relationship Id="rId18" Type="http://schemas.openxmlformats.org/officeDocument/2006/relationships/hyperlink" Target="https://www.bee-secure.lu/fr/news" TargetMode="External"/><Relationship Id="rId26" Type="http://schemas.openxmlformats.org/officeDocument/2006/relationships/image" Target="../media/image70.png"/><Relationship Id="rId3" Type="http://schemas.openxmlformats.org/officeDocument/2006/relationships/hyperlink" Target="https://televele.hu/" TargetMode="External"/><Relationship Id="rId21" Type="http://schemas.openxmlformats.org/officeDocument/2006/relationships/hyperlink" Target="https://ejc.net/" TargetMode="External"/><Relationship Id="rId7" Type="http://schemas.openxmlformats.org/officeDocument/2006/relationships/hyperlink" Target="https://www.medmediaeducation.it/" TargetMode="External"/><Relationship Id="rId12" Type="http://schemas.openxmlformats.org/officeDocument/2006/relationships/hyperlink" Target="https://www.facebook.com/medijpratejs/" TargetMode="External"/><Relationship Id="rId17" Type="http://schemas.openxmlformats.org/officeDocument/2006/relationships/hyperlink" Target="https://debunk.eu/about-debunk/" TargetMode="External"/><Relationship Id="rId25" Type="http://schemas.openxmlformats.org/officeDocument/2006/relationships/image" Target="../media/image71.svg"/><Relationship Id="rId2" Type="http://schemas.openxmlformats.org/officeDocument/2006/relationships/image" Target="../media/image68.png"/><Relationship Id="rId16" Type="http://schemas.openxmlformats.org/officeDocument/2006/relationships/hyperlink" Target="https://www.emokykla.lt/neformalus/pradzia/mediju-ir-informacinio-rastingumo-hakatonas/19605" TargetMode="External"/><Relationship Id="rId20" Type="http://schemas.openxmlformats.org/officeDocument/2006/relationships/hyperlink" Target="https://www.mediawijzer.net/" TargetMode="External"/><Relationship Id="rId1" Type="http://schemas.openxmlformats.org/officeDocument/2006/relationships/slideLayout" Target="../slideLayouts/slideLayout7.xml"/><Relationship Id="rId6" Type="http://schemas.openxmlformats.org/officeDocument/2006/relationships/hyperlink" Target="https://www.facta.news/" TargetMode="External"/><Relationship Id="rId11" Type="http://schemas.openxmlformats.org/officeDocument/2006/relationships/hyperlink" Target="https://www.km.gov.lv/uploads/ckeditor/files/mediju_politika/medijprat%C4%ABba/medijpratibas%20materiali/Caps_un_ciet-ISBN-978-9984-633-45-9-ilovepdf-compressed.pdf" TargetMode="External"/><Relationship Id="rId24" Type="http://schemas.openxmlformats.org/officeDocument/2006/relationships/image" Target="../media/image69.png"/><Relationship Id="rId5" Type="http://schemas.openxmlformats.org/officeDocument/2006/relationships/hyperlink" Target="https://pagellapolitica.it/" TargetMode="External"/><Relationship Id="rId15" Type="http://schemas.openxmlformats.org/officeDocument/2006/relationships/hyperlink" Target="https://www.zinauviska.lt/lt/" TargetMode="External"/><Relationship Id="rId23" Type="http://schemas.openxmlformats.org/officeDocument/2006/relationships/hyperlink" Target="https://www.aboutbadnews.com/social-impact-game" TargetMode="External"/><Relationship Id="rId10" Type="http://schemas.openxmlformats.org/officeDocument/2006/relationships/hyperlink" Target="https://en.rebaltica.lv/investigations/recheck/" TargetMode="External"/><Relationship Id="rId19" Type="http://schemas.openxmlformats.org/officeDocument/2006/relationships/hyperlink" Target="https://www.besmartonline.org.mt/Default.aspx" TargetMode="External"/><Relationship Id="rId4" Type="http://schemas.openxmlformats.org/officeDocument/2006/relationships/hyperlink" Target="https://www.bemediasmart.ie/" TargetMode="External"/><Relationship Id="rId9" Type="http://schemas.openxmlformats.org/officeDocument/2006/relationships/hyperlink" Target="https://www.lsm.lv/pilnadoma" TargetMode="External"/><Relationship Id="rId14" Type="http://schemas.openxmlformats.org/officeDocument/2006/relationships/hyperlink" Target="https://www.draugiskasinternetas.lt/en/about-safer-internet/" TargetMode="External"/><Relationship Id="rId22" Type="http://schemas.openxmlformats.org/officeDocument/2006/relationships/hyperlink" Target="https://www.hoezomediawijs.nl/" TargetMode="External"/></Relationships>
</file>

<file path=ppt/slides/_rels/slide32.xml.rels><?xml version="1.0" encoding="UTF-8" standalone="yes"?>
<Relationships xmlns="http://schemas.openxmlformats.org/package/2006/relationships"><Relationship Id="rId8" Type="http://schemas.openxmlformats.org/officeDocument/2006/relationships/hyperlink" Target="https://fdds.pl/" TargetMode="External"/><Relationship Id="rId13" Type="http://schemas.openxmlformats.org/officeDocument/2006/relationships/hyperlink" Target="https://konkret24.tvn24.pl/" TargetMode="External"/><Relationship Id="rId18" Type="http://schemas.openxmlformats.org/officeDocument/2006/relationships/hyperlink" Target="https://www.factual.ro/" TargetMode="External"/><Relationship Id="rId26" Type="http://schemas.openxmlformats.org/officeDocument/2006/relationships/image" Target="../media/image70.png"/><Relationship Id="rId3" Type="http://schemas.openxmlformats.org/officeDocument/2006/relationships/hyperlink" Target="https://www.batory.org.pl/" TargetMode="External"/><Relationship Id="rId21" Type="http://schemas.openxmlformats.org/officeDocument/2006/relationships/hyperlink" Target="http://en.rvr.sk/" TargetMode="External"/><Relationship Id="rId7" Type="http://schemas.openxmlformats.org/officeDocument/2006/relationships/hyperlink" Target="https://nowoczesnapolska.org.pl/" TargetMode="External"/><Relationship Id="rId12" Type="http://schemas.openxmlformats.org/officeDocument/2006/relationships/hyperlink" Target="https://www.facebook.com/groups/wojownicyklawiatury/" TargetMode="External"/><Relationship Id="rId17" Type="http://schemas.openxmlformats.org/officeDocument/2006/relationships/hyperlink" Target="https://www.activewatch.ro/" TargetMode="External"/><Relationship Id="rId25" Type="http://schemas.openxmlformats.org/officeDocument/2006/relationships/image" Target="../media/image71.svg"/><Relationship Id="rId2" Type="http://schemas.openxmlformats.org/officeDocument/2006/relationships/image" Target="../media/image68.png"/><Relationship Id="rId16" Type="http://schemas.openxmlformats.org/officeDocument/2006/relationships/hyperlink" Target="https://www.incode2030.gov.pt/en/incode2030" TargetMode="External"/><Relationship Id="rId20" Type="http://schemas.openxmlformats.org/officeDocument/2006/relationships/hyperlink" Target="https://mediawise.ro/" TargetMode="External"/><Relationship Id="rId1" Type="http://schemas.openxmlformats.org/officeDocument/2006/relationships/slideLayout" Target="../slideLayouts/slideLayout7.xml"/><Relationship Id="rId6" Type="http://schemas.openxmlformats.org/officeDocument/2006/relationships/hyperlink" Target="https://ceo.org.pl/" TargetMode="External"/><Relationship Id="rId11" Type="http://schemas.openxmlformats.org/officeDocument/2006/relationships/hyperlink" Target="https://www.szkolazklasa.org.pl/" TargetMode="External"/><Relationship Id="rId5" Type="http://schemas.openxmlformats.org/officeDocument/2006/relationships/hyperlink" Target="https://demagog.org.pl/" TargetMode="External"/><Relationship Id="rId15" Type="http://schemas.openxmlformats.org/officeDocument/2006/relationships/hyperlink" Target="https://www.internetsegura.pt/cis/missao-e-objetivos" TargetMode="External"/><Relationship Id="rId10" Type="http://schemas.openxmlformats.org/officeDocument/2006/relationships/hyperlink" Target="http://ptem.org.pl/" TargetMode="External"/><Relationship Id="rId19" Type="http://schemas.openxmlformats.org/officeDocument/2006/relationships/hyperlink" Target="https://funky.ong/english/" TargetMode="External"/><Relationship Id="rId4" Type="http://schemas.openxmlformats.org/officeDocument/2006/relationships/hyperlink" Target="https://e-jcn.eu/" TargetMode="External"/><Relationship Id="rId9" Type="http://schemas.openxmlformats.org/officeDocument/2006/relationships/hyperlink" Target="https://panoptykon.org/" TargetMode="External"/><Relationship Id="rId14" Type="http://schemas.openxmlformats.org/officeDocument/2006/relationships/hyperlink" Target="http://milobs.pt/" TargetMode="External"/><Relationship Id="rId22" Type="http://schemas.openxmlformats.org/officeDocument/2006/relationships/image" Target="../media/image69.png"/></Relationships>
</file>

<file path=ppt/slides/_rels/slide33.xml.rels><?xml version="1.0" encoding="UTF-8" standalone="yes"?>
<Relationships xmlns="http://schemas.openxmlformats.org/package/2006/relationships"><Relationship Id="rId8" Type="http://schemas.openxmlformats.org/officeDocument/2006/relationships/hyperlink" Target="https://casoris.si/" TargetMode="External"/><Relationship Id="rId13" Type="http://schemas.openxmlformats.org/officeDocument/2006/relationships/hyperlink" Target="https://www.sida.se/English/how-we-work/our-fields-of-work/democracy-human-rights-and-freedom-of-expression/" TargetMode="External"/><Relationship Id="rId3" Type="http://schemas.openxmlformats.org/officeDocument/2006/relationships/hyperlink" Target="https://www.rtve.es/instituto/" TargetMode="External"/><Relationship Id="rId7" Type="http://schemas.openxmlformats.org/officeDocument/2006/relationships/hyperlink" Target="https://www.mipi.si/" TargetMode="External"/><Relationship Id="rId12" Type="http://schemas.openxmlformats.org/officeDocument/2006/relationships/hyperlink" Target="https://www.statensmedierad.se/larommedier/mikformigdigitalutbildning.1871.html#start" TargetMode="External"/><Relationship Id="rId17" Type="http://schemas.openxmlformats.org/officeDocument/2006/relationships/image" Target="../media/image70.png"/><Relationship Id="rId2" Type="http://schemas.openxmlformats.org/officeDocument/2006/relationships/image" Target="../media/image68.png"/><Relationship Id="rId16" Type="http://schemas.openxmlformats.org/officeDocument/2006/relationships/image" Target="../media/image71.svg"/><Relationship Id="rId1" Type="http://schemas.openxmlformats.org/officeDocument/2006/relationships/slideLayout" Target="../slideLayouts/slideLayout7.xml"/><Relationship Id="rId6" Type="http://schemas.openxmlformats.org/officeDocument/2006/relationships/hyperlink" Target="https://neja.sta.si/" TargetMode="External"/><Relationship Id="rId11" Type="http://schemas.openxmlformats.org/officeDocument/2006/relationships/hyperlink" Target="https://safe.si/" TargetMode="External"/><Relationship Id="rId5" Type="http://schemas.openxmlformats.org/officeDocument/2006/relationships/hyperlink" Target="https://www.is4k.es/" TargetMode="External"/><Relationship Id="rId15" Type="http://schemas.openxmlformats.org/officeDocument/2006/relationships/image" Target="../media/image69.png"/><Relationship Id="rId10" Type="http://schemas.openxmlformats.org/officeDocument/2006/relationships/hyperlink" Target="http://pismenost.si/" TargetMode="External"/><Relationship Id="rId4" Type="http://schemas.openxmlformats.org/officeDocument/2006/relationships/hyperlink" Target="https://maldita.es/" TargetMode="External"/><Relationship Id="rId9" Type="http://schemas.openxmlformats.org/officeDocument/2006/relationships/hyperlink" Target="https://casoris.si/wp-content/uploads/2019/02/otroci-in-mediji_final_cip.pdf" TargetMode="External"/><Relationship Id="rId14" Type="http://schemas.openxmlformats.org/officeDocument/2006/relationships/hyperlink" Target="https://fojo.se/en/vara-projekt/free-independent-and-professional-journalism-in-eastern-and-central-europe/" TargetMode="External"/></Relationships>
</file>

<file path=ppt/slides/_rels/slide3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8" Type="http://schemas.openxmlformats.org/officeDocument/2006/relationships/image" Target="../media/image20.sv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image" Target="../media/image18.png"/><Relationship Id="rId5" Type="http://schemas.openxmlformats.org/officeDocument/2006/relationships/image" Target="../media/image17.png"/><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4.xml"/><Relationship Id="rId5" Type="http://schemas.openxmlformats.org/officeDocument/2006/relationships/image" Target="../media/image22.png"/><Relationship Id="rId4" Type="http://schemas.openxmlformats.org/officeDocument/2006/relationships/image" Target="../media/image21.emf"/></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7.xml"/><Relationship Id="rId1" Type="http://schemas.openxmlformats.org/officeDocument/2006/relationships/video" Target="https://www.youtube.com/embed/d8uRYqsu2W4?feature=oembed" TargetMode="External"/><Relationship Id="rId6" Type="http://schemas.openxmlformats.org/officeDocument/2006/relationships/image" Target="../media/image24.png"/><Relationship Id="rId5" Type="http://schemas.openxmlformats.org/officeDocument/2006/relationships/image" Target="../media/image23.jpe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a16="http://schemas.microsoft.com/office/drawing/2014/main" id="{238D52D3-9FD1-BE40-A047-E46AE42E9995}"/>
              </a:ext>
            </a:extLst>
          </p:cNvPr>
          <p:cNvPicPr>
            <a:picLocks noChangeAspect="1"/>
          </p:cNvPicPr>
          <p:nvPr/>
        </p:nvPicPr>
        <p:blipFill>
          <a:blip r:embed="rId2"/>
          <a:stretch>
            <a:fillRect/>
          </a:stretch>
        </p:blipFill>
        <p:spPr>
          <a:xfrm>
            <a:off x="8692738" y="2346014"/>
            <a:ext cx="702341" cy="1671971"/>
          </a:xfrm>
          <a:prstGeom prst="rect">
            <a:avLst/>
          </a:prstGeom>
          <a:effectLst>
            <a:reflection blurRad="6350" stA="17000" endPos="55000" dir="5400000" sy="-100000" algn="bl" rotWithShape="0"/>
          </a:effectLst>
        </p:spPr>
      </p:pic>
      <p:sp>
        <p:nvSpPr>
          <p:cNvPr id="13" name="Rettangolo 12">
            <a:extLst>
              <a:ext uri="{FF2B5EF4-FFF2-40B4-BE49-F238E27FC236}">
                <a16:creationId xmlns:a16="http://schemas.microsoft.com/office/drawing/2014/main" id="{EF50EF8D-A051-0D4F-9D80-4DA99E1BF7D1}"/>
              </a:ext>
            </a:extLst>
          </p:cNvPr>
          <p:cNvSpPr>
            <a:spLocks noChangeAspect="1"/>
          </p:cNvSpPr>
          <p:nvPr/>
        </p:nvSpPr>
        <p:spPr>
          <a:xfrm>
            <a:off x="2868080" y="3663070"/>
            <a:ext cx="9163414" cy="1323439"/>
          </a:xfrm>
          <a:prstGeom prst="rect">
            <a:avLst/>
          </a:prstGeom>
        </p:spPr>
        <p:txBody>
          <a:bodyPr wrap="square">
            <a:spAutoFit/>
          </a:bodyPr>
          <a:lstStyle/>
          <a:p>
            <a:pPr lvl="0" defTabSz="457200">
              <a:defRPr/>
            </a:pPr>
            <a:r>
              <a:rPr lang="it-IT" sz="8000" b="1" dirty="0" err="1">
                <a:solidFill>
                  <a:srgbClr val="FF5D00"/>
                </a:solidFill>
                <a:latin typeface="Arial" panose="020B0604020202020204"/>
              </a:rPr>
              <a:t>dis</a:t>
            </a:r>
            <a:r>
              <a:rPr lang="it-IT" sz="8000" b="1" dirty="0" err="1">
                <a:solidFill>
                  <a:srgbClr val="164193"/>
                </a:solidFill>
                <a:latin typeface="Arial" panose="020B0604020202020204"/>
              </a:rPr>
              <a:t>information</a:t>
            </a:r>
            <a:endParaRPr lang="en-LU" sz="8000" b="1" dirty="0">
              <a:solidFill>
                <a:srgbClr val="164193"/>
              </a:solidFill>
              <a:latin typeface="Arial" panose="020B0604020202020204"/>
            </a:endParaRPr>
          </a:p>
        </p:txBody>
      </p:sp>
      <p:sp>
        <p:nvSpPr>
          <p:cNvPr id="12" name="Rettangolo 11">
            <a:extLst>
              <a:ext uri="{FF2B5EF4-FFF2-40B4-BE49-F238E27FC236}">
                <a16:creationId xmlns:a16="http://schemas.microsoft.com/office/drawing/2014/main" id="{A61DC439-66F6-9F49-9F5A-712CEBB5BEA8}"/>
              </a:ext>
            </a:extLst>
          </p:cNvPr>
          <p:cNvSpPr>
            <a:spLocks noChangeAspect="1"/>
          </p:cNvSpPr>
          <p:nvPr/>
        </p:nvSpPr>
        <p:spPr>
          <a:xfrm>
            <a:off x="2955166" y="3429000"/>
            <a:ext cx="3837520" cy="523220"/>
          </a:xfrm>
          <a:prstGeom prst="rect">
            <a:avLst/>
          </a:prstGeom>
        </p:spPr>
        <p:txBody>
          <a:bodyPr wrap="square">
            <a:spAutoFit/>
          </a:bodyPr>
          <a:lstStyle/>
          <a:p>
            <a:pPr lvl="0" defTabSz="457200">
              <a:defRPr/>
            </a:pPr>
            <a:r>
              <a:rPr lang="en-LU" sz="2800">
                <a:solidFill>
                  <a:srgbClr val="164193"/>
                </a:solidFill>
                <a:latin typeface="Arial" panose="020B0604020202020204"/>
              </a:rPr>
              <a:t>SPOT AND</a:t>
            </a:r>
            <a:r>
              <a:rPr lang="it-IT" sz="2800" dirty="0">
                <a:solidFill>
                  <a:srgbClr val="164193"/>
                </a:solidFill>
                <a:latin typeface="Arial" panose="020B0604020202020204"/>
              </a:rPr>
              <a:t> </a:t>
            </a:r>
            <a:r>
              <a:rPr lang="en-LU" sz="2800">
                <a:solidFill>
                  <a:srgbClr val="164193"/>
                </a:solidFill>
                <a:latin typeface="Arial" panose="020B0604020202020204"/>
              </a:rPr>
              <a:t>FIGHT</a:t>
            </a:r>
            <a:endParaRPr lang="en-LU" sz="2800" dirty="0">
              <a:solidFill>
                <a:srgbClr val="164193"/>
              </a:solidFill>
              <a:latin typeface="Arial" panose="020B0604020202020204"/>
            </a:endParaRPr>
          </a:p>
        </p:txBody>
      </p:sp>
      <p:pic>
        <p:nvPicPr>
          <p:cNvPr id="7" name="Immagine 6">
            <a:extLst>
              <a:ext uri="{FF2B5EF4-FFF2-40B4-BE49-F238E27FC236}">
                <a16:creationId xmlns:a16="http://schemas.microsoft.com/office/drawing/2014/main" id="{AA7DA1A4-C6F5-5C4D-ABCB-4546FEB8DD0E}"/>
              </a:ext>
            </a:extLst>
          </p:cNvPr>
          <p:cNvPicPr>
            <a:picLocks noChangeAspect="1"/>
          </p:cNvPicPr>
          <p:nvPr/>
        </p:nvPicPr>
        <p:blipFill>
          <a:blip r:embed="rId3"/>
          <a:stretch>
            <a:fillRect/>
          </a:stretch>
        </p:blipFill>
        <p:spPr>
          <a:xfrm>
            <a:off x="7790217" y="2143281"/>
            <a:ext cx="380007" cy="1397616"/>
          </a:xfrm>
          <a:prstGeom prst="rect">
            <a:avLst/>
          </a:prstGeom>
          <a:effectLst>
            <a:reflection blurRad="6350" stA="11000" endPos="55000" dir="5400000" sy="-100000" algn="bl" rotWithShape="0"/>
          </a:effectLst>
        </p:spPr>
      </p:pic>
      <p:pic>
        <p:nvPicPr>
          <p:cNvPr id="9" name="Immagine 8">
            <a:extLst>
              <a:ext uri="{FF2B5EF4-FFF2-40B4-BE49-F238E27FC236}">
                <a16:creationId xmlns:a16="http://schemas.microsoft.com/office/drawing/2014/main" id="{938BD91A-B121-674D-8BD7-C47FC5C93DD8}"/>
              </a:ext>
            </a:extLst>
          </p:cNvPr>
          <p:cNvPicPr>
            <a:picLocks noChangeAspect="1"/>
          </p:cNvPicPr>
          <p:nvPr/>
        </p:nvPicPr>
        <p:blipFill>
          <a:blip r:embed="rId4"/>
          <a:srcRect/>
          <a:stretch/>
        </p:blipFill>
        <p:spPr>
          <a:xfrm flipH="1">
            <a:off x="1140030" y="1148197"/>
            <a:ext cx="1733798" cy="4772380"/>
          </a:xfrm>
          <a:prstGeom prst="rect">
            <a:avLst/>
          </a:prstGeom>
          <a:effectLst>
            <a:reflection blurRad="6350" stA="7000" endPos="55000" dir="5400000" sy="-100000" algn="bl" rotWithShape="0"/>
          </a:effectLst>
        </p:spPr>
      </p:pic>
      <p:pic>
        <p:nvPicPr>
          <p:cNvPr id="14" name="Immagine 13">
            <a:extLst>
              <a:ext uri="{FF2B5EF4-FFF2-40B4-BE49-F238E27FC236}">
                <a16:creationId xmlns:a16="http://schemas.microsoft.com/office/drawing/2014/main" id="{4ADA1683-6A2C-B946-ADEC-2FB2E2161E5F}"/>
              </a:ext>
            </a:extLst>
          </p:cNvPr>
          <p:cNvPicPr>
            <a:picLocks noChangeAspect="1"/>
          </p:cNvPicPr>
          <p:nvPr/>
        </p:nvPicPr>
        <p:blipFill>
          <a:blip r:embed="rId5"/>
          <a:srcRect/>
          <a:stretch/>
        </p:blipFill>
        <p:spPr>
          <a:xfrm>
            <a:off x="5556630" y="1493044"/>
            <a:ext cx="1078740" cy="722866"/>
          </a:xfrm>
          <a:prstGeom prst="rect">
            <a:avLst/>
          </a:prstGeom>
        </p:spPr>
      </p:pic>
    </p:spTree>
    <p:extLst>
      <p:ext uri="{BB962C8B-B14F-4D97-AF65-F5344CB8AC3E}">
        <p14:creationId xmlns:p14="http://schemas.microsoft.com/office/powerpoint/2010/main" val="5076214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9B5A63B-83E9-C84A-BE36-03DCF45488CC}"/>
              </a:ext>
            </a:extLst>
          </p:cNvPr>
          <p:cNvSpPr>
            <a:spLocks noGrp="1"/>
          </p:cNvSpPr>
          <p:nvPr>
            <p:ph type="ctrTitle"/>
          </p:nvPr>
        </p:nvSpPr>
        <p:spPr/>
        <p:txBody>
          <a:bodyPr/>
          <a:lstStyle/>
          <a:p>
            <a:r>
              <a:rPr lang="it-IT" dirty="0"/>
              <a:t>WHAT IS DISINFORMATION - </a:t>
            </a:r>
            <a:r>
              <a:rPr lang="it-IT" b="1" dirty="0"/>
              <a:t>THE SAME PERSON ACTS AS DIFFERENT ANTI-UKRAINIAN CITIZEN</a:t>
            </a:r>
          </a:p>
        </p:txBody>
      </p:sp>
      <p:pic>
        <p:nvPicPr>
          <p:cNvPr id="8" name="Picture 9">
            <a:extLst>
              <a:ext uri="{FF2B5EF4-FFF2-40B4-BE49-F238E27FC236}">
                <a16:creationId xmlns:a16="http://schemas.microsoft.com/office/drawing/2014/main" id="{9E4AEB0D-10F5-324D-AE1A-3C8272047A79}"/>
              </a:ext>
            </a:extLst>
          </p:cNvPr>
          <p:cNvPicPr>
            <a:picLocks noChangeAspect="1"/>
          </p:cNvPicPr>
          <p:nvPr/>
        </p:nvPicPr>
        <p:blipFill>
          <a:blip r:embed="rId3"/>
          <a:stretch>
            <a:fillRect/>
          </a:stretch>
        </p:blipFill>
        <p:spPr>
          <a:xfrm>
            <a:off x="738289" y="2657050"/>
            <a:ext cx="2360090" cy="1572996"/>
          </a:xfrm>
          <a:prstGeom prst="rect">
            <a:avLst/>
          </a:prstGeom>
        </p:spPr>
      </p:pic>
      <p:pic>
        <p:nvPicPr>
          <p:cNvPr id="12" name="Triangle-action1">
            <a:hlinkClick r:id="rId4"/>
            <a:extLst>
              <a:ext uri="{FF2B5EF4-FFF2-40B4-BE49-F238E27FC236}">
                <a16:creationId xmlns:a16="http://schemas.microsoft.com/office/drawing/2014/main" id="{543B14C6-71BE-EF48-8A40-A745514B1A49}"/>
              </a:ext>
            </a:extLst>
          </p:cNvPr>
          <p:cNvPicPr>
            <a:picLocks noChangeAspect="1"/>
          </p:cNvPicPr>
          <p:nvPr/>
        </p:nvPicPr>
        <p:blipFill>
          <a:blip r:embed="rId5"/>
          <a:stretch>
            <a:fillRect/>
          </a:stretch>
        </p:blipFill>
        <p:spPr>
          <a:xfrm>
            <a:off x="1649245" y="3244255"/>
            <a:ext cx="517891" cy="369489"/>
          </a:xfrm>
          <a:prstGeom prst="rect">
            <a:avLst/>
          </a:prstGeom>
        </p:spPr>
      </p:pic>
      <p:pic>
        <p:nvPicPr>
          <p:cNvPr id="14" name="Paveikslėlis 17">
            <a:extLst>
              <a:ext uri="{FF2B5EF4-FFF2-40B4-BE49-F238E27FC236}">
                <a16:creationId xmlns:a16="http://schemas.microsoft.com/office/drawing/2014/main" id="{6B1CC556-02C2-D040-80DD-79D50592E40C}"/>
              </a:ext>
            </a:extLst>
          </p:cNvPr>
          <p:cNvPicPr>
            <a:picLocks noChangeAspect="1"/>
          </p:cNvPicPr>
          <p:nvPr/>
        </p:nvPicPr>
        <p:blipFill>
          <a:blip r:embed="rId6"/>
          <a:stretch>
            <a:fillRect/>
          </a:stretch>
        </p:blipFill>
        <p:spPr>
          <a:xfrm>
            <a:off x="3547627" y="2682046"/>
            <a:ext cx="2347453" cy="1548000"/>
          </a:xfrm>
          <a:prstGeom prst="rect">
            <a:avLst/>
          </a:prstGeom>
        </p:spPr>
      </p:pic>
      <p:pic>
        <p:nvPicPr>
          <p:cNvPr id="20" name="Paveikslėlis 11">
            <a:extLst>
              <a:ext uri="{FF2B5EF4-FFF2-40B4-BE49-F238E27FC236}">
                <a16:creationId xmlns:a16="http://schemas.microsoft.com/office/drawing/2014/main" id="{C9C7CB69-0BA4-FD42-8447-073A1851BB47}"/>
              </a:ext>
            </a:extLst>
          </p:cNvPr>
          <p:cNvPicPr>
            <a:picLocks noChangeAspect="1"/>
          </p:cNvPicPr>
          <p:nvPr/>
        </p:nvPicPr>
        <p:blipFill>
          <a:blip r:embed="rId7"/>
          <a:stretch>
            <a:fillRect/>
          </a:stretch>
        </p:blipFill>
        <p:spPr>
          <a:xfrm>
            <a:off x="9134351" y="2682756"/>
            <a:ext cx="2344768" cy="1547290"/>
          </a:xfrm>
          <a:prstGeom prst="rect">
            <a:avLst/>
          </a:prstGeom>
        </p:spPr>
      </p:pic>
      <p:pic>
        <p:nvPicPr>
          <p:cNvPr id="24" name="Paveikslėlis 16">
            <a:extLst>
              <a:ext uri="{FF2B5EF4-FFF2-40B4-BE49-F238E27FC236}">
                <a16:creationId xmlns:a16="http://schemas.microsoft.com/office/drawing/2014/main" id="{9B4858DB-8EE8-FF4D-89BD-AE54FC8C5CFE}"/>
              </a:ext>
            </a:extLst>
          </p:cNvPr>
          <p:cNvPicPr>
            <a:picLocks noChangeAspect="1"/>
          </p:cNvPicPr>
          <p:nvPr/>
        </p:nvPicPr>
        <p:blipFill>
          <a:blip r:embed="rId8"/>
          <a:stretch>
            <a:fillRect/>
          </a:stretch>
        </p:blipFill>
        <p:spPr>
          <a:xfrm>
            <a:off x="6344328" y="2682755"/>
            <a:ext cx="2340774" cy="1547291"/>
          </a:xfrm>
          <a:prstGeom prst="rect">
            <a:avLst/>
          </a:prstGeom>
        </p:spPr>
      </p:pic>
      <p:sp>
        <p:nvSpPr>
          <p:cNvPr id="28" name="Fumetto 2 27">
            <a:extLst>
              <a:ext uri="{FF2B5EF4-FFF2-40B4-BE49-F238E27FC236}">
                <a16:creationId xmlns:a16="http://schemas.microsoft.com/office/drawing/2014/main" id="{9BFC8F82-182B-8E4C-9720-0EFF769C5D2C}"/>
              </a:ext>
            </a:extLst>
          </p:cNvPr>
          <p:cNvSpPr/>
          <p:nvPr/>
        </p:nvSpPr>
        <p:spPr>
          <a:xfrm>
            <a:off x="725475" y="1670104"/>
            <a:ext cx="2380462"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r>
              <a:rPr lang="it-IT" sz="1400" b="1" dirty="0"/>
              <a:t>I </a:t>
            </a:r>
            <a:r>
              <a:rPr lang="it-IT" sz="1400" b="1" dirty="0" err="1"/>
              <a:t>am</a:t>
            </a:r>
            <a:r>
              <a:rPr lang="it-IT" sz="1400" b="1" dirty="0"/>
              <a:t> Maria, a </a:t>
            </a:r>
            <a:r>
              <a:rPr lang="it-IT" sz="1400" b="1" dirty="0" err="1"/>
              <a:t>mother</a:t>
            </a:r>
            <a:r>
              <a:rPr lang="it-IT" sz="1400" b="1" dirty="0"/>
              <a:t> </a:t>
            </a:r>
            <a:r>
              <a:rPr lang="it-IT" sz="1400" b="1" dirty="0" err="1"/>
              <a:t>resident</a:t>
            </a:r>
            <a:r>
              <a:rPr lang="it-IT" sz="1400" b="1" dirty="0"/>
              <a:t> in Crimea</a:t>
            </a:r>
          </a:p>
        </p:txBody>
      </p:sp>
      <p:sp>
        <p:nvSpPr>
          <p:cNvPr id="29" name="Fumetto 2 28">
            <a:extLst>
              <a:ext uri="{FF2B5EF4-FFF2-40B4-BE49-F238E27FC236}">
                <a16:creationId xmlns:a16="http://schemas.microsoft.com/office/drawing/2014/main" id="{E05AF23D-6638-6D46-9A34-FC1C2B9A7264}"/>
              </a:ext>
            </a:extLst>
          </p:cNvPr>
          <p:cNvSpPr/>
          <p:nvPr/>
        </p:nvSpPr>
        <p:spPr>
          <a:xfrm>
            <a:off x="3541497" y="1670104"/>
            <a:ext cx="2352981"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it-IT" sz="1400" b="1" dirty="0" err="1"/>
              <a:t>Now</a:t>
            </a:r>
            <a:r>
              <a:rPr lang="it-IT" sz="1400" b="1" dirty="0"/>
              <a:t> I </a:t>
            </a:r>
            <a:r>
              <a:rPr lang="it-IT" sz="1400" b="1" dirty="0" err="1"/>
              <a:t>am</a:t>
            </a:r>
            <a:r>
              <a:rPr lang="it-IT" sz="1400" b="1" dirty="0"/>
              <a:t> the vice </a:t>
            </a:r>
            <a:r>
              <a:rPr lang="it-IT" sz="1400" b="1" dirty="0" err="1"/>
              <a:t>chair</a:t>
            </a:r>
            <a:r>
              <a:rPr lang="it-IT" sz="1400" b="1" dirty="0"/>
              <a:t> </a:t>
            </a:r>
          </a:p>
          <a:p>
            <a:pPr algn="ctr">
              <a:lnSpc>
                <a:spcPts val="1380"/>
              </a:lnSpc>
            </a:pPr>
            <a:r>
              <a:rPr lang="it-IT" sz="1400" b="1" dirty="0"/>
              <a:t>of a cultural </a:t>
            </a:r>
            <a:r>
              <a:rPr lang="it-IT" sz="1400" b="1" dirty="0" err="1"/>
              <a:t>foundation</a:t>
            </a:r>
            <a:r>
              <a:rPr lang="it-IT" sz="1400" b="1" dirty="0"/>
              <a:t> </a:t>
            </a:r>
          </a:p>
          <a:p>
            <a:pPr algn="ctr">
              <a:lnSpc>
                <a:spcPts val="1380"/>
              </a:lnSpc>
            </a:pPr>
            <a:r>
              <a:rPr lang="it-IT" sz="1400" b="1" dirty="0"/>
              <a:t>in Lugansk</a:t>
            </a:r>
          </a:p>
        </p:txBody>
      </p:sp>
      <p:sp>
        <p:nvSpPr>
          <p:cNvPr id="30" name="Fumetto 2 29">
            <a:extLst>
              <a:ext uri="{FF2B5EF4-FFF2-40B4-BE49-F238E27FC236}">
                <a16:creationId xmlns:a16="http://schemas.microsoft.com/office/drawing/2014/main" id="{F5F66C00-22CE-2A49-9EF4-07D11AF0139E}"/>
              </a:ext>
            </a:extLst>
          </p:cNvPr>
          <p:cNvSpPr/>
          <p:nvPr/>
        </p:nvSpPr>
        <p:spPr>
          <a:xfrm>
            <a:off x="6334696" y="1670104"/>
            <a:ext cx="2355883"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it-IT" sz="1400" b="1" dirty="0" err="1"/>
              <a:t>Now</a:t>
            </a:r>
            <a:r>
              <a:rPr lang="it-IT" sz="1400" b="1" dirty="0"/>
              <a:t> I </a:t>
            </a:r>
            <a:r>
              <a:rPr lang="it-IT" sz="1400" b="1" dirty="0" err="1"/>
              <a:t>am</a:t>
            </a:r>
            <a:r>
              <a:rPr lang="it-IT" sz="1400" b="1" dirty="0"/>
              <a:t> a </a:t>
            </a:r>
            <a:r>
              <a:rPr lang="it-IT" sz="1400" b="1" dirty="0" err="1"/>
              <a:t>russophone</a:t>
            </a:r>
            <a:r>
              <a:rPr lang="it-IT" sz="1400" b="1" dirty="0"/>
              <a:t> living in Riga, Latvia</a:t>
            </a:r>
          </a:p>
        </p:txBody>
      </p:sp>
      <p:sp>
        <p:nvSpPr>
          <p:cNvPr id="31" name="Fumetto 2 30">
            <a:extLst>
              <a:ext uri="{FF2B5EF4-FFF2-40B4-BE49-F238E27FC236}">
                <a16:creationId xmlns:a16="http://schemas.microsoft.com/office/drawing/2014/main" id="{87CE965F-0461-D44C-9B54-0516A13D0263}"/>
              </a:ext>
            </a:extLst>
          </p:cNvPr>
          <p:cNvSpPr/>
          <p:nvPr/>
        </p:nvSpPr>
        <p:spPr>
          <a:xfrm>
            <a:off x="9131888" y="1670104"/>
            <a:ext cx="2354790" cy="646478"/>
          </a:xfrm>
          <a:prstGeom prst="wedgeRoundRectCallout">
            <a:avLst>
              <a:gd name="adj1" fmla="val -21178"/>
              <a:gd name="adj2" fmla="val 100793"/>
              <a:gd name="adj3" fmla="val 16667"/>
            </a:avLst>
          </a:prstGeom>
        </p:spPr>
        <p:style>
          <a:lnRef idx="2">
            <a:schemeClr val="accent1">
              <a:shade val="50000"/>
            </a:schemeClr>
          </a:lnRef>
          <a:fillRef idx="1">
            <a:schemeClr val="accent1"/>
          </a:fillRef>
          <a:effectRef idx="0">
            <a:schemeClr val="accent1"/>
          </a:effectRef>
          <a:fontRef idx="minor">
            <a:schemeClr val="lt1"/>
          </a:fontRef>
        </p:style>
        <p:txBody>
          <a:bodyPr wrap="square" lIns="0" tIns="0" rIns="0" bIns="0" rtlCol="0" anchor="ctr">
            <a:noAutofit/>
          </a:bodyPr>
          <a:lstStyle/>
          <a:p>
            <a:pPr algn="ctr">
              <a:lnSpc>
                <a:spcPts val="1380"/>
              </a:lnSpc>
            </a:pPr>
            <a:r>
              <a:rPr lang="it-IT" sz="1400" b="1" dirty="0" err="1"/>
              <a:t>Now</a:t>
            </a:r>
            <a:r>
              <a:rPr lang="it-IT" sz="1400" b="1" dirty="0"/>
              <a:t> I </a:t>
            </a:r>
            <a:r>
              <a:rPr lang="it-IT" sz="1400" b="1" dirty="0" err="1"/>
              <a:t>am</a:t>
            </a:r>
            <a:r>
              <a:rPr lang="it-IT" sz="1400" b="1" dirty="0"/>
              <a:t> living </a:t>
            </a:r>
          </a:p>
          <a:p>
            <a:pPr algn="ctr">
              <a:lnSpc>
                <a:spcPts val="1380"/>
              </a:lnSpc>
            </a:pPr>
            <a:r>
              <a:rPr lang="it-IT" sz="1400" b="1" dirty="0"/>
              <a:t>in Kharkiv, Ukraine</a:t>
            </a:r>
          </a:p>
        </p:txBody>
      </p:sp>
      <p:sp>
        <p:nvSpPr>
          <p:cNvPr id="32" name="Rettangolo 31">
            <a:extLst>
              <a:ext uri="{FF2B5EF4-FFF2-40B4-BE49-F238E27FC236}">
                <a16:creationId xmlns:a16="http://schemas.microsoft.com/office/drawing/2014/main" id="{2C597861-FB99-7B42-BCE1-0700766537F1}"/>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1</a:t>
            </a:r>
          </a:p>
        </p:txBody>
      </p:sp>
      <p:sp>
        <p:nvSpPr>
          <p:cNvPr id="33" name="Rettangolo con angoli arrotondati 32">
            <a:extLst>
              <a:ext uri="{FF2B5EF4-FFF2-40B4-BE49-F238E27FC236}">
                <a16:creationId xmlns:a16="http://schemas.microsoft.com/office/drawing/2014/main" id="{A6CBC312-3188-7848-B163-10D8F2C51AB9}"/>
              </a:ext>
            </a:extLst>
          </p:cNvPr>
          <p:cNvSpPr>
            <a:spLocks noChangeAspect="1"/>
          </p:cNvSpPr>
          <p:nvPr/>
        </p:nvSpPr>
        <p:spPr>
          <a:xfrm>
            <a:off x="2631104" y="4836496"/>
            <a:ext cx="6929791" cy="42537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gn="ctr">
              <a:lnSpc>
                <a:spcPts val="1900"/>
              </a:lnSpc>
            </a:pPr>
            <a:r>
              <a:rPr lang="it-IT" sz="2000" b="1" dirty="0">
                <a:solidFill>
                  <a:schemeClr val="bg1"/>
                </a:solidFill>
                <a:latin typeface="Arial" panose="020B0604020202020204" pitchFamily="34" charset="0"/>
                <a:cs typeface="Arial" panose="020B0604020202020204" pitchFamily="34" charset="0"/>
              </a:rPr>
              <a:t>REAL PERSON USED AS ACTRESS IN A FAKE STORY</a:t>
            </a:r>
            <a:endParaRPr lang="it-IT" sz="14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669225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91422A71-AA8B-3E4F-B67F-DB96EA38FE0B}"/>
              </a:ext>
            </a:extLst>
          </p:cNvPr>
          <p:cNvSpPr>
            <a:spLocks noGrp="1"/>
          </p:cNvSpPr>
          <p:nvPr>
            <p:ph type="ctrTitle"/>
          </p:nvPr>
        </p:nvSpPr>
        <p:spPr/>
        <p:txBody>
          <a:bodyPr/>
          <a:lstStyle/>
          <a:p>
            <a:r>
              <a:rPr lang="it-IT" dirty="0"/>
              <a:t>HOW DISINFORMATION WORKS - </a:t>
            </a:r>
            <a:r>
              <a:rPr lang="it-IT" b="1" dirty="0"/>
              <a:t>DISINFORMATION PROCESS I</a:t>
            </a:r>
          </a:p>
        </p:txBody>
      </p:sp>
      <p:pic>
        <p:nvPicPr>
          <p:cNvPr id="22" name="Immagine 21">
            <a:extLst>
              <a:ext uri="{FF2B5EF4-FFF2-40B4-BE49-F238E27FC236}">
                <a16:creationId xmlns:a16="http://schemas.microsoft.com/office/drawing/2014/main" id="{46B8901E-7140-344E-91F2-AE304A2B045B}"/>
              </a:ext>
            </a:extLst>
          </p:cNvPr>
          <p:cNvPicPr>
            <a:picLocks noChangeAspect="1"/>
          </p:cNvPicPr>
          <p:nvPr/>
        </p:nvPicPr>
        <p:blipFill rotWithShape="1">
          <a:blip r:embed="rId3"/>
          <a:srcRect t="-388" b="48422"/>
          <a:stretch/>
        </p:blipFill>
        <p:spPr>
          <a:xfrm>
            <a:off x="4656149" y="955220"/>
            <a:ext cx="3423805" cy="3564000"/>
          </a:xfrm>
          <a:prstGeom prst="rect">
            <a:avLst/>
          </a:prstGeom>
        </p:spPr>
      </p:pic>
      <p:sp>
        <p:nvSpPr>
          <p:cNvPr id="3" name="Sottotitolo 2">
            <a:extLst>
              <a:ext uri="{FF2B5EF4-FFF2-40B4-BE49-F238E27FC236}">
                <a16:creationId xmlns:a16="http://schemas.microsoft.com/office/drawing/2014/main" id="{8FD2C059-7F7C-4546-9A61-D4E327C2B499}"/>
              </a:ext>
            </a:extLst>
          </p:cNvPr>
          <p:cNvSpPr>
            <a:spLocks noGrp="1"/>
          </p:cNvSpPr>
          <p:nvPr>
            <p:ph type="subTitle" idx="1"/>
          </p:nvPr>
        </p:nvSpPr>
        <p:spPr>
          <a:xfrm>
            <a:off x="4367841" y="4252716"/>
            <a:ext cx="3456317" cy="934831"/>
          </a:xfrm>
          <a:solidFill>
            <a:schemeClr val="accent5"/>
          </a:solidFill>
        </p:spPr>
        <p:txBody>
          <a:bodyPr/>
          <a:lstStyle/>
          <a:p>
            <a:r>
              <a:rPr lang="it-IT" sz="4800" dirty="0"/>
              <a:t>SUPPORT</a:t>
            </a:r>
          </a:p>
        </p:txBody>
      </p:sp>
      <p:pic>
        <p:nvPicPr>
          <p:cNvPr id="18" name="Immagine 17">
            <a:extLst>
              <a:ext uri="{FF2B5EF4-FFF2-40B4-BE49-F238E27FC236}">
                <a16:creationId xmlns:a16="http://schemas.microsoft.com/office/drawing/2014/main" id="{B2ED9A45-1D36-6946-81C9-0D0764AEA13A}"/>
              </a:ext>
            </a:extLst>
          </p:cNvPr>
          <p:cNvPicPr>
            <a:picLocks noChangeAspect="1"/>
          </p:cNvPicPr>
          <p:nvPr/>
        </p:nvPicPr>
        <p:blipFill rotWithShape="1">
          <a:blip r:embed="rId4"/>
          <a:srcRect t="-3" b="50923"/>
          <a:stretch/>
        </p:blipFill>
        <p:spPr>
          <a:xfrm>
            <a:off x="1389234" y="1015831"/>
            <a:ext cx="1738594" cy="3278313"/>
          </a:xfrm>
          <a:prstGeom prst="rect">
            <a:avLst/>
          </a:prstGeom>
        </p:spPr>
      </p:pic>
      <p:sp>
        <p:nvSpPr>
          <p:cNvPr id="6" name="Sottotitolo 2">
            <a:extLst>
              <a:ext uri="{FF2B5EF4-FFF2-40B4-BE49-F238E27FC236}">
                <a16:creationId xmlns:a16="http://schemas.microsoft.com/office/drawing/2014/main" id="{AA6C5139-39ED-794B-B4FE-D1E5C8A5A6EA}"/>
              </a:ext>
            </a:extLst>
          </p:cNvPr>
          <p:cNvSpPr txBox="1">
            <a:spLocks/>
          </p:cNvSpPr>
          <p:nvPr/>
        </p:nvSpPr>
        <p:spPr>
          <a:xfrm>
            <a:off x="548904" y="4252716"/>
            <a:ext cx="3252279" cy="934831"/>
          </a:xfrm>
          <a:prstGeom prst="roundRect">
            <a:avLst>
              <a:gd name="adj" fmla="val 50000"/>
            </a:avLst>
          </a:prstGeom>
          <a:solidFill>
            <a:schemeClr val="tx2"/>
          </a:solidFill>
        </p:spPr>
        <p:txBody>
          <a:bodyPr vert="horz" wrap="square" lIns="91440" tIns="0" rIns="9144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4800" dirty="0"/>
              <a:t>BELIEVE</a:t>
            </a:r>
          </a:p>
        </p:txBody>
      </p:sp>
      <p:pic>
        <p:nvPicPr>
          <p:cNvPr id="14" name="Immagine 13">
            <a:extLst>
              <a:ext uri="{FF2B5EF4-FFF2-40B4-BE49-F238E27FC236}">
                <a16:creationId xmlns:a16="http://schemas.microsoft.com/office/drawing/2014/main" id="{51F55B9B-7494-3E45-AD9A-E6967A32A72C}"/>
              </a:ext>
            </a:extLst>
          </p:cNvPr>
          <p:cNvPicPr>
            <a:picLocks noChangeAspect="1"/>
          </p:cNvPicPr>
          <p:nvPr/>
        </p:nvPicPr>
        <p:blipFill rotWithShape="1">
          <a:blip r:embed="rId5"/>
          <a:srcRect l="-88" t="1" r="88" b="22470"/>
          <a:stretch/>
        </p:blipFill>
        <p:spPr>
          <a:xfrm>
            <a:off x="9147629" y="1464114"/>
            <a:ext cx="1777220" cy="2844000"/>
          </a:xfrm>
          <a:prstGeom prst="rect">
            <a:avLst/>
          </a:prstGeom>
        </p:spPr>
      </p:pic>
      <p:sp>
        <p:nvSpPr>
          <p:cNvPr id="7" name="Sottotitolo 2">
            <a:extLst>
              <a:ext uri="{FF2B5EF4-FFF2-40B4-BE49-F238E27FC236}">
                <a16:creationId xmlns:a16="http://schemas.microsoft.com/office/drawing/2014/main" id="{2A3C4982-8608-2D45-AF05-0BB04F287FED}"/>
              </a:ext>
            </a:extLst>
          </p:cNvPr>
          <p:cNvSpPr txBox="1">
            <a:spLocks/>
          </p:cNvSpPr>
          <p:nvPr/>
        </p:nvSpPr>
        <p:spPr>
          <a:xfrm>
            <a:off x="9073228" y="4252716"/>
            <a:ext cx="1967584" cy="934831"/>
          </a:xfrm>
          <a:prstGeom prst="roundRect">
            <a:avLst>
              <a:gd name="adj" fmla="val 50000"/>
            </a:avLst>
          </a:prstGeom>
          <a:solidFill>
            <a:schemeClr val="accent3"/>
          </a:solidFill>
        </p:spPr>
        <p:txBody>
          <a:bodyPr vert="horz" wrap="square" lIns="91440" tIns="0" rIns="91440" bIns="0" rtlCol="0" anchor="ctr" anchorCtr="0">
            <a:spAutoFit/>
          </a:bodyPr>
          <a:lstStyle>
            <a:lvl1pPr marL="0" indent="0" algn="ctr" defTabSz="914400" rtl="0" eaLnBrk="1" latinLnBrk="0" hangingPunct="1">
              <a:lnSpc>
                <a:spcPct val="90000"/>
              </a:lnSpc>
              <a:spcBef>
                <a:spcPts val="1000"/>
              </a:spcBef>
              <a:buFont typeface="Arial" panose="020B0604020202020204" pitchFamily="34" charset="0"/>
              <a:buNone/>
              <a:defRPr lang="it-IT" sz="2400" b="1" kern="1200" smtClean="0">
                <a:solidFill>
                  <a:schemeClr val="bg1"/>
                </a:solidFill>
                <a:latin typeface="Arial" panose="020B0604020202020204" pitchFamily="34" charset="0"/>
                <a:ea typeface="+mn-ea"/>
                <a:cs typeface="Arial" panose="020B060402020202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it-IT" sz="4800" dirty="0"/>
              <a:t>ACT</a:t>
            </a:r>
          </a:p>
        </p:txBody>
      </p:sp>
      <p:sp>
        <p:nvSpPr>
          <p:cNvPr id="23" name="Rettangolo 22">
            <a:extLst>
              <a:ext uri="{FF2B5EF4-FFF2-40B4-BE49-F238E27FC236}">
                <a16:creationId xmlns:a16="http://schemas.microsoft.com/office/drawing/2014/main" id="{7993A5EE-8969-2F46-8C83-E548909314AC}"/>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144912558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it-IT" dirty="0"/>
              <a:t>HOW DISINFORMATION WORKS - </a:t>
            </a:r>
            <a:r>
              <a:rPr lang="it-IT" b="1" dirty="0"/>
              <a:t>DISINFORMATION PROCESS II – EUROPEAN VALUES</a:t>
            </a:r>
          </a:p>
        </p:txBody>
      </p:sp>
      <p:grpSp>
        <p:nvGrpSpPr>
          <p:cNvPr id="4" name="Gruppo 3">
            <a:extLst>
              <a:ext uri="{FF2B5EF4-FFF2-40B4-BE49-F238E27FC236}">
                <a16:creationId xmlns:a16="http://schemas.microsoft.com/office/drawing/2014/main" id="{C599EB7D-6B0C-424B-9913-BFBF8E4C9BF3}"/>
              </a:ext>
            </a:extLst>
          </p:cNvPr>
          <p:cNvGrpSpPr/>
          <p:nvPr/>
        </p:nvGrpSpPr>
        <p:grpSpPr>
          <a:xfrm>
            <a:off x="2399698" y="3975089"/>
            <a:ext cx="969264" cy="969264"/>
            <a:chOff x="1618488" y="1179576"/>
            <a:chExt cx="1389888" cy="1389888"/>
          </a:xfrm>
        </p:grpSpPr>
        <p:sp>
          <p:nvSpPr>
            <p:cNvPr id="5" name="Ovale 4">
              <a:extLst>
                <a:ext uri="{FF2B5EF4-FFF2-40B4-BE49-F238E27FC236}">
                  <a16:creationId xmlns:a16="http://schemas.microsoft.com/office/drawing/2014/main" id="{D832C99A-AAE6-3A4D-AD0C-6AD27E5E3882}"/>
                </a:ext>
              </a:extLst>
            </p:cNvPr>
            <p:cNvSpPr/>
            <p:nvPr/>
          </p:nvSpPr>
          <p:spPr>
            <a:xfrm>
              <a:off x="1618488" y="1179576"/>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23B942CD-71B9-994F-B8C9-AF4990F6D864}"/>
                </a:ext>
              </a:extLst>
            </p:cNvPr>
            <p:cNvPicPr>
              <a:picLocks noChangeAspect="1"/>
            </p:cNvPicPr>
            <p:nvPr/>
          </p:nvPicPr>
          <p:blipFill>
            <a:blip r:embed="rId3"/>
            <a:stretch>
              <a:fillRect/>
            </a:stretch>
          </p:blipFill>
          <p:spPr>
            <a:xfrm>
              <a:off x="1795527" y="1448512"/>
              <a:ext cx="1089938" cy="825042"/>
            </a:xfrm>
            <a:prstGeom prst="rect">
              <a:avLst/>
            </a:prstGeom>
          </p:spPr>
        </p:pic>
      </p:grpSp>
      <p:grpSp>
        <p:nvGrpSpPr>
          <p:cNvPr id="7" name="Gruppo 6">
            <a:extLst>
              <a:ext uri="{FF2B5EF4-FFF2-40B4-BE49-F238E27FC236}">
                <a16:creationId xmlns:a16="http://schemas.microsoft.com/office/drawing/2014/main" id="{726D972F-2939-CB41-8A5C-FA8E79481F31}"/>
              </a:ext>
            </a:extLst>
          </p:cNvPr>
          <p:cNvGrpSpPr/>
          <p:nvPr/>
        </p:nvGrpSpPr>
        <p:grpSpPr>
          <a:xfrm>
            <a:off x="5534851" y="1231794"/>
            <a:ext cx="1122297" cy="1122297"/>
            <a:chOff x="5447928" y="1844824"/>
            <a:chExt cx="1389888" cy="1389888"/>
          </a:xfrm>
        </p:grpSpPr>
        <p:sp>
          <p:nvSpPr>
            <p:cNvPr id="8" name="Ovale 7">
              <a:extLst>
                <a:ext uri="{FF2B5EF4-FFF2-40B4-BE49-F238E27FC236}">
                  <a16:creationId xmlns:a16="http://schemas.microsoft.com/office/drawing/2014/main" id="{022C31CC-E806-C447-96B5-2507E5638266}"/>
                </a:ext>
              </a:extLst>
            </p:cNvPr>
            <p:cNvSpPr/>
            <p:nvPr/>
          </p:nvSpPr>
          <p:spPr>
            <a:xfrm>
              <a:off x="5447928" y="1844824"/>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43AF0F56-A4CA-9B4B-85B6-16CB8AF6FF82}"/>
                </a:ext>
              </a:extLst>
            </p:cNvPr>
            <p:cNvPicPr>
              <a:picLocks noChangeAspect="1"/>
            </p:cNvPicPr>
            <p:nvPr/>
          </p:nvPicPr>
          <p:blipFill>
            <a:blip r:embed="rId4"/>
            <a:stretch>
              <a:fillRect/>
            </a:stretch>
          </p:blipFill>
          <p:spPr>
            <a:xfrm rot="842412">
              <a:off x="5686409" y="1993617"/>
              <a:ext cx="789043" cy="1053217"/>
            </a:xfrm>
            <a:prstGeom prst="rect">
              <a:avLst/>
            </a:prstGeom>
          </p:spPr>
        </p:pic>
      </p:grpSp>
      <p:grpSp>
        <p:nvGrpSpPr>
          <p:cNvPr id="10" name="Gruppo 9">
            <a:extLst>
              <a:ext uri="{FF2B5EF4-FFF2-40B4-BE49-F238E27FC236}">
                <a16:creationId xmlns:a16="http://schemas.microsoft.com/office/drawing/2014/main" id="{05914861-1A65-4240-89B7-1501162F5BCB}"/>
              </a:ext>
            </a:extLst>
          </p:cNvPr>
          <p:cNvGrpSpPr/>
          <p:nvPr/>
        </p:nvGrpSpPr>
        <p:grpSpPr>
          <a:xfrm>
            <a:off x="6384040" y="4796874"/>
            <a:ext cx="1677920" cy="1677920"/>
            <a:chOff x="5807968" y="3356992"/>
            <a:chExt cx="1389888" cy="1389888"/>
          </a:xfrm>
        </p:grpSpPr>
        <p:sp>
          <p:nvSpPr>
            <p:cNvPr id="11" name="Ovale 10">
              <a:extLst>
                <a:ext uri="{FF2B5EF4-FFF2-40B4-BE49-F238E27FC236}">
                  <a16:creationId xmlns:a16="http://schemas.microsoft.com/office/drawing/2014/main" id="{9DC12CD3-63BD-4F44-8F91-A12B0815F643}"/>
                </a:ext>
              </a:extLst>
            </p:cNvPr>
            <p:cNvSpPr/>
            <p:nvPr/>
          </p:nvSpPr>
          <p:spPr>
            <a:xfrm>
              <a:off x="5807968" y="3356992"/>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B801C50A-437D-D04E-8681-C69949BFB5D1}"/>
                </a:ext>
              </a:extLst>
            </p:cNvPr>
            <p:cNvPicPr>
              <a:picLocks noChangeAspect="1"/>
            </p:cNvPicPr>
            <p:nvPr/>
          </p:nvPicPr>
          <p:blipFill>
            <a:blip r:embed="rId5"/>
            <a:stretch>
              <a:fillRect/>
            </a:stretch>
          </p:blipFill>
          <p:spPr>
            <a:xfrm>
              <a:off x="6130824" y="3633804"/>
              <a:ext cx="695353" cy="833320"/>
            </a:xfrm>
            <a:prstGeom prst="rect">
              <a:avLst/>
            </a:prstGeom>
          </p:spPr>
        </p:pic>
      </p:grpSp>
      <p:grpSp>
        <p:nvGrpSpPr>
          <p:cNvPr id="13" name="Gruppo 12">
            <a:extLst>
              <a:ext uri="{FF2B5EF4-FFF2-40B4-BE49-F238E27FC236}">
                <a16:creationId xmlns:a16="http://schemas.microsoft.com/office/drawing/2014/main" id="{EF599EFE-2BB1-0440-B037-2577D95B703D}"/>
              </a:ext>
            </a:extLst>
          </p:cNvPr>
          <p:cNvGrpSpPr/>
          <p:nvPr/>
        </p:nvGrpSpPr>
        <p:grpSpPr>
          <a:xfrm>
            <a:off x="3179668" y="1566575"/>
            <a:ext cx="1245872" cy="1245872"/>
            <a:chOff x="3647728" y="1700808"/>
            <a:chExt cx="1389888" cy="1389888"/>
          </a:xfrm>
        </p:grpSpPr>
        <p:sp>
          <p:nvSpPr>
            <p:cNvPr id="14" name="Ovale 13">
              <a:extLst>
                <a:ext uri="{FF2B5EF4-FFF2-40B4-BE49-F238E27FC236}">
                  <a16:creationId xmlns:a16="http://schemas.microsoft.com/office/drawing/2014/main" id="{1917AEA0-4666-9846-9C6B-60CA00BE5D94}"/>
                </a:ext>
              </a:extLst>
            </p:cNvPr>
            <p:cNvSpPr/>
            <p:nvPr/>
          </p:nvSpPr>
          <p:spPr>
            <a:xfrm>
              <a:off x="3647728" y="1700808"/>
              <a:ext cx="1389888" cy="1389888"/>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017CB61B-E85D-9A46-9733-A052C04E6EA9}"/>
                </a:ext>
              </a:extLst>
            </p:cNvPr>
            <p:cNvPicPr>
              <a:picLocks noChangeAspect="1"/>
            </p:cNvPicPr>
            <p:nvPr/>
          </p:nvPicPr>
          <p:blipFill>
            <a:blip r:embed="rId6"/>
            <a:stretch>
              <a:fillRect/>
            </a:stretch>
          </p:blipFill>
          <p:spPr>
            <a:xfrm>
              <a:off x="3829978" y="1960556"/>
              <a:ext cx="929897" cy="830561"/>
            </a:xfrm>
            <a:prstGeom prst="rect">
              <a:avLst/>
            </a:prstGeom>
          </p:spPr>
        </p:pic>
      </p:grpSp>
      <p:grpSp>
        <p:nvGrpSpPr>
          <p:cNvPr id="16" name="Gruppo 15">
            <a:extLst>
              <a:ext uri="{FF2B5EF4-FFF2-40B4-BE49-F238E27FC236}">
                <a16:creationId xmlns:a16="http://schemas.microsoft.com/office/drawing/2014/main" id="{B683F6B3-0062-5041-AED2-FD15CE8FD4BC}"/>
              </a:ext>
            </a:extLst>
          </p:cNvPr>
          <p:cNvGrpSpPr/>
          <p:nvPr/>
        </p:nvGrpSpPr>
        <p:grpSpPr>
          <a:xfrm>
            <a:off x="4117496" y="5083762"/>
            <a:ext cx="1187576" cy="1187576"/>
            <a:chOff x="3986365" y="3501008"/>
            <a:chExt cx="1389888" cy="1389888"/>
          </a:xfrm>
          <a:solidFill>
            <a:schemeClr val="bg1"/>
          </a:solidFill>
        </p:grpSpPr>
        <p:sp>
          <p:nvSpPr>
            <p:cNvPr id="17" name="Ovale 16">
              <a:extLst>
                <a:ext uri="{FF2B5EF4-FFF2-40B4-BE49-F238E27FC236}">
                  <a16:creationId xmlns:a16="http://schemas.microsoft.com/office/drawing/2014/main" id="{09427C07-3E12-1B41-AF79-E51E7EC947DB}"/>
                </a:ext>
              </a:extLst>
            </p:cNvPr>
            <p:cNvSpPr/>
            <p:nvPr/>
          </p:nvSpPr>
          <p:spPr>
            <a:xfrm>
              <a:off x="3986365" y="3501008"/>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CADE45AE-AA63-5040-AC5A-F85A085E1064}"/>
                </a:ext>
              </a:extLst>
            </p:cNvPr>
            <p:cNvPicPr>
              <a:picLocks noChangeAspect="1"/>
            </p:cNvPicPr>
            <p:nvPr/>
          </p:nvPicPr>
          <p:blipFill>
            <a:blip r:embed="rId7"/>
            <a:stretch>
              <a:fillRect/>
            </a:stretch>
          </p:blipFill>
          <p:spPr>
            <a:xfrm>
              <a:off x="4322878" y="3752552"/>
              <a:ext cx="780893" cy="841598"/>
            </a:xfrm>
            <a:prstGeom prst="rect">
              <a:avLst/>
            </a:prstGeom>
            <a:grpFill/>
          </p:spPr>
        </p:pic>
      </p:grpSp>
      <p:grpSp>
        <p:nvGrpSpPr>
          <p:cNvPr id="19" name="Gruppo 18">
            <a:extLst>
              <a:ext uri="{FF2B5EF4-FFF2-40B4-BE49-F238E27FC236}">
                <a16:creationId xmlns:a16="http://schemas.microsoft.com/office/drawing/2014/main" id="{710955C5-801E-1044-B3AD-D06DC19D4318}"/>
              </a:ext>
            </a:extLst>
          </p:cNvPr>
          <p:cNvGrpSpPr/>
          <p:nvPr/>
        </p:nvGrpSpPr>
        <p:grpSpPr>
          <a:xfrm>
            <a:off x="7813350" y="1749196"/>
            <a:ext cx="1057280" cy="1057280"/>
            <a:chOff x="7002301" y="1770348"/>
            <a:chExt cx="1389888" cy="1389888"/>
          </a:xfrm>
        </p:grpSpPr>
        <p:sp>
          <p:nvSpPr>
            <p:cNvPr id="20" name="Ovale 19">
              <a:extLst>
                <a:ext uri="{FF2B5EF4-FFF2-40B4-BE49-F238E27FC236}">
                  <a16:creationId xmlns:a16="http://schemas.microsoft.com/office/drawing/2014/main" id="{3A908308-3367-5146-A9B5-51CDE6461F8D}"/>
                </a:ext>
              </a:extLst>
            </p:cNvPr>
            <p:cNvSpPr/>
            <p:nvPr/>
          </p:nvSpPr>
          <p:spPr>
            <a:xfrm>
              <a:off x="7002301" y="1770348"/>
              <a:ext cx="1389888" cy="1389888"/>
            </a:xfrm>
            <a:prstGeom prst="ellipse">
              <a:avLst/>
            </a:prstGeom>
            <a:solidFill>
              <a:schemeClr val="bg1"/>
            </a:solidFill>
            <a:ln w="38100">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2A3E049E-6E87-B64F-AC03-8AD42EAFEC93}"/>
                </a:ext>
              </a:extLst>
            </p:cNvPr>
            <p:cNvPicPr>
              <a:picLocks noChangeAspect="1"/>
            </p:cNvPicPr>
            <p:nvPr/>
          </p:nvPicPr>
          <p:blipFill>
            <a:blip r:embed="rId8"/>
            <a:stretch>
              <a:fillRect/>
            </a:stretch>
          </p:blipFill>
          <p:spPr>
            <a:xfrm>
              <a:off x="7301507" y="2040002"/>
              <a:ext cx="860913" cy="855395"/>
            </a:xfrm>
            <a:prstGeom prst="rect">
              <a:avLst/>
            </a:prstGeom>
          </p:spPr>
        </p:pic>
      </p:grpSp>
      <p:grpSp>
        <p:nvGrpSpPr>
          <p:cNvPr id="22" name="Gruppo 21">
            <a:extLst>
              <a:ext uri="{FF2B5EF4-FFF2-40B4-BE49-F238E27FC236}">
                <a16:creationId xmlns:a16="http://schemas.microsoft.com/office/drawing/2014/main" id="{74FE92B4-CEFA-534F-BD9E-A09F001909FC}"/>
              </a:ext>
            </a:extLst>
          </p:cNvPr>
          <p:cNvGrpSpPr/>
          <p:nvPr/>
        </p:nvGrpSpPr>
        <p:grpSpPr>
          <a:xfrm>
            <a:off x="8659811" y="3572583"/>
            <a:ext cx="1179208" cy="1179208"/>
            <a:chOff x="7032104" y="3212976"/>
            <a:chExt cx="1389888" cy="1389888"/>
          </a:xfrm>
        </p:grpSpPr>
        <p:sp>
          <p:nvSpPr>
            <p:cNvPr id="23" name="Ovale 22">
              <a:extLst>
                <a:ext uri="{FF2B5EF4-FFF2-40B4-BE49-F238E27FC236}">
                  <a16:creationId xmlns:a16="http://schemas.microsoft.com/office/drawing/2014/main" id="{33A80162-EF04-D046-88AD-795E1373D6B4}"/>
                </a:ext>
              </a:extLst>
            </p:cNvPr>
            <p:cNvSpPr/>
            <p:nvPr/>
          </p:nvSpPr>
          <p:spPr>
            <a:xfrm>
              <a:off x="7032104" y="3212976"/>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1ABE34F0-D3CC-6A41-9A93-2AD306DB2A9B}"/>
                </a:ext>
              </a:extLst>
            </p:cNvPr>
            <p:cNvPicPr>
              <a:picLocks noChangeAspect="1"/>
            </p:cNvPicPr>
            <p:nvPr/>
          </p:nvPicPr>
          <p:blipFill>
            <a:blip r:embed="rId9"/>
            <a:stretch>
              <a:fillRect/>
            </a:stretch>
          </p:blipFill>
          <p:spPr>
            <a:xfrm>
              <a:off x="7335852" y="3510758"/>
              <a:ext cx="877470" cy="860914"/>
            </a:xfrm>
            <a:prstGeom prst="rect">
              <a:avLst/>
            </a:prstGeom>
          </p:spPr>
        </p:pic>
      </p:grpSp>
      <p:cxnSp>
        <p:nvCxnSpPr>
          <p:cNvPr id="25" name="Connettore 1 24">
            <a:extLst>
              <a:ext uri="{FF2B5EF4-FFF2-40B4-BE49-F238E27FC236}">
                <a16:creationId xmlns:a16="http://schemas.microsoft.com/office/drawing/2014/main" id="{DBCDDFF3-E565-5442-AE8A-03FA1A4CE697}"/>
              </a:ext>
            </a:extLst>
          </p:cNvPr>
          <p:cNvCxnSpPr>
            <a:cxnSpLocks/>
            <a:stCxn id="20" idx="3"/>
            <a:endCxn id="14" idx="5"/>
          </p:cNvCxnSpPr>
          <p:nvPr/>
        </p:nvCxnSpPr>
        <p:spPr>
          <a:xfrm flipH="1" flipV="1">
            <a:off x="4243086" y="2629993"/>
            <a:ext cx="3725099" cy="21648"/>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6" name="Connettore 1 25">
            <a:extLst>
              <a:ext uri="{FF2B5EF4-FFF2-40B4-BE49-F238E27FC236}">
                <a16:creationId xmlns:a16="http://schemas.microsoft.com/office/drawing/2014/main" id="{E6A72B70-7B40-B842-9F54-D9E3E5710361}"/>
              </a:ext>
            </a:extLst>
          </p:cNvPr>
          <p:cNvCxnSpPr>
            <a:cxnSpLocks/>
            <a:stCxn id="17" idx="7"/>
            <a:endCxn id="8" idx="4"/>
          </p:cNvCxnSpPr>
          <p:nvPr/>
        </p:nvCxnSpPr>
        <p:spPr>
          <a:xfrm flipV="1">
            <a:off x="5131156" y="2354091"/>
            <a:ext cx="964844" cy="290358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7" name="Connettore 1 26">
            <a:extLst>
              <a:ext uri="{FF2B5EF4-FFF2-40B4-BE49-F238E27FC236}">
                <a16:creationId xmlns:a16="http://schemas.microsoft.com/office/drawing/2014/main" id="{1DE212F3-50E5-4341-82BE-45C4A536344D}"/>
              </a:ext>
            </a:extLst>
          </p:cNvPr>
          <p:cNvCxnSpPr>
            <a:cxnSpLocks/>
            <a:stCxn id="17" idx="7"/>
            <a:endCxn id="20" idx="3"/>
          </p:cNvCxnSpPr>
          <p:nvPr/>
        </p:nvCxnSpPr>
        <p:spPr>
          <a:xfrm flipV="1">
            <a:off x="5131156" y="2651641"/>
            <a:ext cx="2837029" cy="260603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8" name="Connettore 1 27">
            <a:extLst>
              <a:ext uri="{FF2B5EF4-FFF2-40B4-BE49-F238E27FC236}">
                <a16:creationId xmlns:a16="http://schemas.microsoft.com/office/drawing/2014/main" id="{6CDB6609-7987-A14F-8608-B40CB359989F}"/>
              </a:ext>
            </a:extLst>
          </p:cNvPr>
          <p:cNvCxnSpPr>
            <a:cxnSpLocks/>
            <a:stCxn id="20" idx="3"/>
            <a:endCxn id="5" idx="7"/>
          </p:cNvCxnSpPr>
          <p:nvPr/>
        </p:nvCxnSpPr>
        <p:spPr>
          <a:xfrm flipH="1">
            <a:off x="3227017" y="2651641"/>
            <a:ext cx="4741168" cy="146539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9" name="Connettore 1 28">
            <a:extLst>
              <a:ext uri="{FF2B5EF4-FFF2-40B4-BE49-F238E27FC236}">
                <a16:creationId xmlns:a16="http://schemas.microsoft.com/office/drawing/2014/main" id="{10E1C60E-BB6C-BF42-BD45-B2F4D207FC8D}"/>
              </a:ext>
            </a:extLst>
          </p:cNvPr>
          <p:cNvCxnSpPr>
            <a:cxnSpLocks/>
            <a:stCxn id="14" idx="5"/>
            <a:endCxn id="5" idx="7"/>
          </p:cNvCxnSpPr>
          <p:nvPr/>
        </p:nvCxnSpPr>
        <p:spPr>
          <a:xfrm flipH="1">
            <a:off x="3227017" y="2629993"/>
            <a:ext cx="1016069" cy="148704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0" name="Connettore 1 29">
            <a:extLst>
              <a:ext uri="{FF2B5EF4-FFF2-40B4-BE49-F238E27FC236}">
                <a16:creationId xmlns:a16="http://schemas.microsoft.com/office/drawing/2014/main" id="{9E01267B-E01A-4F4E-B07D-DE3DF0DA0AB4}"/>
              </a:ext>
            </a:extLst>
          </p:cNvPr>
          <p:cNvCxnSpPr>
            <a:cxnSpLocks/>
            <a:stCxn id="8" idx="4"/>
            <a:endCxn id="23" idx="2"/>
          </p:cNvCxnSpPr>
          <p:nvPr/>
        </p:nvCxnSpPr>
        <p:spPr>
          <a:xfrm>
            <a:off x="6096000" y="2354091"/>
            <a:ext cx="2563811" cy="1808096"/>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1" name="Connettore 1 30">
            <a:extLst>
              <a:ext uri="{FF2B5EF4-FFF2-40B4-BE49-F238E27FC236}">
                <a16:creationId xmlns:a16="http://schemas.microsoft.com/office/drawing/2014/main" id="{615C3DEE-67E1-A448-A754-B590D4F0AEE4}"/>
              </a:ext>
            </a:extLst>
          </p:cNvPr>
          <p:cNvCxnSpPr>
            <a:cxnSpLocks/>
            <a:stCxn id="23" idx="2"/>
            <a:endCxn id="11" idx="7"/>
          </p:cNvCxnSpPr>
          <p:nvPr/>
        </p:nvCxnSpPr>
        <p:spPr>
          <a:xfrm flipH="1">
            <a:off x="7816234" y="4162187"/>
            <a:ext cx="843577" cy="88041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37" name="Ovale 36">
            <a:extLst>
              <a:ext uri="{FF2B5EF4-FFF2-40B4-BE49-F238E27FC236}">
                <a16:creationId xmlns:a16="http://schemas.microsoft.com/office/drawing/2014/main" id="{B7CD16AF-383E-2048-A4C2-C5BC1EBE7C3B}"/>
              </a:ext>
            </a:extLst>
          </p:cNvPr>
          <p:cNvSpPr/>
          <p:nvPr/>
        </p:nvSpPr>
        <p:spPr>
          <a:xfrm>
            <a:off x="4577862" y="2922248"/>
            <a:ext cx="506752" cy="506752"/>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Ovale 37">
            <a:extLst>
              <a:ext uri="{FF2B5EF4-FFF2-40B4-BE49-F238E27FC236}">
                <a16:creationId xmlns:a16="http://schemas.microsoft.com/office/drawing/2014/main" id="{C657C2AB-9ABA-2741-AEDC-F77C1E25BAF2}"/>
              </a:ext>
            </a:extLst>
          </p:cNvPr>
          <p:cNvSpPr/>
          <p:nvPr/>
        </p:nvSpPr>
        <p:spPr>
          <a:xfrm>
            <a:off x="7216055" y="4235789"/>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Ovale 38">
            <a:extLst>
              <a:ext uri="{FF2B5EF4-FFF2-40B4-BE49-F238E27FC236}">
                <a16:creationId xmlns:a16="http://schemas.microsoft.com/office/drawing/2014/main" id="{BF89A5AF-91BA-3F43-9832-7A897F1A5DE0}"/>
              </a:ext>
            </a:extLst>
          </p:cNvPr>
          <p:cNvSpPr/>
          <p:nvPr/>
        </p:nvSpPr>
        <p:spPr>
          <a:xfrm>
            <a:off x="8088216" y="3174562"/>
            <a:ext cx="488856" cy="48885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Ovale 39">
            <a:extLst>
              <a:ext uri="{FF2B5EF4-FFF2-40B4-BE49-F238E27FC236}">
                <a16:creationId xmlns:a16="http://schemas.microsoft.com/office/drawing/2014/main" id="{57F9ED47-05E7-894E-990F-3D70FC5A3E39}"/>
              </a:ext>
            </a:extLst>
          </p:cNvPr>
          <p:cNvSpPr/>
          <p:nvPr/>
        </p:nvSpPr>
        <p:spPr>
          <a:xfrm>
            <a:off x="6915508" y="2078182"/>
            <a:ext cx="426569" cy="426569"/>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Ovale 40">
            <a:extLst>
              <a:ext uri="{FF2B5EF4-FFF2-40B4-BE49-F238E27FC236}">
                <a16:creationId xmlns:a16="http://schemas.microsoft.com/office/drawing/2014/main" id="{EBC9BD60-5E28-0C4C-9269-F9C11D29B62B}"/>
              </a:ext>
            </a:extLst>
          </p:cNvPr>
          <p:cNvSpPr/>
          <p:nvPr/>
        </p:nvSpPr>
        <p:spPr>
          <a:xfrm>
            <a:off x="2843230" y="2919632"/>
            <a:ext cx="509368" cy="509368"/>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cxnSp>
        <p:nvCxnSpPr>
          <p:cNvPr id="54" name="Connettore 1 53">
            <a:extLst>
              <a:ext uri="{FF2B5EF4-FFF2-40B4-BE49-F238E27FC236}">
                <a16:creationId xmlns:a16="http://schemas.microsoft.com/office/drawing/2014/main" id="{563ED35F-A9D0-1144-B3A4-A54BC554CE4D}"/>
              </a:ext>
            </a:extLst>
          </p:cNvPr>
          <p:cNvCxnSpPr>
            <a:cxnSpLocks/>
            <a:stCxn id="17" idx="7"/>
            <a:endCxn id="23" idx="2"/>
          </p:cNvCxnSpPr>
          <p:nvPr/>
        </p:nvCxnSpPr>
        <p:spPr>
          <a:xfrm flipV="1">
            <a:off x="5131156" y="4162187"/>
            <a:ext cx="3528655" cy="109549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57" name="Connettore 1 56">
            <a:extLst>
              <a:ext uri="{FF2B5EF4-FFF2-40B4-BE49-F238E27FC236}">
                <a16:creationId xmlns:a16="http://schemas.microsoft.com/office/drawing/2014/main" id="{A2668588-307C-7A4D-AECB-637F0F1DD943}"/>
              </a:ext>
            </a:extLst>
          </p:cNvPr>
          <p:cNvCxnSpPr>
            <a:cxnSpLocks/>
            <a:stCxn id="5" idx="7"/>
            <a:endCxn id="23" idx="2"/>
          </p:cNvCxnSpPr>
          <p:nvPr/>
        </p:nvCxnSpPr>
        <p:spPr>
          <a:xfrm>
            <a:off x="3227017" y="4117034"/>
            <a:ext cx="5432794" cy="4515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60" name="Connettore 1 59">
            <a:extLst>
              <a:ext uri="{FF2B5EF4-FFF2-40B4-BE49-F238E27FC236}">
                <a16:creationId xmlns:a16="http://schemas.microsoft.com/office/drawing/2014/main" id="{6327A0BB-1F90-F74E-97FC-2FE06AC92984}"/>
              </a:ext>
            </a:extLst>
          </p:cNvPr>
          <p:cNvCxnSpPr>
            <a:cxnSpLocks/>
            <a:stCxn id="17" idx="7"/>
            <a:endCxn id="14" idx="5"/>
          </p:cNvCxnSpPr>
          <p:nvPr/>
        </p:nvCxnSpPr>
        <p:spPr>
          <a:xfrm flipH="1" flipV="1">
            <a:off x="4243086" y="2629993"/>
            <a:ext cx="888070" cy="2627685"/>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65" name="Ovale 64">
            <a:extLst>
              <a:ext uri="{FF2B5EF4-FFF2-40B4-BE49-F238E27FC236}">
                <a16:creationId xmlns:a16="http://schemas.microsoft.com/office/drawing/2014/main" id="{443676C9-75AF-DA4E-8C8D-45F411A76605}"/>
              </a:ext>
            </a:extLst>
          </p:cNvPr>
          <p:cNvSpPr/>
          <p:nvPr/>
        </p:nvSpPr>
        <p:spPr>
          <a:xfrm>
            <a:off x="3935760" y="4415934"/>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5111051" y="2797707"/>
            <a:ext cx="1969898" cy="1937752"/>
            <a:chOff x="5169051" y="2661680"/>
            <a:chExt cx="1969898"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819817"/>
              <a:ext cx="1911097" cy="553998"/>
            </a:xfrm>
            <a:prstGeom prst="rect">
              <a:avLst/>
            </a:prstGeom>
          </p:spPr>
          <p:txBody>
            <a:bodyPr wrap="square">
              <a:spAutoFit/>
            </a:bodyPr>
            <a:lstStyle/>
            <a:p>
              <a:pPr algn="ctr">
                <a:lnSpc>
                  <a:spcPts val="1760"/>
                </a:lnSpc>
              </a:pPr>
              <a:r>
                <a:rPr lang="en-GB" sz="1700" b="1" dirty="0">
                  <a:solidFill>
                    <a:srgbClr val="FF5D00"/>
                  </a:solidFill>
                  <a:latin typeface="Arial" panose="020B0604020202020204" pitchFamily="34" charset="0"/>
                  <a:cs typeface="Arial" panose="020B0604020202020204" pitchFamily="34" charset="0"/>
                </a:rPr>
                <a:t>UNITY IN</a:t>
              </a:r>
            </a:p>
            <a:p>
              <a:pPr algn="ctr">
                <a:lnSpc>
                  <a:spcPts val="1760"/>
                </a:lnSpc>
              </a:pPr>
              <a:r>
                <a:rPr lang="en-GB" sz="1700" b="1" dirty="0">
                  <a:solidFill>
                    <a:srgbClr val="FF5D00"/>
                  </a:solidFill>
                  <a:latin typeface="Arial" panose="020B0604020202020204" pitchFamily="34" charset="0"/>
                  <a:cs typeface="Arial" panose="020B0604020202020204" pitchFamily="34" charset="0"/>
                </a:rPr>
                <a:t>DIVERSITY</a:t>
              </a:r>
              <a:endParaRPr lang="lt-LT" sz="1700" b="1" dirty="0">
                <a:solidFill>
                  <a:srgbClr val="FF5D00"/>
                </a:solidFill>
                <a:latin typeface="Arial" panose="020B0604020202020204" pitchFamily="34" charset="0"/>
                <a:cs typeface="Arial" panose="020B0604020202020204" pitchFamily="34" charset="0"/>
              </a:endParaRP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169051" y="3487670"/>
              <a:ext cx="1969898" cy="307777"/>
            </a:xfrm>
            <a:prstGeom prst="rect">
              <a:avLst/>
            </a:prstGeom>
          </p:spPr>
          <p:txBody>
            <a:bodyPr wrap="none">
              <a:spAutoFit/>
            </a:bodyPr>
            <a:lstStyle/>
            <a:p>
              <a:pPr algn="ctr"/>
              <a:r>
                <a:rPr lang="en-GB" sz="1400" b="1" dirty="0">
                  <a:solidFill>
                    <a:schemeClr val="bg1"/>
                  </a:solidFill>
                </a:rPr>
                <a:t>EUROPEAN VALUES</a:t>
              </a:r>
            </a:p>
          </p:txBody>
        </p:sp>
      </p:grpSp>
      <p:sp>
        <p:nvSpPr>
          <p:cNvPr id="66" name="Ovale 65">
            <a:extLst>
              <a:ext uri="{FF2B5EF4-FFF2-40B4-BE49-F238E27FC236}">
                <a16:creationId xmlns:a16="http://schemas.microsoft.com/office/drawing/2014/main" id="{BE21E1D6-E33A-3C4D-BFC9-375AB9682CBE}"/>
              </a:ext>
            </a:extLst>
          </p:cNvPr>
          <p:cNvSpPr/>
          <p:nvPr/>
        </p:nvSpPr>
        <p:spPr>
          <a:xfrm>
            <a:off x="5004761" y="2113747"/>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a:extLst>
              <a:ext uri="{FF2B5EF4-FFF2-40B4-BE49-F238E27FC236}">
                <a16:creationId xmlns:a16="http://schemas.microsoft.com/office/drawing/2014/main" id="{7692B62F-127D-4042-B852-E79891A64C8E}"/>
              </a:ext>
            </a:extLst>
          </p:cNvPr>
          <p:cNvSpPr/>
          <p:nvPr/>
        </p:nvSpPr>
        <p:spPr>
          <a:xfrm>
            <a:off x="8328248" y="5108548"/>
            <a:ext cx="413995" cy="413995"/>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a:extLst>
              <a:ext uri="{FF2B5EF4-FFF2-40B4-BE49-F238E27FC236}">
                <a16:creationId xmlns:a16="http://schemas.microsoft.com/office/drawing/2014/main" id="{401DB134-FF0E-1B4A-A87E-3429EBF709A3}"/>
              </a:ext>
            </a:extLst>
          </p:cNvPr>
          <p:cNvSpPr/>
          <p:nvPr/>
        </p:nvSpPr>
        <p:spPr>
          <a:xfrm>
            <a:off x="5807968" y="5589240"/>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Tree>
    <p:extLst>
      <p:ext uri="{BB962C8B-B14F-4D97-AF65-F5344CB8AC3E}">
        <p14:creationId xmlns:p14="http://schemas.microsoft.com/office/powerpoint/2010/main" val="297345707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it-IT" dirty="0"/>
              <a:t>HOW DISINFORMATION WORKS - </a:t>
            </a:r>
            <a:r>
              <a:rPr lang="it-IT" b="1" dirty="0"/>
              <a:t>DISINFORMATION PROCESS II – EUROPEAN VALUES</a:t>
            </a:r>
          </a:p>
        </p:txBody>
      </p:sp>
      <p:grpSp>
        <p:nvGrpSpPr>
          <p:cNvPr id="4" name="Gruppo 3">
            <a:extLst>
              <a:ext uri="{FF2B5EF4-FFF2-40B4-BE49-F238E27FC236}">
                <a16:creationId xmlns:a16="http://schemas.microsoft.com/office/drawing/2014/main" id="{C599EB7D-6B0C-424B-9913-BFBF8E4C9BF3}"/>
              </a:ext>
            </a:extLst>
          </p:cNvPr>
          <p:cNvGrpSpPr/>
          <p:nvPr/>
        </p:nvGrpSpPr>
        <p:grpSpPr>
          <a:xfrm>
            <a:off x="2399698" y="3975089"/>
            <a:ext cx="969264" cy="969264"/>
            <a:chOff x="1618488" y="1179576"/>
            <a:chExt cx="1389888" cy="1389888"/>
          </a:xfrm>
        </p:grpSpPr>
        <p:sp>
          <p:nvSpPr>
            <p:cNvPr id="5" name="Ovale 4">
              <a:extLst>
                <a:ext uri="{FF2B5EF4-FFF2-40B4-BE49-F238E27FC236}">
                  <a16:creationId xmlns:a16="http://schemas.microsoft.com/office/drawing/2014/main" id="{D832C99A-AAE6-3A4D-AD0C-6AD27E5E3882}"/>
                </a:ext>
              </a:extLst>
            </p:cNvPr>
            <p:cNvSpPr/>
            <p:nvPr/>
          </p:nvSpPr>
          <p:spPr>
            <a:xfrm>
              <a:off x="1618488" y="1179576"/>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6" name="Immagine 5">
              <a:extLst>
                <a:ext uri="{FF2B5EF4-FFF2-40B4-BE49-F238E27FC236}">
                  <a16:creationId xmlns:a16="http://schemas.microsoft.com/office/drawing/2014/main" id="{23B942CD-71B9-994F-B8C9-AF4990F6D864}"/>
                </a:ext>
              </a:extLst>
            </p:cNvPr>
            <p:cNvPicPr>
              <a:picLocks noChangeAspect="1"/>
            </p:cNvPicPr>
            <p:nvPr/>
          </p:nvPicPr>
          <p:blipFill>
            <a:blip r:embed="rId3"/>
            <a:stretch>
              <a:fillRect/>
            </a:stretch>
          </p:blipFill>
          <p:spPr>
            <a:xfrm>
              <a:off x="1795527" y="1448512"/>
              <a:ext cx="1089938" cy="825042"/>
            </a:xfrm>
            <a:prstGeom prst="rect">
              <a:avLst/>
            </a:prstGeom>
          </p:spPr>
        </p:pic>
      </p:grpSp>
      <p:grpSp>
        <p:nvGrpSpPr>
          <p:cNvPr id="7" name="Gruppo 6">
            <a:extLst>
              <a:ext uri="{FF2B5EF4-FFF2-40B4-BE49-F238E27FC236}">
                <a16:creationId xmlns:a16="http://schemas.microsoft.com/office/drawing/2014/main" id="{726D972F-2939-CB41-8A5C-FA8E79481F31}"/>
              </a:ext>
            </a:extLst>
          </p:cNvPr>
          <p:cNvGrpSpPr/>
          <p:nvPr/>
        </p:nvGrpSpPr>
        <p:grpSpPr>
          <a:xfrm>
            <a:off x="5534851" y="1231794"/>
            <a:ext cx="1122297" cy="1122297"/>
            <a:chOff x="5447928" y="1844824"/>
            <a:chExt cx="1389888" cy="1389888"/>
          </a:xfrm>
        </p:grpSpPr>
        <p:sp>
          <p:nvSpPr>
            <p:cNvPr id="8" name="Ovale 7">
              <a:extLst>
                <a:ext uri="{FF2B5EF4-FFF2-40B4-BE49-F238E27FC236}">
                  <a16:creationId xmlns:a16="http://schemas.microsoft.com/office/drawing/2014/main" id="{022C31CC-E806-C447-96B5-2507E5638266}"/>
                </a:ext>
              </a:extLst>
            </p:cNvPr>
            <p:cNvSpPr/>
            <p:nvPr/>
          </p:nvSpPr>
          <p:spPr>
            <a:xfrm>
              <a:off x="5447928" y="1844824"/>
              <a:ext cx="1389888" cy="1389888"/>
            </a:xfrm>
            <a:prstGeom prst="ellipse">
              <a:avLst/>
            </a:prstGeom>
            <a:solidFill>
              <a:schemeClr val="bg1"/>
            </a:solid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9" name="Immagine 8">
              <a:extLst>
                <a:ext uri="{FF2B5EF4-FFF2-40B4-BE49-F238E27FC236}">
                  <a16:creationId xmlns:a16="http://schemas.microsoft.com/office/drawing/2014/main" id="{43AF0F56-A4CA-9B4B-85B6-16CB8AF6FF82}"/>
                </a:ext>
              </a:extLst>
            </p:cNvPr>
            <p:cNvPicPr>
              <a:picLocks noChangeAspect="1"/>
            </p:cNvPicPr>
            <p:nvPr/>
          </p:nvPicPr>
          <p:blipFill>
            <a:blip r:embed="rId4"/>
            <a:stretch>
              <a:fillRect/>
            </a:stretch>
          </p:blipFill>
          <p:spPr>
            <a:xfrm rot="842412">
              <a:off x="5686409" y="1993617"/>
              <a:ext cx="789043" cy="1053217"/>
            </a:xfrm>
            <a:prstGeom prst="rect">
              <a:avLst/>
            </a:prstGeom>
          </p:spPr>
        </p:pic>
      </p:grpSp>
      <p:grpSp>
        <p:nvGrpSpPr>
          <p:cNvPr id="10" name="Gruppo 9">
            <a:extLst>
              <a:ext uri="{FF2B5EF4-FFF2-40B4-BE49-F238E27FC236}">
                <a16:creationId xmlns:a16="http://schemas.microsoft.com/office/drawing/2014/main" id="{05914861-1A65-4240-89B7-1501162F5BCB}"/>
              </a:ext>
            </a:extLst>
          </p:cNvPr>
          <p:cNvGrpSpPr/>
          <p:nvPr/>
        </p:nvGrpSpPr>
        <p:grpSpPr>
          <a:xfrm>
            <a:off x="6384040" y="4796874"/>
            <a:ext cx="1677920" cy="1677920"/>
            <a:chOff x="5807968" y="3356992"/>
            <a:chExt cx="1389888" cy="1389888"/>
          </a:xfrm>
        </p:grpSpPr>
        <p:sp>
          <p:nvSpPr>
            <p:cNvPr id="11" name="Ovale 10">
              <a:extLst>
                <a:ext uri="{FF2B5EF4-FFF2-40B4-BE49-F238E27FC236}">
                  <a16:creationId xmlns:a16="http://schemas.microsoft.com/office/drawing/2014/main" id="{9DC12CD3-63BD-4F44-8F91-A12B0815F643}"/>
                </a:ext>
              </a:extLst>
            </p:cNvPr>
            <p:cNvSpPr/>
            <p:nvPr/>
          </p:nvSpPr>
          <p:spPr>
            <a:xfrm>
              <a:off x="5807968" y="3356992"/>
              <a:ext cx="1389888" cy="1389888"/>
            </a:xfrm>
            <a:prstGeom prst="ellipse">
              <a:avLst/>
            </a:prstGeom>
            <a:solidFill>
              <a:schemeClr val="bg1"/>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2" name="Immagine 11">
              <a:extLst>
                <a:ext uri="{FF2B5EF4-FFF2-40B4-BE49-F238E27FC236}">
                  <a16:creationId xmlns:a16="http://schemas.microsoft.com/office/drawing/2014/main" id="{B801C50A-437D-D04E-8681-C69949BFB5D1}"/>
                </a:ext>
              </a:extLst>
            </p:cNvPr>
            <p:cNvPicPr>
              <a:picLocks noChangeAspect="1"/>
            </p:cNvPicPr>
            <p:nvPr/>
          </p:nvPicPr>
          <p:blipFill>
            <a:blip r:embed="rId5"/>
            <a:stretch>
              <a:fillRect/>
            </a:stretch>
          </p:blipFill>
          <p:spPr>
            <a:xfrm>
              <a:off x="6130824" y="3633804"/>
              <a:ext cx="695353" cy="833320"/>
            </a:xfrm>
            <a:prstGeom prst="rect">
              <a:avLst/>
            </a:prstGeom>
          </p:spPr>
        </p:pic>
      </p:grpSp>
      <p:grpSp>
        <p:nvGrpSpPr>
          <p:cNvPr id="13" name="Gruppo 12">
            <a:extLst>
              <a:ext uri="{FF2B5EF4-FFF2-40B4-BE49-F238E27FC236}">
                <a16:creationId xmlns:a16="http://schemas.microsoft.com/office/drawing/2014/main" id="{EF599EFE-2BB1-0440-B037-2577D95B703D}"/>
              </a:ext>
            </a:extLst>
          </p:cNvPr>
          <p:cNvGrpSpPr/>
          <p:nvPr/>
        </p:nvGrpSpPr>
        <p:grpSpPr>
          <a:xfrm>
            <a:off x="3179668" y="1566575"/>
            <a:ext cx="1245872" cy="1245872"/>
            <a:chOff x="3647728" y="1700808"/>
            <a:chExt cx="1389888" cy="1389888"/>
          </a:xfrm>
        </p:grpSpPr>
        <p:sp>
          <p:nvSpPr>
            <p:cNvPr id="14" name="Ovale 13">
              <a:extLst>
                <a:ext uri="{FF2B5EF4-FFF2-40B4-BE49-F238E27FC236}">
                  <a16:creationId xmlns:a16="http://schemas.microsoft.com/office/drawing/2014/main" id="{1917AEA0-4666-9846-9C6B-60CA00BE5D94}"/>
                </a:ext>
              </a:extLst>
            </p:cNvPr>
            <p:cNvSpPr/>
            <p:nvPr/>
          </p:nvSpPr>
          <p:spPr>
            <a:xfrm>
              <a:off x="3647728" y="1700808"/>
              <a:ext cx="1389888" cy="1389888"/>
            </a:xfrm>
            <a:prstGeom prst="ellipse">
              <a:avLst/>
            </a:prstGeom>
            <a:solidFill>
              <a:schemeClr val="bg1"/>
            </a:solidFill>
            <a:ln w="38100">
              <a:solidFill>
                <a:srgbClr val="3BB3B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017CB61B-E85D-9A46-9733-A052C04E6EA9}"/>
                </a:ext>
              </a:extLst>
            </p:cNvPr>
            <p:cNvPicPr>
              <a:picLocks noChangeAspect="1"/>
            </p:cNvPicPr>
            <p:nvPr/>
          </p:nvPicPr>
          <p:blipFill>
            <a:blip r:embed="rId6"/>
            <a:stretch>
              <a:fillRect/>
            </a:stretch>
          </p:blipFill>
          <p:spPr>
            <a:xfrm>
              <a:off x="3829978" y="1960556"/>
              <a:ext cx="929897" cy="830561"/>
            </a:xfrm>
            <a:prstGeom prst="rect">
              <a:avLst/>
            </a:prstGeom>
          </p:spPr>
        </p:pic>
      </p:grpSp>
      <p:grpSp>
        <p:nvGrpSpPr>
          <p:cNvPr id="16" name="Gruppo 15">
            <a:extLst>
              <a:ext uri="{FF2B5EF4-FFF2-40B4-BE49-F238E27FC236}">
                <a16:creationId xmlns:a16="http://schemas.microsoft.com/office/drawing/2014/main" id="{B683F6B3-0062-5041-AED2-FD15CE8FD4BC}"/>
              </a:ext>
            </a:extLst>
          </p:cNvPr>
          <p:cNvGrpSpPr/>
          <p:nvPr/>
        </p:nvGrpSpPr>
        <p:grpSpPr>
          <a:xfrm>
            <a:off x="4117496" y="5083762"/>
            <a:ext cx="1187576" cy="1187576"/>
            <a:chOff x="3986365" y="3501008"/>
            <a:chExt cx="1389888" cy="1389888"/>
          </a:xfrm>
          <a:solidFill>
            <a:schemeClr val="bg1"/>
          </a:solidFill>
        </p:grpSpPr>
        <p:sp>
          <p:nvSpPr>
            <p:cNvPr id="17" name="Ovale 16">
              <a:extLst>
                <a:ext uri="{FF2B5EF4-FFF2-40B4-BE49-F238E27FC236}">
                  <a16:creationId xmlns:a16="http://schemas.microsoft.com/office/drawing/2014/main" id="{09427C07-3E12-1B41-AF79-E51E7EC947DB}"/>
                </a:ext>
              </a:extLst>
            </p:cNvPr>
            <p:cNvSpPr/>
            <p:nvPr/>
          </p:nvSpPr>
          <p:spPr>
            <a:xfrm>
              <a:off x="3986365" y="3501008"/>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CADE45AE-AA63-5040-AC5A-F85A085E1064}"/>
                </a:ext>
              </a:extLst>
            </p:cNvPr>
            <p:cNvPicPr>
              <a:picLocks noChangeAspect="1"/>
            </p:cNvPicPr>
            <p:nvPr/>
          </p:nvPicPr>
          <p:blipFill>
            <a:blip r:embed="rId7"/>
            <a:stretch>
              <a:fillRect/>
            </a:stretch>
          </p:blipFill>
          <p:spPr>
            <a:xfrm>
              <a:off x="4322878" y="3752552"/>
              <a:ext cx="780893" cy="841598"/>
            </a:xfrm>
            <a:prstGeom prst="rect">
              <a:avLst/>
            </a:prstGeom>
            <a:grpFill/>
          </p:spPr>
        </p:pic>
      </p:grpSp>
      <p:grpSp>
        <p:nvGrpSpPr>
          <p:cNvPr id="19" name="Gruppo 18">
            <a:extLst>
              <a:ext uri="{FF2B5EF4-FFF2-40B4-BE49-F238E27FC236}">
                <a16:creationId xmlns:a16="http://schemas.microsoft.com/office/drawing/2014/main" id="{710955C5-801E-1044-B3AD-D06DC19D4318}"/>
              </a:ext>
            </a:extLst>
          </p:cNvPr>
          <p:cNvGrpSpPr/>
          <p:nvPr/>
        </p:nvGrpSpPr>
        <p:grpSpPr>
          <a:xfrm>
            <a:off x="7813350" y="1749196"/>
            <a:ext cx="1057280" cy="1057280"/>
            <a:chOff x="7002301" y="1770348"/>
            <a:chExt cx="1389888" cy="1389888"/>
          </a:xfrm>
          <a:solidFill>
            <a:schemeClr val="accent3"/>
          </a:solidFill>
        </p:grpSpPr>
        <p:sp>
          <p:nvSpPr>
            <p:cNvPr id="20" name="Ovale 19">
              <a:extLst>
                <a:ext uri="{FF2B5EF4-FFF2-40B4-BE49-F238E27FC236}">
                  <a16:creationId xmlns:a16="http://schemas.microsoft.com/office/drawing/2014/main" id="{3A908308-3367-5146-A9B5-51CDE6461F8D}"/>
                </a:ext>
              </a:extLst>
            </p:cNvPr>
            <p:cNvSpPr/>
            <p:nvPr/>
          </p:nvSpPr>
          <p:spPr>
            <a:xfrm>
              <a:off x="7002301" y="1770348"/>
              <a:ext cx="1389888" cy="1389888"/>
            </a:xfrm>
            <a:prstGeom prst="ellipse">
              <a:avLst/>
            </a:prstGeom>
            <a:grpFill/>
            <a:ln w="38100">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2A3E049E-6E87-B64F-AC03-8AD42EAFEC93}"/>
                </a:ext>
              </a:extLst>
            </p:cNvPr>
            <p:cNvPicPr>
              <a:picLocks noChangeAspect="1"/>
            </p:cNvPicPr>
            <p:nvPr/>
          </p:nvPicPr>
          <p:blipFill>
            <a:blip r:embed="rId8"/>
            <a:stretch>
              <a:fillRect/>
            </a:stretch>
          </p:blipFill>
          <p:spPr>
            <a:xfrm>
              <a:off x="7301507" y="2040002"/>
              <a:ext cx="860913" cy="855395"/>
            </a:xfrm>
            <a:prstGeom prst="rect">
              <a:avLst/>
            </a:prstGeom>
            <a:grpFill/>
          </p:spPr>
        </p:pic>
      </p:grpSp>
      <p:grpSp>
        <p:nvGrpSpPr>
          <p:cNvPr id="22" name="Gruppo 21">
            <a:extLst>
              <a:ext uri="{FF2B5EF4-FFF2-40B4-BE49-F238E27FC236}">
                <a16:creationId xmlns:a16="http://schemas.microsoft.com/office/drawing/2014/main" id="{74FE92B4-CEFA-534F-BD9E-A09F001909FC}"/>
              </a:ext>
            </a:extLst>
          </p:cNvPr>
          <p:cNvGrpSpPr/>
          <p:nvPr/>
        </p:nvGrpSpPr>
        <p:grpSpPr>
          <a:xfrm>
            <a:off x="8659811" y="3572583"/>
            <a:ext cx="1179208" cy="1179208"/>
            <a:chOff x="7032104" y="3212976"/>
            <a:chExt cx="1389888" cy="1389888"/>
          </a:xfrm>
          <a:solidFill>
            <a:schemeClr val="accent3"/>
          </a:solidFill>
        </p:grpSpPr>
        <p:sp>
          <p:nvSpPr>
            <p:cNvPr id="23" name="Ovale 22">
              <a:extLst>
                <a:ext uri="{FF2B5EF4-FFF2-40B4-BE49-F238E27FC236}">
                  <a16:creationId xmlns:a16="http://schemas.microsoft.com/office/drawing/2014/main" id="{33A80162-EF04-D046-88AD-795E1373D6B4}"/>
                </a:ext>
              </a:extLst>
            </p:cNvPr>
            <p:cNvSpPr/>
            <p:nvPr/>
          </p:nvSpPr>
          <p:spPr>
            <a:xfrm>
              <a:off x="7032104" y="3212976"/>
              <a:ext cx="1389888" cy="1389888"/>
            </a:xfrm>
            <a:prstGeom prst="ellipse">
              <a:avLst/>
            </a:prstGeom>
            <a:grpFill/>
            <a:ln w="38100">
              <a:solidFill>
                <a:srgbClr val="0B174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1ABE34F0-D3CC-6A41-9A93-2AD306DB2A9B}"/>
                </a:ext>
              </a:extLst>
            </p:cNvPr>
            <p:cNvPicPr>
              <a:picLocks noChangeAspect="1"/>
            </p:cNvPicPr>
            <p:nvPr/>
          </p:nvPicPr>
          <p:blipFill>
            <a:blip r:embed="rId9"/>
            <a:stretch>
              <a:fillRect/>
            </a:stretch>
          </p:blipFill>
          <p:spPr>
            <a:xfrm>
              <a:off x="7335852" y="3510758"/>
              <a:ext cx="877470" cy="860914"/>
            </a:xfrm>
            <a:prstGeom prst="rect">
              <a:avLst/>
            </a:prstGeom>
            <a:grpFill/>
          </p:spPr>
        </p:pic>
      </p:grpSp>
      <p:cxnSp>
        <p:nvCxnSpPr>
          <p:cNvPr id="25" name="Connettore 1 24">
            <a:extLst>
              <a:ext uri="{FF2B5EF4-FFF2-40B4-BE49-F238E27FC236}">
                <a16:creationId xmlns:a16="http://schemas.microsoft.com/office/drawing/2014/main" id="{DBCDDFF3-E565-5442-AE8A-03FA1A4CE697}"/>
              </a:ext>
            </a:extLst>
          </p:cNvPr>
          <p:cNvCxnSpPr>
            <a:cxnSpLocks/>
            <a:stCxn id="20" idx="3"/>
            <a:endCxn id="14" idx="5"/>
          </p:cNvCxnSpPr>
          <p:nvPr/>
        </p:nvCxnSpPr>
        <p:spPr>
          <a:xfrm flipH="1" flipV="1">
            <a:off x="4243086" y="2629993"/>
            <a:ext cx="3725099" cy="21648"/>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6" name="Connettore 1 25">
            <a:extLst>
              <a:ext uri="{FF2B5EF4-FFF2-40B4-BE49-F238E27FC236}">
                <a16:creationId xmlns:a16="http://schemas.microsoft.com/office/drawing/2014/main" id="{E6A72B70-7B40-B842-9F54-D9E3E5710361}"/>
              </a:ext>
            </a:extLst>
          </p:cNvPr>
          <p:cNvCxnSpPr>
            <a:cxnSpLocks/>
            <a:stCxn id="17" idx="7"/>
            <a:endCxn id="8" idx="4"/>
          </p:cNvCxnSpPr>
          <p:nvPr/>
        </p:nvCxnSpPr>
        <p:spPr>
          <a:xfrm flipV="1">
            <a:off x="5131156" y="2354091"/>
            <a:ext cx="964844" cy="290358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7" name="Connettore 1 26">
            <a:extLst>
              <a:ext uri="{FF2B5EF4-FFF2-40B4-BE49-F238E27FC236}">
                <a16:creationId xmlns:a16="http://schemas.microsoft.com/office/drawing/2014/main" id="{1DE212F3-50E5-4341-82BE-45C4A536344D}"/>
              </a:ext>
            </a:extLst>
          </p:cNvPr>
          <p:cNvCxnSpPr>
            <a:cxnSpLocks/>
            <a:stCxn id="17" idx="7"/>
            <a:endCxn id="20" idx="3"/>
          </p:cNvCxnSpPr>
          <p:nvPr/>
        </p:nvCxnSpPr>
        <p:spPr>
          <a:xfrm flipV="1">
            <a:off x="5131156" y="2651641"/>
            <a:ext cx="2837029" cy="2606037"/>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8" name="Connettore 1 27">
            <a:extLst>
              <a:ext uri="{FF2B5EF4-FFF2-40B4-BE49-F238E27FC236}">
                <a16:creationId xmlns:a16="http://schemas.microsoft.com/office/drawing/2014/main" id="{6CDB6609-7987-A14F-8608-B40CB359989F}"/>
              </a:ext>
            </a:extLst>
          </p:cNvPr>
          <p:cNvCxnSpPr>
            <a:cxnSpLocks/>
            <a:stCxn id="20" idx="3"/>
            <a:endCxn id="5" idx="7"/>
          </p:cNvCxnSpPr>
          <p:nvPr/>
        </p:nvCxnSpPr>
        <p:spPr>
          <a:xfrm flipH="1">
            <a:off x="3227017" y="2651641"/>
            <a:ext cx="4741168" cy="146539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29" name="Connettore 1 28">
            <a:extLst>
              <a:ext uri="{FF2B5EF4-FFF2-40B4-BE49-F238E27FC236}">
                <a16:creationId xmlns:a16="http://schemas.microsoft.com/office/drawing/2014/main" id="{10E1C60E-BB6C-BF42-BD45-B2F4D207FC8D}"/>
              </a:ext>
            </a:extLst>
          </p:cNvPr>
          <p:cNvCxnSpPr>
            <a:cxnSpLocks/>
            <a:stCxn id="14" idx="5"/>
            <a:endCxn id="5" idx="7"/>
          </p:cNvCxnSpPr>
          <p:nvPr/>
        </p:nvCxnSpPr>
        <p:spPr>
          <a:xfrm flipH="1">
            <a:off x="3227017" y="2629993"/>
            <a:ext cx="1016069" cy="148704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0" name="Connettore 1 29">
            <a:extLst>
              <a:ext uri="{FF2B5EF4-FFF2-40B4-BE49-F238E27FC236}">
                <a16:creationId xmlns:a16="http://schemas.microsoft.com/office/drawing/2014/main" id="{9E01267B-E01A-4F4E-B07D-DE3DF0DA0AB4}"/>
              </a:ext>
            </a:extLst>
          </p:cNvPr>
          <p:cNvCxnSpPr>
            <a:cxnSpLocks/>
            <a:stCxn id="8" idx="4"/>
            <a:endCxn id="23" idx="2"/>
          </p:cNvCxnSpPr>
          <p:nvPr/>
        </p:nvCxnSpPr>
        <p:spPr>
          <a:xfrm>
            <a:off x="6096000" y="2354091"/>
            <a:ext cx="2563811" cy="1808096"/>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31" name="Connettore 1 30">
            <a:extLst>
              <a:ext uri="{FF2B5EF4-FFF2-40B4-BE49-F238E27FC236}">
                <a16:creationId xmlns:a16="http://schemas.microsoft.com/office/drawing/2014/main" id="{615C3DEE-67E1-A448-A754-B590D4F0AEE4}"/>
              </a:ext>
            </a:extLst>
          </p:cNvPr>
          <p:cNvCxnSpPr>
            <a:cxnSpLocks/>
            <a:stCxn id="23" idx="2"/>
            <a:endCxn id="11" idx="7"/>
          </p:cNvCxnSpPr>
          <p:nvPr/>
        </p:nvCxnSpPr>
        <p:spPr>
          <a:xfrm flipH="1">
            <a:off x="7816234" y="4162187"/>
            <a:ext cx="843577" cy="88041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37" name="Ovale 36">
            <a:extLst>
              <a:ext uri="{FF2B5EF4-FFF2-40B4-BE49-F238E27FC236}">
                <a16:creationId xmlns:a16="http://schemas.microsoft.com/office/drawing/2014/main" id="{B7CD16AF-383E-2048-A4C2-C5BC1EBE7C3B}"/>
              </a:ext>
            </a:extLst>
          </p:cNvPr>
          <p:cNvSpPr/>
          <p:nvPr/>
        </p:nvSpPr>
        <p:spPr>
          <a:xfrm>
            <a:off x="4577862" y="2922248"/>
            <a:ext cx="506752" cy="506752"/>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8" name="Ovale 37">
            <a:extLst>
              <a:ext uri="{FF2B5EF4-FFF2-40B4-BE49-F238E27FC236}">
                <a16:creationId xmlns:a16="http://schemas.microsoft.com/office/drawing/2014/main" id="{C657C2AB-9ABA-2741-AEDC-F77C1E25BAF2}"/>
              </a:ext>
            </a:extLst>
          </p:cNvPr>
          <p:cNvSpPr/>
          <p:nvPr/>
        </p:nvSpPr>
        <p:spPr>
          <a:xfrm>
            <a:off x="7216055" y="4235789"/>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9" name="Ovale 38">
            <a:extLst>
              <a:ext uri="{FF2B5EF4-FFF2-40B4-BE49-F238E27FC236}">
                <a16:creationId xmlns:a16="http://schemas.microsoft.com/office/drawing/2014/main" id="{BF89A5AF-91BA-3F43-9832-7A897F1A5DE0}"/>
              </a:ext>
            </a:extLst>
          </p:cNvPr>
          <p:cNvSpPr/>
          <p:nvPr/>
        </p:nvSpPr>
        <p:spPr>
          <a:xfrm>
            <a:off x="8088216" y="3174562"/>
            <a:ext cx="488856" cy="48885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0" name="Ovale 39">
            <a:extLst>
              <a:ext uri="{FF2B5EF4-FFF2-40B4-BE49-F238E27FC236}">
                <a16:creationId xmlns:a16="http://schemas.microsoft.com/office/drawing/2014/main" id="{57F9ED47-05E7-894E-990F-3D70FC5A3E39}"/>
              </a:ext>
            </a:extLst>
          </p:cNvPr>
          <p:cNvSpPr/>
          <p:nvPr/>
        </p:nvSpPr>
        <p:spPr>
          <a:xfrm>
            <a:off x="6915508" y="2078182"/>
            <a:ext cx="426569" cy="426569"/>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1" name="Ovale 40">
            <a:extLst>
              <a:ext uri="{FF2B5EF4-FFF2-40B4-BE49-F238E27FC236}">
                <a16:creationId xmlns:a16="http://schemas.microsoft.com/office/drawing/2014/main" id="{EBC9BD60-5E28-0C4C-9269-F9C11D29B62B}"/>
              </a:ext>
            </a:extLst>
          </p:cNvPr>
          <p:cNvSpPr/>
          <p:nvPr/>
        </p:nvSpPr>
        <p:spPr>
          <a:xfrm>
            <a:off x="2843230" y="2919632"/>
            <a:ext cx="509368" cy="509368"/>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cxnSp>
        <p:nvCxnSpPr>
          <p:cNvPr id="54" name="Connettore 1 53">
            <a:extLst>
              <a:ext uri="{FF2B5EF4-FFF2-40B4-BE49-F238E27FC236}">
                <a16:creationId xmlns:a16="http://schemas.microsoft.com/office/drawing/2014/main" id="{563ED35F-A9D0-1144-B3A4-A54BC554CE4D}"/>
              </a:ext>
            </a:extLst>
          </p:cNvPr>
          <p:cNvCxnSpPr>
            <a:cxnSpLocks/>
            <a:stCxn id="17" idx="7"/>
            <a:endCxn id="23" idx="2"/>
          </p:cNvCxnSpPr>
          <p:nvPr/>
        </p:nvCxnSpPr>
        <p:spPr>
          <a:xfrm flipV="1">
            <a:off x="5131156" y="4162187"/>
            <a:ext cx="3528655" cy="1095491"/>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57" name="Connettore 1 56">
            <a:extLst>
              <a:ext uri="{FF2B5EF4-FFF2-40B4-BE49-F238E27FC236}">
                <a16:creationId xmlns:a16="http://schemas.microsoft.com/office/drawing/2014/main" id="{A2668588-307C-7A4D-AECB-637F0F1DD943}"/>
              </a:ext>
            </a:extLst>
          </p:cNvPr>
          <p:cNvCxnSpPr>
            <a:cxnSpLocks/>
            <a:stCxn id="5" idx="7"/>
            <a:endCxn id="23" idx="2"/>
          </p:cNvCxnSpPr>
          <p:nvPr/>
        </p:nvCxnSpPr>
        <p:spPr>
          <a:xfrm>
            <a:off x="3227017" y="4117034"/>
            <a:ext cx="5432794" cy="45153"/>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cxnSp>
        <p:nvCxnSpPr>
          <p:cNvPr id="60" name="Connettore 1 59">
            <a:extLst>
              <a:ext uri="{FF2B5EF4-FFF2-40B4-BE49-F238E27FC236}">
                <a16:creationId xmlns:a16="http://schemas.microsoft.com/office/drawing/2014/main" id="{6327A0BB-1F90-F74E-97FC-2FE06AC92984}"/>
              </a:ext>
            </a:extLst>
          </p:cNvPr>
          <p:cNvCxnSpPr>
            <a:cxnSpLocks/>
            <a:stCxn id="17" idx="7"/>
            <a:endCxn id="14" idx="5"/>
          </p:cNvCxnSpPr>
          <p:nvPr/>
        </p:nvCxnSpPr>
        <p:spPr>
          <a:xfrm flipH="1" flipV="1">
            <a:off x="4243086" y="2629993"/>
            <a:ext cx="888070" cy="2627685"/>
          </a:xfrm>
          <a:prstGeom prst="line">
            <a:avLst/>
          </a:prstGeom>
          <a:ln w="22225" cap="rnd" cmpd="sng">
            <a:solidFill>
              <a:schemeClr val="bg1"/>
            </a:solidFill>
            <a:prstDash val="solid"/>
            <a:round/>
          </a:ln>
        </p:spPr>
        <p:style>
          <a:lnRef idx="1">
            <a:schemeClr val="dk1"/>
          </a:lnRef>
          <a:fillRef idx="0">
            <a:schemeClr val="dk1"/>
          </a:fillRef>
          <a:effectRef idx="0">
            <a:schemeClr val="dk1"/>
          </a:effectRef>
          <a:fontRef idx="minor">
            <a:schemeClr val="tx1"/>
          </a:fontRef>
        </p:style>
      </p:cxnSp>
      <p:sp>
        <p:nvSpPr>
          <p:cNvPr id="65" name="Ovale 64">
            <a:extLst>
              <a:ext uri="{FF2B5EF4-FFF2-40B4-BE49-F238E27FC236}">
                <a16:creationId xmlns:a16="http://schemas.microsoft.com/office/drawing/2014/main" id="{443676C9-75AF-DA4E-8C8D-45F411A76605}"/>
              </a:ext>
            </a:extLst>
          </p:cNvPr>
          <p:cNvSpPr/>
          <p:nvPr/>
        </p:nvSpPr>
        <p:spPr>
          <a:xfrm>
            <a:off x="3935760" y="4415934"/>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5111051" y="2797707"/>
            <a:ext cx="1969898" cy="1937752"/>
            <a:chOff x="5169051" y="2661680"/>
            <a:chExt cx="1969898"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819817"/>
              <a:ext cx="1911097" cy="553998"/>
            </a:xfrm>
            <a:prstGeom prst="rect">
              <a:avLst/>
            </a:prstGeom>
          </p:spPr>
          <p:txBody>
            <a:bodyPr wrap="square">
              <a:spAutoFit/>
            </a:bodyPr>
            <a:lstStyle/>
            <a:p>
              <a:pPr algn="ctr">
                <a:lnSpc>
                  <a:spcPts val="1760"/>
                </a:lnSpc>
              </a:pPr>
              <a:r>
                <a:rPr lang="en-GB" sz="1700" b="1" dirty="0">
                  <a:solidFill>
                    <a:srgbClr val="FF5D00"/>
                  </a:solidFill>
                  <a:latin typeface="Arial" panose="020B0604020202020204" pitchFamily="34" charset="0"/>
                  <a:cs typeface="Arial" panose="020B0604020202020204" pitchFamily="34" charset="0"/>
                </a:rPr>
                <a:t>UNITY IN</a:t>
              </a:r>
            </a:p>
            <a:p>
              <a:pPr algn="ctr">
                <a:lnSpc>
                  <a:spcPts val="1760"/>
                </a:lnSpc>
              </a:pPr>
              <a:r>
                <a:rPr lang="en-GB" sz="1700" b="1" dirty="0">
                  <a:solidFill>
                    <a:srgbClr val="FF5D00"/>
                  </a:solidFill>
                  <a:latin typeface="Arial" panose="020B0604020202020204" pitchFamily="34" charset="0"/>
                  <a:cs typeface="Arial" panose="020B0604020202020204" pitchFamily="34" charset="0"/>
                </a:rPr>
                <a:t>DIVERSITY</a:t>
              </a:r>
              <a:endParaRPr lang="lt-LT" sz="1700" b="1" dirty="0">
                <a:solidFill>
                  <a:srgbClr val="FF5D00"/>
                </a:solidFill>
                <a:latin typeface="Arial" panose="020B0604020202020204" pitchFamily="34" charset="0"/>
                <a:cs typeface="Arial" panose="020B0604020202020204" pitchFamily="34" charset="0"/>
              </a:endParaRP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169051" y="3487670"/>
              <a:ext cx="1969898" cy="307777"/>
            </a:xfrm>
            <a:prstGeom prst="rect">
              <a:avLst/>
            </a:prstGeom>
          </p:spPr>
          <p:txBody>
            <a:bodyPr wrap="none">
              <a:spAutoFit/>
            </a:bodyPr>
            <a:lstStyle/>
            <a:p>
              <a:pPr algn="ctr"/>
              <a:r>
                <a:rPr lang="en-GB" sz="1400" b="1" dirty="0">
                  <a:solidFill>
                    <a:schemeClr val="bg1"/>
                  </a:solidFill>
                </a:rPr>
                <a:t>EUROPEAN VALUES</a:t>
              </a:r>
            </a:p>
          </p:txBody>
        </p:sp>
      </p:grpSp>
      <p:sp>
        <p:nvSpPr>
          <p:cNvPr id="66" name="Ovale 65">
            <a:extLst>
              <a:ext uri="{FF2B5EF4-FFF2-40B4-BE49-F238E27FC236}">
                <a16:creationId xmlns:a16="http://schemas.microsoft.com/office/drawing/2014/main" id="{BE21E1D6-E33A-3C4D-BFC9-375AB9682CBE}"/>
              </a:ext>
            </a:extLst>
          </p:cNvPr>
          <p:cNvSpPr/>
          <p:nvPr/>
        </p:nvSpPr>
        <p:spPr>
          <a:xfrm>
            <a:off x="5004761" y="2113747"/>
            <a:ext cx="303731" cy="303731"/>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0" name="Ovale 69">
            <a:extLst>
              <a:ext uri="{FF2B5EF4-FFF2-40B4-BE49-F238E27FC236}">
                <a16:creationId xmlns:a16="http://schemas.microsoft.com/office/drawing/2014/main" id="{7692B62F-127D-4042-B852-E79891A64C8E}"/>
              </a:ext>
            </a:extLst>
          </p:cNvPr>
          <p:cNvSpPr/>
          <p:nvPr/>
        </p:nvSpPr>
        <p:spPr>
          <a:xfrm>
            <a:off x="8328248" y="5108548"/>
            <a:ext cx="413995" cy="413995"/>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71" name="Ovale 70">
            <a:extLst>
              <a:ext uri="{FF2B5EF4-FFF2-40B4-BE49-F238E27FC236}">
                <a16:creationId xmlns:a16="http://schemas.microsoft.com/office/drawing/2014/main" id="{401DB134-FF0E-1B4A-A87E-3429EBF709A3}"/>
              </a:ext>
            </a:extLst>
          </p:cNvPr>
          <p:cNvSpPr/>
          <p:nvPr/>
        </p:nvSpPr>
        <p:spPr>
          <a:xfrm>
            <a:off x="5807968" y="5589240"/>
            <a:ext cx="273576" cy="273576"/>
          </a:xfrm>
          <a:prstGeom prst="ellipse">
            <a:avLst/>
          </a:prstGeom>
          <a:solidFill>
            <a:schemeClr val="bg1"/>
          </a:solidFill>
          <a:ln w="38100">
            <a:solidFill>
              <a:srgbClr val="0B1741"/>
            </a:solidFill>
          </a:ln>
          <a:effectLst>
            <a:softEdge rad="63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50" name="Immagine 49">
            <a:extLst>
              <a:ext uri="{FF2B5EF4-FFF2-40B4-BE49-F238E27FC236}">
                <a16:creationId xmlns:a16="http://schemas.microsoft.com/office/drawing/2014/main" id="{8367E416-619C-A241-8EF9-76A74A281DE5}"/>
              </a:ext>
            </a:extLst>
          </p:cNvPr>
          <p:cNvPicPr>
            <a:picLocks noChangeAspect="1"/>
          </p:cNvPicPr>
          <p:nvPr/>
        </p:nvPicPr>
        <p:blipFill>
          <a:blip r:embed="rId12"/>
          <a:stretch>
            <a:fillRect/>
          </a:stretch>
        </p:blipFill>
        <p:spPr>
          <a:xfrm>
            <a:off x="8061418" y="1110883"/>
            <a:ext cx="585863" cy="853383"/>
          </a:xfrm>
          <a:prstGeom prst="rect">
            <a:avLst/>
          </a:prstGeom>
        </p:spPr>
      </p:pic>
      <p:pic>
        <p:nvPicPr>
          <p:cNvPr id="51" name="Immagine 50">
            <a:extLst>
              <a:ext uri="{FF2B5EF4-FFF2-40B4-BE49-F238E27FC236}">
                <a16:creationId xmlns:a16="http://schemas.microsoft.com/office/drawing/2014/main" id="{FD96A8B2-32EB-7E49-BE1F-F619451724C0}"/>
              </a:ext>
            </a:extLst>
          </p:cNvPr>
          <p:cNvPicPr>
            <a:picLocks noChangeAspect="1"/>
          </p:cNvPicPr>
          <p:nvPr/>
        </p:nvPicPr>
        <p:blipFill>
          <a:blip r:embed="rId12"/>
          <a:stretch>
            <a:fillRect/>
          </a:stretch>
        </p:blipFill>
        <p:spPr>
          <a:xfrm>
            <a:off x="8968763" y="2936495"/>
            <a:ext cx="585863" cy="853383"/>
          </a:xfrm>
          <a:prstGeom prst="rect">
            <a:avLst/>
          </a:prstGeom>
        </p:spPr>
      </p:pic>
      <p:sp>
        <p:nvSpPr>
          <p:cNvPr id="52" name="Rettangolo con angoli arrotondati 51">
            <a:extLst>
              <a:ext uri="{FF2B5EF4-FFF2-40B4-BE49-F238E27FC236}">
                <a16:creationId xmlns:a16="http://schemas.microsoft.com/office/drawing/2014/main" id="{3752C7FA-AA42-BE41-8F2F-693CB7F905F3}"/>
              </a:ext>
            </a:extLst>
          </p:cNvPr>
          <p:cNvSpPr>
            <a:spLocks noChangeAspect="1"/>
          </p:cNvSpPr>
          <p:nvPr/>
        </p:nvSpPr>
        <p:spPr>
          <a:xfrm>
            <a:off x="9132831" y="1934597"/>
            <a:ext cx="2285834" cy="642347"/>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2000"/>
              </a:lnSpc>
            </a:pPr>
            <a:r>
              <a:rPr lang="it-IT" sz="2000" b="1" dirty="0" err="1">
                <a:latin typeface="Arial" panose="020B0604020202020204" pitchFamily="34" charset="0"/>
                <a:cs typeface="Arial" panose="020B0604020202020204" pitchFamily="34" charset="0"/>
              </a:rPr>
              <a:t>Mistrust</a:t>
            </a:r>
            <a:r>
              <a:rPr lang="it-IT" sz="2000" b="1" dirty="0">
                <a:latin typeface="Arial" panose="020B0604020202020204" pitchFamily="34" charset="0"/>
                <a:cs typeface="Arial" panose="020B0604020202020204" pitchFamily="34" charset="0"/>
              </a:rPr>
              <a:t> and</a:t>
            </a:r>
          </a:p>
          <a:p>
            <a:pPr>
              <a:lnSpc>
                <a:spcPts val="2000"/>
              </a:lnSpc>
            </a:pPr>
            <a:r>
              <a:rPr lang="it-IT" sz="2000" b="1" dirty="0" err="1">
                <a:latin typeface="Arial" panose="020B0604020202020204" pitchFamily="34" charset="0"/>
                <a:cs typeface="Arial" panose="020B0604020202020204" pitchFamily="34" charset="0"/>
              </a:rPr>
              <a:t>suspicion</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grow</a:t>
            </a:r>
            <a:endParaRPr lang="it-IT" sz="2000" b="1" dirty="0">
              <a:highlight>
                <a:srgbClr val="FF00FF"/>
              </a:highlight>
              <a:latin typeface="Arial" panose="020B0604020202020204" pitchFamily="34" charset="0"/>
              <a:cs typeface="Arial" panose="020B0604020202020204" pitchFamily="34" charset="0"/>
            </a:endParaRPr>
          </a:p>
        </p:txBody>
      </p:sp>
      <p:sp>
        <p:nvSpPr>
          <p:cNvPr id="53" name="Rettangolo con angoli arrotondati 52">
            <a:extLst>
              <a:ext uri="{FF2B5EF4-FFF2-40B4-BE49-F238E27FC236}">
                <a16:creationId xmlns:a16="http://schemas.microsoft.com/office/drawing/2014/main" id="{FD1381E5-7608-1849-B4D6-B2B8D01F514B}"/>
              </a:ext>
            </a:extLst>
          </p:cNvPr>
          <p:cNvSpPr>
            <a:spLocks noChangeAspect="1"/>
          </p:cNvSpPr>
          <p:nvPr/>
        </p:nvSpPr>
        <p:spPr>
          <a:xfrm>
            <a:off x="714306" y="3107826"/>
            <a:ext cx="4076848" cy="642347"/>
          </a:xfrm>
          <a:prstGeom prst="roundRect">
            <a:avLst>
              <a:gd name="adj" fmla="val 50000"/>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nSpc>
                <a:spcPts val="2000"/>
              </a:lnSpc>
            </a:pPr>
            <a:r>
              <a:rPr lang="it-IT" sz="2000" b="1" dirty="0">
                <a:latin typeface="Arial" panose="020B0604020202020204" pitchFamily="34" charset="0"/>
                <a:cs typeface="Arial" panose="020B0604020202020204" pitchFamily="34" charset="0"/>
              </a:rPr>
              <a:t>Trust in </a:t>
            </a:r>
            <a:r>
              <a:rPr lang="it-IT" sz="2000" b="1" dirty="0" err="1">
                <a:latin typeface="Arial" panose="020B0604020202020204" pitchFamily="34" charset="0"/>
                <a:cs typeface="Arial" panose="020B0604020202020204" pitchFamily="34" charset="0"/>
              </a:rPr>
              <a:t>values</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like</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democracy</a:t>
            </a:r>
            <a:r>
              <a:rPr lang="it-IT" sz="2000" b="1" dirty="0">
                <a:latin typeface="Arial" panose="020B0604020202020204" pitchFamily="34" charset="0"/>
                <a:cs typeface="Arial" panose="020B0604020202020204" pitchFamily="34" charset="0"/>
              </a:rPr>
              <a:t> and </a:t>
            </a:r>
            <a:r>
              <a:rPr lang="it-IT" sz="2000" b="1" dirty="0" err="1">
                <a:latin typeface="Arial" panose="020B0604020202020204" pitchFamily="34" charset="0"/>
                <a:cs typeface="Arial" panose="020B0604020202020204" pitchFamily="34" charset="0"/>
              </a:rPr>
              <a:t>equality</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slowly</a:t>
            </a:r>
            <a:r>
              <a:rPr lang="it-IT" sz="2000" b="1" dirty="0">
                <a:latin typeface="Arial" panose="020B0604020202020204" pitchFamily="34" charset="0"/>
                <a:cs typeface="Arial" panose="020B0604020202020204" pitchFamily="34" charset="0"/>
              </a:rPr>
              <a:t> </a:t>
            </a:r>
            <a:r>
              <a:rPr lang="it-IT" sz="2000" b="1" dirty="0" err="1">
                <a:latin typeface="Arial" panose="020B0604020202020204" pitchFamily="34" charset="0"/>
                <a:cs typeface="Arial" panose="020B0604020202020204" pitchFamily="34" charset="0"/>
              </a:rPr>
              <a:t>fade</a:t>
            </a:r>
            <a:r>
              <a:rPr lang="it-IT" sz="2000" b="1" dirty="0">
                <a:latin typeface="Arial" panose="020B0604020202020204" pitchFamily="34" charset="0"/>
                <a:cs typeface="Arial" panose="020B0604020202020204" pitchFamily="34" charset="0"/>
              </a:rPr>
              <a:t> out</a:t>
            </a:r>
            <a:endParaRPr lang="it-IT" sz="2000" b="1" dirty="0">
              <a:highlight>
                <a:srgbClr val="FF00FF"/>
              </a:highligh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28724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C730049C-98A9-B243-9A76-081623AAD111}"/>
              </a:ext>
            </a:extLst>
          </p:cNvPr>
          <p:cNvSpPr>
            <a:spLocks noGrp="1"/>
          </p:cNvSpPr>
          <p:nvPr>
            <p:ph type="ctrTitle"/>
          </p:nvPr>
        </p:nvSpPr>
        <p:spPr/>
        <p:txBody>
          <a:bodyPr/>
          <a:lstStyle/>
          <a:p>
            <a:r>
              <a:rPr lang="it-IT" dirty="0"/>
              <a:t>HOW DISINFORMATION WORKS - </a:t>
            </a:r>
            <a:r>
              <a:rPr lang="it-IT" b="1" dirty="0"/>
              <a:t>DISINFORMATION PROCESS II – EUROPEAN VALUES</a:t>
            </a:r>
          </a:p>
        </p:txBody>
      </p:sp>
      <p:sp>
        <p:nvSpPr>
          <p:cNvPr id="11" name="Ovale 10">
            <a:extLst>
              <a:ext uri="{FF2B5EF4-FFF2-40B4-BE49-F238E27FC236}">
                <a16:creationId xmlns:a16="http://schemas.microsoft.com/office/drawing/2014/main" id="{9DC12CD3-63BD-4F44-8F91-A12B0815F643}"/>
              </a:ext>
            </a:extLst>
          </p:cNvPr>
          <p:cNvSpPr/>
          <p:nvPr/>
        </p:nvSpPr>
        <p:spPr>
          <a:xfrm>
            <a:off x="7360891" y="1958019"/>
            <a:ext cx="3198039" cy="3198039"/>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1400" b="1" dirty="0">
                <a:solidFill>
                  <a:schemeClr val="bg1"/>
                </a:solidFill>
              </a:rPr>
              <a:t>ANTI EUROPEAN VALUES GROW</a:t>
            </a:r>
          </a:p>
        </p:txBody>
      </p:sp>
      <p:sp>
        <p:nvSpPr>
          <p:cNvPr id="42" name="Rettangolo 41">
            <a:extLst>
              <a:ext uri="{FF2B5EF4-FFF2-40B4-BE49-F238E27FC236}">
                <a16:creationId xmlns:a16="http://schemas.microsoft.com/office/drawing/2014/main" id="{70962A45-2AC0-C54E-81A4-CBC915FBE22A}"/>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grpSp>
        <p:nvGrpSpPr>
          <p:cNvPr id="32" name="Gruppo 31">
            <a:extLst>
              <a:ext uri="{FF2B5EF4-FFF2-40B4-BE49-F238E27FC236}">
                <a16:creationId xmlns:a16="http://schemas.microsoft.com/office/drawing/2014/main" id="{33EEE1E5-45D8-8744-BA44-2DCBE60BF613}"/>
              </a:ext>
            </a:extLst>
          </p:cNvPr>
          <p:cNvGrpSpPr/>
          <p:nvPr/>
        </p:nvGrpSpPr>
        <p:grpSpPr>
          <a:xfrm>
            <a:off x="4417368" y="1974364"/>
            <a:ext cx="3191550" cy="3139468"/>
            <a:chOff x="5169051" y="2661680"/>
            <a:chExt cx="1969898" cy="1937752"/>
          </a:xfrm>
        </p:grpSpPr>
        <p:sp>
          <p:nvSpPr>
            <p:cNvPr id="33" name="Ovale 32">
              <a:extLst>
                <a:ext uri="{FF2B5EF4-FFF2-40B4-BE49-F238E27FC236}">
                  <a16:creationId xmlns:a16="http://schemas.microsoft.com/office/drawing/2014/main" id="{F94E7DCD-684A-C742-9582-7314BE6A0F33}"/>
                </a:ext>
              </a:extLst>
            </p:cNvPr>
            <p:cNvSpPr/>
            <p:nvPr/>
          </p:nvSpPr>
          <p:spPr>
            <a:xfrm>
              <a:off x="5185123" y="2661680"/>
              <a:ext cx="1937752" cy="1937752"/>
            </a:xfrm>
            <a:prstGeom prst="ellipse">
              <a:avLst/>
            </a:prstGeom>
            <a:solidFill>
              <a:schemeClr val="tx1"/>
            </a:solidFill>
            <a:ln w="34925">
              <a:solidFill>
                <a:srgbClr val="1641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sp>
          <p:nvSpPr>
            <p:cNvPr id="34" name="Rectangle 15">
              <a:extLst>
                <a:ext uri="{FF2B5EF4-FFF2-40B4-BE49-F238E27FC236}">
                  <a16:creationId xmlns:a16="http://schemas.microsoft.com/office/drawing/2014/main" id="{7DFEDB80-CA1B-2745-93A0-08F9AB91723A}"/>
                </a:ext>
              </a:extLst>
            </p:cNvPr>
            <p:cNvSpPr/>
            <p:nvPr/>
          </p:nvSpPr>
          <p:spPr>
            <a:xfrm>
              <a:off x="5198451" y="3819817"/>
              <a:ext cx="1911097" cy="553998"/>
            </a:xfrm>
            <a:prstGeom prst="rect">
              <a:avLst/>
            </a:prstGeom>
          </p:spPr>
          <p:txBody>
            <a:bodyPr wrap="square">
              <a:spAutoFit/>
            </a:bodyPr>
            <a:lstStyle/>
            <a:p>
              <a:pPr algn="ctr">
                <a:lnSpc>
                  <a:spcPts val="1760"/>
                </a:lnSpc>
              </a:pPr>
              <a:r>
                <a:rPr lang="en-GB" sz="1700" b="1" dirty="0">
                  <a:solidFill>
                    <a:srgbClr val="FF5D00"/>
                  </a:solidFill>
                  <a:latin typeface="Arial" panose="020B0604020202020204" pitchFamily="34" charset="0"/>
                  <a:cs typeface="Arial" panose="020B0604020202020204" pitchFamily="34" charset="0"/>
                </a:rPr>
                <a:t>UNITY IN</a:t>
              </a:r>
            </a:p>
            <a:p>
              <a:pPr algn="ctr">
                <a:lnSpc>
                  <a:spcPts val="1760"/>
                </a:lnSpc>
              </a:pPr>
              <a:r>
                <a:rPr lang="en-GB" sz="1700" b="1" dirty="0">
                  <a:solidFill>
                    <a:srgbClr val="FF5D00"/>
                  </a:solidFill>
                  <a:latin typeface="Arial" panose="020B0604020202020204" pitchFamily="34" charset="0"/>
                  <a:cs typeface="Arial" panose="020B0604020202020204" pitchFamily="34" charset="0"/>
                </a:rPr>
                <a:t>DIVERSITY</a:t>
              </a:r>
              <a:endParaRPr lang="lt-LT" sz="1700" b="1" dirty="0">
                <a:solidFill>
                  <a:srgbClr val="FF5D00"/>
                </a:solidFill>
                <a:latin typeface="Arial" panose="020B0604020202020204" pitchFamily="34" charset="0"/>
                <a:cs typeface="Arial" panose="020B0604020202020204" pitchFamily="34" charset="0"/>
              </a:endParaRPr>
            </a:p>
          </p:txBody>
        </p:sp>
        <p:pic>
          <p:nvPicPr>
            <p:cNvPr id="35" name="Graphic 58">
              <a:extLst>
                <a:ext uri="{FF2B5EF4-FFF2-40B4-BE49-F238E27FC236}">
                  <a16:creationId xmlns:a16="http://schemas.microsoft.com/office/drawing/2014/main" id="{4D04ABB8-F427-B645-B9DC-72FAF5782E20}"/>
                </a:ext>
              </a:extLst>
            </p:cNvPr>
            <p:cNvPicPr>
              <a:picLocks noChangeAspect="1"/>
            </p:cNvPicPr>
            <p:nvPr/>
          </p:nvPicPr>
          <p:blipFill>
            <a:blip r:embed="rId3">
              <a:extLst>
                <a:ext uri="{96DAC541-7B7A-43D3-8B79-37D633B846F1}">
                  <asvg:svgBlip xmlns="" xmlns:asvg="http://schemas.microsoft.com/office/drawing/2016/SVG/main" r:embed="rId4"/>
                </a:ext>
              </a:extLst>
            </a:blip>
            <a:stretch>
              <a:fillRect/>
            </a:stretch>
          </p:blipFill>
          <p:spPr>
            <a:xfrm>
              <a:off x="5728549" y="2904641"/>
              <a:ext cx="850900" cy="546100"/>
            </a:xfrm>
            <a:prstGeom prst="rect">
              <a:avLst/>
            </a:prstGeom>
          </p:spPr>
        </p:pic>
        <p:sp>
          <p:nvSpPr>
            <p:cNvPr id="36" name="Rettangolo 35">
              <a:extLst>
                <a:ext uri="{FF2B5EF4-FFF2-40B4-BE49-F238E27FC236}">
                  <a16:creationId xmlns:a16="http://schemas.microsoft.com/office/drawing/2014/main" id="{56D6E20A-138B-C540-AED6-4BA84CE807A7}"/>
                </a:ext>
              </a:extLst>
            </p:cNvPr>
            <p:cNvSpPr/>
            <p:nvPr/>
          </p:nvSpPr>
          <p:spPr>
            <a:xfrm>
              <a:off x="5169051" y="3487670"/>
              <a:ext cx="1969898" cy="307777"/>
            </a:xfrm>
            <a:prstGeom prst="rect">
              <a:avLst/>
            </a:prstGeom>
          </p:spPr>
          <p:txBody>
            <a:bodyPr wrap="none">
              <a:spAutoFit/>
            </a:bodyPr>
            <a:lstStyle/>
            <a:p>
              <a:pPr algn="ctr"/>
              <a:r>
                <a:rPr lang="en-GB" sz="1400" b="1" dirty="0">
                  <a:solidFill>
                    <a:schemeClr val="bg1"/>
                  </a:solidFill>
                </a:rPr>
                <a:t>EUROPEAN VALUES</a:t>
              </a:r>
            </a:p>
          </p:txBody>
        </p:sp>
      </p:grpSp>
      <p:sp>
        <p:nvSpPr>
          <p:cNvPr id="56" name="Ovale 55">
            <a:extLst>
              <a:ext uri="{FF2B5EF4-FFF2-40B4-BE49-F238E27FC236}">
                <a16:creationId xmlns:a16="http://schemas.microsoft.com/office/drawing/2014/main" id="{5CF470F6-2FF9-7E4B-9118-AC20948819E6}"/>
              </a:ext>
            </a:extLst>
          </p:cNvPr>
          <p:cNvSpPr/>
          <p:nvPr/>
        </p:nvSpPr>
        <p:spPr>
          <a:xfrm>
            <a:off x="1587797" y="1958019"/>
            <a:ext cx="3198039" cy="3198039"/>
          </a:xfrm>
          <a:prstGeom prst="ellipse">
            <a:avLst/>
          </a:prstGeom>
          <a:solidFill>
            <a:schemeClr val="accent3"/>
          </a:solidFill>
          <a:ln w="38100">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ormAutofit/>
          </a:bodyPr>
          <a:lstStyle/>
          <a:p>
            <a:pPr algn="ctr"/>
            <a:r>
              <a:rPr lang="en-GB" sz="1400" b="1" dirty="0">
                <a:solidFill>
                  <a:schemeClr val="bg1"/>
                </a:solidFill>
              </a:rPr>
              <a:t>CONFUSION AND INDECISION REIGN</a:t>
            </a:r>
          </a:p>
        </p:txBody>
      </p:sp>
    </p:spTree>
    <p:extLst>
      <p:ext uri="{BB962C8B-B14F-4D97-AF65-F5344CB8AC3E}">
        <p14:creationId xmlns:p14="http://schemas.microsoft.com/office/powerpoint/2010/main" val="332368622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FFF77FA1-7D3C-FF43-85B9-52BB82C04A92}"/>
              </a:ext>
            </a:extLst>
          </p:cNvPr>
          <p:cNvSpPr>
            <a:spLocks noGrp="1"/>
          </p:cNvSpPr>
          <p:nvPr>
            <p:ph type="ctrTitle"/>
          </p:nvPr>
        </p:nvSpPr>
        <p:spPr/>
        <p:txBody>
          <a:bodyPr/>
          <a:lstStyle/>
          <a:p>
            <a:r>
              <a:rPr lang="it-IT" spc="-100" dirty="0"/>
              <a:t>HOW DISINFORMATION WORKS - </a:t>
            </a:r>
            <a:r>
              <a:rPr lang="it-IT" b="1" dirty="0"/>
              <a:t>DISINFORMATION PROCESS II - AGAINST THE EU: FROM RUSSIA TODAY</a:t>
            </a:r>
          </a:p>
        </p:txBody>
      </p:sp>
      <p:sp>
        <p:nvSpPr>
          <p:cNvPr id="5" name="Rettangolo 4">
            <a:extLst>
              <a:ext uri="{FF2B5EF4-FFF2-40B4-BE49-F238E27FC236}">
                <a16:creationId xmlns:a16="http://schemas.microsoft.com/office/drawing/2014/main" id="{EEF0C153-1B8E-4145-8569-D0003A27DB60}"/>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pic>
        <p:nvPicPr>
          <p:cNvPr id="6" name="Picture Placeholder 2"/>
          <p:cNvPicPr>
            <a:picLocks noChangeAspect="1"/>
          </p:cNvPicPr>
          <p:nvPr/>
        </p:nvPicPr>
        <p:blipFill>
          <a:blip r:embed="rId3"/>
          <a:srcRect t="10039" b="10039"/>
          <a:stretch>
            <a:fillRect/>
          </a:stretch>
        </p:blipFill>
        <p:spPr>
          <a:xfrm>
            <a:off x="407751" y="1617785"/>
            <a:ext cx="6549104" cy="4357638"/>
          </a:xfrm>
          <a:prstGeom prst="rect">
            <a:avLst/>
          </a:prstGeom>
        </p:spPr>
      </p:pic>
      <p:pic>
        <p:nvPicPr>
          <p:cNvPr id="7" name="Picture 6"/>
          <p:cNvPicPr>
            <a:picLocks noChangeAspect="1"/>
          </p:cNvPicPr>
          <p:nvPr/>
        </p:nvPicPr>
        <p:blipFill>
          <a:blip r:embed="rId4"/>
          <a:stretch>
            <a:fillRect/>
          </a:stretch>
        </p:blipFill>
        <p:spPr>
          <a:xfrm>
            <a:off x="5928651" y="602901"/>
            <a:ext cx="4383712" cy="5906928"/>
          </a:xfrm>
          <a:prstGeom prst="rect">
            <a:avLst/>
          </a:prstGeom>
        </p:spPr>
      </p:pic>
    </p:spTree>
    <p:extLst>
      <p:ext uri="{BB962C8B-B14F-4D97-AF65-F5344CB8AC3E}">
        <p14:creationId xmlns:p14="http://schemas.microsoft.com/office/powerpoint/2010/main" val="332617935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3FEA52EE-C128-B946-B2F7-E917FFBB0195}"/>
              </a:ext>
            </a:extLst>
          </p:cNvPr>
          <p:cNvSpPr>
            <a:spLocks noGrp="1"/>
          </p:cNvSpPr>
          <p:nvPr>
            <p:ph type="ctrTitle"/>
          </p:nvPr>
        </p:nvSpPr>
        <p:spPr/>
        <p:txBody>
          <a:bodyPr/>
          <a:lstStyle/>
          <a:p>
            <a:r>
              <a:rPr lang="it-IT" dirty="0"/>
              <a:t>HOW DISINFORMATION WORKS - </a:t>
            </a:r>
            <a:r>
              <a:rPr lang="it-IT" b="1" dirty="0"/>
              <a:t>DISINFORMATION PROCESS II – EUROPEAN VALUES</a:t>
            </a:r>
          </a:p>
        </p:txBody>
      </p:sp>
      <p:pic>
        <p:nvPicPr>
          <p:cNvPr id="4" name="Picture 2" descr=" The message that has been spread on social media">
            <a:extLst>
              <a:ext uri="{FF2B5EF4-FFF2-40B4-BE49-F238E27FC236}">
                <a16:creationId xmlns:a16="http://schemas.microsoft.com/office/drawing/2014/main" id="{8C2C8492-3B37-5040-9778-1009F813B1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642" y="1925291"/>
            <a:ext cx="2527435" cy="2210992"/>
          </a:xfrm>
          <a:prstGeom prst="rect">
            <a:avLst/>
          </a:prstGeom>
          <a:noFill/>
          <a:ln w="85725" cap="rnd">
            <a:solidFill>
              <a:srgbClr val="FF5D00"/>
            </a:solidFill>
            <a:round/>
          </a:ln>
          <a:extLst>
            <a:ext uri="{909E8E84-426E-40DD-AFC4-6F175D3DCCD1}">
              <a14:hiddenFill xmlns:a14="http://schemas.microsoft.com/office/drawing/2010/main">
                <a:solidFill>
                  <a:srgbClr val="FFFFFF"/>
                </a:solidFill>
              </a14:hiddenFill>
            </a:ext>
          </a:extLst>
        </p:spPr>
      </p:pic>
      <p:pic>
        <p:nvPicPr>
          <p:cNvPr id="5" name="Picture 11">
            <a:extLst>
              <a:ext uri="{FF2B5EF4-FFF2-40B4-BE49-F238E27FC236}">
                <a16:creationId xmlns:a16="http://schemas.microsoft.com/office/drawing/2014/main" id="{81638D59-05EE-E840-9A57-DF91419FF796}"/>
              </a:ext>
            </a:extLst>
          </p:cNvPr>
          <p:cNvPicPr>
            <a:picLocks noChangeAspect="1"/>
          </p:cNvPicPr>
          <p:nvPr/>
        </p:nvPicPr>
        <p:blipFill rotWithShape="1">
          <a:blip r:embed="rId4"/>
          <a:srcRect b="13246"/>
          <a:stretch/>
        </p:blipFill>
        <p:spPr>
          <a:xfrm>
            <a:off x="3509276" y="1925291"/>
            <a:ext cx="2516244" cy="2643979"/>
          </a:xfrm>
          <a:prstGeom prst="rect">
            <a:avLst/>
          </a:prstGeom>
          <a:ln w="85725" cap="rnd">
            <a:solidFill>
              <a:srgbClr val="FF5D00"/>
            </a:solidFill>
            <a:round/>
          </a:ln>
        </p:spPr>
      </p:pic>
      <p:pic>
        <p:nvPicPr>
          <p:cNvPr id="6" name="Picture 2" descr="https://theshiftnews.com/wp-content/uploads/2020/02/Vaccines-e1584369741593-528x640.jpg">
            <a:extLst>
              <a:ext uri="{FF2B5EF4-FFF2-40B4-BE49-F238E27FC236}">
                <a16:creationId xmlns:a16="http://schemas.microsoft.com/office/drawing/2014/main" id="{41703D48-D3EF-E742-A3DC-6FA6A1DEEBB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081210" y="1925291"/>
            <a:ext cx="2521340" cy="3056170"/>
          </a:xfrm>
          <a:prstGeom prst="rect">
            <a:avLst/>
          </a:prstGeom>
          <a:noFill/>
          <a:ln w="85725" cap="rnd">
            <a:solidFill>
              <a:srgbClr val="FF5D00"/>
            </a:solidFill>
            <a:round/>
          </a:ln>
          <a:extLst>
            <a:ext uri="{909E8E84-426E-40DD-AFC4-6F175D3DCCD1}">
              <a14:hiddenFill xmlns:a14="http://schemas.microsoft.com/office/drawing/2010/main">
                <a:solidFill>
                  <a:srgbClr val="FFFFFF"/>
                </a:solidFill>
              </a14:hiddenFill>
            </a:ext>
          </a:extLst>
        </p:spPr>
      </p:pic>
      <p:pic>
        <p:nvPicPr>
          <p:cNvPr id="7" name="Picture 1">
            <a:extLst>
              <a:ext uri="{FF2B5EF4-FFF2-40B4-BE49-F238E27FC236}">
                <a16:creationId xmlns:a16="http://schemas.microsoft.com/office/drawing/2014/main" id="{82178E1D-A01C-7D43-99A8-3A5D0FA20A2D}"/>
              </a:ext>
            </a:extLst>
          </p:cNvPr>
          <p:cNvPicPr>
            <a:picLocks noChangeAspect="1"/>
          </p:cNvPicPr>
          <p:nvPr/>
        </p:nvPicPr>
        <p:blipFill>
          <a:blip r:embed="rId6"/>
          <a:stretch>
            <a:fillRect/>
          </a:stretch>
        </p:blipFill>
        <p:spPr>
          <a:xfrm>
            <a:off x="6244719" y="1925291"/>
            <a:ext cx="2617291" cy="2641638"/>
          </a:xfrm>
          <a:prstGeom prst="rect">
            <a:avLst/>
          </a:prstGeom>
          <a:ln w="85725" cap="rnd">
            <a:solidFill>
              <a:srgbClr val="FF5D00"/>
            </a:solidFill>
            <a:round/>
          </a:ln>
        </p:spPr>
      </p:pic>
      <p:sp>
        <p:nvSpPr>
          <p:cNvPr id="9" name="Rettangolo 8">
            <a:extLst>
              <a:ext uri="{FF2B5EF4-FFF2-40B4-BE49-F238E27FC236}">
                <a16:creationId xmlns:a16="http://schemas.microsoft.com/office/drawing/2014/main" id="{1D876306-6804-ED40-B55D-92ABBDC3E95F}"/>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32861617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5" presetClass="entr" presetSubtype="0" fill="hold"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1000" fill="hold"/>
                                        <p:tgtEl>
                                          <p:spTgt spid="6"/>
                                        </p:tgtEl>
                                        <p:attrNameLst>
                                          <p:attrName>ppt_w</p:attrName>
                                        </p:attrNameLst>
                                      </p:cBhvr>
                                      <p:tavLst>
                                        <p:tav tm="0">
                                          <p:val>
                                            <p:fltVal val="0"/>
                                          </p:val>
                                        </p:tav>
                                        <p:tav tm="100000">
                                          <p:val>
                                            <p:strVal val="#ppt_w"/>
                                          </p:val>
                                        </p:tav>
                                      </p:tavLst>
                                    </p:anim>
                                    <p:anim calcmode="lin" valueType="num">
                                      <p:cBhvr>
                                        <p:cTn id="20" dur="1000" fill="hold"/>
                                        <p:tgtEl>
                                          <p:spTgt spid="6"/>
                                        </p:tgtEl>
                                        <p:attrNameLst>
                                          <p:attrName>ppt_h</p:attrName>
                                        </p:attrNameLst>
                                      </p:cBhvr>
                                      <p:tavLst>
                                        <p:tav tm="0">
                                          <p:val>
                                            <p:fltVal val="0"/>
                                          </p:val>
                                        </p:tav>
                                        <p:tav tm="100000">
                                          <p:val>
                                            <p:strVal val="#ppt_h"/>
                                          </p:val>
                                        </p:tav>
                                      </p:tavLst>
                                    </p:anim>
                                    <p:anim calcmode="lin" valueType="num">
                                      <p:cBhvr>
                                        <p:cTn id="21"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22"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B1B4F-67C8-DE4C-934B-80891B4E1611}"/>
              </a:ext>
            </a:extLst>
          </p:cNvPr>
          <p:cNvSpPr>
            <a:spLocks noGrp="1"/>
          </p:cNvSpPr>
          <p:nvPr>
            <p:ph type="ctrTitle"/>
          </p:nvPr>
        </p:nvSpPr>
        <p:spPr/>
        <p:txBody>
          <a:bodyPr/>
          <a:lstStyle/>
          <a:p>
            <a:r>
              <a:rPr lang="it-IT" dirty="0"/>
              <a:t>HOW DISINFORMATION WORKS - </a:t>
            </a:r>
            <a:r>
              <a:rPr lang="it-IT" b="1" dirty="0"/>
              <a:t>THE ROLE OF SOCIAL MEDIA</a:t>
            </a:r>
          </a:p>
        </p:txBody>
      </p:sp>
      <p:pic>
        <p:nvPicPr>
          <p:cNvPr id="6" name="Immagine 5">
            <a:extLst>
              <a:ext uri="{FF2B5EF4-FFF2-40B4-BE49-F238E27FC236}">
                <a16:creationId xmlns:a16="http://schemas.microsoft.com/office/drawing/2014/main" id="{391593D0-990A-6641-A424-091898045ACE}"/>
              </a:ext>
            </a:extLst>
          </p:cNvPr>
          <p:cNvPicPr>
            <a:picLocks noChangeAspect="1"/>
          </p:cNvPicPr>
          <p:nvPr/>
        </p:nvPicPr>
        <p:blipFill>
          <a:blip r:embed="rId3"/>
          <a:stretch>
            <a:fillRect/>
          </a:stretch>
        </p:blipFill>
        <p:spPr>
          <a:xfrm>
            <a:off x="4711459" y="740589"/>
            <a:ext cx="2946990" cy="5709332"/>
          </a:xfrm>
          <a:prstGeom prst="rect">
            <a:avLst/>
          </a:prstGeom>
        </p:spPr>
      </p:pic>
      <p:pic>
        <p:nvPicPr>
          <p:cNvPr id="4" name="Picture 2" descr="TikTok video screenshot1">
            <a:extLst>
              <a:ext uri="{FF2B5EF4-FFF2-40B4-BE49-F238E27FC236}">
                <a16:creationId xmlns:a16="http://schemas.microsoft.com/office/drawing/2014/main" id="{293F6FE1-0683-9D41-AFF3-33825ED5D3E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1916" y="1768344"/>
            <a:ext cx="2574911" cy="3911346"/>
          </a:xfrm>
          <a:prstGeom prst="rect">
            <a:avLst/>
          </a:prstGeom>
          <a:noFill/>
          <a:extLst>
            <a:ext uri="{909E8E84-426E-40DD-AFC4-6F175D3DCCD1}">
              <a14:hiddenFill xmlns:a14="http://schemas.microsoft.com/office/drawing/2010/main">
                <a:solidFill>
                  <a:srgbClr val="FFFFFF"/>
                </a:solidFill>
              </a14:hiddenFill>
            </a:ext>
          </a:extLst>
        </p:spPr>
      </p:pic>
      <p:sp>
        <p:nvSpPr>
          <p:cNvPr id="7" name="Rettangolo 6">
            <a:extLst>
              <a:ext uri="{FF2B5EF4-FFF2-40B4-BE49-F238E27FC236}">
                <a16:creationId xmlns:a16="http://schemas.microsoft.com/office/drawing/2014/main" id="{42F31222-EF65-F14A-8AFB-506262FBA27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sp>
        <p:nvSpPr>
          <p:cNvPr id="8" name="Rettangolo con angoli arrotondati 7">
            <a:extLst>
              <a:ext uri="{FF2B5EF4-FFF2-40B4-BE49-F238E27FC236}">
                <a16:creationId xmlns:a16="http://schemas.microsoft.com/office/drawing/2014/main" id="{E65C04BC-5CBD-664E-A549-7AEF6A392924}"/>
              </a:ext>
            </a:extLst>
          </p:cNvPr>
          <p:cNvSpPr>
            <a:spLocks noChangeAspect="1"/>
          </p:cNvSpPr>
          <p:nvPr/>
        </p:nvSpPr>
        <p:spPr>
          <a:xfrm>
            <a:off x="4063161" y="1473620"/>
            <a:ext cx="4065678" cy="470719"/>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THE ROLE OF SOCIAL MEDIA</a:t>
            </a:r>
          </a:p>
        </p:txBody>
      </p:sp>
    </p:spTree>
    <p:extLst>
      <p:ext uri="{BB962C8B-B14F-4D97-AF65-F5344CB8AC3E}">
        <p14:creationId xmlns:p14="http://schemas.microsoft.com/office/powerpoint/2010/main" val="111938380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A51B1B4F-67C8-DE4C-934B-80891B4E1611}"/>
              </a:ext>
            </a:extLst>
          </p:cNvPr>
          <p:cNvSpPr>
            <a:spLocks noGrp="1"/>
          </p:cNvSpPr>
          <p:nvPr>
            <p:ph type="ctrTitle"/>
          </p:nvPr>
        </p:nvSpPr>
        <p:spPr/>
        <p:txBody>
          <a:bodyPr/>
          <a:lstStyle/>
          <a:p>
            <a:r>
              <a:rPr lang="it-IT" dirty="0"/>
              <a:t>HOW DISINFORMATION WORKS - </a:t>
            </a:r>
            <a:r>
              <a:rPr lang="it-IT" b="1" dirty="0"/>
              <a:t>HOW CAN CONTENT BE MANIPULATED? </a:t>
            </a:r>
          </a:p>
        </p:txBody>
      </p:sp>
      <p:sp>
        <p:nvSpPr>
          <p:cNvPr id="7" name="Rettangolo 6">
            <a:extLst>
              <a:ext uri="{FF2B5EF4-FFF2-40B4-BE49-F238E27FC236}">
                <a16:creationId xmlns:a16="http://schemas.microsoft.com/office/drawing/2014/main" id="{42F31222-EF65-F14A-8AFB-506262FBA27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pic>
        <p:nvPicPr>
          <p:cNvPr id="9" name="RuLQkuA">
            <a:hlinkClick r:id="" action="ppaction://media"/>
            <a:extLst>
              <a:ext uri="{FF2B5EF4-FFF2-40B4-BE49-F238E27FC236}">
                <a16:creationId xmlns:a16="http://schemas.microsoft.com/office/drawing/2014/main" id="{6A351034-3558-6B43-BEEE-885EA981C43C}"/>
              </a:ext>
            </a:extLst>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2667000" y="1500188"/>
            <a:ext cx="6858000" cy="3857625"/>
          </a:xfrm>
          <a:prstGeom prst="rect">
            <a:avLst/>
          </a:prstGeom>
        </p:spPr>
      </p:pic>
    </p:spTree>
    <p:extLst>
      <p:ext uri="{BB962C8B-B14F-4D97-AF65-F5344CB8AC3E}">
        <p14:creationId xmlns:p14="http://schemas.microsoft.com/office/powerpoint/2010/main" val="3721773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4215" fill="hold"/>
                                        <p:tgtEl>
                                          <p:spTgt spid="9"/>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9"/>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9"/>
                                        </p:tgtEl>
                                      </p:cBhvr>
                                    </p:cmd>
                                  </p:childTnLst>
                                </p:cTn>
                              </p:par>
                            </p:childTnLst>
                          </p:cTn>
                        </p:par>
                      </p:childTnLst>
                    </p:cTn>
                  </p:par>
                </p:childTnLst>
              </p:cTn>
              <p:nextCondLst>
                <p:cond evt="onClick" delay="0">
                  <p:tgtEl>
                    <p:spTgt spid="9"/>
                  </p:tgtEl>
                </p:cond>
              </p:nextCondLst>
            </p:seq>
            <p:video>
              <p:cMediaNode vol="80000">
                <p:cTn id="12" fill="hold" display="0">
                  <p:stCondLst>
                    <p:cond delay="indefinite"/>
                  </p:stCondLst>
                </p:cTn>
                <p:tgtEl>
                  <p:spTgt spid="9"/>
                </p:tgtEl>
              </p:cMediaNode>
            </p:video>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1A73BB1-CF08-9A48-9192-B1164B19FB34}"/>
              </a:ext>
            </a:extLst>
          </p:cNvPr>
          <p:cNvSpPr>
            <a:spLocks noGrp="1"/>
          </p:cNvSpPr>
          <p:nvPr>
            <p:ph type="ctrTitle"/>
          </p:nvPr>
        </p:nvSpPr>
        <p:spPr/>
        <p:txBody>
          <a:bodyPr/>
          <a:lstStyle/>
          <a:p>
            <a:r>
              <a:rPr lang="it-IT" dirty="0"/>
              <a:t>HOW DISINFORMATION WORKS - </a:t>
            </a:r>
            <a:r>
              <a:rPr lang="it-IT" b="1" dirty="0"/>
              <a:t>HOW CAN CONTENT BE MANIPULATED? </a:t>
            </a:r>
          </a:p>
        </p:txBody>
      </p:sp>
      <p:pic>
        <p:nvPicPr>
          <p:cNvPr id="4" name="Elementi multimediali online 3" descr="How to make a propaganda video?">
            <a:hlinkClick r:id="" action="ppaction://media"/>
            <a:extLst>
              <a:ext uri="{FF2B5EF4-FFF2-40B4-BE49-F238E27FC236}">
                <a16:creationId xmlns:a16="http://schemas.microsoft.com/office/drawing/2014/main" id="{D85EFCA4-D4EF-124F-949F-0124A7118702}"/>
              </a:ext>
            </a:extLst>
          </p:cNvPr>
          <p:cNvPicPr>
            <a:picLocks noRot="1" noChangeAspect="1"/>
          </p:cNvPicPr>
          <p:nvPr>
            <a:videoFile r:link="rId1"/>
          </p:nvPr>
        </p:nvPicPr>
        <p:blipFill>
          <a:blip r:embed="rId4"/>
          <a:stretch>
            <a:fillRect/>
          </a:stretch>
        </p:blipFill>
        <p:spPr>
          <a:xfrm>
            <a:off x="2735056" y="898695"/>
            <a:ext cx="6721887" cy="5041415"/>
          </a:xfrm>
          <a:prstGeom prst="rect">
            <a:avLst/>
          </a:prstGeom>
        </p:spPr>
      </p:pic>
      <p:pic>
        <p:nvPicPr>
          <p:cNvPr id="6" name="Immagine 5">
            <a:extLst>
              <a:ext uri="{FF2B5EF4-FFF2-40B4-BE49-F238E27FC236}">
                <a16:creationId xmlns:a16="http://schemas.microsoft.com/office/drawing/2014/main" id="{516FB16D-93C4-664E-80E5-4F5DF22ECFA4}"/>
              </a:ext>
            </a:extLst>
          </p:cNvPr>
          <p:cNvPicPr>
            <a:picLocks noChangeAspect="1"/>
          </p:cNvPicPr>
          <p:nvPr/>
        </p:nvPicPr>
        <p:blipFill>
          <a:blip r:embed="rId5"/>
          <a:stretch>
            <a:fillRect/>
          </a:stretch>
        </p:blipFill>
        <p:spPr>
          <a:xfrm rot="907953">
            <a:off x="7671187" y="802718"/>
            <a:ext cx="2836205" cy="860866"/>
          </a:xfrm>
          <a:prstGeom prst="rect">
            <a:avLst/>
          </a:prstGeom>
        </p:spPr>
      </p:pic>
      <p:sp>
        <p:nvSpPr>
          <p:cNvPr id="5" name="Rettangolo 4">
            <a:extLst>
              <a:ext uri="{FF2B5EF4-FFF2-40B4-BE49-F238E27FC236}">
                <a16:creationId xmlns:a16="http://schemas.microsoft.com/office/drawing/2014/main" id="{8ABFB675-AB97-3F41-9E8F-7AB7C888CC32}"/>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2</a:t>
            </a:r>
          </a:p>
        </p:txBody>
      </p:sp>
    </p:spTree>
    <p:extLst>
      <p:ext uri="{BB962C8B-B14F-4D97-AF65-F5344CB8AC3E}">
        <p14:creationId xmlns:p14="http://schemas.microsoft.com/office/powerpoint/2010/main" val="23957047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3620D-1003-1B43-BFD4-C2033AA90D2C}"/>
              </a:ext>
            </a:extLst>
          </p:cNvPr>
          <p:cNvSpPr>
            <a:spLocks noGrp="1"/>
          </p:cNvSpPr>
          <p:nvPr>
            <p:ph type="ctrTitle"/>
          </p:nvPr>
        </p:nvSpPr>
        <p:spPr/>
        <p:txBody>
          <a:bodyPr/>
          <a:lstStyle/>
          <a:p>
            <a:r>
              <a:rPr lang="en-LU"/>
              <a:t>SOME EXAMPLES</a:t>
            </a:r>
            <a:endParaRPr lang="it-IT" dirty="0"/>
          </a:p>
        </p:txBody>
      </p:sp>
      <p:pic>
        <p:nvPicPr>
          <p:cNvPr id="4" name="Immagine 3">
            <a:extLst>
              <a:ext uri="{FF2B5EF4-FFF2-40B4-BE49-F238E27FC236}">
                <a16:creationId xmlns:a16="http://schemas.microsoft.com/office/drawing/2014/main" id="{3CEE9DEB-A764-A84C-A782-8168BB6BC42E}"/>
              </a:ext>
            </a:extLst>
          </p:cNvPr>
          <p:cNvPicPr>
            <a:picLocks noChangeAspect="1"/>
          </p:cNvPicPr>
          <p:nvPr/>
        </p:nvPicPr>
        <p:blipFill>
          <a:blip r:embed="rId3">
            <a:alphaModFix/>
          </a:blip>
          <a:srcRect/>
          <a:stretch/>
        </p:blipFill>
        <p:spPr>
          <a:xfrm>
            <a:off x="629163" y="957090"/>
            <a:ext cx="2662677" cy="5155339"/>
          </a:xfrm>
          <a:prstGeom prst="rect">
            <a:avLst/>
          </a:prstGeom>
          <a:effectLst>
            <a:reflection blurRad="6350" stA="15000" endPos="55000" dir="5400000" sy="-100000" algn="bl" rotWithShape="0"/>
          </a:effectLst>
        </p:spPr>
      </p:pic>
      <p:pic>
        <p:nvPicPr>
          <p:cNvPr id="5" name="Immagine 4">
            <a:extLst>
              <a:ext uri="{FF2B5EF4-FFF2-40B4-BE49-F238E27FC236}">
                <a16:creationId xmlns:a16="http://schemas.microsoft.com/office/drawing/2014/main" id="{7F8B35B2-4BCE-834D-B0BC-A7E182E59389}"/>
              </a:ext>
            </a:extLst>
          </p:cNvPr>
          <p:cNvPicPr>
            <a:picLocks noChangeAspect="1"/>
          </p:cNvPicPr>
          <p:nvPr/>
        </p:nvPicPr>
        <p:blipFill>
          <a:blip r:embed="rId4"/>
          <a:srcRect/>
          <a:stretch/>
        </p:blipFill>
        <p:spPr>
          <a:xfrm>
            <a:off x="7094628" y="1884480"/>
            <a:ext cx="3213557" cy="3039125"/>
          </a:xfrm>
          <a:prstGeom prst="rect">
            <a:avLst/>
          </a:prstGeom>
          <a:ln w="92075" cap="rnd" cmpd="sng">
            <a:noFill/>
          </a:ln>
        </p:spPr>
      </p:pic>
      <p:pic>
        <p:nvPicPr>
          <p:cNvPr id="6" name="Immagine 5">
            <a:extLst>
              <a:ext uri="{FF2B5EF4-FFF2-40B4-BE49-F238E27FC236}">
                <a16:creationId xmlns:a16="http://schemas.microsoft.com/office/drawing/2014/main" id="{56534C8E-12C3-E346-B914-DB41178D7318}"/>
              </a:ext>
            </a:extLst>
          </p:cNvPr>
          <p:cNvPicPr>
            <a:picLocks noChangeAspect="1"/>
          </p:cNvPicPr>
          <p:nvPr/>
        </p:nvPicPr>
        <p:blipFill>
          <a:blip r:embed="rId5"/>
          <a:srcRect/>
          <a:stretch/>
        </p:blipFill>
        <p:spPr>
          <a:xfrm>
            <a:off x="2897207" y="1879236"/>
            <a:ext cx="3220266" cy="2951350"/>
          </a:xfrm>
          <a:prstGeom prst="rect">
            <a:avLst/>
          </a:prstGeom>
          <a:ln w="92075" cap="rnd" cmpd="sng">
            <a:noFill/>
          </a:ln>
        </p:spPr>
      </p:pic>
      <p:sp>
        <p:nvSpPr>
          <p:cNvPr id="7" name="Rettangolo con angoli arrotondati 6">
            <a:extLst>
              <a:ext uri="{FF2B5EF4-FFF2-40B4-BE49-F238E27FC236}">
                <a16:creationId xmlns:a16="http://schemas.microsoft.com/office/drawing/2014/main" id="{6AA76636-4F14-DE4D-9A43-39BE56CF2DD6}"/>
              </a:ext>
            </a:extLst>
          </p:cNvPr>
          <p:cNvSpPr/>
          <p:nvPr/>
        </p:nvSpPr>
        <p:spPr>
          <a:xfrm>
            <a:off x="1905227" y="4216413"/>
            <a:ext cx="4784262" cy="513648"/>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LU" sz="2400" b="1">
                <a:solidFill>
                  <a:schemeClr val="bg1"/>
                </a:solidFill>
                <a:latin typeface="Arial" panose="020B0604020202020204" pitchFamily="34" charset="0"/>
                <a:cs typeface="Arial" panose="020B0604020202020204" pitchFamily="34" charset="0"/>
              </a:rPr>
              <a:t>Greta holding a machine gu</a:t>
            </a:r>
            <a:r>
              <a:rPr lang="fr-BE" sz="2400" b="1" dirty="0">
                <a:solidFill>
                  <a:schemeClr val="bg1"/>
                </a:solidFill>
                <a:latin typeface="Arial" panose="020B0604020202020204" pitchFamily="34" charset="0"/>
                <a:cs typeface="Arial" panose="020B0604020202020204" pitchFamily="34" charset="0"/>
              </a:rPr>
              <a:t>n</a:t>
            </a:r>
            <a:r>
              <a:rPr lang="it-IT" sz="2400" b="1" dirty="0">
                <a:solidFill>
                  <a:schemeClr val="bg1"/>
                </a:solidFill>
                <a:latin typeface="Arial" panose="020B0604020202020204" pitchFamily="34" charset="0"/>
                <a:cs typeface="Arial" panose="020B0604020202020204" pitchFamily="34" charset="0"/>
              </a:rPr>
              <a:t>!</a:t>
            </a:r>
            <a:endParaRPr lang="en-LU" sz="2400" b="1" dirty="0">
              <a:solidFill>
                <a:schemeClr val="bg1"/>
              </a:solidFill>
              <a:latin typeface="Arial" panose="020B0604020202020204" pitchFamily="34" charset="0"/>
              <a:cs typeface="Arial" panose="020B0604020202020204" pitchFamily="34" charset="0"/>
            </a:endParaRPr>
          </a:p>
        </p:txBody>
      </p:sp>
      <p:sp>
        <p:nvSpPr>
          <p:cNvPr id="8" name="Rettangolo con angoli arrotondati 7">
            <a:extLst>
              <a:ext uri="{FF2B5EF4-FFF2-40B4-BE49-F238E27FC236}">
                <a16:creationId xmlns:a16="http://schemas.microsoft.com/office/drawing/2014/main" id="{C4DDA67F-DAB4-BB43-BA6D-EA4C2C10BCB8}"/>
              </a:ext>
            </a:extLst>
          </p:cNvPr>
          <p:cNvSpPr/>
          <p:nvPr/>
        </p:nvSpPr>
        <p:spPr>
          <a:xfrm>
            <a:off x="5815768" y="4854948"/>
            <a:ext cx="5772620" cy="52009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400" b="1" dirty="0">
                <a:latin typeface="Arial" panose="020B0604020202020204" pitchFamily="34" charset="0"/>
                <a:cs typeface="Arial" panose="020B0604020202020204" pitchFamily="34" charset="0"/>
              </a:rPr>
              <a:t>The Pope </a:t>
            </a:r>
            <a:r>
              <a:rPr lang="it-IT" sz="2400" b="1" dirty="0" err="1">
                <a:latin typeface="Arial" panose="020B0604020202020204" pitchFamily="34" charset="0"/>
                <a:cs typeface="Arial" panose="020B0604020202020204" pitchFamily="34" charset="0"/>
              </a:rPr>
              <a:t>supports</a:t>
            </a:r>
            <a:r>
              <a:rPr lang="it-IT" sz="2400" b="1" dirty="0">
                <a:latin typeface="Arial" panose="020B0604020202020204" pitchFamily="34" charset="0"/>
                <a:cs typeface="Arial" panose="020B0604020202020204" pitchFamily="34" charset="0"/>
              </a:rPr>
              <a:t> a </a:t>
            </a:r>
            <a:r>
              <a:rPr lang="it-IT" sz="2400" b="1" dirty="0" err="1">
                <a:latin typeface="Arial" panose="020B0604020202020204" pitchFamily="34" charset="0"/>
                <a:cs typeface="Arial" panose="020B0604020202020204" pitchFamily="34" charset="0"/>
              </a:rPr>
              <a:t>political</a:t>
            </a:r>
            <a:r>
              <a:rPr lang="it-IT" sz="2400" b="1" dirty="0">
                <a:latin typeface="Arial" panose="020B0604020202020204" pitchFamily="34" charset="0"/>
                <a:cs typeface="Arial" panose="020B0604020202020204" pitchFamily="34" charset="0"/>
              </a:rPr>
              <a:t> leader!</a:t>
            </a:r>
            <a:endParaRPr lang="en-LU" sz="2400" b="1" dirty="0">
              <a:latin typeface="Arial" panose="020B0604020202020204" pitchFamily="34" charset="0"/>
              <a:cs typeface="Arial" panose="020B0604020202020204" pitchFamily="34" charset="0"/>
            </a:endParaRPr>
          </a:p>
        </p:txBody>
      </p:sp>
      <p:sp>
        <p:nvSpPr>
          <p:cNvPr id="9" name="CasellaDiTesto 8">
            <a:extLst>
              <a:ext uri="{FF2B5EF4-FFF2-40B4-BE49-F238E27FC236}">
                <a16:creationId xmlns:a16="http://schemas.microsoft.com/office/drawing/2014/main" id="{BF6D4B68-578C-FD49-8755-723EE2A482DB}"/>
              </a:ext>
            </a:extLst>
          </p:cNvPr>
          <p:cNvSpPr txBox="1"/>
          <p:nvPr/>
        </p:nvSpPr>
        <p:spPr>
          <a:xfrm>
            <a:off x="2806984" y="1443462"/>
            <a:ext cx="3525890" cy="306302"/>
          </a:xfrm>
          <a:prstGeom prst="rect">
            <a:avLst/>
          </a:prstGeom>
          <a:noFill/>
        </p:spPr>
        <p:txBody>
          <a:bodyPr wrap="square" rtlCol="0">
            <a:spAutoFit/>
          </a:bodyPr>
          <a:lstStyle/>
          <a:p>
            <a:pPr>
              <a:lnSpc>
                <a:spcPts val="1780"/>
              </a:lnSpc>
            </a:pPr>
            <a:r>
              <a:rPr lang="it-IT" sz="1400" b="1" dirty="0">
                <a:solidFill>
                  <a:srgbClr val="0B1741"/>
                </a:solidFill>
                <a:latin typeface="Arial" panose="020B0604020202020204" pitchFamily="34" charset="0"/>
                <a:cs typeface="Arial" panose="020B0604020202020204" pitchFamily="34" charset="0"/>
              </a:rPr>
              <a:t>SOMEONE ON TWITTER SAYS</a:t>
            </a:r>
          </a:p>
        </p:txBody>
      </p:sp>
      <p:pic>
        <p:nvPicPr>
          <p:cNvPr id="10" name="Immagine 9">
            <a:extLst>
              <a:ext uri="{FF2B5EF4-FFF2-40B4-BE49-F238E27FC236}">
                <a16:creationId xmlns:a16="http://schemas.microsoft.com/office/drawing/2014/main" id="{E620504B-CF08-B542-B531-96ECF45D35BD}"/>
              </a:ext>
            </a:extLst>
          </p:cNvPr>
          <p:cNvPicPr>
            <a:picLocks noChangeAspect="1"/>
          </p:cNvPicPr>
          <p:nvPr/>
        </p:nvPicPr>
        <p:blipFill>
          <a:blip r:embed="rId6"/>
          <a:stretch>
            <a:fillRect/>
          </a:stretch>
        </p:blipFill>
        <p:spPr>
          <a:xfrm>
            <a:off x="10839014" y="1193207"/>
            <a:ext cx="542486" cy="542486"/>
          </a:xfrm>
          <a:prstGeom prst="rect">
            <a:avLst/>
          </a:prstGeom>
        </p:spPr>
      </p:pic>
      <p:sp>
        <p:nvSpPr>
          <p:cNvPr id="11" name="CasellaDiTesto 10">
            <a:extLst>
              <a:ext uri="{FF2B5EF4-FFF2-40B4-BE49-F238E27FC236}">
                <a16:creationId xmlns:a16="http://schemas.microsoft.com/office/drawing/2014/main" id="{4D81E2D3-2F7C-B64D-B4C0-131499179282}"/>
              </a:ext>
            </a:extLst>
          </p:cNvPr>
          <p:cNvSpPr txBox="1"/>
          <p:nvPr/>
        </p:nvSpPr>
        <p:spPr>
          <a:xfrm>
            <a:off x="7008726" y="1467827"/>
            <a:ext cx="4078373" cy="297517"/>
          </a:xfrm>
          <a:prstGeom prst="rect">
            <a:avLst/>
          </a:prstGeom>
          <a:noFill/>
        </p:spPr>
        <p:txBody>
          <a:bodyPr wrap="square" rtlCol="0">
            <a:spAutoFit/>
          </a:bodyPr>
          <a:lstStyle/>
          <a:p>
            <a:pPr>
              <a:lnSpc>
                <a:spcPts val="1580"/>
              </a:lnSpc>
            </a:pPr>
            <a:r>
              <a:rPr lang="it-IT" sz="1400" b="1" dirty="0">
                <a:solidFill>
                  <a:srgbClr val="0B1741"/>
                </a:solidFill>
                <a:latin typeface="Arial" panose="020B0604020202020204" pitchFamily="34" charset="0"/>
                <a:cs typeface="Arial" panose="020B0604020202020204" pitchFamily="34" charset="0"/>
              </a:rPr>
              <a:t>SOMEONE ELSE ON FACEBOOKS POSTS</a:t>
            </a:r>
          </a:p>
        </p:txBody>
      </p:sp>
      <p:pic>
        <p:nvPicPr>
          <p:cNvPr id="12" name="Immagine 11">
            <a:extLst>
              <a:ext uri="{FF2B5EF4-FFF2-40B4-BE49-F238E27FC236}">
                <a16:creationId xmlns:a16="http://schemas.microsoft.com/office/drawing/2014/main" id="{606B6C97-5B43-2441-93CD-FB3703A012FF}"/>
              </a:ext>
            </a:extLst>
          </p:cNvPr>
          <p:cNvPicPr>
            <a:picLocks noChangeAspect="1"/>
          </p:cNvPicPr>
          <p:nvPr/>
        </p:nvPicPr>
        <p:blipFill>
          <a:blip r:embed="rId7">
            <a:biLevel thresh="25000"/>
          </a:blip>
          <a:stretch>
            <a:fillRect/>
          </a:stretch>
        </p:blipFill>
        <p:spPr>
          <a:xfrm>
            <a:off x="5549292" y="1216182"/>
            <a:ext cx="754658" cy="515605"/>
          </a:xfrm>
          <a:prstGeom prst="rect">
            <a:avLst/>
          </a:prstGeom>
        </p:spPr>
      </p:pic>
    </p:spTree>
    <p:extLst>
      <p:ext uri="{BB962C8B-B14F-4D97-AF65-F5344CB8AC3E}">
        <p14:creationId xmlns:p14="http://schemas.microsoft.com/office/powerpoint/2010/main" val="173505613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it-IT" dirty="0"/>
              <a:t>HOW TO RESPOND TO DISINFORMATION</a:t>
            </a:r>
          </a:p>
        </p:txBody>
      </p:sp>
      <p:pic>
        <p:nvPicPr>
          <p:cNvPr id="5" name="Immagine 4">
            <a:extLst>
              <a:ext uri="{FF2B5EF4-FFF2-40B4-BE49-F238E27FC236}">
                <a16:creationId xmlns:a16="http://schemas.microsoft.com/office/drawing/2014/main" id="{1139A913-6C9C-C942-9B8C-95D09CF82F98}"/>
              </a:ext>
            </a:extLst>
          </p:cNvPr>
          <p:cNvPicPr>
            <a:picLocks noChangeAspect="1"/>
          </p:cNvPicPr>
          <p:nvPr/>
        </p:nvPicPr>
        <p:blipFill>
          <a:blip r:embed="rId3"/>
          <a:stretch>
            <a:fillRect/>
          </a:stretch>
        </p:blipFill>
        <p:spPr>
          <a:xfrm>
            <a:off x="1653408" y="894011"/>
            <a:ext cx="2229513" cy="2534989"/>
          </a:xfrm>
          <a:prstGeom prst="rect">
            <a:avLst/>
          </a:prstGeom>
        </p:spPr>
      </p:pic>
      <p:pic>
        <p:nvPicPr>
          <p:cNvPr id="7" name="Immagine 6">
            <a:extLst>
              <a:ext uri="{FF2B5EF4-FFF2-40B4-BE49-F238E27FC236}">
                <a16:creationId xmlns:a16="http://schemas.microsoft.com/office/drawing/2014/main" id="{55B57B52-54C8-434E-B68E-37FC2803C56B}"/>
              </a:ext>
            </a:extLst>
          </p:cNvPr>
          <p:cNvPicPr>
            <a:picLocks noChangeAspect="1"/>
          </p:cNvPicPr>
          <p:nvPr/>
        </p:nvPicPr>
        <p:blipFill>
          <a:blip r:embed="rId4"/>
          <a:srcRect/>
          <a:stretch/>
        </p:blipFill>
        <p:spPr>
          <a:xfrm>
            <a:off x="7665467" y="813565"/>
            <a:ext cx="2232020" cy="2615435"/>
          </a:xfrm>
          <a:prstGeom prst="rect">
            <a:avLst/>
          </a:prstGeom>
        </p:spPr>
      </p:pic>
      <p:pic>
        <p:nvPicPr>
          <p:cNvPr id="9" name="Immagine 8">
            <a:extLst>
              <a:ext uri="{FF2B5EF4-FFF2-40B4-BE49-F238E27FC236}">
                <a16:creationId xmlns:a16="http://schemas.microsoft.com/office/drawing/2014/main" id="{D378DA51-FD80-F243-8A21-927ABC09DEF5}"/>
              </a:ext>
            </a:extLst>
          </p:cNvPr>
          <p:cNvPicPr>
            <a:picLocks noChangeAspect="1"/>
          </p:cNvPicPr>
          <p:nvPr/>
        </p:nvPicPr>
        <p:blipFill>
          <a:blip r:embed="rId5"/>
          <a:stretch>
            <a:fillRect/>
          </a:stretch>
        </p:blipFill>
        <p:spPr>
          <a:xfrm>
            <a:off x="1331505" y="3555442"/>
            <a:ext cx="2713370" cy="2681178"/>
          </a:xfrm>
          <a:prstGeom prst="rect">
            <a:avLst/>
          </a:prstGeom>
        </p:spPr>
      </p:pic>
      <p:pic>
        <p:nvPicPr>
          <p:cNvPr id="11" name="Immagine 10">
            <a:extLst>
              <a:ext uri="{FF2B5EF4-FFF2-40B4-BE49-F238E27FC236}">
                <a16:creationId xmlns:a16="http://schemas.microsoft.com/office/drawing/2014/main" id="{71133208-8027-0B43-B15C-19D0C9DC0898}"/>
              </a:ext>
            </a:extLst>
          </p:cNvPr>
          <p:cNvPicPr>
            <a:picLocks noChangeAspect="1"/>
          </p:cNvPicPr>
          <p:nvPr/>
        </p:nvPicPr>
        <p:blipFill>
          <a:blip r:embed="rId6"/>
          <a:srcRect/>
          <a:stretch/>
        </p:blipFill>
        <p:spPr>
          <a:xfrm>
            <a:off x="7638612" y="3505782"/>
            <a:ext cx="2358561" cy="2534988"/>
          </a:xfrm>
          <a:prstGeom prst="rect">
            <a:avLst/>
          </a:prstGeom>
        </p:spPr>
      </p:pic>
      <p:sp>
        <p:nvSpPr>
          <p:cNvPr id="12" name="CasellaDiTesto 11">
            <a:extLst>
              <a:ext uri="{FF2B5EF4-FFF2-40B4-BE49-F238E27FC236}">
                <a16:creationId xmlns:a16="http://schemas.microsoft.com/office/drawing/2014/main" id="{8B5EE897-BDEF-0B4A-9BAB-91F1D6DB3A9F}"/>
              </a:ext>
            </a:extLst>
          </p:cNvPr>
          <p:cNvSpPr txBox="1"/>
          <p:nvPr/>
        </p:nvSpPr>
        <p:spPr>
          <a:xfrm>
            <a:off x="3034231" y="1529835"/>
            <a:ext cx="3492210" cy="707886"/>
          </a:xfrm>
          <a:prstGeom prst="rect">
            <a:avLst/>
          </a:prstGeom>
          <a:noFill/>
        </p:spPr>
        <p:txBody>
          <a:bodyPr wrap="square" rtlCol="0">
            <a:spAutoFit/>
          </a:bodyPr>
          <a:lstStyle/>
          <a:p>
            <a:r>
              <a:rPr lang="it-IT" sz="4000" b="1" dirty="0" err="1">
                <a:solidFill>
                  <a:schemeClr val="bg1"/>
                </a:solidFill>
                <a:latin typeface="Arial" panose="020B0604020202020204" pitchFamily="34" charset="0"/>
                <a:cs typeface="Arial" panose="020B0604020202020204" pitchFamily="34" charset="0"/>
              </a:rPr>
              <a:t>Think</a:t>
            </a:r>
            <a:endParaRPr lang="it-IT" sz="4000" b="1" dirty="0">
              <a:solidFill>
                <a:schemeClr val="bg1"/>
              </a:solidFill>
              <a:latin typeface="Arial" panose="020B0604020202020204" pitchFamily="34" charset="0"/>
              <a:cs typeface="Arial" panose="020B0604020202020204" pitchFamily="34" charset="0"/>
            </a:endParaRPr>
          </a:p>
        </p:txBody>
      </p:sp>
      <p:sp>
        <p:nvSpPr>
          <p:cNvPr id="13" name="Rettangolo con angoli arrotondati 12">
            <a:extLst>
              <a:ext uri="{FF2B5EF4-FFF2-40B4-BE49-F238E27FC236}">
                <a16:creationId xmlns:a16="http://schemas.microsoft.com/office/drawing/2014/main" id="{C5AE427F-E964-444E-A777-0683A47883C0}"/>
              </a:ext>
            </a:extLst>
          </p:cNvPr>
          <p:cNvSpPr>
            <a:spLocks noChangeAspect="1"/>
          </p:cNvSpPr>
          <p:nvPr/>
        </p:nvSpPr>
        <p:spPr>
          <a:xfrm>
            <a:off x="3608416" y="2147020"/>
            <a:ext cx="212886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Before you share</a:t>
            </a:r>
            <a:endParaRPr lang="en-LU" sz="1600" b="1" dirty="0">
              <a:solidFill>
                <a:schemeClr val="bg1"/>
              </a:solidFill>
              <a:latin typeface="Arial" panose="020B0604020202020204" pitchFamily="34" charset="0"/>
              <a:cs typeface="Arial" panose="020B0604020202020204" pitchFamily="34" charset="0"/>
            </a:endParaRPr>
          </a:p>
        </p:txBody>
      </p:sp>
      <p:sp>
        <p:nvSpPr>
          <p:cNvPr id="16" name="CasellaDiTesto 15">
            <a:extLst>
              <a:ext uri="{FF2B5EF4-FFF2-40B4-BE49-F238E27FC236}">
                <a16:creationId xmlns:a16="http://schemas.microsoft.com/office/drawing/2014/main" id="{8402C2E6-1AE4-5243-8AE3-8A7408F89C5F}"/>
              </a:ext>
            </a:extLst>
          </p:cNvPr>
          <p:cNvSpPr txBox="1"/>
          <p:nvPr/>
        </p:nvSpPr>
        <p:spPr>
          <a:xfrm>
            <a:off x="9028829" y="1529835"/>
            <a:ext cx="1971892" cy="707886"/>
          </a:xfrm>
          <a:prstGeom prst="rect">
            <a:avLst/>
          </a:prstGeom>
          <a:noFill/>
        </p:spPr>
        <p:txBody>
          <a:bodyPr wrap="square" rtlCol="0">
            <a:spAutoFit/>
          </a:bodyPr>
          <a:lstStyle/>
          <a:p>
            <a:r>
              <a:rPr lang="it-IT" sz="4000" b="1" dirty="0">
                <a:solidFill>
                  <a:schemeClr val="bg1"/>
                </a:solidFill>
                <a:latin typeface="Arial" panose="020B0604020202020204" pitchFamily="34" charset="0"/>
                <a:cs typeface="Arial" panose="020B0604020202020204" pitchFamily="34" charset="0"/>
              </a:rPr>
              <a:t>Report</a:t>
            </a:r>
          </a:p>
        </p:txBody>
      </p:sp>
      <p:sp>
        <p:nvSpPr>
          <p:cNvPr id="17" name="Rettangolo con angoli arrotondati 16">
            <a:extLst>
              <a:ext uri="{FF2B5EF4-FFF2-40B4-BE49-F238E27FC236}">
                <a16:creationId xmlns:a16="http://schemas.microsoft.com/office/drawing/2014/main" id="{AD5FA6C4-2361-3949-B926-F7FB4B0FAA8D}"/>
              </a:ext>
            </a:extLst>
          </p:cNvPr>
          <p:cNvSpPr>
            <a:spLocks noChangeAspect="1"/>
          </p:cNvSpPr>
          <p:nvPr/>
        </p:nvSpPr>
        <p:spPr>
          <a:xfrm>
            <a:off x="9217337" y="2147020"/>
            <a:ext cx="1922987" cy="35645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To the platforms</a:t>
            </a:r>
            <a:endParaRPr lang="en-LU" sz="1600" b="1" dirty="0">
              <a:solidFill>
                <a:schemeClr val="bg1"/>
              </a:solidFill>
              <a:latin typeface="Arial" panose="020B0604020202020204" pitchFamily="34" charset="0"/>
              <a:cs typeface="Arial" panose="020B0604020202020204" pitchFamily="34" charset="0"/>
            </a:endParaRPr>
          </a:p>
        </p:txBody>
      </p:sp>
      <p:sp>
        <p:nvSpPr>
          <p:cNvPr id="18" name="Rettangolo con angoli arrotondati 17">
            <a:extLst>
              <a:ext uri="{FF2B5EF4-FFF2-40B4-BE49-F238E27FC236}">
                <a16:creationId xmlns:a16="http://schemas.microsoft.com/office/drawing/2014/main" id="{F7E14760-94A5-C44A-A2BD-2160C18D603E}"/>
              </a:ext>
            </a:extLst>
          </p:cNvPr>
          <p:cNvSpPr>
            <a:spLocks noChangeAspect="1"/>
          </p:cNvSpPr>
          <p:nvPr/>
        </p:nvSpPr>
        <p:spPr>
          <a:xfrm>
            <a:off x="6819610" y="4979399"/>
            <a:ext cx="4283196" cy="356454"/>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Become a personal fact-checker for your </a:t>
            </a:r>
            <a:endParaRPr lang="en-LU" sz="1600" b="1" dirty="0">
              <a:solidFill>
                <a:schemeClr val="bg1"/>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2F1228F3-A434-614C-8255-B4F504AC9A90}"/>
              </a:ext>
            </a:extLst>
          </p:cNvPr>
          <p:cNvSpPr txBox="1"/>
          <p:nvPr/>
        </p:nvSpPr>
        <p:spPr>
          <a:xfrm>
            <a:off x="2643344" y="5276944"/>
            <a:ext cx="4260028" cy="707886"/>
          </a:xfrm>
          <a:prstGeom prst="rect">
            <a:avLst/>
          </a:prstGeom>
          <a:noFill/>
        </p:spPr>
        <p:txBody>
          <a:bodyPr wrap="square" rtlCol="0">
            <a:spAutoFit/>
          </a:bodyPr>
          <a:lstStyle/>
          <a:p>
            <a:r>
              <a:rPr lang="it-IT" sz="4000" b="1" dirty="0" err="1">
                <a:solidFill>
                  <a:schemeClr val="bg1"/>
                </a:solidFill>
                <a:latin typeface="Arial" panose="020B0604020202020204" pitchFamily="34" charset="0"/>
                <a:cs typeface="Arial" panose="020B0604020202020204" pitchFamily="34" charset="0"/>
              </a:rPr>
              <a:t>Fact-check</a:t>
            </a:r>
            <a:endParaRPr lang="it-IT" sz="4000" b="1" dirty="0">
              <a:solidFill>
                <a:schemeClr val="bg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98B21065-11D6-F442-A36E-0F24E4AABEE9}"/>
              </a:ext>
            </a:extLst>
          </p:cNvPr>
          <p:cNvSpPr txBox="1"/>
          <p:nvPr/>
        </p:nvSpPr>
        <p:spPr>
          <a:xfrm>
            <a:off x="6386841" y="5276944"/>
            <a:ext cx="4020568" cy="707886"/>
          </a:xfrm>
          <a:prstGeom prst="rect">
            <a:avLst/>
          </a:prstGeom>
          <a:noFill/>
        </p:spPr>
        <p:txBody>
          <a:bodyPr wrap="square" rtlCol="0">
            <a:spAutoFit/>
          </a:bodyPr>
          <a:lstStyle/>
          <a:p>
            <a:r>
              <a:rPr lang="it-IT" sz="4000" b="1" dirty="0">
                <a:solidFill>
                  <a:schemeClr val="bg1"/>
                </a:solidFill>
                <a:latin typeface="Arial" panose="020B0604020202020204" pitchFamily="34" charset="0"/>
                <a:cs typeface="Arial" panose="020B0604020202020204" pitchFamily="34" charset="0"/>
              </a:rPr>
              <a:t>family &amp; friends</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16188545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a16="http://schemas.microsoft.com/office/drawing/2014/main" id="{BD08D779-5D28-1649-9B3A-15F075791553}"/>
              </a:ext>
            </a:extLst>
          </p:cNvPr>
          <p:cNvPicPr>
            <a:picLocks noChangeAspect="1"/>
          </p:cNvPicPr>
          <p:nvPr/>
        </p:nvPicPr>
        <p:blipFill>
          <a:blip r:embed="rId3">
            <a:alphaModFix amt="44000"/>
          </a:blip>
          <a:srcRect/>
          <a:stretch/>
        </p:blipFill>
        <p:spPr>
          <a:xfrm rot="20576706">
            <a:off x="5125514" y="2073106"/>
            <a:ext cx="1940971" cy="2711787"/>
          </a:xfrm>
          <a:prstGeom prst="rect">
            <a:avLst/>
          </a:prstGeom>
        </p:spPr>
      </p:pic>
      <p:sp>
        <p:nvSpPr>
          <p:cNvPr id="6" name="Freccia destra rientrata 5">
            <a:extLst>
              <a:ext uri="{FF2B5EF4-FFF2-40B4-BE49-F238E27FC236}">
                <a16:creationId xmlns:a16="http://schemas.microsoft.com/office/drawing/2014/main" id="{9D17A5FC-BE42-5B49-94BA-273F2A526BD8}"/>
              </a:ext>
            </a:extLst>
          </p:cNvPr>
          <p:cNvSpPr/>
          <p:nvPr/>
        </p:nvSpPr>
        <p:spPr>
          <a:xfrm rot="19007396">
            <a:off x="8320341" y="2689103"/>
            <a:ext cx="3573839" cy="1479793"/>
          </a:xfrm>
          <a:prstGeom prst="notchedRightArrow">
            <a:avLst>
              <a:gd name="adj1" fmla="val 43311"/>
              <a:gd name="adj2" fmla="val 44176"/>
            </a:avLst>
          </a:prstGeom>
          <a:solidFill>
            <a:schemeClr val="bg1">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22" name="Immagine 21">
            <a:extLst>
              <a:ext uri="{FF2B5EF4-FFF2-40B4-BE49-F238E27FC236}">
                <a16:creationId xmlns:a16="http://schemas.microsoft.com/office/drawing/2014/main" id="{D8E24AD6-9D02-2042-8B4B-5C582E420D5B}"/>
              </a:ext>
            </a:extLst>
          </p:cNvPr>
          <p:cNvPicPr>
            <a:picLocks noChangeAspect="1"/>
          </p:cNvPicPr>
          <p:nvPr/>
        </p:nvPicPr>
        <p:blipFill>
          <a:blip r:embed="rId4">
            <a:alphaModFix amt="45000"/>
          </a:blip>
          <a:stretch>
            <a:fillRect/>
          </a:stretch>
        </p:blipFill>
        <p:spPr>
          <a:xfrm>
            <a:off x="1049192" y="2054761"/>
            <a:ext cx="1886881" cy="2748478"/>
          </a:xfrm>
          <a:prstGeom prst="rect">
            <a:avLst/>
          </a:prstGeom>
        </p:spPr>
      </p:pic>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it-IT" dirty="0"/>
              <a:t>HOW TO RESPOND TO DISINFORMATION - </a:t>
            </a:r>
            <a:r>
              <a:rPr lang="it-IT" b="1" dirty="0"/>
              <a:t>THINK BEFORE YOU SHARE &amp; FACT-CHECK YOU SH</a:t>
            </a:r>
            <a:r>
              <a:rPr lang="it-IT" dirty="0"/>
              <a:t>ARE</a:t>
            </a:r>
          </a:p>
        </p:txBody>
      </p:sp>
      <p:sp>
        <p:nvSpPr>
          <p:cNvPr id="12" name="CasellaDiTesto 11">
            <a:extLst>
              <a:ext uri="{FF2B5EF4-FFF2-40B4-BE49-F238E27FC236}">
                <a16:creationId xmlns:a16="http://schemas.microsoft.com/office/drawing/2014/main" id="{8B5EE897-BDEF-0B4A-9BAB-91F1D6DB3A9F}"/>
              </a:ext>
            </a:extLst>
          </p:cNvPr>
          <p:cNvSpPr txBox="1"/>
          <p:nvPr/>
        </p:nvSpPr>
        <p:spPr>
          <a:xfrm>
            <a:off x="584198" y="2877005"/>
            <a:ext cx="2870978" cy="1092607"/>
          </a:xfrm>
          <a:prstGeom prst="rect">
            <a:avLst/>
          </a:prstGeom>
          <a:noFill/>
        </p:spPr>
        <p:txBody>
          <a:bodyPr wrap="square" rtlCol="0">
            <a:spAutoFit/>
          </a:bodyPr>
          <a:lstStyle/>
          <a:p>
            <a:r>
              <a:rPr lang="it-IT" sz="6500" b="1" dirty="0" err="1">
                <a:solidFill>
                  <a:schemeClr val="bg1"/>
                </a:solidFill>
                <a:latin typeface="Arial" panose="020B0604020202020204" pitchFamily="34" charset="0"/>
                <a:cs typeface="Arial" panose="020B0604020202020204" pitchFamily="34" charset="0"/>
              </a:rPr>
              <a:t>Doubt</a:t>
            </a:r>
            <a:endParaRPr lang="it-IT" sz="6500" b="1" dirty="0">
              <a:solidFill>
                <a:schemeClr val="bg1"/>
              </a:solidFill>
              <a:latin typeface="Arial" panose="020B0604020202020204" pitchFamily="34" charset="0"/>
              <a:cs typeface="Arial" panose="020B0604020202020204" pitchFamily="34" charset="0"/>
            </a:endParaRPr>
          </a:p>
        </p:txBody>
      </p:sp>
      <p:sp>
        <p:nvSpPr>
          <p:cNvPr id="19" name="CasellaDiTesto 18">
            <a:extLst>
              <a:ext uri="{FF2B5EF4-FFF2-40B4-BE49-F238E27FC236}">
                <a16:creationId xmlns:a16="http://schemas.microsoft.com/office/drawing/2014/main" id="{2F1228F3-A434-614C-8255-B4F504AC9A90}"/>
              </a:ext>
            </a:extLst>
          </p:cNvPr>
          <p:cNvSpPr txBox="1"/>
          <p:nvPr/>
        </p:nvSpPr>
        <p:spPr>
          <a:xfrm>
            <a:off x="3428466" y="2877005"/>
            <a:ext cx="5335067" cy="1092607"/>
          </a:xfrm>
          <a:prstGeom prst="rect">
            <a:avLst/>
          </a:prstGeom>
          <a:noFill/>
        </p:spPr>
        <p:txBody>
          <a:bodyPr wrap="square" rtlCol="0">
            <a:spAutoFit/>
          </a:bodyPr>
          <a:lstStyle/>
          <a:p>
            <a:pPr algn="ctr"/>
            <a:r>
              <a:rPr lang="it-IT" sz="6500" b="1" dirty="0" err="1">
                <a:solidFill>
                  <a:schemeClr val="bg1"/>
                </a:solidFill>
                <a:latin typeface="Arial" panose="020B0604020202020204" pitchFamily="34" charset="0"/>
                <a:cs typeface="Arial" panose="020B0604020202020204" pitchFamily="34" charset="0"/>
              </a:rPr>
              <a:t>Fact-check</a:t>
            </a:r>
            <a:endParaRPr lang="it-IT" sz="6500" b="1" dirty="0">
              <a:solidFill>
                <a:schemeClr val="bg1"/>
              </a:solidFill>
              <a:latin typeface="Arial" panose="020B0604020202020204" pitchFamily="34" charset="0"/>
              <a:cs typeface="Arial" panose="020B0604020202020204" pitchFamily="34" charset="0"/>
            </a:endParaRPr>
          </a:p>
        </p:txBody>
      </p:sp>
      <p:sp>
        <p:nvSpPr>
          <p:cNvPr id="20" name="CasellaDiTesto 19">
            <a:extLst>
              <a:ext uri="{FF2B5EF4-FFF2-40B4-BE49-F238E27FC236}">
                <a16:creationId xmlns:a16="http://schemas.microsoft.com/office/drawing/2014/main" id="{98B21065-11D6-F442-A36E-0F24E4AABEE9}"/>
              </a:ext>
            </a:extLst>
          </p:cNvPr>
          <p:cNvSpPr txBox="1"/>
          <p:nvPr/>
        </p:nvSpPr>
        <p:spPr>
          <a:xfrm>
            <a:off x="8822914" y="2877005"/>
            <a:ext cx="2945624" cy="1092607"/>
          </a:xfrm>
          <a:prstGeom prst="rect">
            <a:avLst/>
          </a:prstGeom>
          <a:noFill/>
        </p:spPr>
        <p:txBody>
          <a:bodyPr wrap="square" rtlCol="0">
            <a:spAutoFit/>
          </a:bodyPr>
          <a:lstStyle/>
          <a:p>
            <a:r>
              <a:rPr lang="it-IT" sz="6500" b="1" dirty="0">
                <a:solidFill>
                  <a:schemeClr val="bg1"/>
                </a:solidFill>
                <a:latin typeface="Arial" panose="020B0604020202020204" pitchFamily="34" charset="0"/>
                <a:cs typeface="Arial" panose="020B0604020202020204" pitchFamily="34" charset="0"/>
              </a:rPr>
              <a:t>Decide</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35236480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it-IT" dirty="0"/>
              <a:t>HOW TO RESPOND TO DISINFORMATION - </a:t>
            </a:r>
            <a:r>
              <a:rPr lang="it-IT" b="1" dirty="0"/>
              <a:t>FACT-CHECK</a:t>
            </a:r>
          </a:p>
        </p:txBody>
      </p:sp>
      <p:sp>
        <p:nvSpPr>
          <p:cNvPr id="13" name="Rettangolo con angoli arrotondati 12">
            <a:extLst>
              <a:ext uri="{FF2B5EF4-FFF2-40B4-BE49-F238E27FC236}">
                <a16:creationId xmlns:a16="http://schemas.microsoft.com/office/drawing/2014/main" id="{C5AE427F-E964-444E-A777-0683A47883C0}"/>
              </a:ext>
            </a:extLst>
          </p:cNvPr>
          <p:cNvSpPr>
            <a:spLocks noChangeAspect="1"/>
          </p:cNvSpPr>
          <p:nvPr/>
        </p:nvSpPr>
        <p:spPr>
          <a:xfrm>
            <a:off x="5038345" y="1993458"/>
            <a:ext cx="2115309"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Check the content</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3</a:t>
            </a:r>
          </a:p>
        </p:txBody>
      </p:sp>
      <p:pic>
        <p:nvPicPr>
          <p:cNvPr id="5" name="Immagine 4">
            <a:extLst>
              <a:ext uri="{FF2B5EF4-FFF2-40B4-BE49-F238E27FC236}">
                <a16:creationId xmlns:a16="http://schemas.microsoft.com/office/drawing/2014/main" id="{AA958507-B046-DC47-9F8A-B958A5D6DBA8}"/>
              </a:ext>
            </a:extLst>
          </p:cNvPr>
          <p:cNvPicPr>
            <a:picLocks noChangeAspect="1"/>
          </p:cNvPicPr>
          <p:nvPr/>
        </p:nvPicPr>
        <p:blipFill>
          <a:blip r:embed="rId3"/>
          <a:srcRect/>
          <a:stretch/>
        </p:blipFill>
        <p:spPr>
          <a:xfrm rot="2927831">
            <a:off x="4588288" y="2500641"/>
            <a:ext cx="3015424" cy="3015424"/>
          </a:xfrm>
          <a:prstGeom prst="rect">
            <a:avLst/>
          </a:prstGeom>
        </p:spPr>
      </p:pic>
      <p:sp>
        <p:nvSpPr>
          <p:cNvPr id="14" name="Rettangolo con angoli arrotondati 13">
            <a:extLst>
              <a:ext uri="{FF2B5EF4-FFF2-40B4-BE49-F238E27FC236}">
                <a16:creationId xmlns:a16="http://schemas.microsoft.com/office/drawing/2014/main" id="{EED8310A-2264-F54D-B2CD-076B6E343142}"/>
              </a:ext>
            </a:extLst>
          </p:cNvPr>
          <p:cNvSpPr>
            <a:spLocks noChangeAspect="1"/>
          </p:cNvSpPr>
          <p:nvPr/>
        </p:nvSpPr>
        <p:spPr>
          <a:xfrm>
            <a:off x="7417498" y="2752244"/>
            <a:ext cx="1873086"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Check the outlet</a:t>
            </a:r>
          </a:p>
        </p:txBody>
      </p:sp>
      <p:sp>
        <p:nvSpPr>
          <p:cNvPr id="15" name="Rettangolo con angoli arrotondati 14">
            <a:extLst>
              <a:ext uri="{FF2B5EF4-FFF2-40B4-BE49-F238E27FC236}">
                <a16:creationId xmlns:a16="http://schemas.microsoft.com/office/drawing/2014/main" id="{232719B2-CAAC-BA49-9C48-4D1E35411854}"/>
              </a:ext>
            </a:extLst>
          </p:cNvPr>
          <p:cNvSpPr>
            <a:spLocks noChangeAspect="1"/>
          </p:cNvSpPr>
          <p:nvPr/>
        </p:nvSpPr>
        <p:spPr>
          <a:xfrm>
            <a:off x="7758443" y="3830126"/>
            <a:ext cx="195793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Check the author</a:t>
            </a:r>
          </a:p>
        </p:txBody>
      </p:sp>
      <p:sp>
        <p:nvSpPr>
          <p:cNvPr id="16" name="Rettangolo con angoli arrotondati 15">
            <a:extLst>
              <a:ext uri="{FF2B5EF4-FFF2-40B4-BE49-F238E27FC236}">
                <a16:creationId xmlns:a16="http://schemas.microsoft.com/office/drawing/2014/main" id="{44EC6C9B-1A60-8B42-9458-FEB196B30754}"/>
              </a:ext>
            </a:extLst>
          </p:cNvPr>
          <p:cNvSpPr>
            <a:spLocks noChangeAspect="1"/>
          </p:cNvSpPr>
          <p:nvPr/>
        </p:nvSpPr>
        <p:spPr>
          <a:xfrm>
            <a:off x="7417135" y="4881274"/>
            <a:ext cx="2152653"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Check the sources</a:t>
            </a:r>
          </a:p>
        </p:txBody>
      </p:sp>
      <p:sp>
        <p:nvSpPr>
          <p:cNvPr id="17" name="Rettangolo con angoli arrotondati 16">
            <a:extLst>
              <a:ext uri="{FF2B5EF4-FFF2-40B4-BE49-F238E27FC236}">
                <a16:creationId xmlns:a16="http://schemas.microsoft.com/office/drawing/2014/main" id="{BD94F8C0-6200-414C-AF61-D396B074C36B}"/>
              </a:ext>
            </a:extLst>
          </p:cNvPr>
          <p:cNvSpPr>
            <a:spLocks noChangeAspect="1"/>
          </p:cNvSpPr>
          <p:nvPr/>
        </p:nvSpPr>
        <p:spPr>
          <a:xfrm>
            <a:off x="5019673" y="5717450"/>
            <a:ext cx="2152653"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Check the pictures</a:t>
            </a:r>
          </a:p>
        </p:txBody>
      </p:sp>
      <p:sp>
        <p:nvSpPr>
          <p:cNvPr id="18" name="Rettangolo con angoli arrotondati 17">
            <a:extLst>
              <a:ext uri="{FF2B5EF4-FFF2-40B4-BE49-F238E27FC236}">
                <a16:creationId xmlns:a16="http://schemas.microsoft.com/office/drawing/2014/main" id="{B2F28503-8B71-C64A-8680-C13AD6279922}"/>
              </a:ext>
            </a:extLst>
          </p:cNvPr>
          <p:cNvSpPr>
            <a:spLocks noChangeAspect="1"/>
          </p:cNvSpPr>
          <p:nvPr/>
        </p:nvSpPr>
        <p:spPr>
          <a:xfrm>
            <a:off x="2211982" y="4881274"/>
            <a:ext cx="2555463"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Think before you share</a:t>
            </a:r>
          </a:p>
        </p:txBody>
      </p:sp>
      <p:sp>
        <p:nvSpPr>
          <p:cNvPr id="23" name="Rettangolo con angoli arrotondati 22">
            <a:extLst>
              <a:ext uri="{FF2B5EF4-FFF2-40B4-BE49-F238E27FC236}">
                <a16:creationId xmlns:a16="http://schemas.microsoft.com/office/drawing/2014/main" id="{13BD2729-225D-7E44-91C7-7367B6EC1C85}"/>
              </a:ext>
            </a:extLst>
          </p:cNvPr>
          <p:cNvSpPr>
            <a:spLocks noChangeAspect="1"/>
          </p:cNvSpPr>
          <p:nvPr/>
        </p:nvSpPr>
        <p:spPr>
          <a:xfrm>
            <a:off x="1578592" y="3830126"/>
            <a:ext cx="2832866"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Question your own biases</a:t>
            </a:r>
          </a:p>
        </p:txBody>
      </p:sp>
      <p:sp>
        <p:nvSpPr>
          <p:cNvPr id="24" name="Rettangolo con angoli arrotondati 23">
            <a:extLst>
              <a:ext uri="{FF2B5EF4-FFF2-40B4-BE49-F238E27FC236}">
                <a16:creationId xmlns:a16="http://schemas.microsoft.com/office/drawing/2014/main" id="{661D8325-1DF1-4345-9311-4EE9F161C47B}"/>
              </a:ext>
            </a:extLst>
          </p:cNvPr>
          <p:cNvSpPr>
            <a:spLocks noChangeAspect="1"/>
          </p:cNvSpPr>
          <p:nvPr/>
        </p:nvSpPr>
        <p:spPr>
          <a:xfrm>
            <a:off x="2274040" y="2752244"/>
            <a:ext cx="2458505"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en-GB" sz="1600" b="1" dirty="0">
                <a:solidFill>
                  <a:schemeClr val="bg1"/>
                </a:solidFill>
                <a:latin typeface="Arial" panose="020B0604020202020204" pitchFamily="34" charset="0"/>
                <a:cs typeface="Arial" panose="020B0604020202020204" pitchFamily="34" charset="0"/>
              </a:rPr>
              <a:t>Join the myth-busters</a:t>
            </a:r>
          </a:p>
        </p:txBody>
      </p:sp>
      <p:sp>
        <p:nvSpPr>
          <p:cNvPr id="7" name="Rettangolo 6">
            <a:extLst>
              <a:ext uri="{FF2B5EF4-FFF2-40B4-BE49-F238E27FC236}">
                <a16:creationId xmlns:a16="http://schemas.microsoft.com/office/drawing/2014/main" id="{CD343AD3-0132-6546-9D7B-780753558DCA}"/>
              </a:ext>
            </a:extLst>
          </p:cNvPr>
          <p:cNvSpPr/>
          <p:nvPr/>
        </p:nvSpPr>
        <p:spPr>
          <a:xfrm>
            <a:off x="2352057" y="905983"/>
            <a:ext cx="7390165" cy="707886"/>
          </a:xfrm>
          <a:prstGeom prst="rect">
            <a:avLst/>
          </a:prstGeom>
        </p:spPr>
        <p:txBody>
          <a:bodyPr wrap="none">
            <a:spAutoFit/>
          </a:bodyPr>
          <a:lstStyle/>
          <a:p>
            <a:pPr algn="ctr"/>
            <a:r>
              <a:rPr lang="it-IT" sz="4000" b="1" dirty="0" err="1">
                <a:solidFill>
                  <a:schemeClr val="bg1"/>
                </a:solidFill>
                <a:latin typeface="Arial" panose="020B0604020202020204" pitchFamily="34" charset="0"/>
                <a:cs typeface="Arial" panose="020B0604020202020204" pitchFamily="34" charset="0"/>
              </a:rPr>
              <a:t>Fact-checking</a:t>
            </a:r>
            <a:r>
              <a:rPr lang="it-IT" sz="4000" b="1" dirty="0">
                <a:solidFill>
                  <a:schemeClr val="bg1"/>
                </a:solidFill>
                <a:latin typeface="Arial" panose="020B0604020202020204" pitchFamily="34" charset="0"/>
                <a:cs typeface="Arial" panose="020B0604020202020204" pitchFamily="34" charset="0"/>
              </a:rPr>
              <a:t> </a:t>
            </a:r>
            <a:r>
              <a:rPr lang="it-IT" sz="4000" b="1" dirty="0" err="1">
                <a:solidFill>
                  <a:schemeClr val="bg1"/>
                </a:solidFill>
                <a:latin typeface="Arial" panose="020B0604020202020204" pitchFamily="34" charset="0"/>
                <a:cs typeface="Arial" panose="020B0604020202020204" pitchFamily="34" charset="0"/>
              </a:rPr>
              <a:t>when</a:t>
            </a:r>
            <a:r>
              <a:rPr lang="it-IT" sz="4000" b="1" dirty="0">
                <a:solidFill>
                  <a:schemeClr val="bg1"/>
                </a:solidFill>
                <a:latin typeface="Arial" panose="020B0604020202020204" pitchFamily="34" charset="0"/>
                <a:cs typeface="Arial" panose="020B0604020202020204" pitchFamily="34" charset="0"/>
              </a:rPr>
              <a:t> in </a:t>
            </a:r>
            <a:r>
              <a:rPr lang="it-IT" sz="4000" b="1" dirty="0" err="1">
                <a:solidFill>
                  <a:schemeClr val="bg1"/>
                </a:solidFill>
                <a:latin typeface="Arial" panose="020B0604020202020204" pitchFamily="34" charset="0"/>
                <a:cs typeface="Arial" panose="020B0604020202020204" pitchFamily="34" charset="0"/>
              </a:rPr>
              <a:t>doubt</a:t>
            </a:r>
            <a:r>
              <a:rPr lang="it-IT" sz="4000" b="1" dirty="0">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24275198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it-IT" dirty="0"/>
              <a:t>HOW TO RESPOND TO DISINFORMATION</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3</a:t>
            </a:r>
          </a:p>
        </p:txBody>
      </p:sp>
      <p:pic>
        <p:nvPicPr>
          <p:cNvPr id="19" name="Immagine 18">
            <a:extLst>
              <a:ext uri="{FF2B5EF4-FFF2-40B4-BE49-F238E27FC236}">
                <a16:creationId xmlns:a16="http://schemas.microsoft.com/office/drawing/2014/main" id="{56289991-4FB2-9C41-A55C-60ECEB319345}"/>
              </a:ext>
            </a:extLst>
          </p:cNvPr>
          <p:cNvPicPr>
            <a:picLocks noChangeAspect="1"/>
          </p:cNvPicPr>
          <p:nvPr/>
        </p:nvPicPr>
        <p:blipFill>
          <a:blip r:embed="rId3"/>
          <a:srcRect/>
          <a:stretch/>
        </p:blipFill>
        <p:spPr>
          <a:xfrm>
            <a:off x="868680" y="1897917"/>
            <a:ext cx="2232020" cy="2615435"/>
          </a:xfrm>
          <a:prstGeom prst="rect">
            <a:avLst/>
          </a:prstGeom>
        </p:spPr>
      </p:pic>
      <p:sp>
        <p:nvSpPr>
          <p:cNvPr id="20" name="CasellaDiTesto 19">
            <a:extLst>
              <a:ext uri="{FF2B5EF4-FFF2-40B4-BE49-F238E27FC236}">
                <a16:creationId xmlns:a16="http://schemas.microsoft.com/office/drawing/2014/main" id="{283B0AF4-6853-CC40-A316-0F40AB751411}"/>
              </a:ext>
            </a:extLst>
          </p:cNvPr>
          <p:cNvSpPr txBox="1"/>
          <p:nvPr/>
        </p:nvSpPr>
        <p:spPr>
          <a:xfrm>
            <a:off x="2141300" y="2832797"/>
            <a:ext cx="1971892" cy="707886"/>
          </a:xfrm>
          <a:prstGeom prst="rect">
            <a:avLst/>
          </a:prstGeom>
          <a:noFill/>
        </p:spPr>
        <p:txBody>
          <a:bodyPr wrap="square" rtlCol="0">
            <a:spAutoFit/>
          </a:bodyPr>
          <a:lstStyle/>
          <a:p>
            <a:r>
              <a:rPr lang="it-IT" sz="4000" b="1" dirty="0">
                <a:solidFill>
                  <a:schemeClr val="bg1"/>
                </a:solidFill>
                <a:latin typeface="Arial" panose="020B0604020202020204" pitchFamily="34" charset="0"/>
                <a:cs typeface="Arial" panose="020B0604020202020204" pitchFamily="34" charset="0"/>
              </a:rPr>
              <a:t>Report</a:t>
            </a:r>
          </a:p>
        </p:txBody>
      </p:sp>
      <p:sp>
        <p:nvSpPr>
          <p:cNvPr id="22" name="Rettangolo con angoli arrotondati 21">
            <a:extLst>
              <a:ext uri="{FF2B5EF4-FFF2-40B4-BE49-F238E27FC236}">
                <a16:creationId xmlns:a16="http://schemas.microsoft.com/office/drawing/2014/main" id="{F94F60DF-E1CD-7441-B4EE-BD52B3837223}"/>
              </a:ext>
            </a:extLst>
          </p:cNvPr>
          <p:cNvSpPr>
            <a:spLocks noChangeAspect="1"/>
          </p:cNvSpPr>
          <p:nvPr/>
        </p:nvSpPr>
        <p:spPr>
          <a:xfrm>
            <a:off x="1520110" y="3475677"/>
            <a:ext cx="1922987" cy="356454"/>
          </a:xfrm>
          <a:prstGeom prst="roundRect">
            <a:avLst>
              <a:gd name="adj" fmla="val 50000"/>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To the platforms</a:t>
            </a:r>
            <a:endParaRPr lang="en-LU" sz="1600" b="1" dirty="0">
              <a:solidFill>
                <a:schemeClr val="bg1"/>
              </a:solidFill>
              <a:latin typeface="Arial" panose="020B0604020202020204" pitchFamily="34" charset="0"/>
              <a:cs typeface="Arial" panose="020B0604020202020204" pitchFamily="34" charset="0"/>
            </a:endParaRPr>
          </a:p>
        </p:txBody>
      </p:sp>
      <p:pic>
        <p:nvPicPr>
          <p:cNvPr id="27" name="Picture 35">
            <a:extLst>
              <a:ext uri="{FF2B5EF4-FFF2-40B4-BE49-F238E27FC236}">
                <a16:creationId xmlns:a16="http://schemas.microsoft.com/office/drawing/2014/main" id="{B82026D0-7B10-F347-9134-DD0E27ED2F3C}"/>
              </a:ext>
            </a:extLst>
          </p:cNvPr>
          <p:cNvPicPr>
            <a:picLocks noChangeAspect="1"/>
          </p:cNvPicPr>
          <p:nvPr/>
        </p:nvPicPr>
        <p:blipFill>
          <a:blip r:embed="rId4">
            <a:alphaModFix amt="60000"/>
          </a:blip>
          <a:stretch>
            <a:fillRect/>
          </a:stretch>
        </p:blipFill>
        <p:spPr>
          <a:xfrm>
            <a:off x="4683001" y="1284348"/>
            <a:ext cx="4063741" cy="1944761"/>
          </a:xfrm>
          <a:prstGeom prst="rect">
            <a:avLst/>
          </a:prstGeom>
        </p:spPr>
      </p:pic>
      <p:pic>
        <p:nvPicPr>
          <p:cNvPr id="28" name="Picture 38">
            <a:extLst>
              <a:ext uri="{FF2B5EF4-FFF2-40B4-BE49-F238E27FC236}">
                <a16:creationId xmlns:a16="http://schemas.microsoft.com/office/drawing/2014/main" id="{60634B2B-43C8-5548-9729-911678AE799A}"/>
              </a:ext>
            </a:extLst>
          </p:cNvPr>
          <p:cNvPicPr>
            <a:picLocks noChangeAspect="1"/>
          </p:cNvPicPr>
          <p:nvPr/>
        </p:nvPicPr>
        <p:blipFill rotWithShape="1">
          <a:blip r:embed="rId5"/>
          <a:srcRect t="392" b="-392"/>
          <a:stretch/>
        </p:blipFill>
        <p:spPr>
          <a:xfrm>
            <a:off x="8730741" y="1289076"/>
            <a:ext cx="2919583" cy="1944000"/>
          </a:xfrm>
          <a:prstGeom prst="rect">
            <a:avLst/>
          </a:prstGeom>
        </p:spPr>
      </p:pic>
      <p:pic>
        <p:nvPicPr>
          <p:cNvPr id="35" name="Picture 39">
            <a:extLst>
              <a:ext uri="{FF2B5EF4-FFF2-40B4-BE49-F238E27FC236}">
                <a16:creationId xmlns:a16="http://schemas.microsoft.com/office/drawing/2014/main" id="{F77A7E6D-06B9-C740-8AC7-9E430B73B6CD}"/>
              </a:ext>
            </a:extLst>
          </p:cNvPr>
          <p:cNvPicPr>
            <a:picLocks noChangeAspect="1"/>
          </p:cNvPicPr>
          <p:nvPr/>
        </p:nvPicPr>
        <p:blipFill rotWithShape="1">
          <a:blip r:embed="rId6"/>
          <a:srcRect t="559" b="15066"/>
          <a:stretch/>
        </p:blipFill>
        <p:spPr>
          <a:xfrm>
            <a:off x="7858222" y="3338258"/>
            <a:ext cx="2911093" cy="1944000"/>
          </a:xfrm>
          <a:prstGeom prst="rect">
            <a:avLst/>
          </a:prstGeom>
        </p:spPr>
      </p:pic>
      <p:pic>
        <p:nvPicPr>
          <p:cNvPr id="36" name="Picture 6">
            <a:extLst>
              <a:ext uri="{FF2B5EF4-FFF2-40B4-BE49-F238E27FC236}">
                <a16:creationId xmlns:a16="http://schemas.microsoft.com/office/drawing/2014/main" id="{12317F70-D53E-A744-9D29-FED4D723C8EC}"/>
              </a:ext>
            </a:extLst>
          </p:cNvPr>
          <p:cNvPicPr>
            <a:picLocks noChangeAspect="1"/>
          </p:cNvPicPr>
          <p:nvPr/>
        </p:nvPicPr>
        <p:blipFill rotWithShape="1">
          <a:blip r:embed="rId7">
            <a:alphaModFix amt="59000"/>
          </a:blip>
          <a:srcRect t="-2" b="7005"/>
          <a:stretch/>
        </p:blipFill>
        <p:spPr>
          <a:xfrm>
            <a:off x="4688873" y="3338258"/>
            <a:ext cx="3171390" cy="1944000"/>
          </a:xfrm>
          <a:prstGeom prst="rect">
            <a:avLst/>
          </a:prstGeom>
        </p:spPr>
      </p:pic>
      <p:pic>
        <p:nvPicPr>
          <p:cNvPr id="37" name="Immagine 36">
            <a:extLst>
              <a:ext uri="{FF2B5EF4-FFF2-40B4-BE49-F238E27FC236}">
                <a16:creationId xmlns:a16="http://schemas.microsoft.com/office/drawing/2014/main" id="{536D8240-1E70-2D40-8879-A0525E9F5ED2}"/>
              </a:ext>
            </a:extLst>
          </p:cNvPr>
          <p:cNvPicPr>
            <a:picLocks noChangeAspect="1"/>
          </p:cNvPicPr>
          <p:nvPr/>
        </p:nvPicPr>
        <p:blipFill>
          <a:blip r:embed="rId8"/>
          <a:stretch>
            <a:fillRect/>
          </a:stretch>
        </p:blipFill>
        <p:spPr>
          <a:xfrm>
            <a:off x="3907721" y="1970147"/>
            <a:ext cx="542486" cy="542486"/>
          </a:xfrm>
          <a:prstGeom prst="rect">
            <a:avLst/>
          </a:prstGeom>
        </p:spPr>
      </p:pic>
      <p:pic>
        <p:nvPicPr>
          <p:cNvPr id="6" name="Immagine 5">
            <a:extLst>
              <a:ext uri="{FF2B5EF4-FFF2-40B4-BE49-F238E27FC236}">
                <a16:creationId xmlns:a16="http://schemas.microsoft.com/office/drawing/2014/main" id="{09D9A5D6-28C2-1145-9C7C-A574F3FC47C2}"/>
              </a:ext>
            </a:extLst>
          </p:cNvPr>
          <p:cNvPicPr>
            <a:picLocks noChangeAspect="1"/>
          </p:cNvPicPr>
          <p:nvPr/>
        </p:nvPicPr>
        <p:blipFill>
          <a:blip r:embed="rId9">
            <a:extLst>
              <a:ext uri="{BEBA8EAE-BF5A-486C-A8C5-ECC9F3942E4B}">
                <a14:imgProps xmlns:a14="http://schemas.microsoft.com/office/drawing/2010/main">
                  <a14:imgLayer r:embed="rId10">
                    <a14:imgEffect>
                      <a14:saturation sat="400000"/>
                    </a14:imgEffect>
                    <a14:imgEffect>
                      <a14:brightnessContrast bright="25000"/>
                    </a14:imgEffect>
                  </a14:imgLayer>
                </a14:imgProps>
              </a:ext>
            </a:extLst>
          </a:blip>
          <a:stretch>
            <a:fillRect/>
          </a:stretch>
        </p:blipFill>
        <p:spPr>
          <a:xfrm>
            <a:off x="6723293" y="4676701"/>
            <a:ext cx="1537646" cy="307127"/>
          </a:xfrm>
          <a:prstGeom prst="rect">
            <a:avLst/>
          </a:prstGeom>
        </p:spPr>
      </p:pic>
      <p:pic>
        <p:nvPicPr>
          <p:cNvPr id="9" name="Immagine 8">
            <a:extLst>
              <a:ext uri="{FF2B5EF4-FFF2-40B4-BE49-F238E27FC236}">
                <a16:creationId xmlns:a16="http://schemas.microsoft.com/office/drawing/2014/main" id="{3F226D42-041B-A742-ABF2-AE58BD0C1DA0}"/>
              </a:ext>
            </a:extLst>
          </p:cNvPr>
          <p:cNvPicPr>
            <a:picLocks noChangeAspect="1"/>
          </p:cNvPicPr>
          <p:nvPr/>
        </p:nvPicPr>
        <p:blipFill>
          <a:blip r:embed="rId11">
            <a:extLst>
              <a:ext uri="{BEBA8EAE-BF5A-486C-A8C5-ECC9F3942E4B}">
                <a14:imgProps xmlns:a14="http://schemas.microsoft.com/office/drawing/2010/main">
                  <a14:imgLayer r:embed="rId12">
                    <a14:imgEffect>
                      <a14:colorTemperature colorTemp="6633"/>
                    </a14:imgEffect>
                    <a14:imgEffect>
                      <a14:saturation sat="400000"/>
                    </a14:imgEffect>
                    <a14:imgEffect>
                      <a14:brightnessContrast bright="24000" contrast="1000"/>
                    </a14:imgEffect>
                  </a14:imgLayer>
                </a14:imgProps>
              </a:ext>
            </a:extLst>
          </a:blip>
          <a:stretch>
            <a:fillRect/>
          </a:stretch>
        </p:blipFill>
        <p:spPr>
          <a:xfrm>
            <a:off x="7116193" y="2370363"/>
            <a:ext cx="1926522" cy="293000"/>
          </a:xfrm>
          <a:prstGeom prst="rect">
            <a:avLst/>
          </a:prstGeom>
        </p:spPr>
      </p:pic>
      <p:grpSp>
        <p:nvGrpSpPr>
          <p:cNvPr id="11" name="Gruppo 10">
            <a:extLst>
              <a:ext uri="{FF2B5EF4-FFF2-40B4-BE49-F238E27FC236}">
                <a16:creationId xmlns:a16="http://schemas.microsoft.com/office/drawing/2014/main" id="{708C050C-492D-B545-B4C4-2D3F346921AB}"/>
              </a:ext>
            </a:extLst>
          </p:cNvPr>
          <p:cNvGrpSpPr/>
          <p:nvPr/>
        </p:nvGrpSpPr>
        <p:grpSpPr>
          <a:xfrm>
            <a:off x="3962958" y="3989176"/>
            <a:ext cx="554763" cy="554763"/>
            <a:chOff x="4563251" y="3696008"/>
            <a:chExt cx="554763" cy="554763"/>
          </a:xfrm>
        </p:grpSpPr>
        <p:sp>
          <p:nvSpPr>
            <p:cNvPr id="10" name="Ovale 9">
              <a:extLst>
                <a:ext uri="{FF2B5EF4-FFF2-40B4-BE49-F238E27FC236}">
                  <a16:creationId xmlns:a16="http://schemas.microsoft.com/office/drawing/2014/main" id="{D7DBD3A1-CCE4-E148-B751-A69AB291A284}"/>
                </a:ext>
              </a:extLst>
            </p:cNvPr>
            <p:cNvSpPr/>
            <p:nvPr/>
          </p:nvSpPr>
          <p:spPr>
            <a:xfrm>
              <a:off x="4563251" y="3696008"/>
              <a:ext cx="554763" cy="554763"/>
            </a:xfrm>
            <a:prstGeom prst="ellipse">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38" name="Immagine 37">
              <a:extLst>
                <a:ext uri="{FF2B5EF4-FFF2-40B4-BE49-F238E27FC236}">
                  <a16:creationId xmlns:a16="http://schemas.microsoft.com/office/drawing/2014/main" id="{D19235F7-5D3C-454E-AD28-FC6FFEADBBBD}"/>
                </a:ext>
              </a:extLst>
            </p:cNvPr>
            <p:cNvPicPr>
              <a:picLocks noChangeAspect="1"/>
            </p:cNvPicPr>
            <p:nvPr/>
          </p:nvPicPr>
          <p:blipFill>
            <a:blip r:embed="rId13">
              <a:biLevel thresh="25000"/>
            </a:blip>
            <a:stretch>
              <a:fillRect/>
            </a:stretch>
          </p:blipFill>
          <p:spPr>
            <a:xfrm>
              <a:off x="4606972" y="3815474"/>
              <a:ext cx="460338" cy="314517"/>
            </a:xfrm>
            <a:prstGeom prst="rect">
              <a:avLst/>
            </a:prstGeom>
          </p:spPr>
        </p:pic>
      </p:grpSp>
    </p:spTree>
    <p:extLst>
      <p:ext uri="{BB962C8B-B14F-4D97-AF65-F5344CB8AC3E}">
        <p14:creationId xmlns:p14="http://schemas.microsoft.com/office/powerpoint/2010/main" val="153754087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F0B58D4A-23C7-7F45-94E2-B6CBB0A3ED7A}"/>
              </a:ext>
            </a:extLst>
          </p:cNvPr>
          <p:cNvSpPr>
            <a:spLocks noGrp="1"/>
          </p:cNvSpPr>
          <p:nvPr>
            <p:ph type="ctrTitle"/>
          </p:nvPr>
        </p:nvSpPr>
        <p:spPr/>
        <p:txBody>
          <a:bodyPr/>
          <a:lstStyle/>
          <a:p>
            <a:r>
              <a:rPr lang="it-IT" dirty="0"/>
              <a:t>HOW TO RESPOND TO DISINFORMATION</a:t>
            </a:r>
          </a:p>
        </p:txBody>
      </p:sp>
      <p:sp>
        <p:nvSpPr>
          <p:cNvPr id="21" name="Rettangolo 20">
            <a:extLst>
              <a:ext uri="{FF2B5EF4-FFF2-40B4-BE49-F238E27FC236}">
                <a16:creationId xmlns:a16="http://schemas.microsoft.com/office/drawing/2014/main" id="{8A875F6C-29BB-5B49-82C9-FF47D7896746}"/>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3</a:t>
            </a:r>
          </a:p>
        </p:txBody>
      </p:sp>
      <p:sp>
        <p:nvSpPr>
          <p:cNvPr id="20" name="CasellaDiTesto 19">
            <a:extLst>
              <a:ext uri="{FF2B5EF4-FFF2-40B4-BE49-F238E27FC236}">
                <a16:creationId xmlns:a16="http://schemas.microsoft.com/office/drawing/2014/main" id="{283B0AF4-6853-CC40-A316-0F40AB751411}"/>
              </a:ext>
            </a:extLst>
          </p:cNvPr>
          <p:cNvSpPr txBox="1"/>
          <p:nvPr/>
        </p:nvSpPr>
        <p:spPr>
          <a:xfrm>
            <a:off x="7962748" y="1562409"/>
            <a:ext cx="3770889" cy="810478"/>
          </a:xfrm>
          <a:prstGeom prst="rect">
            <a:avLst/>
          </a:prstGeom>
          <a:noFill/>
        </p:spPr>
        <p:txBody>
          <a:bodyPr wrap="square" rtlCol="0">
            <a:spAutoFit/>
          </a:bodyPr>
          <a:lstStyle/>
          <a:p>
            <a:pPr>
              <a:lnSpc>
                <a:spcPts val="2760"/>
              </a:lnSpc>
            </a:pPr>
            <a:r>
              <a:rPr lang="it-IT" sz="2800" b="1" dirty="0">
                <a:solidFill>
                  <a:schemeClr val="bg1"/>
                </a:solidFill>
                <a:latin typeface="Arial" panose="020B0604020202020204" pitchFamily="34" charset="0"/>
                <a:cs typeface="Arial" panose="020B0604020202020204" pitchFamily="34" charset="0"/>
              </a:rPr>
              <a:t>DON’T SHAME</a:t>
            </a:r>
          </a:p>
          <a:p>
            <a:pPr>
              <a:lnSpc>
                <a:spcPts val="2760"/>
              </a:lnSpc>
            </a:pPr>
            <a:r>
              <a:rPr lang="it-IT" sz="2800" b="1" dirty="0">
                <a:solidFill>
                  <a:schemeClr val="bg1"/>
                </a:solidFill>
                <a:latin typeface="Arial" panose="020B0604020202020204" pitchFamily="34" charset="0"/>
                <a:cs typeface="Arial" panose="020B0604020202020204" pitchFamily="34" charset="0"/>
              </a:rPr>
              <a:t>SHOW EMPATHY</a:t>
            </a:r>
          </a:p>
        </p:txBody>
      </p:sp>
      <p:pic>
        <p:nvPicPr>
          <p:cNvPr id="4" name="Immagine 3">
            <a:extLst>
              <a:ext uri="{FF2B5EF4-FFF2-40B4-BE49-F238E27FC236}">
                <a16:creationId xmlns:a16="http://schemas.microsoft.com/office/drawing/2014/main" id="{B877C486-6636-B645-9F1B-964E1A7888A0}"/>
              </a:ext>
            </a:extLst>
          </p:cNvPr>
          <p:cNvPicPr>
            <a:picLocks noChangeAspect="1"/>
          </p:cNvPicPr>
          <p:nvPr/>
        </p:nvPicPr>
        <p:blipFill>
          <a:blip r:embed="rId3"/>
          <a:stretch>
            <a:fillRect/>
          </a:stretch>
        </p:blipFill>
        <p:spPr>
          <a:xfrm>
            <a:off x="4200525" y="1256427"/>
            <a:ext cx="3790950" cy="3786733"/>
          </a:xfrm>
          <a:prstGeom prst="rect">
            <a:avLst/>
          </a:prstGeom>
        </p:spPr>
      </p:pic>
      <p:sp>
        <p:nvSpPr>
          <p:cNvPr id="23" name="CasellaDiTesto 22">
            <a:extLst>
              <a:ext uri="{FF2B5EF4-FFF2-40B4-BE49-F238E27FC236}">
                <a16:creationId xmlns:a16="http://schemas.microsoft.com/office/drawing/2014/main" id="{F41FE0EA-E086-514E-A56E-A60B1F9C8948}"/>
              </a:ext>
            </a:extLst>
          </p:cNvPr>
          <p:cNvSpPr txBox="1"/>
          <p:nvPr/>
        </p:nvSpPr>
        <p:spPr>
          <a:xfrm>
            <a:off x="7991716" y="2319517"/>
            <a:ext cx="3770889" cy="784830"/>
          </a:xfrm>
          <a:prstGeom prst="rect">
            <a:avLst/>
          </a:prstGeom>
          <a:noFill/>
        </p:spPr>
        <p:txBody>
          <a:bodyPr wrap="square" rtlCol="0">
            <a:spAutoFit/>
          </a:bodyPr>
          <a:lstStyle/>
          <a:p>
            <a:pPr>
              <a:lnSpc>
                <a:spcPts val="1760"/>
              </a:lnSpc>
            </a:pPr>
            <a:r>
              <a:rPr lang="it-IT" dirty="0" err="1">
                <a:solidFill>
                  <a:schemeClr val="bg1"/>
                </a:solidFill>
                <a:latin typeface="Arial" panose="020B0604020202020204" pitchFamily="34" charset="0"/>
                <a:cs typeface="Arial" panose="020B0604020202020204" pitchFamily="34" charset="0"/>
              </a:rPr>
              <a:t>Taking</a:t>
            </a:r>
            <a:r>
              <a:rPr lang="it-IT" dirty="0">
                <a:solidFill>
                  <a:schemeClr val="bg1"/>
                </a:solidFill>
                <a:latin typeface="Arial" panose="020B0604020202020204" pitchFamily="34" charset="0"/>
                <a:cs typeface="Arial" panose="020B0604020202020204" pitchFamily="34" charset="0"/>
              </a:rPr>
              <a:t> a </a:t>
            </a:r>
            <a:r>
              <a:rPr lang="it-IT" dirty="0" err="1">
                <a:solidFill>
                  <a:schemeClr val="bg1"/>
                </a:solidFill>
                <a:latin typeface="Arial" panose="020B0604020202020204" pitchFamily="34" charset="0"/>
                <a:cs typeface="Arial" panose="020B0604020202020204" pitchFamily="34" charset="0"/>
              </a:rPr>
              <a:t>tone</a:t>
            </a:r>
            <a:r>
              <a:rPr lang="it-IT" dirty="0">
                <a:solidFill>
                  <a:schemeClr val="bg1"/>
                </a:solidFill>
                <a:latin typeface="Arial" panose="020B0604020202020204" pitchFamily="34" charset="0"/>
                <a:cs typeface="Arial" panose="020B0604020202020204" pitchFamily="34" charset="0"/>
              </a:rPr>
              <a:t> of </a:t>
            </a:r>
          </a:p>
          <a:p>
            <a:pPr>
              <a:lnSpc>
                <a:spcPts val="1760"/>
              </a:lnSpc>
            </a:pPr>
            <a:r>
              <a:rPr lang="it-IT" dirty="0">
                <a:solidFill>
                  <a:schemeClr val="bg1"/>
                </a:solidFill>
                <a:latin typeface="Arial" panose="020B0604020202020204" pitchFamily="34" charset="0"/>
                <a:cs typeface="Arial" panose="020B0604020202020204" pitchFamily="34" charset="0"/>
              </a:rPr>
              <a:t>“</a:t>
            </a:r>
            <a:r>
              <a:rPr lang="it-IT" b="1" dirty="0" err="1">
                <a:solidFill>
                  <a:schemeClr val="bg1"/>
                </a:solidFill>
                <a:latin typeface="Arial" panose="020B0604020202020204" pitchFamily="34" charset="0"/>
                <a:cs typeface="Arial" panose="020B0604020202020204" pitchFamily="34" charset="0"/>
              </a:rPr>
              <a:t>you’re</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wrong</a:t>
            </a:r>
            <a:r>
              <a:rPr lang="it-IT" b="1" dirty="0">
                <a:solidFill>
                  <a:schemeClr val="bg1"/>
                </a:solidFill>
                <a:latin typeface="Arial" panose="020B0604020202020204" pitchFamily="34" charset="0"/>
                <a:cs typeface="Arial" panose="020B0604020202020204" pitchFamily="34" charset="0"/>
              </a:rPr>
              <a:t> and </a:t>
            </a:r>
            <a:r>
              <a:rPr lang="it-IT" b="1" dirty="0" err="1">
                <a:solidFill>
                  <a:schemeClr val="bg1"/>
                </a:solidFill>
                <a:latin typeface="Arial" panose="020B0604020202020204" pitchFamily="34" charset="0"/>
                <a:cs typeface="Arial" panose="020B0604020202020204" pitchFamily="34" charset="0"/>
              </a:rPr>
              <a:t>I’m</a:t>
            </a:r>
            <a:r>
              <a:rPr lang="it-IT" b="1" dirty="0">
                <a:solidFill>
                  <a:schemeClr val="bg1"/>
                </a:solidFill>
                <a:latin typeface="Arial" panose="020B0604020202020204" pitchFamily="34" charset="0"/>
                <a:cs typeface="Arial" panose="020B0604020202020204" pitchFamily="34" charset="0"/>
              </a:rPr>
              <a:t> right</a:t>
            </a:r>
            <a:r>
              <a:rPr lang="it-IT" dirty="0">
                <a:solidFill>
                  <a:schemeClr val="bg1"/>
                </a:solidFill>
                <a:latin typeface="Arial" panose="020B0604020202020204" pitchFamily="34" charset="0"/>
                <a:cs typeface="Arial" panose="020B0604020202020204" pitchFamily="34" charset="0"/>
              </a:rPr>
              <a:t>”</a:t>
            </a:r>
          </a:p>
          <a:p>
            <a:pPr>
              <a:lnSpc>
                <a:spcPts val="1760"/>
              </a:lnSpc>
            </a:pPr>
            <a:r>
              <a:rPr lang="it-IT" dirty="0" err="1">
                <a:solidFill>
                  <a:schemeClr val="bg1"/>
                </a:solidFill>
                <a:latin typeface="Arial" panose="020B0604020202020204" pitchFamily="34" charset="0"/>
                <a:cs typeface="Arial" panose="020B0604020202020204" pitchFamily="34" charset="0"/>
              </a:rPr>
              <a:t>does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not</a:t>
            </a:r>
            <a:r>
              <a:rPr lang="it-IT" dirty="0">
                <a:solidFill>
                  <a:schemeClr val="bg1"/>
                </a:solidFill>
                <a:latin typeface="Arial" panose="020B0604020202020204" pitchFamily="34" charset="0"/>
                <a:cs typeface="Arial" panose="020B0604020202020204" pitchFamily="34" charset="0"/>
              </a:rPr>
              <a:t> work</a:t>
            </a:r>
          </a:p>
        </p:txBody>
      </p:sp>
      <p:sp>
        <p:nvSpPr>
          <p:cNvPr id="17" name="Rettangolo con angoli arrotondati 16">
            <a:extLst>
              <a:ext uri="{FF2B5EF4-FFF2-40B4-BE49-F238E27FC236}">
                <a16:creationId xmlns:a16="http://schemas.microsoft.com/office/drawing/2014/main" id="{D89AF1A1-F153-3646-9611-D0BFCE3525E7}"/>
              </a:ext>
            </a:extLst>
          </p:cNvPr>
          <p:cNvSpPr>
            <a:spLocks noChangeAspect="1"/>
          </p:cNvSpPr>
          <p:nvPr/>
        </p:nvSpPr>
        <p:spPr>
          <a:xfrm>
            <a:off x="2673313" y="4087477"/>
            <a:ext cx="6845374"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it-IT" sz="2000" b="1" dirty="0">
                <a:solidFill>
                  <a:schemeClr val="bg1"/>
                </a:solidFill>
                <a:latin typeface="Arial" panose="020B0604020202020204" pitchFamily="34" charset="0"/>
                <a:cs typeface="Arial" panose="020B0604020202020204" pitchFamily="34" charset="0"/>
              </a:rPr>
              <a:t>How to talk </a:t>
            </a:r>
            <a:r>
              <a:rPr lang="it-IT" sz="2000" b="1" dirty="0" err="1">
                <a:solidFill>
                  <a:schemeClr val="bg1"/>
                </a:solidFill>
                <a:latin typeface="Arial" panose="020B0604020202020204" pitchFamily="34" charset="0"/>
                <a:cs typeface="Arial" panose="020B0604020202020204" pitchFamily="34" charset="0"/>
              </a:rPr>
              <a:t>about</a:t>
            </a:r>
            <a:r>
              <a:rPr lang="it-IT" sz="2000" b="1" dirty="0">
                <a:solidFill>
                  <a:schemeClr val="bg1"/>
                </a:solidFill>
                <a:latin typeface="Arial" panose="020B0604020202020204" pitchFamily="34" charset="0"/>
                <a:cs typeface="Arial" panose="020B0604020202020204" pitchFamily="34" charset="0"/>
              </a:rPr>
              <a:t> </a:t>
            </a:r>
            <a:r>
              <a:rPr lang="it-IT" sz="2000" b="1" dirty="0" err="1">
                <a:solidFill>
                  <a:schemeClr val="bg1"/>
                </a:solidFill>
                <a:latin typeface="Arial" panose="020B0604020202020204" pitchFamily="34" charset="0"/>
                <a:cs typeface="Arial" panose="020B0604020202020204" pitchFamily="34" charset="0"/>
              </a:rPr>
              <a:t>disinformation</a:t>
            </a:r>
            <a:r>
              <a:rPr lang="it-IT" sz="2000" b="1" dirty="0">
                <a:solidFill>
                  <a:schemeClr val="bg1"/>
                </a:solidFill>
                <a:latin typeface="Arial" panose="020B0604020202020204" pitchFamily="34" charset="0"/>
                <a:cs typeface="Arial" panose="020B0604020202020204" pitchFamily="34" charset="0"/>
              </a:rPr>
              <a:t> to friends and family</a:t>
            </a:r>
          </a:p>
        </p:txBody>
      </p:sp>
      <p:sp>
        <p:nvSpPr>
          <p:cNvPr id="24" name="CasellaDiTesto 23">
            <a:extLst>
              <a:ext uri="{FF2B5EF4-FFF2-40B4-BE49-F238E27FC236}">
                <a16:creationId xmlns:a16="http://schemas.microsoft.com/office/drawing/2014/main" id="{748AEEB0-4C91-6344-98FE-D292AA7490C0}"/>
              </a:ext>
            </a:extLst>
          </p:cNvPr>
          <p:cNvSpPr txBox="1"/>
          <p:nvPr/>
        </p:nvSpPr>
        <p:spPr>
          <a:xfrm>
            <a:off x="2504931" y="5189164"/>
            <a:ext cx="7182138" cy="451406"/>
          </a:xfrm>
          <a:prstGeom prst="rect">
            <a:avLst/>
          </a:prstGeom>
          <a:noFill/>
        </p:spPr>
        <p:txBody>
          <a:bodyPr wrap="square" rtlCol="0">
            <a:spAutoFit/>
          </a:bodyPr>
          <a:lstStyle/>
          <a:p>
            <a:pPr algn="ctr">
              <a:lnSpc>
                <a:spcPts val="2760"/>
              </a:lnSpc>
            </a:pPr>
            <a:r>
              <a:rPr lang="it-IT" sz="2800" b="1" dirty="0">
                <a:solidFill>
                  <a:schemeClr val="bg1"/>
                </a:solidFill>
                <a:latin typeface="Arial" panose="020B0604020202020204" pitchFamily="34" charset="0"/>
                <a:cs typeface="Arial" panose="020B0604020202020204" pitchFamily="34" charset="0"/>
              </a:rPr>
              <a:t>DON’T EXPECT IMMEDIATE CHANGE</a:t>
            </a:r>
          </a:p>
        </p:txBody>
      </p:sp>
      <p:sp>
        <p:nvSpPr>
          <p:cNvPr id="25" name="CasellaDiTesto 24">
            <a:extLst>
              <a:ext uri="{FF2B5EF4-FFF2-40B4-BE49-F238E27FC236}">
                <a16:creationId xmlns:a16="http://schemas.microsoft.com/office/drawing/2014/main" id="{84B6C307-0FB6-0648-AB82-D8A27ECA5AC2}"/>
              </a:ext>
            </a:extLst>
          </p:cNvPr>
          <p:cNvSpPr txBox="1"/>
          <p:nvPr/>
        </p:nvSpPr>
        <p:spPr>
          <a:xfrm>
            <a:off x="3413296" y="5603519"/>
            <a:ext cx="5640650" cy="553998"/>
          </a:xfrm>
          <a:prstGeom prst="rect">
            <a:avLst/>
          </a:prstGeom>
          <a:noFill/>
        </p:spPr>
        <p:txBody>
          <a:bodyPr wrap="square" rtlCol="0">
            <a:spAutoFit/>
          </a:bodyPr>
          <a:lstStyle/>
          <a:p>
            <a:pPr algn="ctr">
              <a:lnSpc>
                <a:spcPts val="1760"/>
              </a:lnSpc>
            </a:pPr>
            <a:r>
              <a:rPr lang="it-IT" dirty="0" err="1">
                <a:solidFill>
                  <a:schemeClr val="bg1"/>
                </a:solidFill>
                <a:latin typeface="Arial" panose="020B0604020202020204" pitchFamily="34" charset="0"/>
                <a:cs typeface="Arial" panose="020B0604020202020204" pitchFamily="34" charset="0"/>
              </a:rPr>
              <a:t>It</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takes</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courtesy</a:t>
            </a:r>
            <a:r>
              <a:rPr lang="it-IT" dirty="0">
                <a:solidFill>
                  <a:schemeClr val="bg1"/>
                </a:solidFill>
                <a:latin typeface="Arial" panose="020B0604020202020204" pitchFamily="34" charset="0"/>
                <a:cs typeface="Arial" panose="020B0604020202020204" pitchFamily="34" charset="0"/>
              </a:rPr>
              <a:t> and </a:t>
            </a:r>
            <a:r>
              <a:rPr lang="it-IT" dirty="0" err="1">
                <a:solidFill>
                  <a:schemeClr val="bg1"/>
                </a:solidFill>
                <a:latin typeface="Arial" panose="020B0604020202020204" pitchFamily="34" charset="0"/>
                <a:cs typeface="Arial" panose="020B0604020202020204" pitchFamily="34" charset="0"/>
              </a:rPr>
              <a:t>patience</a:t>
            </a:r>
            <a:r>
              <a:rPr lang="it-IT" dirty="0">
                <a:solidFill>
                  <a:schemeClr val="bg1"/>
                </a:solidFill>
                <a:latin typeface="Arial" panose="020B0604020202020204" pitchFamily="34" charset="0"/>
                <a:cs typeface="Arial" panose="020B0604020202020204" pitchFamily="34" charset="0"/>
              </a:rPr>
              <a:t> to stop </a:t>
            </a:r>
            <a:r>
              <a:rPr lang="it-IT" dirty="0" err="1">
                <a:solidFill>
                  <a:schemeClr val="bg1"/>
                </a:solidFill>
                <a:latin typeface="Arial" panose="020B0604020202020204" pitchFamily="34" charset="0"/>
                <a:cs typeface="Arial" panose="020B0604020202020204" pitchFamily="34" charset="0"/>
              </a:rPr>
              <a:t>people</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spreading</a:t>
            </a:r>
            <a:r>
              <a:rPr lang="it-IT" dirty="0">
                <a:solidFill>
                  <a:schemeClr val="bg1"/>
                </a:solidFill>
                <a:latin typeface="Arial" panose="020B0604020202020204" pitchFamily="34" charset="0"/>
                <a:cs typeface="Arial" panose="020B0604020202020204" pitchFamily="34" charset="0"/>
              </a:rPr>
              <a:t> </a:t>
            </a:r>
            <a:r>
              <a:rPr lang="it-IT" dirty="0" err="1">
                <a:solidFill>
                  <a:schemeClr val="bg1"/>
                </a:solidFill>
                <a:latin typeface="Arial" panose="020B0604020202020204" pitchFamily="34" charset="0"/>
                <a:cs typeface="Arial" panose="020B0604020202020204" pitchFamily="34" charset="0"/>
              </a:rPr>
              <a:t>disinformation</a:t>
            </a:r>
            <a:endParaRPr lang="it-IT" dirty="0">
              <a:solidFill>
                <a:schemeClr val="bg1"/>
              </a:solidFill>
              <a:latin typeface="Arial" panose="020B0604020202020204" pitchFamily="34" charset="0"/>
              <a:cs typeface="Arial" panose="020B0604020202020204" pitchFamily="34" charset="0"/>
            </a:endParaRPr>
          </a:p>
        </p:txBody>
      </p:sp>
      <p:sp>
        <p:nvSpPr>
          <p:cNvPr id="26" name="CasellaDiTesto 25">
            <a:extLst>
              <a:ext uri="{FF2B5EF4-FFF2-40B4-BE49-F238E27FC236}">
                <a16:creationId xmlns:a16="http://schemas.microsoft.com/office/drawing/2014/main" id="{02591207-3D6E-3F4A-9EA9-167FA16736DC}"/>
              </a:ext>
            </a:extLst>
          </p:cNvPr>
          <p:cNvSpPr txBox="1"/>
          <p:nvPr/>
        </p:nvSpPr>
        <p:spPr>
          <a:xfrm>
            <a:off x="369900" y="1562409"/>
            <a:ext cx="3770889" cy="451406"/>
          </a:xfrm>
          <a:prstGeom prst="rect">
            <a:avLst/>
          </a:prstGeom>
          <a:noFill/>
        </p:spPr>
        <p:txBody>
          <a:bodyPr wrap="square" rtlCol="0">
            <a:spAutoFit/>
          </a:bodyPr>
          <a:lstStyle/>
          <a:p>
            <a:pPr algn="r">
              <a:lnSpc>
                <a:spcPts val="2760"/>
              </a:lnSpc>
            </a:pPr>
            <a:r>
              <a:rPr lang="it-IT" sz="2800" b="1" dirty="0">
                <a:solidFill>
                  <a:schemeClr val="bg1"/>
                </a:solidFill>
                <a:latin typeface="Arial" panose="020B0604020202020204" pitchFamily="34" charset="0"/>
                <a:cs typeface="Arial" panose="020B0604020202020204" pitchFamily="34" charset="0"/>
              </a:rPr>
              <a:t>BE ACTIVE</a:t>
            </a:r>
          </a:p>
        </p:txBody>
      </p:sp>
      <p:sp>
        <p:nvSpPr>
          <p:cNvPr id="31" name="CasellaDiTesto 30">
            <a:extLst>
              <a:ext uri="{FF2B5EF4-FFF2-40B4-BE49-F238E27FC236}">
                <a16:creationId xmlns:a16="http://schemas.microsoft.com/office/drawing/2014/main" id="{A98E682C-E776-9044-B0A5-72A21A32ABAB}"/>
              </a:ext>
            </a:extLst>
          </p:cNvPr>
          <p:cNvSpPr txBox="1"/>
          <p:nvPr/>
        </p:nvSpPr>
        <p:spPr>
          <a:xfrm>
            <a:off x="355579" y="1995098"/>
            <a:ext cx="3770889" cy="784830"/>
          </a:xfrm>
          <a:prstGeom prst="rect">
            <a:avLst/>
          </a:prstGeom>
          <a:noFill/>
        </p:spPr>
        <p:txBody>
          <a:bodyPr wrap="square" rtlCol="0">
            <a:spAutoFit/>
          </a:bodyPr>
          <a:lstStyle/>
          <a:p>
            <a:pPr algn="r">
              <a:lnSpc>
                <a:spcPts val="1760"/>
              </a:lnSpc>
            </a:pPr>
            <a:r>
              <a:rPr lang="it-IT" dirty="0" err="1">
                <a:solidFill>
                  <a:schemeClr val="bg1"/>
                </a:solidFill>
                <a:latin typeface="Arial" panose="020B0604020202020204" pitchFamily="34" charset="0"/>
                <a:cs typeface="Arial" panose="020B0604020202020204" pitchFamily="34" charset="0"/>
              </a:rPr>
              <a:t>We</a:t>
            </a:r>
            <a:r>
              <a:rPr lang="it-IT" dirty="0">
                <a:solidFill>
                  <a:schemeClr val="bg1"/>
                </a:solidFill>
                <a:latin typeface="Arial" panose="020B0604020202020204" pitchFamily="34" charset="0"/>
                <a:cs typeface="Arial" panose="020B0604020202020204" pitchFamily="34" charset="0"/>
              </a:rPr>
              <a:t> ALL </a:t>
            </a:r>
            <a:r>
              <a:rPr lang="it-IT" dirty="0" err="1">
                <a:solidFill>
                  <a:schemeClr val="bg1"/>
                </a:solidFill>
                <a:latin typeface="Arial" panose="020B0604020202020204" pitchFamily="34" charset="0"/>
                <a:cs typeface="Arial" panose="020B0604020202020204" pitchFamily="34" charset="0"/>
              </a:rPr>
              <a:t>have</a:t>
            </a:r>
            <a:r>
              <a:rPr lang="it-IT" dirty="0">
                <a:solidFill>
                  <a:schemeClr val="bg1"/>
                </a:solidFill>
                <a:latin typeface="Arial" panose="020B0604020202020204" pitchFamily="34" charset="0"/>
                <a:cs typeface="Arial" panose="020B0604020202020204" pitchFamily="34" charset="0"/>
              </a:rPr>
              <a:t> a </a:t>
            </a:r>
            <a:r>
              <a:rPr lang="it-IT" dirty="0" err="1">
                <a:solidFill>
                  <a:schemeClr val="bg1"/>
                </a:solidFill>
                <a:latin typeface="Arial" panose="020B0604020202020204" pitchFamily="34" charset="0"/>
                <a:cs typeface="Arial" panose="020B0604020202020204" pitchFamily="34" charset="0"/>
              </a:rPr>
              <a:t>responsability</a:t>
            </a:r>
            <a:r>
              <a:rPr lang="it-IT" dirty="0">
                <a:solidFill>
                  <a:schemeClr val="bg1"/>
                </a:solidFill>
                <a:latin typeface="Arial" panose="020B0604020202020204" pitchFamily="34" charset="0"/>
                <a:cs typeface="Arial" panose="020B0604020202020204" pitchFamily="34" charset="0"/>
              </a:rPr>
              <a:t> to </a:t>
            </a:r>
            <a:r>
              <a:rPr lang="it-IT" dirty="0" err="1">
                <a:solidFill>
                  <a:schemeClr val="bg1"/>
                </a:solidFill>
                <a:latin typeface="Arial" panose="020B0604020202020204" pitchFamily="34" charset="0"/>
                <a:cs typeface="Arial" panose="020B0604020202020204" pitchFamily="34" charset="0"/>
              </a:rPr>
              <a:t>hinder</a:t>
            </a:r>
            <a:r>
              <a:rPr lang="it-IT" dirty="0">
                <a:solidFill>
                  <a:schemeClr val="bg1"/>
                </a:solidFill>
                <a:latin typeface="Arial" panose="020B0604020202020204" pitchFamily="34" charset="0"/>
                <a:cs typeface="Arial" panose="020B0604020202020204" pitchFamily="34" charset="0"/>
              </a:rPr>
              <a:t> the spread of </a:t>
            </a:r>
            <a:r>
              <a:rPr lang="it-IT" dirty="0" err="1" smtClean="0">
                <a:solidFill>
                  <a:schemeClr val="bg1"/>
                </a:solidFill>
                <a:latin typeface="Arial" panose="020B0604020202020204" pitchFamily="34" charset="0"/>
                <a:cs typeface="Arial" panose="020B0604020202020204" pitchFamily="34" charset="0"/>
              </a:rPr>
              <a:t>misleading</a:t>
            </a:r>
            <a:r>
              <a:rPr lang="it-IT" dirty="0" smtClean="0">
                <a:solidFill>
                  <a:schemeClr val="bg1"/>
                </a:solidFill>
                <a:latin typeface="Arial" panose="020B0604020202020204" pitchFamily="34" charset="0"/>
                <a:cs typeface="Arial" panose="020B0604020202020204" pitchFamily="34" charset="0"/>
              </a:rPr>
              <a:t> information</a:t>
            </a:r>
            <a:endParaRPr lang="it-IT"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176566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WORK IN GROUPS - </a:t>
            </a:r>
            <a:r>
              <a:rPr lang="it-IT" b="1" dirty="0"/>
              <a:t>TASKS FOR 3-4 GROUPS</a:t>
            </a:r>
          </a:p>
        </p:txBody>
      </p:sp>
      <p:sp>
        <p:nvSpPr>
          <p:cNvPr id="4" name="Rettangolo con angoli arrotondati 3">
            <a:extLst>
              <a:ext uri="{FF2B5EF4-FFF2-40B4-BE49-F238E27FC236}">
                <a16:creationId xmlns:a16="http://schemas.microsoft.com/office/drawing/2014/main" id="{167BE3B3-011A-584C-8773-B2AB133F9417}"/>
              </a:ext>
            </a:extLst>
          </p:cNvPr>
          <p:cNvSpPr>
            <a:spLocks noChangeAspect="1"/>
          </p:cNvSpPr>
          <p:nvPr/>
        </p:nvSpPr>
        <p:spPr>
          <a:xfrm>
            <a:off x="4696437" y="1079032"/>
            <a:ext cx="2799126"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pPr algn="ctr"/>
            <a:r>
              <a:rPr lang="it-IT" sz="2000" b="1" dirty="0" err="1">
                <a:solidFill>
                  <a:schemeClr val="bg1"/>
                </a:solidFill>
                <a:latin typeface="Arial" panose="020B0604020202020204" pitchFamily="34" charset="0"/>
                <a:cs typeface="Arial" panose="020B0604020202020204" pitchFamily="34" charset="0"/>
              </a:rPr>
              <a:t>Tasks</a:t>
            </a:r>
            <a:r>
              <a:rPr lang="it-IT" sz="2000" b="1" dirty="0">
                <a:solidFill>
                  <a:schemeClr val="bg1"/>
                </a:solidFill>
                <a:latin typeface="Arial" panose="020B0604020202020204" pitchFamily="34" charset="0"/>
                <a:cs typeface="Arial" panose="020B0604020202020204" pitchFamily="34" charset="0"/>
              </a:rPr>
              <a:t> for 3-4 </a:t>
            </a:r>
            <a:r>
              <a:rPr lang="it-IT" sz="2000" b="1" dirty="0" err="1">
                <a:solidFill>
                  <a:schemeClr val="bg1"/>
                </a:solidFill>
                <a:latin typeface="Arial" panose="020B0604020202020204" pitchFamily="34" charset="0"/>
                <a:cs typeface="Arial" panose="020B0604020202020204" pitchFamily="34" charset="0"/>
              </a:rPr>
              <a:t>groups</a:t>
            </a:r>
            <a:endParaRPr lang="it-IT" sz="2000" b="1" dirty="0">
              <a:solidFill>
                <a:schemeClr val="bg1"/>
              </a:solidFill>
              <a:latin typeface="Arial" panose="020B0604020202020204" pitchFamily="34" charset="0"/>
              <a:cs typeface="Arial" panose="020B0604020202020204" pitchFamily="34" charset="0"/>
            </a:endParaRPr>
          </a:p>
        </p:txBody>
      </p:sp>
      <p:sp>
        <p:nvSpPr>
          <p:cNvPr id="7" name="CasellaDiTesto 6">
            <a:extLst>
              <a:ext uri="{FF2B5EF4-FFF2-40B4-BE49-F238E27FC236}">
                <a16:creationId xmlns:a16="http://schemas.microsoft.com/office/drawing/2014/main" id="{09BAEE7B-17E6-714C-AC12-13A506745043}"/>
              </a:ext>
            </a:extLst>
          </p:cNvPr>
          <p:cNvSpPr txBox="1"/>
          <p:nvPr/>
        </p:nvSpPr>
        <p:spPr>
          <a:xfrm>
            <a:off x="495544" y="4598774"/>
            <a:ext cx="3245818" cy="414152"/>
          </a:xfrm>
          <a:prstGeom prst="rect">
            <a:avLst/>
          </a:prstGeom>
          <a:noFill/>
        </p:spPr>
        <p:txBody>
          <a:bodyPr wrap="square" rtlCol="0">
            <a:spAutoFit/>
          </a:bodyPr>
          <a:lstStyle/>
          <a:p>
            <a:pPr algn="ctr">
              <a:lnSpc>
                <a:spcPts val="2760"/>
              </a:lnSpc>
            </a:pPr>
            <a:r>
              <a:rPr lang="it-IT" b="1" dirty="0">
                <a:solidFill>
                  <a:schemeClr val="bg1"/>
                </a:solidFill>
                <a:latin typeface="Arial" panose="020B0604020202020204" pitchFamily="34" charset="0"/>
                <a:cs typeface="Arial" panose="020B0604020202020204" pitchFamily="34" charset="0"/>
              </a:rPr>
              <a:t>SPLIT INTO GROUPS</a:t>
            </a:r>
          </a:p>
        </p:txBody>
      </p:sp>
      <p:grpSp>
        <p:nvGrpSpPr>
          <p:cNvPr id="38" name="Gruppo 37">
            <a:extLst>
              <a:ext uri="{FF2B5EF4-FFF2-40B4-BE49-F238E27FC236}">
                <a16:creationId xmlns:a16="http://schemas.microsoft.com/office/drawing/2014/main" id="{E14E7573-CC4B-9743-82FA-86D22ADC301C}"/>
              </a:ext>
            </a:extLst>
          </p:cNvPr>
          <p:cNvGrpSpPr/>
          <p:nvPr/>
        </p:nvGrpSpPr>
        <p:grpSpPr>
          <a:xfrm>
            <a:off x="8829457" y="2128544"/>
            <a:ext cx="2301123" cy="2301123"/>
            <a:chOff x="7757276" y="1618993"/>
            <a:chExt cx="2301123" cy="2301123"/>
          </a:xfrm>
        </p:grpSpPr>
        <p:sp>
          <p:nvSpPr>
            <p:cNvPr id="9" name="Ovale 8">
              <a:extLst>
                <a:ext uri="{FF2B5EF4-FFF2-40B4-BE49-F238E27FC236}">
                  <a16:creationId xmlns:a16="http://schemas.microsoft.com/office/drawing/2014/main" id="{E8DF256E-7B29-064C-999D-240F13DD16D2}"/>
                </a:ext>
              </a:extLst>
            </p:cNvPr>
            <p:cNvSpPr/>
            <p:nvPr/>
          </p:nvSpPr>
          <p:spPr>
            <a:xfrm>
              <a:off x="7757276" y="1618993"/>
              <a:ext cx="2301123" cy="2301123"/>
            </a:xfrm>
            <a:prstGeom prst="ellipse">
              <a:avLst/>
            </a:prstGeom>
            <a:solidFill>
              <a:schemeClr val="accent1"/>
            </a:solidFill>
            <a:ln w="508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pic>
          <p:nvPicPr>
            <p:cNvPr id="10" name="Immagine 9">
              <a:extLst>
                <a:ext uri="{FF2B5EF4-FFF2-40B4-BE49-F238E27FC236}">
                  <a16:creationId xmlns:a16="http://schemas.microsoft.com/office/drawing/2014/main" id="{412174D1-3A29-C745-BF8A-88AA5A2C28CF}"/>
                </a:ext>
              </a:extLst>
            </p:cNvPr>
            <p:cNvPicPr>
              <a:picLocks noChangeAspect="1"/>
            </p:cNvPicPr>
            <p:nvPr/>
          </p:nvPicPr>
          <p:blipFill>
            <a:blip r:embed="rId2"/>
            <a:stretch>
              <a:fillRect/>
            </a:stretch>
          </p:blipFill>
          <p:spPr>
            <a:xfrm>
              <a:off x="8672520" y="1982362"/>
              <a:ext cx="1097688" cy="907420"/>
            </a:xfrm>
            <a:prstGeom prst="rect">
              <a:avLst/>
            </a:prstGeom>
          </p:spPr>
        </p:pic>
        <p:pic>
          <p:nvPicPr>
            <p:cNvPr id="11" name="Immagine 10">
              <a:extLst>
                <a:ext uri="{FF2B5EF4-FFF2-40B4-BE49-F238E27FC236}">
                  <a16:creationId xmlns:a16="http://schemas.microsoft.com/office/drawing/2014/main" id="{60D51813-A93C-E141-A84B-268958958B61}"/>
                </a:ext>
              </a:extLst>
            </p:cNvPr>
            <p:cNvPicPr>
              <a:picLocks noChangeAspect="1"/>
            </p:cNvPicPr>
            <p:nvPr/>
          </p:nvPicPr>
          <p:blipFill>
            <a:blip r:embed="rId3"/>
            <a:stretch>
              <a:fillRect/>
            </a:stretch>
          </p:blipFill>
          <p:spPr>
            <a:xfrm>
              <a:off x="8110937" y="1940482"/>
              <a:ext cx="1258158" cy="1808083"/>
            </a:xfrm>
            <a:prstGeom prst="rect">
              <a:avLst/>
            </a:prstGeom>
            <a:effectLst/>
          </p:spPr>
        </p:pic>
      </p:grpSp>
      <p:pic>
        <p:nvPicPr>
          <p:cNvPr id="12" name="Immagine 11">
            <a:extLst>
              <a:ext uri="{FF2B5EF4-FFF2-40B4-BE49-F238E27FC236}">
                <a16:creationId xmlns:a16="http://schemas.microsoft.com/office/drawing/2014/main" id="{6540467D-B361-5748-B407-3AC18CECA790}"/>
              </a:ext>
            </a:extLst>
          </p:cNvPr>
          <p:cNvPicPr>
            <a:picLocks noChangeAspect="1"/>
          </p:cNvPicPr>
          <p:nvPr/>
        </p:nvPicPr>
        <p:blipFill>
          <a:blip r:embed="rId4"/>
          <a:stretch>
            <a:fillRect/>
          </a:stretch>
        </p:blipFill>
        <p:spPr>
          <a:xfrm>
            <a:off x="4918001" y="2103449"/>
            <a:ext cx="2355998" cy="2353377"/>
          </a:xfrm>
          <a:prstGeom prst="rect">
            <a:avLst/>
          </a:prstGeom>
        </p:spPr>
      </p:pic>
      <p:grpSp>
        <p:nvGrpSpPr>
          <p:cNvPr id="39" name="Gruppo 38">
            <a:extLst>
              <a:ext uri="{FF2B5EF4-FFF2-40B4-BE49-F238E27FC236}">
                <a16:creationId xmlns:a16="http://schemas.microsoft.com/office/drawing/2014/main" id="{9512F168-257C-9B4A-B29A-80A6F11248F7}"/>
              </a:ext>
            </a:extLst>
          </p:cNvPr>
          <p:cNvGrpSpPr/>
          <p:nvPr/>
        </p:nvGrpSpPr>
        <p:grpSpPr>
          <a:xfrm>
            <a:off x="779769" y="2247977"/>
            <a:ext cx="2677368" cy="2078787"/>
            <a:chOff x="1036514" y="1738426"/>
            <a:chExt cx="2677368" cy="2078787"/>
          </a:xfrm>
        </p:grpSpPr>
        <p:grpSp>
          <p:nvGrpSpPr>
            <p:cNvPr id="13" name="Gruppo 12">
              <a:extLst>
                <a:ext uri="{FF2B5EF4-FFF2-40B4-BE49-F238E27FC236}">
                  <a16:creationId xmlns:a16="http://schemas.microsoft.com/office/drawing/2014/main" id="{222505A2-DFD7-8F46-AC7C-32ACD40CB666}"/>
                </a:ext>
              </a:extLst>
            </p:cNvPr>
            <p:cNvGrpSpPr/>
            <p:nvPr/>
          </p:nvGrpSpPr>
          <p:grpSpPr>
            <a:xfrm>
              <a:off x="1387579" y="2282395"/>
              <a:ext cx="540000" cy="540000"/>
              <a:chOff x="1471339" y="2331874"/>
              <a:chExt cx="540000" cy="540000"/>
            </a:xfrm>
          </p:grpSpPr>
          <p:sp>
            <p:nvSpPr>
              <p:cNvPr id="14" name="Ovale 13">
                <a:extLst>
                  <a:ext uri="{FF2B5EF4-FFF2-40B4-BE49-F238E27FC236}">
                    <a16:creationId xmlns:a16="http://schemas.microsoft.com/office/drawing/2014/main" id="{92BD8F9A-59C5-694D-9CD2-F5A8799DCEFD}"/>
                  </a:ext>
                </a:extLst>
              </p:cNvPr>
              <p:cNvSpPr/>
              <p:nvPr/>
            </p:nvSpPr>
            <p:spPr>
              <a:xfrm>
                <a:off x="1471339" y="2331874"/>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5" name="Immagine 14">
                <a:extLst>
                  <a:ext uri="{FF2B5EF4-FFF2-40B4-BE49-F238E27FC236}">
                    <a16:creationId xmlns:a16="http://schemas.microsoft.com/office/drawing/2014/main" id="{7DF7AF17-4A4F-2D44-BB1E-C6FB8E540705}"/>
                  </a:ext>
                </a:extLst>
              </p:cNvPr>
              <p:cNvPicPr>
                <a:picLocks noChangeAspect="1"/>
              </p:cNvPicPr>
              <p:nvPr/>
            </p:nvPicPr>
            <p:blipFill>
              <a:blip r:embed="rId5"/>
              <a:stretch>
                <a:fillRect/>
              </a:stretch>
            </p:blipFill>
            <p:spPr>
              <a:xfrm>
                <a:off x="1567788" y="2425370"/>
                <a:ext cx="378920" cy="324809"/>
              </a:xfrm>
              <a:prstGeom prst="rect">
                <a:avLst/>
              </a:prstGeom>
            </p:spPr>
          </p:pic>
        </p:grpSp>
        <p:grpSp>
          <p:nvGrpSpPr>
            <p:cNvPr id="16" name="Gruppo 15">
              <a:extLst>
                <a:ext uri="{FF2B5EF4-FFF2-40B4-BE49-F238E27FC236}">
                  <a16:creationId xmlns:a16="http://schemas.microsoft.com/office/drawing/2014/main" id="{8BF36713-05E8-0345-8FDD-2BBDC4E5072A}"/>
                </a:ext>
              </a:extLst>
            </p:cNvPr>
            <p:cNvGrpSpPr/>
            <p:nvPr/>
          </p:nvGrpSpPr>
          <p:grpSpPr>
            <a:xfrm>
              <a:off x="3173882" y="2889000"/>
              <a:ext cx="540000" cy="540000"/>
              <a:chOff x="2413045" y="1543637"/>
              <a:chExt cx="540000" cy="540000"/>
            </a:xfrm>
          </p:grpSpPr>
          <p:sp>
            <p:nvSpPr>
              <p:cNvPr id="17" name="Ovale 16">
                <a:extLst>
                  <a:ext uri="{FF2B5EF4-FFF2-40B4-BE49-F238E27FC236}">
                    <a16:creationId xmlns:a16="http://schemas.microsoft.com/office/drawing/2014/main" id="{7DD8DA08-B13F-6A47-B304-9E1522EC5482}"/>
                  </a:ext>
                </a:extLst>
              </p:cNvPr>
              <p:cNvSpPr/>
              <p:nvPr/>
            </p:nvSpPr>
            <p:spPr>
              <a:xfrm>
                <a:off x="2413045" y="1543637"/>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18" name="Immagine 17">
                <a:extLst>
                  <a:ext uri="{FF2B5EF4-FFF2-40B4-BE49-F238E27FC236}">
                    <a16:creationId xmlns:a16="http://schemas.microsoft.com/office/drawing/2014/main" id="{741CA1C7-4822-9C41-A848-7DEE8063977F}"/>
                  </a:ext>
                </a:extLst>
              </p:cNvPr>
              <p:cNvPicPr>
                <a:picLocks noChangeAspect="1"/>
              </p:cNvPicPr>
              <p:nvPr/>
            </p:nvPicPr>
            <p:blipFill>
              <a:blip r:embed="rId6"/>
              <a:stretch>
                <a:fillRect/>
              </a:stretch>
            </p:blipFill>
            <p:spPr>
              <a:xfrm rot="842412">
                <a:off x="2509044" y="1603533"/>
                <a:ext cx="317623" cy="423965"/>
              </a:xfrm>
              <a:prstGeom prst="rect">
                <a:avLst/>
              </a:prstGeom>
            </p:spPr>
          </p:pic>
        </p:grpSp>
        <p:grpSp>
          <p:nvGrpSpPr>
            <p:cNvPr id="19" name="Gruppo 18">
              <a:extLst>
                <a:ext uri="{FF2B5EF4-FFF2-40B4-BE49-F238E27FC236}">
                  <a16:creationId xmlns:a16="http://schemas.microsoft.com/office/drawing/2014/main" id="{FEB41B86-7CDE-9341-8737-C487B6E56396}"/>
                </a:ext>
              </a:extLst>
            </p:cNvPr>
            <p:cNvGrpSpPr/>
            <p:nvPr/>
          </p:nvGrpSpPr>
          <p:grpSpPr>
            <a:xfrm>
              <a:off x="2519593" y="2897725"/>
              <a:ext cx="540000" cy="540000"/>
              <a:chOff x="2745642" y="3048680"/>
              <a:chExt cx="540000" cy="540000"/>
            </a:xfrm>
          </p:grpSpPr>
          <p:sp>
            <p:nvSpPr>
              <p:cNvPr id="20" name="Ovale 19">
                <a:extLst>
                  <a:ext uri="{FF2B5EF4-FFF2-40B4-BE49-F238E27FC236}">
                    <a16:creationId xmlns:a16="http://schemas.microsoft.com/office/drawing/2014/main" id="{77C56414-A93C-F649-B4E3-D3A066CED108}"/>
                  </a:ext>
                </a:extLst>
              </p:cNvPr>
              <p:cNvSpPr/>
              <p:nvPr/>
            </p:nvSpPr>
            <p:spPr>
              <a:xfrm>
                <a:off x="2745642" y="3048680"/>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1" name="Immagine 20">
                <a:extLst>
                  <a:ext uri="{FF2B5EF4-FFF2-40B4-BE49-F238E27FC236}">
                    <a16:creationId xmlns:a16="http://schemas.microsoft.com/office/drawing/2014/main" id="{1185422B-6850-1A47-AAD0-6B95534C79AA}"/>
                  </a:ext>
                </a:extLst>
              </p:cNvPr>
              <p:cNvPicPr>
                <a:picLocks noChangeAspect="1"/>
              </p:cNvPicPr>
              <p:nvPr/>
            </p:nvPicPr>
            <p:blipFill>
              <a:blip r:embed="rId7"/>
              <a:stretch>
                <a:fillRect/>
              </a:stretch>
            </p:blipFill>
            <p:spPr>
              <a:xfrm>
                <a:off x="2849205" y="3148048"/>
                <a:ext cx="323143" cy="387259"/>
              </a:xfrm>
              <a:prstGeom prst="rect">
                <a:avLst/>
              </a:prstGeom>
            </p:spPr>
          </p:pic>
        </p:grpSp>
        <p:grpSp>
          <p:nvGrpSpPr>
            <p:cNvPr id="22" name="Gruppo 21">
              <a:extLst>
                <a:ext uri="{FF2B5EF4-FFF2-40B4-BE49-F238E27FC236}">
                  <a16:creationId xmlns:a16="http://schemas.microsoft.com/office/drawing/2014/main" id="{B7320B7E-EBEA-BC4F-A20C-AB4BDBEE1FE0}"/>
                </a:ext>
              </a:extLst>
            </p:cNvPr>
            <p:cNvGrpSpPr/>
            <p:nvPr/>
          </p:nvGrpSpPr>
          <p:grpSpPr>
            <a:xfrm>
              <a:off x="1036514" y="2889000"/>
              <a:ext cx="540000" cy="540000"/>
              <a:chOff x="1664726" y="1556970"/>
              <a:chExt cx="540000" cy="540000"/>
            </a:xfrm>
          </p:grpSpPr>
          <p:sp>
            <p:nvSpPr>
              <p:cNvPr id="23" name="Ovale 22">
                <a:extLst>
                  <a:ext uri="{FF2B5EF4-FFF2-40B4-BE49-F238E27FC236}">
                    <a16:creationId xmlns:a16="http://schemas.microsoft.com/office/drawing/2014/main" id="{41E1DCE6-E96F-8647-B421-1FDEC32406EE}"/>
                  </a:ext>
                </a:extLst>
              </p:cNvPr>
              <p:cNvSpPr/>
              <p:nvPr/>
            </p:nvSpPr>
            <p:spPr>
              <a:xfrm>
                <a:off x="1664726" y="1556970"/>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4" name="Immagine 23">
                <a:extLst>
                  <a:ext uri="{FF2B5EF4-FFF2-40B4-BE49-F238E27FC236}">
                    <a16:creationId xmlns:a16="http://schemas.microsoft.com/office/drawing/2014/main" id="{5322521C-48EA-B94A-9764-16F5E82258EB}"/>
                  </a:ext>
                </a:extLst>
              </p:cNvPr>
              <p:cNvPicPr>
                <a:picLocks noChangeAspect="1"/>
              </p:cNvPicPr>
              <p:nvPr/>
            </p:nvPicPr>
            <p:blipFill>
              <a:blip r:embed="rId8"/>
              <a:stretch>
                <a:fillRect/>
              </a:stretch>
            </p:blipFill>
            <p:spPr>
              <a:xfrm>
                <a:off x="1711266" y="1659081"/>
                <a:ext cx="415539" cy="371149"/>
              </a:xfrm>
              <a:prstGeom prst="rect">
                <a:avLst/>
              </a:prstGeom>
            </p:spPr>
          </p:pic>
        </p:grpSp>
        <p:grpSp>
          <p:nvGrpSpPr>
            <p:cNvPr id="25" name="Gruppo 24">
              <a:extLst>
                <a:ext uri="{FF2B5EF4-FFF2-40B4-BE49-F238E27FC236}">
                  <a16:creationId xmlns:a16="http://schemas.microsoft.com/office/drawing/2014/main" id="{C0F48D7E-6ABA-F542-A98C-C5B721F7BE05}"/>
                </a:ext>
              </a:extLst>
            </p:cNvPr>
            <p:cNvGrpSpPr/>
            <p:nvPr/>
          </p:nvGrpSpPr>
          <p:grpSpPr>
            <a:xfrm>
              <a:off x="1690802" y="2897725"/>
              <a:ext cx="540000" cy="540000"/>
              <a:chOff x="1880968" y="3066056"/>
              <a:chExt cx="540000" cy="540000"/>
            </a:xfrm>
          </p:grpSpPr>
          <p:sp>
            <p:nvSpPr>
              <p:cNvPr id="26" name="Ovale 25">
                <a:extLst>
                  <a:ext uri="{FF2B5EF4-FFF2-40B4-BE49-F238E27FC236}">
                    <a16:creationId xmlns:a16="http://schemas.microsoft.com/office/drawing/2014/main" id="{1A6DBF65-898D-F74B-9D26-C4ED232F5E0B}"/>
                  </a:ext>
                </a:extLst>
              </p:cNvPr>
              <p:cNvSpPr/>
              <p:nvPr/>
            </p:nvSpPr>
            <p:spPr>
              <a:xfrm>
                <a:off x="1880968" y="3066056"/>
                <a:ext cx="540000" cy="540000"/>
              </a:xfrm>
              <a:prstGeom prst="ellipse">
                <a:avLst/>
              </a:prstGeom>
              <a:solidFill>
                <a:srgbClr val="FFC000"/>
              </a:solid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27" name="Immagine 26">
                <a:extLst>
                  <a:ext uri="{FF2B5EF4-FFF2-40B4-BE49-F238E27FC236}">
                    <a16:creationId xmlns:a16="http://schemas.microsoft.com/office/drawing/2014/main" id="{8DD44086-FF60-CF47-A677-68ACF1BF3C91}"/>
                  </a:ext>
                </a:extLst>
              </p:cNvPr>
              <p:cNvPicPr>
                <a:picLocks noChangeAspect="1"/>
              </p:cNvPicPr>
              <p:nvPr/>
            </p:nvPicPr>
            <p:blipFill>
              <a:blip r:embed="rId9"/>
              <a:stretch>
                <a:fillRect/>
              </a:stretch>
            </p:blipFill>
            <p:spPr>
              <a:xfrm>
                <a:off x="1996388" y="3165996"/>
                <a:ext cx="332627" cy="358484"/>
              </a:xfrm>
              <a:prstGeom prst="rect">
                <a:avLst/>
              </a:prstGeom>
              <a:noFill/>
            </p:spPr>
          </p:pic>
        </p:grpSp>
        <p:grpSp>
          <p:nvGrpSpPr>
            <p:cNvPr id="28" name="Gruppo 27">
              <a:extLst>
                <a:ext uri="{FF2B5EF4-FFF2-40B4-BE49-F238E27FC236}">
                  <a16:creationId xmlns:a16="http://schemas.microsoft.com/office/drawing/2014/main" id="{FD9BD6BA-7960-6C4F-B310-C91484205B27}"/>
                </a:ext>
              </a:extLst>
            </p:cNvPr>
            <p:cNvGrpSpPr/>
            <p:nvPr/>
          </p:nvGrpSpPr>
          <p:grpSpPr>
            <a:xfrm>
              <a:off x="2864868" y="2268435"/>
              <a:ext cx="540000" cy="540000"/>
              <a:chOff x="2990511" y="1941176"/>
              <a:chExt cx="540000" cy="540000"/>
            </a:xfrm>
          </p:grpSpPr>
          <p:sp>
            <p:nvSpPr>
              <p:cNvPr id="29" name="Ovale 28">
                <a:extLst>
                  <a:ext uri="{FF2B5EF4-FFF2-40B4-BE49-F238E27FC236}">
                    <a16:creationId xmlns:a16="http://schemas.microsoft.com/office/drawing/2014/main" id="{8F6EE397-33A6-2C44-8E9C-8A6E2D550992}"/>
                  </a:ext>
                </a:extLst>
              </p:cNvPr>
              <p:cNvSpPr/>
              <p:nvPr/>
            </p:nvSpPr>
            <p:spPr>
              <a:xfrm>
                <a:off x="2990511" y="1941176"/>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0" name="Immagine 29">
                <a:extLst>
                  <a:ext uri="{FF2B5EF4-FFF2-40B4-BE49-F238E27FC236}">
                    <a16:creationId xmlns:a16="http://schemas.microsoft.com/office/drawing/2014/main" id="{29E566B6-4F21-2040-9906-D28E5468E585}"/>
                  </a:ext>
                </a:extLst>
              </p:cNvPr>
              <p:cNvPicPr>
                <a:picLocks noChangeAspect="1"/>
              </p:cNvPicPr>
              <p:nvPr/>
            </p:nvPicPr>
            <p:blipFill>
              <a:blip r:embed="rId10"/>
              <a:stretch>
                <a:fillRect/>
              </a:stretch>
            </p:blipFill>
            <p:spPr>
              <a:xfrm>
                <a:off x="3096995" y="2050416"/>
                <a:ext cx="374094" cy="371697"/>
              </a:xfrm>
              <a:prstGeom prst="rect">
                <a:avLst/>
              </a:prstGeom>
            </p:spPr>
          </p:pic>
        </p:grpSp>
        <p:grpSp>
          <p:nvGrpSpPr>
            <p:cNvPr id="31" name="Gruppo 30">
              <a:extLst>
                <a:ext uri="{FF2B5EF4-FFF2-40B4-BE49-F238E27FC236}">
                  <a16:creationId xmlns:a16="http://schemas.microsoft.com/office/drawing/2014/main" id="{1FA51EDC-E273-0049-9716-4BEC1535FA17}"/>
                </a:ext>
              </a:extLst>
            </p:cNvPr>
            <p:cNvGrpSpPr/>
            <p:nvPr/>
          </p:nvGrpSpPr>
          <p:grpSpPr>
            <a:xfrm>
              <a:off x="2220455" y="1962886"/>
              <a:ext cx="540000" cy="540000"/>
              <a:chOff x="2379429" y="2228940"/>
              <a:chExt cx="540000" cy="540000"/>
            </a:xfrm>
          </p:grpSpPr>
          <p:sp>
            <p:nvSpPr>
              <p:cNvPr id="32" name="Ovale 31">
                <a:extLst>
                  <a:ext uri="{FF2B5EF4-FFF2-40B4-BE49-F238E27FC236}">
                    <a16:creationId xmlns:a16="http://schemas.microsoft.com/office/drawing/2014/main" id="{C1C88338-1BE5-5A4D-90FA-CC0B2BD43E25}"/>
                  </a:ext>
                </a:extLst>
              </p:cNvPr>
              <p:cNvSpPr/>
              <p:nvPr/>
            </p:nvSpPr>
            <p:spPr>
              <a:xfrm>
                <a:off x="2379429" y="2228940"/>
                <a:ext cx="540000" cy="540000"/>
              </a:xfrm>
              <a:prstGeom prst="ellipse">
                <a:avLst/>
              </a:prstGeom>
              <a:solidFill>
                <a:schemeClr val="bg1"/>
              </a:solid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dirty="0"/>
              </a:p>
            </p:txBody>
          </p:sp>
          <p:pic>
            <p:nvPicPr>
              <p:cNvPr id="33" name="Immagine 32">
                <a:extLst>
                  <a:ext uri="{FF2B5EF4-FFF2-40B4-BE49-F238E27FC236}">
                    <a16:creationId xmlns:a16="http://schemas.microsoft.com/office/drawing/2014/main" id="{3343AB9E-7C86-184B-AA97-61F2B8CED390}"/>
                  </a:ext>
                </a:extLst>
              </p:cNvPr>
              <p:cNvPicPr>
                <a:picLocks noChangeAspect="1"/>
              </p:cNvPicPr>
              <p:nvPr/>
            </p:nvPicPr>
            <p:blipFill>
              <a:blip r:embed="rId11"/>
              <a:stretch>
                <a:fillRect/>
              </a:stretch>
            </p:blipFill>
            <p:spPr>
              <a:xfrm>
                <a:off x="2473001" y="2326968"/>
                <a:ext cx="371130" cy="364128"/>
              </a:xfrm>
              <a:prstGeom prst="rect">
                <a:avLst/>
              </a:prstGeom>
            </p:spPr>
          </p:pic>
        </p:grpSp>
        <p:sp>
          <p:nvSpPr>
            <p:cNvPr id="34" name="Rettangolo 33">
              <a:extLst>
                <a:ext uri="{FF2B5EF4-FFF2-40B4-BE49-F238E27FC236}">
                  <a16:creationId xmlns:a16="http://schemas.microsoft.com/office/drawing/2014/main" id="{9A539FE8-00ED-474F-853B-CA5AD75B34E8}"/>
                </a:ext>
              </a:extLst>
            </p:cNvPr>
            <p:cNvSpPr/>
            <p:nvPr/>
          </p:nvSpPr>
          <p:spPr>
            <a:xfrm rot="20409770">
              <a:off x="2208080" y="1738426"/>
              <a:ext cx="45719" cy="20787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4</a:t>
            </a:r>
          </a:p>
        </p:txBody>
      </p:sp>
      <p:sp>
        <p:nvSpPr>
          <p:cNvPr id="36" name="CasellaDiTesto 35">
            <a:extLst>
              <a:ext uri="{FF2B5EF4-FFF2-40B4-BE49-F238E27FC236}">
                <a16:creationId xmlns:a16="http://schemas.microsoft.com/office/drawing/2014/main" id="{445C5221-3A39-A249-8080-60770C0745CF}"/>
              </a:ext>
            </a:extLst>
          </p:cNvPr>
          <p:cNvSpPr txBox="1"/>
          <p:nvPr/>
        </p:nvSpPr>
        <p:spPr>
          <a:xfrm>
            <a:off x="4454654" y="4598774"/>
            <a:ext cx="3282691" cy="810478"/>
          </a:xfrm>
          <a:prstGeom prst="rect">
            <a:avLst/>
          </a:prstGeom>
          <a:noFill/>
        </p:spPr>
        <p:txBody>
          <a:bodyPr wrap="square" rtlCol="0">
            <a:spAutoFit/>
          </a:bodyPr>
          <a:lstStyle/>
          <a:p>
            <a:pPr algn="ctr">
              <a:lnSpc>
                <a:spcPts val="2760"/>
              </a:lnSpc>
            </a:pPr>
            <a:r>
              <a:rPr lang="it-IT" b="1" dirty="0">
                <a:solidFill>
                  <a:schemeClr val="bg1"/>
                </a:solidFill>
                <a:latin typeface="Arial" panose="020B0604020202020204" pitchFamily="34" charset="0"/>
                <a:cs typeface="Arial" panose="020B0604020202020204" pitchFamily="34" charset="0"/>
              </a:rPr>
              <a:t>GET YOUR </a:t>
            </a:r>
            <a:r>
              <a:rPr lang="it-IT" b="1" dirty="0" smtClean="0">
                <a:solidFill>
                  <a:schemeClr val="bg1"/>
                </a:solidFill>
                <a:latin typeface="Arial" panose="020B0604020202020204" pitchFamily="34" charset="0"/>
                <a:cs typeface="Arial" panose="020B0604020202020204" pitchFamily="34" charset="0"/>
              </a:rPr>
              <a:t>CASE STUDY </a:t>
            </a:r>
            <a:r>
              <a:rPr lang="it-IT" b="1" dirty="0">
                <a:solidFill>
                  <a:schemeClr val="bg1"/>
                </a:solidFill>
                <a:latin typeface="Arial" panose="020B0604020202020204" pitchFamily="34" charset="0"/>
                <a:cs typeface="Arial" panose="020B0604020202020204" pitchFamily="34" charset="0"/>
              </a:rPr>
              <a:t>&amp; TASKS</a:t>
            </a:r>
          </a:p>
        </p:txBody>
      </p:sp>
      <p:sp>
        <p:nvSpPr>
          <p:cNvPr id="37" name="CasellaDiTesto 36">
            <a:extLst>
              <a:ext uri="{FF2B5EF4-FFF2-40B4-BE49-F238E27FC236}">
                <a16:creationId xmlns:a16="http://schemas.microsoft.com/office/drawing/2014/main" id="{1520C3AF-0A5E-C141-8F53-42AB74BFD302}"/>
              </a:ext>
            </a:extLst>
          </p:cNvPr>
          <p:cNvSpPr txBox="1"/>
          <p:nvPr/>
        </p:nvSpPr>
        <p:spPr>
          <a:xfrm>
            <a:off x="8189366" y="4598774"/>
            <a:ext cx="3581305" cy="414152"/>
          </a:xfrm>
          <a:prstGeom prst="rect">
            <a:avLst/>
          </a:prstGeom>
          <a:noFill/>
        </p:spPr>
        <p:txBody>
          <a:bodyPr wrap="square" rtlCol="0">
            <a:spAutoFit/>
          </a:bodyPr>
          <a:lstStyle/>
          <a:p>
            <a:pPr algn="ctr">
              <a:lnSpc>
                <a:spcPts val="2760"/>
              </a:lnSpc>
            </a:pPr>
            <a:r>
              <a:rPr lang="it-IT" b="1" dirty="0">
                <a:solidFill>
                  <a:schemeClr val="bg1"/>
                </a:solidFill>
                <a:latin typeface="Arial" panose="020B0604020202020204" pitchFamily="34" charset="0"/>
                <a:cs typeface="Arial" panose="020B0604020202020204" pitchFamily="34" charset="0"/>
              </a:rPr>
              <a:t>PREPARE A PRESENTATION</a:t>
            </a:r>
          </a:p>
        </p:txBody>
      </p:sp>
    </p:spTree>
    <p:extLst>
      <p:ext uri="{BB962C8B-B14F-4D97-AF65-F5344CB8AC3E}">
        <p14:creationId xmlns:p14="http://schemas.microsoft.com/office/powerpoint/2010/main" val="1132751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SUMMARY - </a:t>
            </a:r>
            <a:r>
              <a:rPr lang="it-IT" b="1" dirty="0"/>
              <a:t>TIPS WHAT HAVE WE LEARNED?</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sp>
        <p:nvSpPr>
          <p:cNvPr id="40" name="CasellaDiTesto 39">
            <a:extLst>
              <a:ext uri="{FF2B5EF4-FFF2-40B4-BE49-F238E27FC236}">
                <a16:creationId xmlns:a16="http://schemas.microsoft.com/office/drawing/2014/main" id="{14AA63BD-A76C-8E4A-8486-EE75A10BD652}"/>
              </a:ext>
            </a:extLst>
          </p:cNvPr>
          <p:cNvSpPr txBox="1"/>
          <p:nvPr/>
        </p:nvSpPr>
        <p:spPr>
          <a:xfrm>
            <a:off x="3225346" y="1627558"/>
            <a:ext cx="2891606" cy="1323439"/>
          </a:xfrm>
          <a:prstGeom prst="rect">
            <a:avLst/>
          </a:prstGeom>
          <a:noFill/>
        </p:spPr>
        <p:txBody>
          <a:bodyPr wrap="square" rtlCol="0">
            <a:spAutoFit/>
          </a:bodyPr>
          <a:lstStyle/>
          <a:p>
            <a:r>
              <a:rPr lang="it-IT" sz="8000" b="1" dirty="0" err="1">
                <a:solidFill>
                  <a:srgbClr val="FF5D00"/>
                </a:solidFill>
                <a:latin typeface="Arial" panose="020B0604020202020204" pitchFamily="34" charset="0"/>
                <a:cs typeface="Arial" panose="020B0604020202020204" pitchFamily="34" charset="0"/>
              </a:rPr>
              <a:t>What</a:t>
            </a:r>
            <a:endParaRPr lang="it-IT" sz="8000" b="1" dirty="0">
              <a:solidFill>
                <a:srgbClr val="FF5D00"/>
              </a:solidFill>
              <a:latin typeface="Arial" panose="020B0604020202020204" pitchFamily="34" charset="0"/>
              <a:cs typeface="Arial" panose="020B0604020202020204" pitchFamily="34" charset="0"/>
            </a:endParaRPr>
          </a:p>
        </p:txBody>
      </p:sp>
      <p:sp>
        <p:nvSpPr>
          <p:cNvPr id="41" name="CasellaDiTesto 40">
            <a:extLst>
              <a:ext uri="{FF2B5EF4-FFF2-40B4-BE49-F238E27FC236}">
                <a16:creationId xmlns:a16="http://schemas.microsoft.com/office/drawing/2014/main" id="{7D151E25-428E-B043-AD45-95FE9EA9E58A}"/>
              </a:ext>
            </a:extLst>
          </p:cNvPr>
          <p:cNvSpPr txBox="1"/>
          <p:nvPr/>
        </p:nvSpPr>
        <p:spPr>
          <a:xfrm>
            <a:off x="3225346" y="2541881"/>
            <a:ext cx="2540721" cy="1323439"/>
          </a:xfrm>
          <a:prstGeom prst="rect">
            <a:avLst/>
          </a:prstGeom>
          <a:noFill/>
        </p:spPr>
        <p:txBody>
          <a:bodyPr wrap="square" rtlCol="0">
            <a:spAutoFit/>
          </a:bodyPr>
          <a:lstStyle/>
          <a:p>
            <a:r>
              <a:rPr lang="it-IT" sz="8000" b="1" dirty="0">
                <a:solidFill>
                  <a:srgbClr val="164193"/>
                </a:solidFill>
                <a:latin typeface="Arial" panose="020B0604020202020204" pitchFamily="34" charset="0"/>
                <a:cs typeface="Arial" panose="020B0604020202020204" pitchFamily="34" charset="0"/>
              </a:rPr>
              <a:t>How</a:t>
            </a:r>
          </a:p>
        </p:txBody>
      </p:sp>
      <p:sp>
        <p:nvSpPr>
          <p:cNvPr id="42" name="CasellaDiTesto 41">
            <a:extLst>
              <a:ext uri="{FF2B5EF4-FFF2-40B4-BE49-F238E27FC236}">
                <a16:creationId xmlns:a16="http://schemas.microsoft.com/office/drawing/2014/main" id="{4BDF229D-72CB-B944-87D2-3A274C2A38C4}"/>
              </a:ext>
            </a:extLst>
          </p:cNvPr>
          <p:cNvSpPr txBox="1"/>
          <p:nvPr/>
        </p:nvSpPr>
        <p:spPr>
          <a:xfrm>
            <a:off x="3225346" y="3495609"/>
            <a:ext cx="2667723" cy="1323439"/>
          </a:xfrm>
          <a:prstGeom prst="rect">
            <a:avLst/>
          </a:prstGeom>
          <a:noFill/>
        </p:spPr>
        <p:txBody>
          <a:bodyPr wrap="square" rtlCol="0">
            <a:spAutoFit/>
          </a:bodyPr>
          <a:lstStyle/>
          <a:p>
            <a:r>
              <a:rPr lang="it-IT" sz="8000" b="1" dirty="0">
                <a:solidFill>
                  <a:srgbClr val="164193"/>
                </a:solidFill>
                <a:latin typeface="Arial" panose="020B0604020202020204" pitchFamily="34" charset="0"/>
                <a:cs typeface="Arial" panose="020B0604020202020204" pitchFamily="34" charset="0"/>
              </a:rPr>
              <a:t>How</a:t>
            </a:r>
            <a:endParaRPr lang="it-IT" sz="8000" b="1" dirty="0">
              <a:solidFill>
                <a:schemeClr val="bg1"/>
              </a:solidFill>
              <a:latin typeface="Arial" panose="020B0604020202020204" pitchFamily="34" charset="0"/>
              <a:cs typeface="Arial" panose="020B0604020202020204" pitchFamily="34" charset="0"/>
            </a:endParaRPr>
          </a:p>
        </p:txBody>
      </p:sp>
      <p:sp>
        <p:nvSpPr>
          <p:cNvPr id="43" name="Rettangolo con angoli arrotondati 42">
            <a:extLst>
              <a:ext uri="{FF2B5EF4-FFF2-40B4-BE49-F238E27FC236}">
                <a16:creationId xmlns:a16="http://schemas.microsoft.com/office/drawing/2014/main" id="{521C3DB2-FCF9-4346-AEBA-C83F8DFDCD61}"/>
              </a:ext>
            </a:extLst>
          </p:cNvPr>
          <p:cNvSpPr>
            <a:spLocks noChangeAspect="1"/>
          </p:cNvSpPr>
          <p:nvPr/>
        </p:nvSpPr>
        <p:spPr>
          <a:xfrm>
            <a:off x="6096000" y="2093303"/>
            <a:ext cx="212886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is disinformation? </a:t>
            </a:r>
            <a:endParaRPr lang="en-LU" sz="1600" b="1" dirty="0">
              <a:solidFill>
                <a:schemeClr val="bg1"/>
              </a:solidFill>
              <a:latin typeface="Arial" panose="020B0604020202020204" pitchFamily="34" charset="0"/>
              <a:cs typeface="Arial" panose="020B0604020202020204" pitchFamily="34" charset="0"/>
            </a:endParaRPr>
          </a:p>
        </p:txBody>
      </p:sp>
      <p:sp>
        <p:nvSpPr>
          <p:cNvPr id="44" name="Rettangolo con angoli arrotondati 43">
            <a:extLst>
              <a:ext uri="{FF2B5EF4-FFF2-40B4-BE49-F238E27FC236}">
                <a16:creationId xmlns:a16="http://schemas.microsoft.com/office/drawing/2014/main" id="{D5EAC9B7-6A4A-EF45-9BCC-B1A88D087937}"/>
              </a:ext>
            </a:extLst>
          </p:cNvPr>
          <p:cNvSpPr>
            <a:spLocks noChangeAspect="1"/>
          </p:cNvSpPr>
          <p:nvPr/>
        </p:nvSpPr>
        <p:spPr>
          <a:xfrm>
            <a:off x="6096000" y="3064081"/>
            <a:ext cx="2915353"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does disinformation work?</a:t>
            </a:r>
          </a:p>
        </p:txBody>
      </p:sp>
      <p:sp>
        <p:nvSpPr>
          <p:cNvPr id="45" name="Rettangolo con angoli arrotondati 44">
            <a:extLst>
              <a:ext uri="{FF2B5EF4-FFF2-40B4-BE49-F238E27FC236}">
                <a16:creationId xmlns:a16="http://schemas.microsoft.com/office/drawing/2014/main" id="{704E06AF-D20C-4949-947C-AB91F90E9044}"/>
              </a:ext>
            </a:extLst>
          </p:cNvPr>
          <p:cNvSpPr>
            <a:spLocks noChangeAspect="1"/>
          </p:cNvSpPr>
          <p:nvPr/>
        </p:nvSpPr>
        <p:spPr>
          <a:xfrm>
            <a:off x="6096000" y="3995103"/>
            <a:ext cx="4017531"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en-GB" sz="1600" b="1" dirty="0">
                <a:solidFill>
                  <a:schemeClr val="bg1"/>
                </a:solidFill>
                <a:latin typeface="Arial" panose="020B0604020202020204" pitchFamily="34" charset="0"/>
                <a:cs typeface="Arial" panose="020B0604020202020204" pitchFamily="34" charset="0"/>
              </a:rPr>
              <a:t>should we respond to disinformation? </a:t>
            </a:r>
          </a:p>
        </p:txBody>
      </p:sp>
      <p:sp>
        <p:nvSpPr>
          <p:cNvPr id="46" name="CasellaDiTesto 45">
            <a:extLst>
              <a:ext uri="{FF2B5EF4-FFF2-40B4-BE49-F238E27FC236}">
                <a16:creationId xmlns:a16="http://schemas.microsoft.com/office/drawing/2014/main" id="{41794778-4061-3945-89E1-89856C6C4131}"/>
              </a:ext>
            </a:extLst>
          </p:cNvPr>
          <p:cNvSpPr txBox="1"/>
          <p:nvPr/>
        </p:nvSpPr>
        <p:spPr>
          <a:xfrm>
            <a:off x="3225346" y="4431617"/>
            <a:ext cx="2667723" cy="1323439"/>
          </a:xfrm>
          <a:prstGeom prst="rect">
            <a:avLst/>
          </a:prstGeom>
          <a:noFill/>
        </p:spPr>
        <p:txBody>
          <a:bodyPr wrap="square" rtlCol="0">
            <a:spAutoFit/>
          </a:bodyPr>
          <a:lstStyle/>
          <a:p>
            <a:r>
              <a:rPr lang="it-IT" sz="8000" b="1" dirty="0" err="1">
                <a:solidFill>
                  <a:schemeClr val="accent2"/>
                </a:solidFill>
                <a:latin typeface="Arial" panose="020B0604020202020204" pitchFamily="34" charset="0"/>
                <a:cs typeface="Arial" panose="020B0604020202020204" pitchFamily="34" charset="0"/>
              </a:rPr>
              <a:t>Tips</a:t>
            </a:r>
            <a:endParaRPr lang="it-IT" sz="8000" b="1" dirty="0">
              <a:solidFill>
                <a:schemeClr val="accent2"/>
              </a:solidFill>
              <a:latin typeface="Arial" panose="020B0604020202020204" pitchFamily="34" charset="0"/>
              <a:cs typeface="Arial" panose="020B0604020202020204" pitchFamily="34" charset="0"/>
            </a:endParaRPr>
          </a:p>
        </p:txBody>
      </p:sp>
      <p:sp>
        <p:nvSpPr>
          <p:cNvPr id="47" name="Rettangolo con angoli arrotondati 46">
            <a:extLst>
              <a:ext uri="{FF2B5EF4-FFF2-40B4-BE49-F238E27FC236}">
                <a16:creationId xmlns:a16="http://schemas.microsoft.com/office/drawing/2014/main" id="{92C8A3FD-41DF-7344-8CC4-CAB21B4F85BB}"/>
              </a:ext>
            </a:extLst>
          </p:cNvPr>
          <p:cNvSpPr>
            <a:spLocks noChangeAspect="1"/>
          </p:cNvSpPr>
          <p:nvPr/>
        </p:nvSpPr>
        <p:spPr>
          <a:xfrm>
            <a:off x="6096000" y="4926126"/>
            <a:ext cx="2220011" cy="356454"/>
          </a:xfrm>
          <a:prstGeom prst="roundRect">
            <a:avLst>
              <a:gd name="adj" fmla="val 5000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en-GB" sz="1600" b="1" dirty="0">
                <a:solidFill>
                  <a:schemeClr val="bg1"/>
                </a:solidFill>
                <a:latin typeface="Arial" panose="020B0604020202020204" pitchFamily="34" charset="0"/>
                <a:cs typeface="Arial" panose="020B0604020202020204" pitchFamily="34" charset="0"/>
              </a:rPr>
              <a:t>for finding out more</a:t>
            </a:r>
          </a:p>
        </p:txBody>
      </p:sp>
    </p:spTree>
    <p:extLst>
      <p:ext uri="{BB962C8B-B14F-4D97-AF65-F5344CB8AC3E}">
        <p14:creationId xmlns:p14="http://schemas.microsoft.com/office/powerpoint/2010/main" val="13046636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TIPS FOR FINDING OUT MORE - </a:t>
            </a:r>
            <a:r>
              <a:rPr lang="it-IT" b="1" dirty="0"/>
              <a:t>ONLINE GAMES ON DISINFORMATION (EXTERNAL RESOURCES)</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sp>
        <p:nvSpPr>
          <p:cNvPr id="13" name="TextBox 6">
            <a:extLst>
              <a:ext uri="{FF2B5EF4-FFF2-40B4-BE49-F238E27FC236}">
                <a16:creationId xmlns:a16="http://schemas.microsoft.com/office/drawing/2014/main" id="{BC95A541-B699-FC49-8F92-76841E0C1748}"/>
              </a:ext>
            </a:extLst>
          </p:cNvPr>
          <p:cNvSpPr txBox="1"/>
          <p:nvPr/>
        </p:nvSpPr>
        <p:spPr>
          <a:xfrm>
            <a:off x="2234052" y="1196975"/>
            <a:ext cx="8966365" cy="4721292"/>
          </a:xfrm>
          <a:prstGeom prst="rect">
            <a:avLst/>
          </a:prstGeom>
          <a:noFill/>
        </p:spPr>
        <p:txBody>
          <a:bodyPr wrap="square" rtlCol="0">
            <a:spAutoFit/>
          </a:bodyPr>
          <a:lstStyle/>
          <a:p>
            <a:pPr marL="863600" lvl="0" indent="-285750">
              <a:lnSpc>
                <a:spcPct val="90000"/>
              </a:lnSpc>
              <a:spcBef>
                <a:spcPts val="1200"/>
              </a:spcBef>
              <a:buClr>
                <a:schemeClr val="bg2">
                  <a:lumMod val="75000"/>
                </a:schemeClr>
              </a:buClr>
              <a:buFont typeface="Arial" panose="020B0604020202020204" pitchFamily="34" charset="0"/>
              <a:buChar char="•"/>
              <a:tabLst>
                <a:tab pos="1060450" algn="l"/>
              </a:tabLst>
            </a:pPr>
            <a:r>
              <a:rPr lang="en-GB" sz="1400" b="1" dirty="0">
                <a:solidFill>
                  <a:schemeClr val="tx2"/>
                </a:solidFill>
                <a:hlinkClick r:id="rId3"/>
              </a:rPr>
              <a:t>The Bad News Game </a:t>
            </a:r>
            <a:r>
              <a:rPr lang="en-GB" sz="1400" dirty="0">
                <a:solidFill>
                  <a:schemeClr val="bg1">
                    <a:lumMod val="50000"/>
                  </a:schemeClr>
                </a:solidFill>
              </a:rPr>
              <a:t>(several languages) and </a:t>
            </a:r>
            <a:r>
              <a:rPr lang="en-GB" sz="1400" b="1" dirty="0">
                <a:solidFill>
                  <a:schemeClr val="tx2"/>
                </a:solidFill>
                <a:hlinkClick r:id="rId4"/>
              </a:rPr>
              <a:t>Bad News Game for Kids</a:t>
            </a:r>
            <a:r>
              <a:rPr lang="en-GB" sz="1400" b="1" dirty="0">
                <a:solidFill>
                  <a:schemeClr val="tx2"/>
                </a:solidFill>
              </a:rPr>
              <a:t> </a:t>
            </a:r>
            <a:r>
              <a:rPr lang="en-GB" sz="1400" dirty="0">
                <a:solidFill>
                  <a:schemeClr val="bg1">
                    <a:lumMod val="50000"/>
                  </a:schemeClr>
                </a:solidFill>
              </a:rPr>
              <a:t>(fewer languages).  </a:t>
            </a:r>
            <a:br>
              <a:rPr lang="en-GB" sz="1400" dirty="0">
                <a:solidFill>
                  <a:schemeClr val="bg1">
                    <a:lumMod val="50000"/>
                  </a:schemeClr>
                </a:solidFill>
              </a:rPr>
            </a:br>
            <a:r>
              <a:rPr lang="en-GB" sz="1400" dirty="0" smtClean="0">
                <a:solidFill>
                  <a:schemeClr val="bg1">
                    <a:lumMod val="50000"/>
                  </a:schemeClr>
                </a:solidFill>
              </a:rPr>
              <a:t>Create </a:t>
            </a:r>
            <a:r>
              <a:rPr lang="en-GB" sz="1400" dirty="0">
                <a:solidFill>
                  <a:schemeClr val="bg1">
                    <a:lumMod val="50000"/>
                  </a:schemeClr>
                </a:solidFill>
              </a:rPr>
              <a:t>your own fake news. Standard version: ages 15 and up. </a:t>
            </a:r>
            <a:r>
              <a:rPr lang="en-GB" sz="1400" dirty="0" smtClean="0">
                <a:solidFill>
                  <a:schemeClr val="bg1">
                    <a:lumMod val="50000"/>
                  </a:schemeClr>
                </a:solidFill>
              </a:rPr>
              <a:t>Kids</a:t>
            </a:r>
            <a:r>
              <a:rPr lang="en-GB" sz="1400" dirty="0">
                <a:solidFill>
                  <a:schemeClr val="bg1">
                    <a:lumMod val="50000"/>
                  </a:schemeClr>
                </a:solidFill>
              </a:rPr>
              <a:t>’ version: ages 8 and </a:t>
            </a:r>
            <a:r>
              <a:rPr lang="en-GB" sz="1400" dirty="0" smtClean="0">
                <a:solidFill>
                  <a:schemeClr val="bg1">
                    <a:lumMod val="50000"/>
                  </a:schemeClr>
                </a:solidFill>
              </a:rPr>
              <a:t>up.</a:t>
            </a:r>
          </a:p>
          <a:p>
            <a:pPr marL="1035050" lvl="1">
              <a:lnSpc>
                <a:spcPct val="90000"/>
              </a:lnSpc>
              <a:spcBef>
                <a:spcPts val="1200"/>
              </a:spcBef>
              <a:buClr>
                <a:srgbClr val="40BAD2"/>
              </a:buClr>
              <a:tabLst>
                <a:tab pos="1060450" algn="l"/>
              </a:tabLst>
            </a:pPr>
            <a:r>
              <a:rPr lang="en-GB" sz="1200" i="1" dirty="0" smtClean="0">
                <a:solidFill>
                  <a:schemeClr val="bg1">
                    <a:lumMod val="50000"/>
                  </a:schemeClr>
                </a:solidFill>
              </a:rPr>
              <a:t>Available </a:t>
            </a:r>
            <a:r>
              <a:rPr lang="en-GB" sz="1200" i="1" dirty="0">
                <a:solidFill>
                  <a:schemeClr val="bg1">
                    <a:lumMod val="50000"/>
                  </a:schemeClr>
                </a:solidFill>
              </a:rPr>
              <a:t>in several languages.</a:t>
            </a:r>
            <a:endParaRPr lang="en-GB" sz="1200" dirty="0">
              <a:solidFill>
                <a:schemeClr val="bg1">
                  <a:lumMod val="50000"/>
                </a:schemeClr>
              </a:solidFill>
            </a:endParaRPr>
          </a:p>
          <a:p>
            <a:pPr marL="863600" lvl="0" indent="-285750">
              <a:lnSpc>
                <a:spcPct val="90000"/>
              </a:lnSpc>
              <a:spcBef>
                <a:spcPts val="1200"/>
              </a:spcBef>
              <a:buClr>
                <a:schemeClr val="tx1">
                  <a:lumMod val="50000"/>
                  <a:lumOff val="50000"/>
                </a:schemeClr>
              </a:buClr>
              <a:buFont typeface="Arial" panose="020B0604020202020204" pitchFamily="34" charset="0"/>
              <a:buChar char="•"/>
              <a:tabLst>
                <a:tab pos="1060450" algn="l"/>
              </a:tabLst>
            </a:pPr>
            <a:r>
              <a:rPr lang="en-GB" sz="1400" b="1" dirty="0">
                <a:solidFill>
                  <a:schemeClr val="tx2"/>
                </a:solidFill>
                <a:hlinkClick r:id="rId5"/>
              </a:rPr>
              <a:t>Real or Photoshop?</a:t>
            </a:r>
            <a:r>
              <a:rPr lang="en-GB" sz="1400" b="1" dirty="0">
                <a:solidFill>
                  <a:schemeClr val="tx2"/>
                </a:solidFill>
              </a:rPr>
              <a:t> </a:t>
            </a:r>
            <a:r>
              <a:rPr lang="en-GB" sz="1400" dirty="0">
                <a:solidFill>
                  <a:schemeClr val="bg1">
                    <a:lumMod val="50000"/>
                  </a:schemeClr>
                </a:solidFill>
              </a:rPr>
              <a:t>(EN) Test your powers of observation to better grasp image manipulation.</a:t>
            </a:r>
          </a:p>
          <a:p>
            <a:pPr marL="577850" lvl="1">
              <a:lnSpc>
                <a:spcPct val="90000"/>
              </a:lnSpc>
              <a:spcBef>
                <a:spcPts val="1200"/>
              </a:spcBef>
              <a:buClr>
                <a:srgbClr val="40BAD2"/>
              </a:buClr>
              <a:tabLst>
                <a:tab pos="1060450" algn="l"/>
              </a:tabLst>
            </a:pPr>
            <a:r>
              <a:rPr lang="en-GB" sz="1200" i="1" dirty="0">
                <a:solidFill>
                  <a:schemeClr val="bg1">
                    <a:lumMod val="50000"/>
                  </a:schemeClr>
                </a:solidFill>
              </a:rPr>
              <a:t>	</a:t>
            </a:r>
            <a:r>
              <a:rPr lang="en-GB" sz="1200" i="1" dirty="0" smtClean="0">
                <a:solidFill>
                  <a:schemeClr val="bg1">
                    <a:lumMod val="50000"/>
                  </a:schemeClr>
                </a:solidFill>
              </a:rPr>
              <a:t>Available </a:t>
            </a:r>
            <a:r>
              <a:rPr lang="en-GB" sz="1200" i="1" dirty="0">
                <a:solidFill>
                  <a:schemeClr val="bg1">
                    <a:lumMod val="50000"/>
                  </a:schemeClr>
                </a:solidFill>
              </a:rPr>
              <a:t>in English only.</a:t>
            </a:r>
            <a:endParaRPr lang="en-GB" sz="1200" i="1" dirty="0">
              <a:solidFill>
                <a:schemeClr val="bg1">
                  <a:lumMod val="50000"/>
                </a:schemeClr>
              </a:solidFill>
              <a:hlinkClick r:id="rId6">
                <a:extLst>
                  <a:ext uri="{A12FA001-AC4F-418D-AE19-62706E023703}">
                    <ahyp:hlinkClr xmlns="" xmlns:ahyp="http://schemas.microsoft.com/office/drawing/2018/hyperlinkcolor" val="tx"/>
                  </a:ext>
                </a:extLst>
              </a:hlinkClick>
            </a:endParaRPr>
          </a:p>
          <a:p>
            <a:pPr marL="863600" lvl="0" indent="-285750">
              <a:lnSpc>
                <a:spcPct val="90000"/>
              </a:lnSpc>
              <a:spcBef>
                <a:spcPts val="1200"/>
              </a:spcBef>
              <a:buClr>
                <a:schemeClr val="tx1">
                  <a:lumMod val="50000"/>
                  <a:lumOff val="50000"/>
                </a:schemeClr>
              </a:buClr>
              <a:buFont typeface="Arial" panose="020B0604020202020204" pitchFamily="34" charset="0"/>
              <a:buChar char="•"/>
              <a:tabLst>
                <a:tab pos="1060450" algn="l"/>
              </a:tabLst>
            </a:pPr>
            <a:r>
              <a:rPr lang="en-GB" sz="1400" b="1" dirty="0">
                <a:solidFill>
                  <a:srgbClr val="964278"/>
                </a:solidFill>
                <a:hlinkClick r:id="rId6">
                  <a:extLst>
                    <a:ext uri="{A12FA001-AC4F-418D-AE19-62706E023703}">
                      <ahyp:hlinkClr xmlns="" xmlns:ahyp="http://schemas.microsoft.com/office/drawing/2018/hyperlinkcolor" val="tx"/>
                    </a:ext>
                  </a:extLst>
                </a:hlinkClick>
              </a:rPr>
              <a:t>Fakescape</a:t>
            </a:r>
            <a:r>
              <a:rPr lang="en-GB" sz="1400" dirty="0">
                <a:solidFill>
                  <a:schemeClr val="tx2"/>
                </a:solidFill>
              </a:rPr>
              <a:t> </a:t>
            </a:r>
            <a:r>
              <a:rPr lang="en-GB" sz="1400" dirty="0">
                <a:solidFill>
                  <a:schemeClr val="bg1">
                    <a:lumMod val="50000"/>
                  </a:schemeClr>
                </a:solidFill>
              </a:rPr>
              <a:t>(CZ and EN). Games that teach students how to “escape” fake news. </a:t>
            </a:r>
            <a:r>
              <a:rPr lang="en-GB" sz="1400" dirty="0" smtClean="0">
                <a:solidFill>
                  <a:schemeClr val="bg1">
                    <a:lumMod val="50000"/>
                  </a:schemeClr>
                </a:solidFill>
              </a:rPr>
              <a:t>On </a:t>
            </a:r>
            <a:r>
              <a:rPr lang="en-GB" sz="1400" dirty="0">
                <a:solidFill>
                  <a:schemeClr val="bg1">
                    <a:lumMod val="50000"/>
                  </a:schemeClr>
                </a:solidFill>
              </a:rPr>
              <a:t>demand and free </a:t>
            </a:r>
            <a:r>
              <a:rPr lang="en-GB" sz="1400" dirty="0" smtClean="0">
                <a:solidFill>
                  <a:schemeClr val="bg1">
                    <a:lumMod val="50000"/>
                  </a:schemeClr>
                </a:solidFill>
              </a:rPr>
              <a:t>for </a:t>
            </a:r>
            <a:r>
              <a:rPr lang="en-GB" sz="1400" dirty="0">
                <a:solidFill>
                  <a:schemeClr val="bg1">
                    <a:lumMod val="50000"/>
                  </a:schemeClr>
                </a:solidFill>
              </a:rPr>
              <a:t>lecturers. Ages 13 and up.</a:t>
            </a:r>
          </a:p>
          <a:p>
            <a:pPr marL="577850" lvl="1">
              <a:lnSpc>
                <a:spcPct val="90000"/>
              </a:lnSpc>
              <a:spcBef>
                <a:spcPts val="1200"/>
              </a:spcBef>
              <a:buClr>
                <a:srgbClr val="40BAD2"/>
              </a:buClr>
              <a:tabLst>
                <a:tab pos="1060450" algn="l"/>
              </a:tabLst>
            </a:pPr>
            <a:r>
              <a:rPr lang="en-GB" sz="1200" i="1" dirty="0">
                <a:solidFill>
                  <a:schemeClr val="bg1">
                    <a:lumMod val="50000"/>
                  </a:schemeClr>
                </a:solidFill>
              </a:rPr>
              <a:t>	</a:t>
            </a:r>
            <a:r>
              <a:rPr lang="en-GB" sz="1200" i="1" dirty="0" smtClean="0">
                <a:solidFill>
                  <a:schemeClr val="bg1">
                    <a:lumMod val="50000"/>
                  </a:schemeClr>
                </a:solidFill>
              </a:rPr>
              <a:t>Available </a:t>
            </a:r>
            <a:r>
              <a:rPr lang="en-GB" sz="1200" i="1" dirty="0">
                <a:solidFill>
                  <a:schemeClr val="bg1">
                    <a:lumMod val="50000"/>
                  </a:schemeClr>
                </a:solidFill>
              </a:rPr>
              <a:t>in English and Czech.</a:t>
            </a:r>
            <a:endParaRPr lang="en-GB" sz="1200" dirty="0">
              <a:solidFill>
                <a:schemeClr val="bg1">
                  <a:lumMod val="50000"/>
                </a:schemeClr>
              </a:solidFill>
            </a:endParaRPr>
          </a:p>
          <a:p>
            <a:pPr marL="863600" lvl="0" indent="-285750">
              <a:lnSpc>
                <a:spcPct val="90000"/>
              </a:lnSpc>
              <a:spcBef>
                <a:spcPts val="1200"/>
              </a:spcBef>
              <a:buClr>
                <a:schemeClr val="tx1">
                  <a:lumMod val="50000"/>
                  <a:lumOff val="50000"/>
                </a:schemeClr>
              </a:buClr>
              <a:buFont typeface="Arial" panose="020B0604020202020204" pitchFamily="34" charset="0"/>
              <a:buChar char="•"/>
              <a:tabLst>
                <a:tab pos="1060450" algn="l"/>
              </a:tabLst>
            </a:pPr>
            <a:r>
              <a:rPr lang="en-GB" sz="1400" b="1" dirty="0">
                <a:solidFill>
                  <a:schemeClr val="tx2"/>
                </a:solidFill>
                <a:hlinkClick r:id="rId7"/>
              </a:rPr>
              <a:t>Fakey</a:t>
            </a:r>
            <a:r>
              <a:rPr lang="en-GB" sz="1400" dirty="0">
                <a:solidFill>
                  <a:schemeClr val="tx2"/>
                </a:solidFill>
              </a:rPr>
              <a:t> </a:t>
            </a:r>
            <a:r>
              <a:rPr lang="en-GB" sz="1400" dirty="0">
                <a:solidFill>
                  <a:schemeClr val="bg1">
                    <a:lumMod val="50000"/>
                  </a:schemeClr>
                </a:solidFill>
              </a:rPr>
              <a:t>(EN). Game that teaches media literacy and how people interact with misinformation. </a:t>
            </a:r>
            <a:r>
              <a:rPr lang="en-GB" sz="1400" dirty="0" smtClean="0">
                <a:solidFill>
                  <a:schemeClr val="bg1">
                    <a:lumMod val="50000"/>
                  </a:schemeClr>
                </a:solidFill>
              </a:rPr>
              <a:t>Ages </a:t>
            </a:r>
            <a:r>
              <a:rPr lang="en-GB" sz="1400" dirty="0">
                <a:solidFill>
                  <a:schemeClr val="bg1">
                    <a:lumMod val="50000"/>
                  </a:schemeClr>
                </a:solidFill>
              </a:rPr>
              <a:t>16 and up.</a:t>
            </a:r>
          </a:p>
          <a:p>
            <a:pPr marL="577850" lvl="1">
              <a:lnSpc>
                <a:spcPct val="90000"/>
              </a:lnSpc>
              <a:spcBef>
                <a:spcPts val="1200"/>
              </a:spcBef>
              <a:buClr>
                <a:srgbClr val="40BAD2"/>
              </a:buClr>
              <a:tabLst>
                <a:tab pos="1060450" algn="l"/>
              </a:tabLst>
            </a:pPr>
            <a:r>
              <a:rPr lang="en-GB" sz="1200" i="1" dirty="0">
                <a:solidFill>
                  <a:schemeClr val="bg1">
                    <a:lumMod val="50000"/>
                  </a:schemeClr>
                </a:solidFill>
              </a:rPr>
              <a:t>	</a:t>
            </a:r>
            <a:r>
              <a:rPr lang="en-GB" sz="1200" i="1" dirty="0" smtClean="0">
                <a:solidFill>
                  <a:schemeClr val="bg1">
                    <a:lumMod val="50000"/>
                  </a:schemeClr>
                </a:solidFill>
              </a:rPr>
              <a:t>Available </a:t>
            </a:r>
            <a:r>
              <a:rPr lang="en-GB" sz="1200" i="1" dirty="0">
                <a:solidFill>
                  <a:schemeClr val="bg1">
                    <a:lumMod val="50000"/>
                  </a:schemeClr>
                </a:solidFill>
              </a:rPr>
              <a:t>in English only.</a:t>
            </a:r>
            <a:endParaRPr lang="en-GB" sz="1200" dirty="0">
              <a:solidFill>
                <a:schemeClr val="bg1">
                  <a:lumMod val="50000"/>
                </a:schemeClr>
              </a:solidFill>
            </a:endParaRPr>
          </a:p>
          <a:p>
            <a:pPr marL="863600" lvl="0" indent="-285750">
              <a:lnSpc>
                <a:spcPct val="90000"/>
              </a:lnSpc>
              <a:spcBef>
                <a:spcPts val="1200"/>
              </a:spcBef>
              <a:buClr>
                <a:schemeClr val="tx1">
                  <a:lumMod val="50000"/>
                  <a:lumOff val="50000"/>
                </a:schemeClr>
              </a:buClr>
              <a:buFont typeface="Arial" panose="020B0604020202020204" pitchFamily="34" charset="0"/>
              <a:buChar char="•"/>
              <a:tabLst>
                <a:tab pos="1060450" algn="l"/>
              </a:tabLst>
            </a:pPr>
            <a:r>
              <a:rPr lang="en-GB" sz="1400" b="1" dirty="0">
                <a:solidFill>
                  <a:schemeClr val="tx2"/>
                </a:solidFill>
                <a:hlinkClick r:id="rId8"/>
              </a:rPr>
              <a:t>Escape Fake</a:t>
            </a:r>
            <a:r>
              <a:rPr lang="en-GB" sz="1400" b="1" dirty="0">
                <a:solidFill>
                  <a:schemeClr val="tx2"/>
                </a:solidFill>
              </a:rPr>
              <a:t> </a:t>
            </a:r>
            <a:r>
              <a:rPr lang="en-GB" sz="1400" dirty="0">
                <a:solidFill>
                  <a:schemeClr val="bg1">
                    <a:lumMod val="50000"/>
                  </a:schemeClr>
                </a:solidFill>
              </a:rPr>
              <a:t>(DE and EN). Downloadable game app that playfully teaches media literacy. </a:t>
            </a:r>
            <a:r>
              <a:rPr lang="en-GB" sz="1400" dirty="0" smtClean="0">
                <a:solidFill>
                  <a:schemeClr val="bg1">
                    <a:lumMod val="50000"/>
                  </a:schemeClr>
                </a:solidFill>
              </a:rPr>
              <a:t>Ages </a:t>
            </a:r>
            <a:r>
              <a:rPr lang="en-GB" sz="1400" dirty="0">
                <a:solidFill>
                  <a:schemeClr val="bg1">
                    <a:lumMod val="50000"/>
                  </a:schemeClr>
                </a:solidFill>
              </a:rPr>
              <a:t>15 and up.</a:t>
            </a:r>
          </a:p>
          <a:p>
            <a:pPr marL="577850" lvl="0">
              <a:lnSpc>
                <a:spcPct val="90000"/>
              </a:lnSpc>
              <a:spcBef>
                <a:spcPts val="1200"/>
              </a:spcBef>
              <a:buClr>
                <a:srgbClr val="40BAD2"/>
              </a:buClr>
              <a:tabLst>
                <a:tab pos="1060450" algn="l"/>
              </a:tabLst>
            </a:pPr>
            <a:r>
              <a:rPr lang="en-GB" sz="1200" i="1" dirty="0">
                <a:solidFill>
                  <a:schemeClr val="bg1">
                    <a:lumMod val="50000"/>
                  </a:schemeClr>
                </a:solidFill>
              </a:rPr>
              <a:t>	</a:t>
            </a:r>
            <a:r>
              <a:rPr lang="en-GB" sz="1200" i="1" dirty="0" smtClean="0">
                <a:solidFill>
                  <a:schemeClr val="bg1">
                    <a:lumMod val="50000"/>
                  </a:schemeClr>
                </a:solidFill>
              </a:rPr>
              <a:t>Available </a:t>
            </a:r>
            <a:r>
              <a:rPr lang="en-GB" sz="1200" i="1" dirty="0">
                <a:solidFill>
                  <a:schemeClr val="bg1">
                    <a:lumMod val="50000"/>
                  </a:schemeClr>
                </a:solidFill>
              </a:rPr>
              <a:t>in English and German.</a:t>
            </a:r>
            <a:endParaRPr lang="en-GB" sz="1400" dirty="0">
              <a:solidFill>
                <a:schemeClr val="bg1">
                  <a:lumMod val="50000"/>
                </a:schemeClr>
              </a:solidFill>
            </a:endParaRPr>
          </a:p>
          <a:p>
            <a:pPr marL="863600" lvl="0" indent="-285750">
              <a:lnSpc>
                <a:spcPct val="90000"/>
              </a:lnSpc>
              <a:spcBef>
                <a:spcPts val="1200"/>
              </a:spcBef>
              <a:buClr>
                <a:schemeClr val="tx1">
                  <a:lumMod val="50000"/>
                  <a:lumOff val="50000"/>
                </a:schemeClr>
              </a:buClr>
              <a:buFont typeface="Arial" panose="020B0604020202020204" pitchFamily="34" charset="0"/>
              <a:buChar char="•"/>
              <a:tabLst>
                <a:tab pos="1060450" algn="l"/>
              </a:tabLst>
            </a:pPr>
            <a:r>
              <a:rPr lang="en-GB" sz="1400" b="1" dirty="0">
                <a:solidFill>
                  <a:schemeClr val="tx2"/>
                </a:solidFill>
                <a:hlinkClick r:id="rId9"/>
              </a:rPr>
              <a:t>Troll Factory</a:t>
            </a:r>
            <a:r>
              <a:rPr lang="en-GB" sz="1400" b="1" dirty="0">
                <a:solidFill>
                  <a:schemeClr val="tx2"/>
                </a:solidFill>
              </a:rPr>
              <a:t> </a:t>
            </a:r>
            <a:r>
              <a:rPr lang="en-GB" sz="1400" dirty="0">
                <a:solidFill>
                  <a:schemeClr val="bg1">
                    <a:lumMod val="50000"/>
                  </a:schemeClr>
                </a:solidFill>
              </a:rPr>
              <a:t>(EN). Player is a troll who creates fake news. </a:t>
            </a:r>
            <a:r>
              <a:rPr lang="en-GB" sz="1400" dirty="0" smtClean="0">
                <a:solidFill>
                  <a:schemeClr val="bg1">
                    <a:lumMod val="50000"/>
                  </a:schemeClr>
                </a:solidFill>
              </a:rPr>
              <a:t>Ages </a:t>
            </a:r>
            <a:r>
              <a:rPr lang="en-GB" sz="1400" dirty="0">
                <a:solidFill>
                  <a:schemeClr val="bg1">
                    <a:lumMod val="50000"/>
                  </a:schemeClr>
                </a:solidFill>
              </a:rPr>
              <a:t>16 and up.</a:t>
            </a:r>
          </a:p>
          <a:p>
            <a:pPr marL="577850" lvl="1">
              <a:lnSpc>
                <a:spcPct val="90000"/>
              </a:lnSpc>
              <a:spcBef>
                <a:spcPts val="1200"/>
              </a:spcBef>
              <a:buClr>
                <a:srgbClr val="40BAD2"/>
              </a:buClr>
              <a:tabLst>
                <a:tab pos="1060450" algn="l"/>
              </a:tabLst>
            </a:pPr>
            <a:r>
              <a:rPr lang="en-GB" sz="1200" i="1" dirty="0">
                <a:solidFill>
                  <a:schemeClr val="bg1">
                    <a:lumMod val="50000"/>
                  </a:schemeClr>
                </a:solidFill>
              </a:rPr>
              <a:t>	</a:t>
            </a:r>
            <a:r>
              <a:rPr lang="en-GB" sz="1200" i="1" dirty="0" smtClean="0">
                <a:solidFill>
                  <a:schemeClr val="bg1">
                    <a:lumMod val="50000"/>
                  </a:schemeClr>
                </a:solidFill>
              </a:rPr>
              <a:t>Available </a:t>
            </a:r>
            <a:r>
              <a:rPr lang="en-GB" sz="1200" i="1" dirty="0">
                <a:solidFill>
                  <a:schemeClr val="bg1">
                    <a:lumMod val="50000"/>
                  </a:schemeClr>
                </a:solidFill>
              </a:rPr>
              <a:t>in English only</a:t>
            </a:r>
            <a:r>
              <a:rPr lang="en-GB" sz="1200" i="1" dirty="0" smtClean="0">
                <a:solidFill>
                  <a:schemeClr val="bg1">
                    <a:lumMod val="50000"/>
                  </a:schemeClr>
                </a:solidFill>
              </a:rPr>
              <a:t>.</a:t>
            </a:r>
            <a:endParaRPr lang="en-GB" sz="1200" i="1" dirty="0">
              <a:solidFill>
                <a:schemeClr val="bg1">
                  <a:lumMod val="50000"/>
                </a:schemeClr>
              </a:solidFill>
            </a:endParaRPr>
          </a:p>
        </p:txBody>
      </p:sp>
      <p:grpSp>
        <p:nvGrpSpPr>
          <p:cNvPr id="7" name="Gruppo 6">
            <a:extLst>
              <a:ext uri="{FF2B5EF4-FFF2-40B4-BE49-F238E27FC236}">
                <a16:creationId xmlns:a16="http://schemas.microsoft.com/office/drawing/2014/main" id="{D7B43EFA-FD85-A04D-BF63-DE6AFDE38E82}"/>
              </a:ext>
            </a:extLst>
          </p:cNvPr>
          <p:cNvGrpSpPr/>
          <p:nvPr/>
        </p:nvGrpSpPr>
        <p:grpSpPr>
          <a:xfrm>
            <a:off x="92631" y="2184788"/>
            <a:ext cx="2799794" cy="2956093"/>
            <a:chOff x="92631" y="2184788"/>
            <a:chExt cx="2799794" cy="2956093"/>
          </a:xfrm>
        </p:grpSpPr>
        <p:pic>
          <p:nvPicPr>
            <p:cNvPr id="9" name="Elemento grafico 8" descr="Collegamento">
              <a:extLst>
                <a:ext uri="{FF2B5EF4-FFF2-40B4-BE49-F238E27FC236}">
                  <a16:creationId xmlns:a16="http://schemas.microsoft.com/office/drawing/2014/main" id="{26976567-2626-F14F-8CE1-E92FD7089EA4}"/>
                </a:ext>
              </a:extLst>
            </p:cNvPr>
            <p:cNvPicPr>
              <a:picLocks noChangeAspect="1"/>
            </p:cNvPicPr>
            <p:nvPr/>
          </p:nvPicPr>
          <p:blipFill>
            <a:blip r:embed="rId10">
              <a:extLst>
                <a:ext uri="{96DAC541-7B7A-43D3-8B79-37D633B846F1}">
                  <asvg:svgBlip xmlns="" xmlns:asvg="http://schemas.microsoft.com/office/drawing/2016/SVG/main" r:embed="rId11"/>
                </a:ext>
              </a:extLst>
            </a:blip>
            <a:stretch>
              <a:fillRect/>
            </a:stretch>
          </p:blipFill>
          <p:spPr>
            <a:xfrm>
              <a:off x="463570" y="2623662"/>
              <a:ext cx="1945723" cy="1945723"/>
            </a:xfrm>
            <a:prstGeom prst="rect">
              <a:avLst/>
            </a:prstGeom>
          </p:spPr>
        </p:pic>
        <p:pic>
          <p:nvPicPr>
            <p:cNvPr id="10" name="Immagine 9">
              <a:extLst>
                <a:ext uri="{FF2B5EF4-FFF2-40B4-BE49-F238E27FC236}">
                  <a16:creationId xmlns:a16="http://schemas.microsoft.com/office/drawing/2014/main" id="{D3910801-B26A-4C46-9941-486E5DF5978D}"/>
                </a:ext>
              </a:extLst>
            </p:cNvPr>
            <p:cNvPicPr>
              <a:picLocks noChangeAspect="1"/>
            </p:cNvPicPr>
            <p:nvPr/>
          </p:nvPicPr>
          <p:blipFill>
            <a:blip r:embed="rId12">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40171419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TIPS FOR FINDING OUT MORE - </a:t>
            </a:r>
            <a:r>
              <a:rPr lang="it-IT" b="1" dirty="0"/>
              <a:t>FACT-CHECKERS</a:t>
            </a:r>
          </a:p>
        </p:txBody>
      </p:sp>
      <p:sp>
        <p:nvSpPr>
          <p:cNvPr id="14" name="TextBox 6">
            <a:extLst>
              <a:ext uri="{FF2B5EF4-FFF2-40B4-BE49-F238E27FC236}">
                <a16:creationId xmlns:a16="http://schemas.microsoft.com/office/drawing/2014/main" id="{31B80B1B-D838-344B-BA8B-0D608104CAD4}"/>
              </a:ext>
            </a:extLst>
          </p:cNvPr>
          <p:cNvSpPr txBox="1"/>
          <p:nvPr/>
        </p:nvSpPr>
        <p:spPr>
          <a:xfrm>
            <a:off x="2768927" y="2522000"/>
            <a:ext cx="8302114" cy="2246769"/>
          </a:xfrm>
          <a:prstGeom prst="rect">
            <a:avLst/>
          </a:prstGeom>
          <a:noFill/>
        </p:spPr>
        <p:txBody>
          <a:bodyPr wrap="square" rtlCol="0">
            <a:spAutoFit/>
          </a:bodyPr>
          <a:lstStyle/>
          <a:p>
            <a:pPr marL="285750" indent="-285750">
              <a:buClr>
                <a:schemeClr val="bg2"/>
              </a:buClr>
              <a:buFont typeface="Arial" panose="020B0604020202020204" pitchFamily="34" charset="0"/>
              <a:buChar char="•"/>
            </a:pPr>
            <a:r>
              <a:rPr lang="en-GB" sz="1400" dirty="0">
                <a:solidFill>
                  <a:schemeClr val="bg1">
                    <a:lumMod val="50000"/>
                  </a:schemeClr>
                </a:solidFill>
              </a:rPr>
              <a:t>Lists of fact-checking organisations in your country are updated through the </a:t>
            </a:r>
            <a:r>
              <a:rPr lang="en-GB" sz="1400" b="1" dirty="0">
                <a:solidFill>
                  <a:schemeClr val="tx2"/>
                </a:solidFill>
                <a:hlinkClick r:id="rId3"/>
              </a:rPr>
              <a:t>Poynter Institute</a:t>
            </a:r>
            <a:r>
              <a:rPr lang="en-GB" sz="1400" b="1" dirty="0">
                <a:solidFill>
                  <a:schemeClr val="tx2"/>
                </a:solidFill>
              </a:rPr>
              <a:t> </a:t>
            </a:r>
            <a:br>
              <a:rPr lang="en-GB" sz="1400" b="1" dirty="0">
                <a:solidFill>
                  <a:schemeClr val="tx2"/>
                </a:solidFill>
              </a:rPr>
            </a:br>
            <a:r>
              <a:rPr lang="en-GB" sz="1400" dirty="0">
                <a:solidFill>
                  <a:schemeClr val="bg1">
                    <a:lumMod val="50000"/>
                  </a:schemeClr>
                </a:solidFill>
              </a:rPr>
              <a:t>and</a:t>
            </a:r>
            <a:r>
              <a:rPr lang="en-GB" sz="1400" dirty="0">
                <a:solidFill>
                  <a:schemeClr val="tx2"/>
                </a:solidFill>
              </a:rPr>
              <a:t> </a:t>
            </a:r>
            <a:r>
              <a:rPr lang="en-GB" sz="1400" b="1" dirty="0">
                <a:solidFill>
                  <a:schemeClr val="tx2"/>
                </a:solidFill>
                <a:hlinkClick r:id="rId4"/>
              </a:rPr>
              <a:t>Facebook</a:t>
            </a:r>
            <a:endParaRPr lang="en-GB" sz="1400" b="1" dirty="0">
              <a:solidFill>
                <a:schemeClr val="tx2"/>
              </a:solidFill>
            </a:endParaRP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en-GB" sz="1400" dirty="0">
                <a:solidFill>
                  <a:schemeClr val="bg1">
                    <a:lumMod val="50000"/>
                  </a:schemeClr>
                </a:solidFill>
              </a:rPr>
              <a:t>Search fact check results from the web about a topic or person with </a:t>
            </a:r>
            <a:br>
              <a:rPr lang="en-GB" sz="1400" dirty="0">
                <a:solidFill>
                  <a:schemeClr val="bg1">
                    <a:lumMod val="50000"/>
                  </a:schemeClr>
                </a:solidFill>
              </a:rPr>
            </a:br>
            <a:r>
              <a:rPr lang="en-GB" sz="1400" b="1" dirty="0">
                <a:solidFill>
                  <a:schemeClr val="tx2"/>
                </a:solidFill>
                <a:hlinkClick r:id="rId5"/>
              </a:rPr>
              <a:t>Google’s Fact Check Explorer</a:t>
            </a:r>
            <a:endParaRPr lang="en-GB" sz="1400" b="1" dirty="0">
              <a:solidFill>
                <a:schemeClr val="tx2"/>
              </a:solidFill>
            </a:endParaRP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en-GB" sz="1400" b="1" dirty="0">
                <a:solidFill>
                  <a:schemeClr val="tx2"/>
                </a:solidFill>
                <a:hlinkClick r:id="rId6"/>
              </a:rPr>
              <a:t>‘Learn to Discern’ </a:t>
            </a:r>
            <a:r>
              <a:rPr lang="en-GB" sz="1400" dirty="0">
                <a:solidFill>
                  <a:schemeClr val="bg1">
                    <a:lumMod val="50000"/>
                  </a:schemeClr>
                </a:solidFill>
              </a:rPr>
              <a:t>– Media Literacy Trainer’s Manual from global development and education </a:t>
            </a:r>
            <a:br>
              <a:rPr lang="en-GB" sz="1400" dirty="0">
                <a:solidFill>
                  <a:schemeClr val="bg1">
                    <a:lumMod val="50000"/>
                  </a:schemeClr>
                </a:solidFill>
              </a:rPr>
            </a:br>
            <a:r>
              <a:rPr lang="en-GB" sz="1400" dirty="0">
                <a:solidFill>
                  <a:schemeClr val="bg1">
                    <a:lumMod val="50000"/>
                  </a:schemeClr>
                </a:solidFill>
              </a:rPr>
              <a:t>non-profit IREX</a:t>
            </a:r>
          </a:p>
          <a:p>
            <a:pPr marL="285750" indent="-285750">
              <a:buClr>
                <a:schemeClr val="bg2"/>
              </a:buClr>
              <a:buFont typeface="Arial" panose="020B0604020202020204" pitchFamily="34" charset="0"/>
              <a:buChar char="•"/>
            </a:pPr>
            <a:endParaRPr lang="en-GB" sz="1400" dirty="0">
              <a:solidFill>
                <a:schemeClr val="tx2"/>
              </a:solidFill>
            </a:endParaRPr>
          </a:p>
          <a:p>
            <a:pPr marL="285750" indent="-285750">
              <a:buClr>
                <a:schemeClr val="bg2"/>
              </a:buClr>
              <a:buFont typeface="Arial" panose="020B0604020202020204" pitchFamily="34" charset="0"/>
              <a:buChar char="•"/>
            </a:pPr>
            <a:r>
              <a:rPr lang="en-GB" sz="1400" dirty="0">
                <a:solidFill>
                  <a:schemeClr val="bg1">
                    <a:lumMod val="50000"/>
                  </a:schemeClr>
                </a:solidFill>
              </a:rPr>
              <a:t>EU’s own </a:t>
            </a:r>
            <a:r>
              <a:rPr lang="en-GB" sz="1400" b="1" dirty="0">
                <a:solidFill>
                  <a:schemeClr val="tx2"/>
                </a:solidFill>
                <a:hlinkClick r:id="rId7"/>
              </a:rPr>
              <a:t>anti-disinformation group</a:t>
            </a:r>
            <a:r>
              <a:rPr lang="en-GB" sz="1400" b="1" dirty="0">
                <a:solidFill>
                  <a:schemeClr val="tx2"/>
                </a:solidFill>
              </a:rPr>
              <a:t> </a:t>
            </a:r>
            <a:r>
              <a:rPr lang="en-GB" sz="1400" dirty="0">
                <a:solidFill>
                  <a:schemeClr val="bg1">
                    <a:lumMod val="50000"/>
                  </a:schemeClr>
                </a:solidFill>
              </a:rPr>
              <a:t>and </a:t>
            </a:r>
            <a:r>
              <a:rPr lang="en-GB" sz="1400" b="1" dirty="0">
                <a:solidFill>
                  <a:schemeClr val="bg1">
                    <a:lumMod val="50000"/>
                  </a:schemeClr>
                </a:solidFill>
              </a:rPr>
              <a:t>“</a:t>
            </a:r>
            <a:r>
              <a:rPr lang="en-GB" sz="1400" b="1" dirty="0">
                <a:solidFill>
                  <a:schemeClr val="tx2"/>
                </a:solidFill>
                <a:hlinkClick r:id="rId8"/>
              </a:rPr>
              <a:t>Think Before you Share</a:t>
            </a:r>
            <a:r>
              <a:rPr lang="en-GB" sz="1400" b="1" dirty="0">
                <a:solidFill>
                  <a:schemeClr val="bg1">
                    <a:lumMod val="50000"/>
                  </a:schemeClr>
                </a:solidFill>
              </a:rPr>
              <a:t>” </a:t>
            </a:r>
            <a:r>
              <a:rPr lang="en-GB" sz="1400" dirty="0">
                <a:solidFill>
                  <a:schemeClr val="bg1">
                    <a:lumMod val="50000"/>
                  </a:schemeClr>
                </a:solidFill>
              </a:rPr>
              <a:t>campaign</a:t>
            </a:r>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grpSp>
        <p:nvGrpSpPr>
          <p:cNvPr id="2" name="Gruppo 1">
            <a:extLst>
              <a:ext uri="{FF2B5EF4-FFF2-40B4-BE49-F238E27FC236}">
                <a16:creationId xmlns:a16="http://schemas.microsoft.com/office/drawing/2014/main" id="{920FC34C-E42C-EF43-9CC7-2AD68A47EF52}"/>
              </a:ext>
            </a:extLst>
          </p:cNvPr>
          <p:cNvGrpSpPr/>
          <p:nvPr/>
        </p:nvGrpSpPr>
        <p:grpSpPr>
          <a:xfrm>
            <a:off x="92631" y="2184788"/>
            <a:ext cx="2799794" cy="2956093"/>
            <a:chOff x="92631" y="2184788"/>
            <a:chExt cx="2799794" cy="2956093"/>
          </a:xfrm>
        </p:grpSpPr>
        <p:pic>
          <p:nvPicPr>
            <p:cNvPr id="12" name="Elemento grafico 11" descr="Collegamento">
              <a:extLst>
                <a:ext uri="{FF2B5EF4-FFF2-40B4-BE49-F238E27FC236}">
                  <a16:creationId xmlns:a16="http://schemas.microsoft.com/office/drawing/2014/main" id="{6DD7F308-30D1-884A-8FE9-4D32CDEA0456}"/>
                </a:ext>
              </a:extLst>
            </p:cNvPr>
            <p:cNvPicPr>
              <a:picLocks noChangeAspect="1"/>
            </p:cNvPicPr>
            <p:nvPr/>
          </p:nvPicPr>
          <p:blipFill>
            <a:blip r:embed="rId9">
              <a:extLst>
                <a:ext uri="{96DAC541-7B7A-43D3-8B79-37D633B846F1}">
                  <asvg:svgBlip xmlns="" xmlns:asvg="http://schemas.microsoft.com/office/drawing/2016/SVG/main" r:embed="rId10"/>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13E7C6D-5830-C141-BDC1-1BBBA8C7FD33}"/>
                </a:ext>
              </a:extLst>
            </p:cNvPr>
            <p:cNvPicPr>
              <a:picLocks noChangeAspect="1"/>
            </p:cNvPicPr>
            <p:nvPr/>
          </p:nvPicPr>
          <p:blipFill>
            <a:blip r:embed="rId11">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42531349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TIPS FOR FINDING OUT MORE - </a:t>
            </a:r>
            <a:r>
              <a:rPr lang="it-IT" b="1" dirty="0"/>
              <a:t>NATIONAL RESOURCES</a:t>
            </a:r>
            <a:endParaRPr lang="it-IT" dirty="0"/>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sp>
        <p:nvSpPr>
          <p:cNvPr id="11" name="TextBox 3">
            <a:extLst>
              <a:ext uri="{FF2B5EF4-FFF2-40B4-BE49-F238E27FC236}">
                <a16:creationId xmlns:a16="http://schemas.microsoft.com/office/drawing/2014/main" id="{3E72C431-BD6F-254E-B9A8-144448A2E5C4}"/>
              </a:ext>
            </a:extLst>
          </p:cNvPr>
          <p:cNvSpPr txBox="1"/>
          <p:nvPr/>
        </p:nvSpPr>
        <p:spPr>
          <a:xfrm>
            <a:off x="2782888" y="1165444"/>
            <a:ext cx="4150614" cy="6783395"/>
          </a:xfrm>
          <a:prstGeom prst="rect">
            <a:avLst/>
          </a:prstGeom>
          <a:noFill/>
        </p:spPr>
        <p:txBody>
          <a:bodyPr wrap="square" rtlCol="0">
            <a:spAutoFit/>
          </a:bodyPr>
          <a:lstStyle/>
          <a:p>
            <a:pPr lvl="0">
              <a:lnSpc>
                <a:spcPct val="90000"/>
              </a:lnSpc>
              <a:spcBef>
                <a:spcPts val="1200"/>
              </a:spcBef>
              <a:buClr>
                <a:srgbClr val="40BAD2"/>
              </a:buClr>
            </a:pPr>
            <a:r>
              <a:rPr lang="en-GB" sz="1400" b="1" dirty="0"/>
              <a:t>AUSTRIA</a:t>
            </a:r>
          </a:p>
          <a:p>
            <a:pPr marL="182880" indent="-182880">
              <a:lnSpc>
                <a:spcPct val="90000"/>
              </a:lnSpc>
              <a:spcBef>
                <a:spcPts val="1200"/>
              </a:spcBef>
              <a:buClr>
                <a:srgbClr val="40BAD2"/>
              </a:buClr>
              <a:buFont typeface="Wingdings 2" pitchFamily="18" charset="2"/>
              <a:buChar char=""/>
            </a:pPr>
            <a:r>
              <a:rPr lang="en-GB" sz="1200" b="1" dirty="0">
                <a:solidFill>
                  <a:srgbClr val="964278"/>
                </a:solidFill>
                <a:hlinkClick r:id="rId3">
                  <a:extLst>
                    <a:ext uri="{A12FA001-AC4F-418D-AE19-62706E023703}">
                      <ahyp:hlinkClr xmlns="" xmlns:ahyp="http://schemas.microsoft.com/office/drawing/2018/hyperlinkcolor" val="tx"/>
                    </a:ext>
                  </a:extLst>
                </a:hlinkClick>
              </a:rPr>
              <a:t>Mediamanual</a:t>
            </a:r>
            <a:endParaRPr lang="en-GB" sz="1200" b="1" dirty="0">
              <a:solidFill>
                <a:srgbClr val="964278"/>
              </a:solidFill>
            </a:endParaRPr>
          </a:p>
          <a:p>
            <a:pPr marL="182880" lvl="0" indent="-182880">
              <a:lnSpc>
                <a:spcPct val="90000"/>
              </a:lnSpc>
              <a:spcBef>
                <a:spcPts val="1200"/>
              </a:spcBef>
              <a:buClr>
                <a:srgbClr val="40BAD2"/>
              </a:buClr>
              <a:buFont typeface="Wingdings 2" pitchFamily="18" charset="2"/>
              <a:buChar char=""/>
            </a:pPr>
            <a:r>
              <a:rPr lang="en-GB" sz="1200" b="1" dirty="0">
                <a:hlinkClick r:id="rId4"/>
              </a:rPr>
              <a:t>Saferinternet</a:t>
            </a:r>
            <a:endParaRPr lang="en-GB" sz="1200" b="1" dirty="0"/>
          </a:p>
          <a:p>
            <a:pPr marL="182880" lvl="0" indent="-182880">
              <a:lnSpc>
                <a:spcPct val="90000"/>
              </a:lnSpc>
              <a:spcBef>
                <a:spcPts val="1200"/>
              </a:spcBef>
              <a:buClr>
                <a:srgbClr val="40BAD2"/>
              </a:buClr>
              <a:buFont typeface="Wingdings 2" pitchFamily="18" charset="2"/>
              <a:buChar char=""/>
            </a:pPr>
            <a:r>
              <a:rPr lang="en-GB" sz="1200" b="1" dirty="0">
                <a:hlinkClick r:id="rId5"/>
              </a:rPr>
              <a:t>BUPP</a:t>
            </a:r>
            <a:endParaRPr lang="en-GB" sz="1200" b="1" dirty="0"/>
          </a:p>
          <a:p>
            <a:pPr marL="182880" lvl="0" indent="-182880">
              <a:lnSpc>
                <a:spcPct val="90000"/>
              </a:lnSpc>
              <a:spcBef>
                <a:spcPts val="1200"/>
              </a:spcBef>
              <a:buClr>
                <a:srgbClr val="40BAD2"/>
              </a:buClr>
              <a:buFont typeface="Wingdings 2" pitchFamily="18" charset="2"/>
              <a:buChar char=""/>
            </a:pPr>
            <a:r>
              <a:rPr lang="en-GB" sz="1200" b="1" dirty="0">
                <a:hlinkClick r:id="rId6"/>
              </a:rPr>
              <a:t>Click &amp; Check</a:t>
            </a:r>
            <a:r>
              <a:rPr lang="en-GB" sz="1200" b="1" dirty="0"/>
              <a:t> </a:t>
            </a:r>
            <a:endParaRPr lang="en-GB" sz="1200" b="1" dirty="0" smtClean="0"/>
          </a:p>
          <a:p>
            <a:pPr marL="182880" lvl="0" indent="-182880">
              <a:lnSpc>
                <a:spcPct val="90000"/>
              </a:lnSpc>
              <a:spcBef>
                <a:spcPts val="1200"/>
              </a:spcBef>
              <a:buClr>
                <a:srgbClr val="40BAD2"/>
              </a:buClr>
              <a:buFont typeface="Wingdings 2" pitchFamily="18" charset="2"/>
              <a:buChar char=""/>
            </a:pPr>
            <a:endParaRPr lang="fr-BE" sz="1200" b="1" dirty="0"/>
          </a:p>
          <a:p>
            <a:pPr lvl="0">
              <a:lnSpc>
                <a:spcPct val="90000"/>
              </a:lnSpc>
              <a:spcBef>
                <a:spcPts val="1200"/>
              </a:spcBef>
              <a:buClr>
                <a:srgbClr val="40BAD2"/>
              </a:buClr>
            </a:pPr>
            <a:r>
              <a:rPr lang="fr-BE" sz="1400" b="1" dirty="0"/>
              <a:t>BELGIUM</a:t>
            </a:r>
          </a:p>
          <a:p>
            <a:pPr marL="182880" indent="-182880">
              <a:lnSpc>
                <a:spcPct val="90000"/>
              </a:lnSpc>
              <a:spcBef>
                <a:spcPts val="1200"/>
              </a:spcBef>
              <a:buClr>
                <a:srgbClr val="40BAD2"/>
              </a:buClr>
              <a:buFont typeface="Wingdings 2" pitchFamily="18" charset="2"/>
              <a:buChar char=""/>
            </a:pPr>
            <a:r>
              <a:rPr lang="en-GB" sz="1200" b="1" dirty="0" err="1">
                <a:hlinkClick r:id="rId7"/>
              </a:rPr>
              <a:t>Mediawijs</a:t>
            </a:r>
            <a:endParaRPr lang="en-GB" sz="1200" b="1" dirty="0"/>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en-GB" sz="1400" b="1" dirty="0"/>
              <a:t>BULGARIA</a:t>
            </a:r>
          </a:p>
          <a:p>
            <a:pPr marL="182880" indent="-182880">
              <a:lnSpc>
                <a:spcPct val="90000"/>
              </a:lnSpc>
              <a:spcBef>
                <a:spcPts val="1200"/>
              </a:spcBef>
              <a:buClr>
                <a:srgbClr val="40BAD2"/>
              </a:buClr>
              <a:buFont typeface="Wingdings 2" pitchFamily="18" charset="2"/>
              <a:buChar char=""/>
            </a:pPr>
            <a:r>
              <a:rPr lang="en-GB" sz="1200" b="1" dirty="0">
                <a:hlinkClick r:id="rId8"/>
              </a:rPr>
              <a:t>Gramoten</a:t>
            </a:r>
            <a:r>
              <a:rPr lang="en-GB" sz="1200" b="1" dirty="0"/>
              <a:t> </a:t>
            </a: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fr-BE" sz="1400" b="1" dirty="0"/>
              <a:t>CROATIA</a:t>
            </a:r>
          </a:p>
          <a:p>
            <a:pPr marL="182880" indent="-182880">
              <a:lnSpc>
                <a:spcPct val="90000"/>
              </a:lnSpc>
              <a:spcBef>
                <a:spcPts val="1200"/>
              </a:spcBef>
              <a:buClr>
                <a:srgbClr val="40BAD2"/>
              </a:buClr>
              <a:buFont typeface="Wingdings 2" pitchFamily="18" charset="2"/>
              <a:buChar char=""/>
            </a:pPr>
            <a:r>
              <a:rPr lang="en-US" sz="1200" b="1" dirty="0">
                <a:hlinkClick r:id="rId9"/>
              </a:rPr>
              <a:t>Association for communication and media culture </a:t>
            </a:r>
            <a:endParaRPr lang="en-US" sz="1200" b="1" dirty="0"/>
          </a:p>
          <a:p>
            <a:pPr marL="182880" indent="-182880">
              <a:lnSpc>
                <a:spcPct val="90000"/>
              </a:lnSpc>
              <a:spcBef>
                <a:spcPts val="1200"/>
              </a:spcBef>
              <a:buClr>
                <a:srgbClr val="40BAD2"/>
              </a:buClr>
              <a:buFont typeface="Wingdings 2" pitchFamily="18" charset="2"/>
              <a:buChar char=""/>
            </a:pPr>
            <a:r>
              <a:rPr lang="en-GB" sz="1200" b="1" dirty="0">
                <a:hlinkClick r:id="rId10"/>
              </a:rPr>
              <a:t>Children of the media </a:t>
            </a:r>
            <a:endParaRPr lang="en-GB" sz="1200" b="1" dirty="0"/>
          </a:p>
          <a:p>
            <a:pPr marL="182880" indent="-182880">
              <a:lnSpc>
                <a:spcPct val="90000"/>
              </a:lnSpc>
              <a:spcBef>
                <a:spcPts val="1200"/>
              </a:spcBef>
              <a:buClr>
                <a:srgbClr val="40BAD2"/>
              </a:buClr>
              <a:buFont typeface="Wingdings 2" pitchFamily="18" charset="2"/>
              <a:buChar char=""/>
            </a:pPr>
            <a:r>
              <a:rPr lang="fr-BE" sz="1200" b="1" dirty="0">
                <a:hlinkClick r:id="rId11"/>
              </a:rPr>
              <a:t>Media Literacy Days</a:t>
            </a:r>
            <a:endParaRPr lang="en-GB" sz="1200" b="1" dirty="0"/>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12" name="TextBox 5">
            <a:extLst>
              <a:ext uri="{FF2B5EF4-FFF2-40B4-BE49-F238E27FC236}">
                <a16:creationId xmlns:a16="http://schemas.microsoft.com/office/drawing/2014/main" id="{55194BD3-AFD6-F14C-8D3B-C89B460A84F1}"/>
              </a:ext>
            </a:extLst>
          </p:cNvPr>
          <p:cNvSpPr txBox="1"/>
          <p:nvPr/>
        </p:nvSpPr>
        <p:spPr>
          <a:xfrm>
            <a:off x="7561434" y="1165443"/>
            <a:ext cx="4095421" cy="6463308"/>
          </a:xfrm>
          <a:prstGeom prst="rect">
            <a:avLst/>
          </a:prstGeom>
          <a:noFill/>
        </p:spPr>
        <p:txBody>
          <a:bodyPr wrap="square" rtlCol="0">
            <a:spAutoFit/>
          </a:bodyPr>
          <a:lstStyle/>
          <a:p>
            <a:pPr lvl="0">
              <a:lnSpc>
                <a:spcPct val="90000"/>
              </a:lnSpc>
              <a:spcBef>
                <a:spcPts val="1200"/>
              </a:spcBef>
              <a:buClr>
                <a:srgbClr val="40BAD2"/>
              </a:buClr>
            </a:pPr>
            <a:r>
              <a:rPr lang="en-GB" sz="1400" b="1" dirty="0"/>
              <a:t>CYPRUS</a:t>
            </a:r>
          </a:p>
          <a:p>
            <a:pPr marL="182880" lvl="0" indent="-182880">
              <a:lnSpc>
                <a:spcPct val="90000"/>
              </a:lnSpc>
              <a:spcBef>
                <a:spcPts val="1200"/>
              </a:spcBef>
              <a:buClr>
                <a:srgbClr val="40BAD2"/>
              </a:buClr>
              <a:buFont typeface="Wingdings 2" pitchFamily="18" charset="2"/>
              <a:buChar char=""/>
            </a:pPr>
            <a:r>
              <a:rPr lang="en-US" sz="1200" b="1" dirty="0">
                <a:hlinkClick r:id="rId12"/>
              </a:rPr>
              <a:t>Combating Misinformation Through Media Literacy </a:t>
            </a:r>
            <a:endParaRPr lang="en-GB" sz="1200" b="1" dirty="0"/>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fr-BE" sz="1400" b="1" dirty="0"/>
              <a:t>CZECH REPUBLIC</a:t>
            </a:r>
          </a:p>
          <a:p>
            <a:pPr marL="182880" indent="-182880">
              <a:lnSpc>
                <a:spcPct val="90000"/>
              </a:lnSpc>
              <a:spcBef>
                <a:spcPts val="1200"/>
              </a:spcBef>
              <a:buClr>
                <a:srgbClr val="40BAD2"/>
              </a:buClr>
              <a:buFont typeface="Wingdings 2" pitchFamily="18" charset="2"/>
              <a:buChar char=""/>
            </a:pPr>
            <a:r>
              <a:rPr lang="en-GB" sz="1200" b="1" dirty="0" err="1">
                <a:hlinkClick r:id="rId13"/>
              </a:rPr>
              <a:t>Clovekvtisni</a:t>
            </a:r>
            <a:r>
              <a:rPr lang="en-GB" sz="1200" b="1" dirty="0"/>
              <a:t> </a:t>
            </a:r>
          </a:p>
          <a:p>
            <a:pPr marL="182880" indent="-182880">
              <a:lnSpc>
                <a:spcPct val="90000"/>
              </a:lnSpc>
              <a:spcBef>
                <a:spcPts val="1200"/>
              </a:spcBef>
              <a:buClr>
                <a:srgbClr val="40BAD2"/>
              </a:buClr>
              <a:buFont typeface="Wingdings 2" pitchFamily="18" charset="2"/>
              <a:buChar char=""/>
            </a:pPr>
            <a:r>
              <a:rPr lang="en-GB" sz="1200" b="1" dirty="0" err="1">
                <a:hlinkClick r:id="rId14"/>
              </a:rPr>
              <a:t>Fakescape</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15"/>
              </a:rPr>
              <a:t>Elpida</a:t>
            </a:r>
            <a:r>
              <a:rPr lang="en-GB" sz="1200" b="1" dirty="0"/>
              <a:t> </a:t>
            </a:r>
          </a:p>
          <a:p>
            <a:pPr>
              <a:lnSpc>
                <a:spcPct val="90000"/>
              </a:lnSpc>
              <a:spcBef>
                <a:spcPts val="1200"/>
              </a:spcBef>
              <a:buClr>
                <a:srgbClr val="40BAD2"/>
              </a:buClr>
            </a:pPr>
            <a:endParaRPr lang="en-GB" sz="1200" b="1" dirty="0"/>
          </a:p>
          <a:p>
            <a:pPr>
              <a:lnSpc>
                <a:spcPct val="90000"/>
              </a:lnSpc>
              <a:spcBef>
                <a:spcPts val="1200"/>
              </a:spcBef>
              <a:buClr>
                <a:srgbClr val="40BAD2"/>
              </a:buClr>
            </a:pPr>
            <a:r>
              <a:rPr lang="en-GB" sz="1400" b="1" dirty="0"/>
              <a:t>DENMARK</a:t>
            </a:r>
          </a:p>
          <a:p>
            <a:pPr marL="182880" indent="-182880">
              <a:lnSpc>
                <a:spcPct val="90000"/>
              </a:lnSpc>
              <a:spcBef>
                <a:spcPts val="1200"/>
              </a:spcBef>
              <a:buClr>
                <a:srgbClr val="40BAD2"/>
              </a:buClr>
              <a:buFont typeface="Wingdings 2" pitchFamily="18" charset="2"/>
              <a:buChar char=""/>
            </a:pPr>
            <a:r>
              <a:rPr lang="en-GB" sz="1200" b="1" dirty="0">
                <a:hlinkClick r:id="rId16"/>
              </a:rPr>
              <a:t>International Media Support </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17"/>
              </a:rPr>
              <a:t>TjekDet</a:t>
            </a:r>
            <a:r>
              <a:rPr lang="en-GB" sz="1200" b="1" dirty="0"/>
              <a:t> </a:t>
            </a:r>
          </a:p>
          <a:p>
            <a:pPr marL="182880" indent="-182880">
              <a:lnSpc>
                <a:spcPct val="90000"/>
              </a:lnSpc>
              <a:spcBef>
                <a:spcPts val="1200"/>
              </a:spcBef>
              <a:buClr>
                <a:srgbClr val="40BAD2"/>
              </a:buClr>
              <a:buFont typeface="Wingdings 2" pitchFamily="18" charset="2"/>
              <a:buChar char=""/>
            </a:pPr>
            <a:r>
              <a:rPr lang="en-GB" sz="1200" b="1" dirty="0">
                <a:hlinkClick r:id="rId18"/>
              </a:rPr>
              <a:t>DR </a:t>
            </a:r>
            <a:r>
              <a:rPr lang="en-GB" sz="1200" b="1" dirty="0" err="1">
                <a:hlinkClick r:id="rId18"/>
              </a:rPr>
              <a:t>Detektor</a:t>
            </a:r>
            <a:r>
              <a:rPr lang="en-GB" sz="1200" b="1" dirty="0"/>
              <a:t> </a:t>
            </a:r>
          </a:p>
          <a:p>
            <a:pPr marL="182880" indent="-182880">
              <a:lnSpc>
                <a:spcPct val="90000"/>
              </a:lnSpc>
              <a:spcBef>
                <a:spcPts val="1200"/>
              </a:spcBef>
              <a:buClr>
                <a:srgbClr val="40BAD2"/>
              </a:buClr>
              <a:buFont typeface="Wingdings 2" pitchFamily="18" charset="2"/>
              <a:buChar char=""/>
            </a:pPr>
            <a:r>
              <a:rPr lang="en-GB" sz="1200" b="1" dirty="0" smtClean="0">
                <a:hlinkClick r:id="rId19"/>
              </a:rPr>
              <a:t>DR </a:t>
            </a:r>
            <a:r>
              <a:rPr lang="en-GB" sz="1200" b="1" dirty="0">
                <a:hlinkClick r:id="rId19"/>
              </a:rPr>
              <a:t>Ultra </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20"/>
              </a:rPr>
              <a:t>Børneavisen</a:t>
            </a:r>
            <a:r>
              <a:rPr lang="en-GB" sz="1200" b="1" dirty="0"/>
              <a:t> </a:t>
            </a:r>
          </a:p>
          <a:p>
            <a:pPr marL="182880" indent="-182880">
              <a:lnSpc>
                <a:spcPct val="90000"/>
              </a:lnSpc>
              <a:spcBef>
                <a:spcPts val="1200"/>
              </a:spcBef>
              <a:buClr>
                <a:srgbClr val="40BAD2"/>
              </a:buClr>
              <a:buFont typeface="Wingdings 2" pitchFamily="18" charset="2"/>
              <a:buChar char=""/>
            </a:pPr>
            <a:r>
              <a:rPr lang="en-GB" sz="1200" b="1" dirty="0">
                <a:hlinkClick r:id="rId21"/>
              </a:rPr>
              <a:t>Danske </a:t>
            </a:r>
            <a:r>
              <a:rPr lang="en-GB" sz="1200" b="1" dirty="0" err="1">
                <a:hlinkClick r:id="rId21"/>
              </a:rPr>
              <a:t>Medier</a:t>
            </a:r>
            <a:r>
              <a:rPr lang="en-GB" sz="1200" b="1" dirty="0">
                <a:hlinkClick r:id="rId21"/>
              </a:rPr>
              <a:t> </a:t>
            </a:r>
            <a:endParaRPr lang="en-GB" sz="1200" b="1" dirty="0"/>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pic>
        <p:nvPicPr>
          <p:cNvPr id="15" name="Elemento grafico 14" descr="Collegamento">
            <a:extLst>
              <a:ext uri="{FF2B5EF4-FFF2-40B4-BE49-F238E27FC236}">
                <a16:creationId xmlns:a16="http://schemas.microsoft.com/office/drawing/2014/main" id="{FAAE4075-78D6-2946-87AE-60065B32FBD7}"/>
              </a:ext>
            </a:extLst>
          </p:cNvPr>
          <p:cNvPicPr>
            <a:picLocks noChangeAspect="1"/>
          </p:cNvPicPr>
          <p:nvPr/>
        </p:nvPicPr>
        <p:blipFill>
          <a:blip r:embed="rId22">
            <a:extLst>
              <a:ext uri="{96DAC541-7B7A-43D3-8B79-37D633B846F1}">
                <asvg:svgBlip xmlns="" xmlns:asvg="http://schemas.microsoft.com/office/drawing/2016/SVG/main" r:embed="rId23"/>
              </a:ext>
            </a:extLst>
          </a:blip>
          <a:stretch>
            <a:fillRect/>
          </a:stretch>
        </p:blipFill>
        <p:spPr>
          <a:xfrm>
            <a:off x="463570" y="2623662"/>
            <a:ext cx="1945723" cy="1945723"/>
          </a:xfrm>
          <a:prstGeom prst="rect">
            <a:avLst/>
          </a:prstGeom>
        </p:spPr>
      </p:pic>
      <p:pic>
        <p:nvPicPr>
          <p:cNvPr id="21" name="Immagine 20">
            <a:extLst>
              <a:ext uri="{FF2B5EF4-FFF2-40B4-BE49-F238E27FC236}">
                <a16:creationId xmlns:a16="http://schemas.microsoft.com/office/drawing/2014/main" id="{427048E9-3506-6C41-97F4-F7BB1984A392}"/>
              </a:ext>
            </a:extLst>
          </p:cNvPr>
          <p:cNvPicPr>
            <a:picLocks noChangeAspect="1"/>
          </p:cNvPicPr>
          <p:nvPr/>
        </p:nvPicPr>
        <p:blipFill>
          <a:blip r:embed="rId24">
            <a:alphaModFix amt="19000"/>
          </a:blip>
          <a:stretch>
            <a:fillRect/>
          </a:stretch>
        </p:blipFill>
        <p:spPr>
          <a:xfrm>
            <a:off x="92631" y="2184788"/>
            <a:ext cx="2799794" cy="2956093"/>
          </a:xfrm>
          <a:prstGeom prst="rect">
            <a:avLst/>
          </a:prstGeom>
        </p:spPr>
      </p:pic>
    </p:spTree>
    <p:extLst>
      <p:ext uri="{BB962C8B-B14F-4D97-AF65-F5344CB8AC3E}">
        <p14:creationId xmlns:p14="http://schemas.microsoft.com/office/powerpoint/2010/main" val="40704677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9B3620D-1003-1B43-BFD4-C2033AA90D2C}"/>
              </a:ext>
            </a:extLst>
          </p:cNvPr>
          <p:cNvSpPr>
            <a:spLocks noGrp="1"/>
          </p:cNvSpPr>
          <p:nvPr>
            <p:ph type="ctrTitle"/>
          </p:nvPr>
        </p:nvSpPr>
        <p:spPr/>
        <p:txBody>
          <a:bodyPr/>
          <a:lstStyle/>
          <a:p>
            <a:r>
              <a:rPr lang="en-LU"/>
              <a:t>SOME EXAMPLES</a:t>
            </a:r>
            <a:endParaRPr lang="it-IT" dirty="0"/>
          </a:p>
        </p:txBody>
      </p:sp>
      <p:pic>
        <p:nvPicPr>
          <p:cNvPr id="4" name="Immagine 3">
            <a:extLst>
              <a:ext uri="{FF2B5EF4-FFF2-40B4-BE49-F238E27FC236}">
                <a16:creationId xmlns:a16="http://schemas.microsoft.com/office/drawing/2014/main" id="{3CEE9DEB-A764-A84C-A782-8168BB6BC42E}"/>
              </a:ext>
            </a:extLst>
          </p:cNvPr>
          <p:cNvPicPr>
            <a:picLocks noChangeAspect="1"/>
          </p:cNvPicPr>
          <p:nvPr/>
        </p:nvPicPr>
        <p:blipFill>
          <a:blip r:embed="rId3">
            <a:alphaModFix/>
          </a:blip>
          <a:srcRect/>
          <a:stretch/>
        </p:blipFill>
        <p:spPr>
          <a:xfrm>
            <a:off x="629163" y="957090"/>
            <a:ext cx="2662677" cy="5155339"/>
          </a:xfrm>
          <a:prstGeom prst="rect">
            <a:avLst/>
          </a:prstGeom>
          <a:effectLst>
            <a:reflection blurRad="6350" stA="15000" endPos="55000" dir="5400000" sy="-100000" algn="bl" rotWithShape="0"/>
          </a:effectLst>
        </p:spPr>
      </p:pic>
      <p:pic>
        <p:nvPicPr>
          <p:cNvPr id="5" name="Immagine 4">
            <a:extLst>
              <a:ext uri="{FF2B5EF4-FFF2-40B4-BE49-F238E27FC236}">
                <a16:creationId xmlns:a16="http://schemas.microsoft.com/office/drawing/2014/main" id="{7F8B35B2-4BCE-834D-B0BC-A7E182E59389}"/>
              </a:ext>
            </a:extLst>
          </p:cNvPr>
          <p:cNvPicPr>
            <a:picLocks noChangeAspect="1"/>
          </p:cNvPicPr>
          <p:nvPr/>
        </p:nvPicPr>
        <p:blipFill>
          <a:blip r:embed="rId4"/>
          <a:srcRect/>
          <a:stretch/>
        </p:blipFill>
        <p:spPr>
          <a:xfrm>
            <a:off x="7094628" y="1884480"/>
            <a:ext cx="3213557" cy="3039125"/>
          </a:xfrm>
          <a:prstGeom prst="rect">
            <a:avLst/>
          </a:prstGeom>
          <a:ln w="92075" cap="rnd" cmpd="sng">
            <a:noFill/>
          </a:ln>
        </p:spPr>
      </p:pic>
      <p:pic>
        <p:nvPicPr>
          <p:cNvPr id="6" name="Immagine 5">
            <a:extLst>
              <a:ext uri="{FF2B5EF4-FFF2-40B4-BE49-F238E27FC236}">
                <a16:creationId xmlns:a16="http://schemas.microsoft.com/office/drawing/2014/main" id="{56534C8E-12C3-E346-B914-DB41178D7318}"/>
              </a:ext>
            </a:extLst>
          </p:cNvPr>
          <p:cNvPicPr>
            <a:picLocks noChangeAspect="1"/>
          </p:cNvPicPr>
          <p:nvPr/>
        </p:nvPicPr>
        <p:blipFill>
          <a:blip r:embed="rId5"/>
          <a:srcRect/>
          <a:stretch/>
        </p:blipFill>
        <p:spPr>
          <a:xfrm>
            <a:off x="2897207" y="1879236"/>
            <a:ext cx="3220266" cy="2951350"/>
          </a:xfrm>
          <a:prstGeom prst="rect">
            <a:avLst/>
          </a:prstGeom>
          <a:ln w="92075" cap="rnd" cmpd="sng">
            <a:noFill/>
          </a:ln>
        </p:spPr>
      </p:pic>
      <p:sp>
        <p:nvSpPr>
          <p:cNvPr id="9" name="CasellaDiTesto 8">
            <a:extLst>
              <a:ext uri="{FF2B5EF4-FFF2-40B4-BE49-F238E27FC236}">
                <a16:creationId xmlns:a16="http://schemas.microsoft.com/office/drawing/2014/main" id="{BF6D4B68-578C-FD49-8755-723EE2A482DB}"/>
              </a:ext>
            </a:extLst>
          </p:cNvPr>
          <p:cNvSpPr txBox="1"/>
          <p:nvPr/>
        </p:nvSpPr>
        <p:spPr>
          <a:xfrm>
            <a:off x="2806984" y="1443462"/>
            <a:ext cx="3525890" cy="306302"/>
          </a:xfrm>
          <a:prstGeom prst="rect">
            <a:avLst/>
          </a:prstGeom>
          <a:noFill/>
        </p:spPr>
        <p:txBody>
          <a:bodyPr wrap="square" rtlCol="0">
            <a:spAutoFit/>
          </a:bodyPr>
          <a:lstStyle/>
          <a:p>
            <a:pPr>
              <a:lnSpc>
                <a:spcPts val="1780"/>
              </a:lnSpc>
            </a:pPr>
            <a:r>
              <a:rPr lang="it-IT" sz="1400" b="1" dirty="0">
                <a:solidFill>
                  <a:srgbClr val="0B1741"/>
                </a:solidFill>
                <a:latin typeface="Arial" panose="020B0604020202020204" pitchFamily="34" charset="0"/>
                <a:cs typeface="Arial" panose="020B0604020202020204" pitchFamily="34" charset="0"/>
              </a:rPr>
              <a:t>MISCAPTIONED</a:t>
            </a:r>
          </a:p>
        </p:txBody>
      </p:sp>
      <p:pic>
        <p:nvPicPr>
          <p:cNvPr id="10" name="Immagine 9">
            <a:extLst>
              <a:ext uri="{FF2B5EF4-FFF2-40B4-BE49-F238E27FC236}">
                <a16:creationId xmlns:a16="http://schemas.microsoft.com/office/drawing/2014/main" id="{E620504B-CF08-B542-B531-96ECF45D35BD}"/>
              </a:ext>
            </a:extLst>
          </p:cNvPr>
          <p:cNvPicPr>
            <a:picLocks noChangeAspect="1"/>
          </p:cNvPicPr>
          <p:nvPr/>
        </p:nvPicPr>
        <p:blipFill>
          <a:blip r:embed="rId6"/>
          <a:stretch>
            <a:fillRect/>
          </a:stretch>
        </p:blipFill>
        <p:spPr>
          <a:xfrm>
            <a:off x="10127814" y="1193207"/>
            <a:ext cx="542486" cy="542486"/>
          </a:xfrm>
          <a:prstGeom prst="rect">
            <a:avLst/>
          </a:prstGeom>
        </p:spPr>
      </p:pic>
      <p:sp>
        <p:nvSpPr>
          <p:cNvPr id="11" name="CasellaDiTesto 10">
            <a:extLst>
              <a:ext uri="{FF2B5EF4-FFF2-40B4-BE49-F238E27FC236}">
                <a16:creationId xmlns:a16="http://schemas.microsoft.com/office/drawing/2014/main" id="{4D81E2D3-2F7C-B64D-B4C0-131499179282}"/>
              </a:ext>
            </a:extLst>
          </p:cNvPr>
          <p:cNvSpPr txBox="1"/>
          <p:nvPr/>
        </p:nvSpPr>
        <p:spPr>
          <a:xfrm>
            <a:off x="7008726" y="1467827"/>
            <a:ext cx="4078373" cy="297517"/>
          </a:xfrm>
          <a:prstGeom prst="rect">
            <a:avLst/>
          </a:prstGeom>
          <a:noFill/>
        </p:spPr>
        <p:txBody>
          <a:bodyPr wrap="square" rtlCol="0">
            <a:spAutoFit/>
          </a:bodyPr>
          <a:lstStyle/>
          <a:p>
            <a:pPr>
              <a:lnSpc>
                <a:spcPts val="1580"/>
              </a:lnSpc>
            </a:pPr>
            <a:r>
              <a:rPr lang="it-IT" sz="1400" b="1" dirty="0">
                <a:solidFill>
                  <a:srgbClr val="0B1741"/>
                </a:solidFill>
                <a:latin typeface="Arial" panose="020B0604020202020204" pitchFamily="34" charset="0"/>
                <a:cs typeface="Arial" panose="020B0604020202020204" pitchFamily="34" charset="0"/>
              </a:rPr>
              <a:t>THE SOURCE DOES NOT EXIST</a:t>
            </a:r>
          </a:p>
        </p:txBody>
      </p:sp>
      <p:pic>
        <p:nvPicPr>
          <p:cNvPr id="12" name="Immagine 11">
            <a:extLst>
              <a:ext uri="{FF2B5EF4-FFF2-40B4-BE49-F238E27FC236}">
                <a16:creationId xmlns:a16="http://schemas.microsoft.com/office/drawing/2014/main" id="{606B6C97-5B43-2441-93CD-FB3703A012FF}"/>
              </a:ext>
            </a:extLst>
          </p:cNvPr>
          <p:cNvPicPr>
            <a:picLocks noChangeAspect="1"/>
          </p:cNvPicPr>
          <p:nvPr/>
        </p:nvPicPr>
        <p:blipFill>
          <a:blip r:embed="rId7">
            <a:biLevel thresh="25000"/>
          </a:blip>
          <a:stretch>
            <a:fillRect/>
          </a:stretch>
        </p:blipFill>
        <p:spPr>
          <a:xfrm>
            <a:off x="5549292" y="1216182"/>
            <a:ext cx="754658" cy="515605"/>
          </a:xfrm>
          <a:prstGeom prst="rect">
            <a:avLst/>
          </a:prstGeom>
        </p:spPr>
      </p:pic>
      <p:sp>
        <p:nvSpPr>
          <p:cNvPr id="13" name="Rettangolo con angoli arrotondati 12">
            <a:extLst>
              <a:ext uri="{FF2B5EF4-FFF2-40B4-BE49-F238E27FC236}">
                <a16:creationId xmlns:a16="http://schemas.microsoft.com/office/drawing/2014/main" id="{D02BF0BF-D0E3-A44A-A197-E0B118A86D3D}"/>
              </a:ext>
            </a:extLst>
          </p:cNvPr>
          <p:cNvSpPr/>
          <p:nvPr/>
        </p:nvSpPr>
        <p:spPr>
          <a:xfrm>
            <a:off x="9309052" y="4533347"/>
            <a:ext cx="1534046" cy="39829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Arial" panose="020B0604020202020204" pitchFamily="34" charset="0"/>
                <a:cs typeface="Arial" panose="020B0604020202020204" pitchFamily="34" charset="0"/>
              </a:rPr>
              <a:t>FALSE</a:t>
            </a:r>
            <a:endParaRPr lang="en-LU" sz="2800" b="1" dirty="0">
              <a:latin typeface="Arial" panose="020B0604020202020204" pitchFamily="34" charset="0"/>
              <a:cs typeface="Arial" panose="020B0604020202020204" pitchFamily="34" charset="0"/>
            </a:endParaRPr>
          </a:p>
        </p:txBody>
      </p:sp>
      <p:sp>
        <p:nvSpPr>
          <p:cNvPr id="14" name="CasellaDiTesto 13">
            <a:extLst>
              <a:ext uri="{FF2B5EF4-FFF2-40B4-BE49-F238E27FC236}">
                <a16:creationId xmlns:a16="http://schemas.microsoft.com/office/drawing/2014/main" id="{4DD935C7-B9ED-D54D-97B3-1AAA81DCEBE9}"/>
              </a:ext>
            </a:extLst>
          </p:cNvPr>
          <p:cNvSpPr txBox="1"/>
          <p:nvPr/>
        </p:nvSpPr>
        <p:spPr>
          <a:xfrm>
            <a:off x="2806984" y="5151480"/>
            <a:ext cx="3525890" cy="630942"/>
          </a:xfrm>
          <a:prstGeom prst="rect">
            <a:avLst/>
          </a:prstGeom>
          <a:noFill/>
        </p:spPr>
        <p:txBody>
          <a:bodyPr wrap="square" rtlCol="0">
            <a:spAutoFit/>
          </a:bodyPr>
          <a:lstStyle/>
          <a:p>
            <a:pPr>
              <a:lnSpc>
                <a:spcPts val="1380"/>
              </a:lnSpc>
            </a:pPr>
            <a:r>
              <a:rPr lang="it-IT" sz="1400" b="1" dirty="0">
                <a:latin typeface="Arial" panose="020B0604020202020204" pitchFamily="34" charset="0"/>
                <a:cs typeface="Arial" panose="020B0604020202020204" pitchFamily="34" charset="0"/>
              </a:rPr>
              <a:t>The </a:t>
            </a:r>
            <a:r>
              <a:rPr lang="it-IT" sz="1400" b="1" dirty="0" err="1">
                <a:latin typeface="Arial" panose="020B0604020202020204" pitchFamily="34" charset="0"/>
                <a:cs typeface="Arial" panose="020B0604020202020204" pitchFamily="34" charset="0"/>
              </a:rPr>
              <a:t>picture</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belongs</a:t>
            </a:r>
            <a:r>
              <a:rPr lang="it-IT" sz="1400" b="1" dirty="0">
                <a:latin typeface="Arial" panose="020B0604020202020204" pitchFamily="34" charset="0"/>
                <a:cs typeface="Arial" panose="020B0604020202020204" pitchFamily="34" charset="0"/>
              </a:rPr>
              <a:t> to the account of </a:t>
            </a:r>
            <a:r>
              <a:rPr lang="it-IT" sz="1400" b="1" dirty="0" err="1">
                <a:latin typeface="Arial" panose="020B0604020202020204" pitchFamily="34" charset="0"/>
                <a:cs typeface="Arial" panose="020B0604020202020204" pitchFamily="34" charset="0"/>
              </a:rPr>
              <a:t>another</a:t>
            </a:r>
            <a:r>
              <a:rPr lang="it-IT" sz="1400" b="1" dirty="0">
                <a:latin typeface="Arial" panose="020B0604020202020204" pitchFamily="34" charset="0"/>
                <a:cs typeface="Arial" panose="020B0604020202020204" pitchFamily="34" charset="0"/>
              </a:rPr>
              <a:t> girl </a:t>
            </a:r>
            <a:r>
              <a:rPr lang="it-IT" sz="1400" b="1" dirty="0" err="1">
                <a:latin typeface="Arial" panose="020B0604020202020204" pitchFamily="34" charset="0"/>
                <a:cs typeface="Arial" panose="020B0604020202020204" pitchFamily="34" charset="0"/>
              </a:rPr>
              <a:t>who</a:t>
            </a:r>
            <a:r>
              <a:rPr lang="it-IT" sz="1400" b="1" dirty="0">
                <a:latin typeface="Arial" panose="020B0604020202020204" pitchFamily="34" charset="0"/>
                <a:cs typeface="Arial" panose="020B0604020202020204" pitchFamily="34" charset="0"/>
              </a:rPr>
              <a:t>, from </a:t>
            </a:r>
            <a:r>
              <a:rPr lang="it-IT" sz="1400" b="1" dirty="0" err="1">
                <a:latin typeface="Arial" panose="020B0604020202020204" pitchFamily="34" charset="0"/>
                <a:cs typeface="Arial" panose="020B0604020202020204" pitchFamily="34" charset="0"/>
              </a:rPr>
              <a:t>that</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particular</a:t>
            </a:r>
            <a:r>
              <a:rPr lang="it-IT" sz="1400" b="1" dirty="0">
                <a:latin typeface="Arial" panose="020B0604020202020204" pitchFamily="34" charset="0"/>
                <a:cs typeface="Arial" panose="020B0604020202020204" pitchFamily="34" charset="0"/>
              </a:rPr>
              <a:t> angle, </a:t>
            </a:r>
            <a:r>
              <a:rPr lang="it-IT" sz="1400" b="1" dirty="0" err="1">
                <a:latin typeface="Arial" panose="020B0604020202020204" pitchFamily="34" charset="0"/>
                <a:cs typeface="Arial" panose="020B0604020202020204" pitchFamily="34" charset="0"/>
              </a:rPr>
              <a:t>looks</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like</a:t>
            </a:r>
            <a:r>
              <a:rPr lang="it-IT" sz="1400" b="1" dirty="0">
                <a:latin typeface="Arial" panose="020B0604020202020204" pitchFamily="34" charset="0"/>
                <a:cs typeface="Arial" panose="020B0604020202020204" pitchFamily="34" charset="0"/>
              </a:rPr>
              <a:t> Greta.</a:t>
            </a:r>
          </a:p>
        </p:txBody>
      </p:sp>
      <p:sp>
        <p:nvSpPr>
          <p:cNvPr id="15" name="CasellaDiTesto 14">
            <a:extLst>
              <a:ext uri="{FF2B5EF4-FFF2-40B4-BE49-F238E27FC236}">
                <a16:creationId xmlns:a16="http://schemas.microsoft.com/office/drawing/2014/main" id="{6BF7849D-0E0E-E04E-B19E-E16377D0FCB7}"/>
              </a:ext>
            </a:extLst>
          </p:cNvPr>
          <p:cNvSpPr txBox="1"/>
          <p:nvPr/>
        </p:nvSpPr>
        <p:spPr>
          <a:xfrm>
            <a:off x="7006960" y="5178904"/>
            <a:ext cx="3618368" cy="630942"/>
          </a:xfrm>
          <a:prstGeom prst="rect">
            <a:avLst/>
          </a:prstGeom>
          <a:noFill/>
        </p:spPr>
        <p:txBody>
          <a:bodyPr wrap="square" rtlCol="0">
            <a:spAutoFit/>
          </a:bodyPr>
          <a:lstStyle/>
          <a:p>
            <a:pPr>
              <a:lnSpc>
                <a:spcPts val="1380"/>
              </a:lnSpc>
            </a:pPr>
            <a:r>
              <a:rPr lang="it-IT" sz="1400" b="1" dirty="0" err="1">
                <a:latin typeface="Arial" panose="020B0604020202020204" pitchFamily="34" charset="0"/>
                <a:cs typeface="Arial" panose="020B0604020202020204" pitchFamily="34" charset="0"/>
              </a:rPr>
              <a:t>Dailypresser.com</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is</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not</a:t>
            </a:r>
            <a:r>
              <a:rPr lang="it-IT" sz="1400" b="1" dirty="0">
                <a:latin typeface="Arial" panose="020B0604020202020204" pitchFamily="34" charset="0"/>
                <a:cs typeface="Arial" panose="020B0604020202020204" pitchFamily="34" charset="0"/>
              </a:rPr>
              <a:t> a </a:t>
            </a:r>
            <a:r>
              <a:rPr lang="it-IT" sz="1400" b="1" dirty="0" err="1">
                <a:latin typeface="Arial" panose="020B0604020202020204" pitchFamily="34" charset="0"/>
                <a:cs typeface="Arial" panose="020B0604020202020204" pitchFamily="34" charset="0"/>
              </a:rPr>
              <a:t>real</a:t>
            </a:r>
            <a:r>
              <a:rPr lang="it-IT" sz="1400" b="1" dirty="0">
                <a:latin typeface="Arial" panose="020B0604020202020204" pitchFamily="34" charset="0"/>
                <a:cs typeface="Arial" panose="020B0604020202020204" pitchFamily="34" charset="0"/>
              </a:rPr>
              <a:t> news website, the post </a:t>
            </a:r>
            <a:r>
              <a:rPr lang="it-IT" sz="1400" b="1" dirty="0" err="1">
                <a:latin typeface="Arial" panose="020B0604020202020204" pitchFamily="34" charset="0"/>
                <a:cs typeface="Arial" panose="020B0604020202020204" pitchFamily="34" charset="0"/>
              </a:rPr>
              <a:t>was</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completely</a:t>
            </a:r>
            <a:r>
              <a:rPr lang="it-IT" sz="1400" b="1" dirty="0">
                <a:latin typeface="Arial" panose="020B0604020202020204" pitchFamily="34" charset="0"/>
                <a:cs typeface="Arial" panose="020B0604020202020204" pitchFamily="34" charset="0"/>
              </a:rPr>
              <a:t> </a:t>
            </a:r>
            <a:r>
              <a:rPr lang="it-IT" sz="1400" b="1" dirty="0" err="1">
                <a:latin typeface="Arial" panose="020B0604020202020204" pitchFamily="34" charset="0"/>
                <a:cs typeface="Arial" panose="020B0604020202020204" pitchFamily="34" charset="0"/>
              </a:rPr>
              <a:t>invented</a:t>
            </a:r>
            <a:r>
              <a:rPr lang="it-IT" sz="1400" b="1" dirty="0">
                <a:latin typeface="Arial" panose="020B0604020202020204" pitchFamily="34" charset="0"/>
                <a:cs typeface="Arial" panose="020B0604020202020204" pitchFamily="34" charset="0"/>
              </a:rPr>
              <a:t>.</a:t>
            </a:r>
          </a:p>
        </p:txBody>
      </p:sp>
      <p:sp>
        <p:nvSpPr>
          <p:cNvPr id="16" name="Rettangolo 15">
            <a:extLst>
              <a:ext uri="{FF2B5EF4-FFF2-40B4-BE49-F238E27FC236}">
                <a16:creationId xmlns:a16="http://schemas.microsoft.com/office/drawing/2014/main" id="{9B3E8E8F-EDB0-7949-954E-632FFEF0225F}"/>
              </a:ext>
            </a:extLst>
          </p:cNvPr>
          <p:cNvSpPr/>
          <p:nvPr/>
        </p:nvSpPr>
        <p:spPr>
          <a:xfrm>
            <a:off x="7117404" y="4562856"/>
            <a:ext cx="2370306" cy="338328"/>
          </a:xfrm>
          <a:prstGeom prst="rect">
            <a:avLst/>
          </a:prstGeom>
          <a:noFill/>
          <a:ln w="60325">
            <a:solidFill>
              <a:srgbClr val="FF5D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sp>
        <p:nvSpPr>
          <p:cNvPr id="17" name="Rettangolo con angoli arrotondati 16">
            <a:extLst>
              <a:ext uri="{FF2B5EF4-FFF2-40B4-BE49-F238E27FC236}">
                <a16:creationId xmlns:a16="http://schemas.microsoft.com/office/drawing/2014/main" id="{418F428D-3186-154E-9533-0C38C3274984}"/>
              </a:ext>
            </a:extLst>
          </p:cNvPr>
          <p:cNvSpPr/>
          <p:nvPr/>
        </p:nvSpPr>
        <p:spPr>
          <a:xfrm>
            <a:off x="2624328" y="4203701"/>
            <a:ext cx="3781582" cy="51204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it-IT" sz="2800" b="1" dirty="0">
                <a:latin typeface="Arial" panose="020B0604020202020204" pitchFamily="34" charset="0"/>
                <a:cs typeface="Arial" panose="020B0604020202020204" pitchFamily="34" charset="0"/>
              </a:rPr>
              <a:t>FALSE</a:t>
            </a:r>
            <a:endParaRPr lang="en-LU"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506325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RECOMMENDATIONS FOR FURTHER INTEREST - </a:t>
            </a:r>
            <a:r>
              <a:rPr lang="it-IT" b="1" dirty="0"/>
              <a:t>NATIONAL RESOURCES</a:t>
            </a:r>
            <a:endParaRPr lang="it-IT" dirty="0"/>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sp>
        <p:nvSpPr>
          <p:cNvPr id="8" name="TextBox 3">
            <a:extLst>
              <a:ext uri="{FF2B5EF4-FFF2-40B4-BE49-F238E27FC236}">
                <a16:creationId xmlns:a16="http://schemas.microsoft.com/office/drawing/2014/main" id="{87A1C008-3B05-1147-AAB4-D681F1491571}"/>
              </a:ext>
            </a:extLst>
          </p:cNvPr>
          <p:cNvSpPr txBox="1"/>
          <p:nvPr/>
        </p:nvSpPr>
        <p:spPr>
          <a:xfrm>
            <a:off x="2782888" y="1196976"/>
            <a:ext cx="3285573" cy="6463308"/>
          </a:xfrm>
          <a:prstGeom prst="rect">
            <a:avLst/>
          </a:prstGeom>
          <a:noFill/>
        </p:spPr>
        <p:txBody>
          <a:bodyPr wrap="square" rtlCol="0">
            <a:spAutoFit/>
          </a:bodyPr>
          <a:lstStyle/>
          <a:p>
            <a:pPr lvl="0">
              <a:lnSpc>
                <a:spcPct val="90000"/>
              </a:lnSpc>
              <a:spcBef>
                <a:spcPts val="1200"/>
              </a:spcBef>
              <a:buClr>
                <a:srgbClr val="40BAD2"/>
              </a:buClr>
            </a:pPr>
            <a:r>
              <a:rPr lang="en-GB" sz="1400" b="1" dirty="0"/>
              <a:t>ESTONIA</a:t>
            </a:r>
            <a:endParaRPr lang="en-GB" sz="1200" b="1" dirty="0"/>
          </a:p>
          <a:p>
            <a:pPr marL="182880" lvl="0" indent="-182880">
              <a:lnSpc>
                <a:spcPct val="90000"/>
              </a:lnSpc>
              <a:spcBef>
                <a:spcPts val="1200"/>
              </a:spcBef>
              <a:buClr>
                <a:srgbClr val="40BAD2"/>
              </a:buClr>
              <a:buFont typeface="Wingdings 2" pitchFamily="18" charset="2"/>
              <a:buChar char=""/>
            </a:pPr>
            <a:r>
              <a:rPr lang="en-GB" sz="1200" b="1" dirty="0" err="1">
                <a:hlinkClick r:id="rId3"/>
              </a:rPr>
              <a:t>Meediapädevuse</a:t>
            </a:r>
            <a:r>
              <a:rPr lang="en-GB" sz="1200" b="1" dirty="0">
                <a:hlinkClick r:id="rId3"/>
              </a:rPr>
              <a:t> </a:t>
            </a:r>
            <a:r>
              <a:rPr lang="en-GB" sz="1200" b="1" dirty="0" err="1">
                <a:hlinkClick r:id="rId3"/>
              </a:rPr>
              <a:t>nädal</a:t>
            </a:r>
            <a:endParaRPr lang="en-GB" sz="1200" b="1" dirty="0"/>
          </a:p>
          <a:p>
            <a:pPr marL="182880" lvl="0" indent="-182880">
              <a:lnSpc>
                <a:spcPct val="90000"/>
              </a:lnSpc>
              <a:spcBef>
                <a:spcPts val="1200"/>
              </a:spcBef>
              <a:buClr>
                <a:srgbClr val="40BAD2"/>
              </a:buClr>
              <a:buFont typeface="Wingdings 2" pitchFamily="18" charset="2"/>
              <a:buChar char=""/>
            </a:pPr>
            <a:r>
              <a:rPr lang="en-GB" sz="1200" b="1" dirty="0">
                <a:hlinkClick r:id="rId4"/>
              </a:rPr>
              <a:t>SALTO Participation &amp; Informa</a:t>
            </a:r>
            <a:r>
              <a:rPr lang="en-GB" sz="1400" b="1" dirty="0">
                <a:hlinkClick r:id="rId4"/>
              </a:rPr>
              <a:t>tion</a:t>
            </a:r>
            <a:endParaRPr lang="en-GB" sz="1400" b="1" dirty="0"/>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fr-BE" sz="1400" b="1" dirty="0"/>
              <a:t>FINLAND</a:t>
            </a:r>
          </a:p>
          <a:p>
            <a:pPr marL="182880" indent="-182880">
              <a:lnSpc>
                <a:spcPct val="90000"/>
              </a:lnSpc>
              <a:spcBef>
                <a:spcPts val="1200"/>
              </a:spcBef>
              <a:buClr>
                <a:srgbClr val="40BAD2"/>
              </a:buClr>
              <a:buFont typeface="Wingdings 2" pitchFamily="18" charset="2"/>
              <a:buChar char=""/>
            </a:pPr>
            <a:r>
              <a:rPr lang="en-GB" sz="1200" b="1" dirty="0">
                <a:hlinkClick r:id="rId5"/>
              </a:rPr>
              <a:t>Media Literacy in Finland</a:t>
            </a:r>
            <a:endParaRPr lang="en-GB" sz="1200" b="1" dirty="0"/>
          </a:p>
          <a:p>
            <a:pPr marL="182880" indent="-182880">
              <a:lnSpc>
                <a:spcPct val="90000"/>
              </a:lnSpc>
              <a:spcBef>
                <a:spcPts val="1200"/>
              </a:spcBef>
              <a:buClr>
                <a:srgbClr val="40BAD2"/>
              </a:buClr>
              <a:buFont typeface="Wingdings 2" pitchFamily="18" charset="2"/>
              <a:buChar char=""/>
            </a:pPr>
            <a:r>
              <a:rPr lang="fr-BE" sz="1200" b="1" dirty="0">
                <a:hlinkClick r:id="rId6"/>
              </a:rPr>
              <a:t>KAVI</a:t>
            </a:r>
            <a:endParaRPr lang="fr-BE" sz="1200" b="1" dirty="0"/>
          </a:p>
          <a:p>
            <a:pPr marL="182880" indent="-182880">
              <a:lnSpc>
                <a:spcPct val="90000"/>
              </a:lnSpc>
              <a:spcBef>
                <a:spcPts val="1200"/>
              </a:spcBef>
              <a:buClr>
                <a:srgbClr val="40BAD2"/>
              </a:buClr>
              <a:buFont typeface="Wingdings 2" pitchFamily="18" charset="2"/>
              <a:buChar char=""/>
            </a:pPr>
            <a:r>
              <a:rPr lang="fr-BE" sz="1200" b="1" dirty="0">
                <a:hlinkClick r:id="rId7"/>
              </a:rPr>
              <a:t>Media </a:t>
            </a:r>
            <a:r>
              <a:rPr lang="fr-BE" sz="1200" b="1" dirty="0" err="1">
                <a:hlinkClick r:id="rId7"/>
              </a:rPr>
              <a:t>Literacy</a:t>
            </a:r>
            <a:r>
              <a:rPr lang="fr-BE" sz="1200" b="1" dirty="0">
                <a:hlinkClick r:id="rId7"/>
              </a:rPr>
              <a:t> </a:t>
            </a:r>
            <a:r>
              <a:rPr lang="fr-BE" sz="1200" b="1" dirty="0" err="1">
                <a:hlinkClick r:id="rId7"/>
              </a:rPr>
              <a:t>School</a:t>
            </a:r>
            <a:endParaRPr lang="fr-BE" sz="1200" b="1" dirty="0"/>
          </a:p>
          <a:p>
            <a:pPr marL="182880" indent="-182880">
              <a:lnSpc>
                <a:spcPct val="90000"/>
              </a:lnSpc>
              <a:spcBef>
                <a:spcPts val="1200"/>
              </a:spcBef>
              <a:buClr>
                <a:srgbClr val="40BAD2"/>
              </a:buClr>
              <a:buFont typeface="Wingdings 2" pitchFamily="18" charset="2"/>
              <a:buChar char=""/>
            </a:pPr>
            <a:r>
              <a:rPr lang="en-GB" sz="1200" b="1" dirty="0" err="1">
                <a:hlinkClick r:id="rId8"/>
              </a:rPr>
              <a:t>Mediataitoviikko</a:t>
            </a:r>
            <a:endParaRPr lang="en-GB" sz="1200" b="1" dirty="0"/>
          </a:p>
          <a:p>
            <a:pPr marL="182880" indent="-182880">
              <a:lnSpc>
                <a:spcPct val="90000"/>
              </a:lnSpc>
              <a:spcBef>
                <a:spcPts val="1200"/>
              </a:spcBef>
              <a:buClr>
                <a:srgbClr val="40BAD2"/>
              </a:buClr>
              <a:buFont typeface="Wingdings 2" pitchFamily="18" charset="2"/>
              <a:buChar char=""/>
            </a:pPr>
            <a:r>
              <a:rPr lang="fr-BE" sz="1200" b="1" dirty="0" err="1">
                <a:hlinkClick r:id="rId9"/>
              </a:rPr>
              <a:t>Mediakasvastus</a:t>
            </a:r>
            <a:endParaRPr lang="fr-BE" sz="1200" b="1" dirty="0"/>
          </a:p>
          <a:p>
            <a:pPr marL="182880" indent="-182880">
              <a:lnSpc>
                <a:spcPct val="90000"/>
              </a:lnSpc>
              <a:spcBef>
                <a:spcPts val="1200"/>
              </a:spcBef>
              <a:buClr>
                <a:srgbClr val="40BAD2"/>
              </a:buClr>
              <a:buFont typeface="Wingdings 2" pitchFamily="18" charset="2"/>
              <a:buChar char=""/>
            </a:pPr>
            <a:r>
              <a:rPr lang="fr-BE" sz="1200" b="1" dirty="0">
                <a:hlinkClick r:id="rId10"/>
              </a:rPr>
              <a:t>YLE </a:t>
            </a:r>
            <a:r>
              <a:rPr lang="fr-BE" sz="1200" b="1" dirty="0" err="1">
                <a:hlinkClick r:id="rId10"/>
              </a:rPr>
              <a:t>Digitrennit</a:t>
            </a:r>
            <a:r>
              <a:rPr lang="fr-BE" sz="1200" b="1" dirty="0">
                <a:hlinkClick r:id="rId10"/>
              </a:rPr>
              <a:t> </a:t>
            </a:r>
            <a:endParaRPr lang="fr-BE" sz="1200" b="1" dirty="0"/>
          </a:p>
          <a:p>
            <a:pPr marL="182880" indent="-182880">
              <a:lnSpc>
                <a:spcPct val="90000"/>
              </a:lnSpc>
              <a:spcBef>
                <a:spcPts val="1200"/>
              </a:spcBef>
              <a:buClr>
                <a:srgbClr val="40BAD2"/>
              </a:buClr>
              <a:buFont typeface="Wingdings 2" pitchFamily="18" charset="2"/>
              <a:buChar char=""/>
            </a:pPr>
            <a:r>
              <a:rPr lang="en-GB" sz="1200" b="1" dirty="0">
                <a:hlinkClick r:id="rId11"/>
              </a:rPr>
              <a:t>YLE</a:t>
            </a:r>
            <a:r>
              <a:rPr lang="en-GB" sz="1200" dirty="0">
                <a:hlinkClick r:id="rId11"/>
              </a:rPr>
              <a:t> </a:t>
            </a:r>
            <a:r>
              <a:rPr lang="en-GB" sz="1200" b="1" dirty="0" err="1" smtClean="0">
                <a:hlinkClick r:id="rId11"/>
              </a:rPr>
              <a:t>Uutisluokka</a:t>
            </a:r>
            <a:endParaRPr lang="en-GB" sz="1200" b="1" dirty="0"/>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en-GB" sz="1400" b="1" dirty="0" smtClean="0"/>
              <a:t>FRANCE</a:t>
            </a:r>
          </a:p>
          <a:p>
            <a:pPr marL="182880" lvl="0" indent="-182880">
              <a:lnSpc>
                <a:spcPct val="90000"/>
              </a:lnSpc>
              <a:spcBef>
                <a:spcPts val="1200"/>
              </a:spcBef>
              <a:buClr>
                <a:srgbClr val="40BAD2"/>
              </a:buClr>
              <a:buFont typeface="Wingdings 2" pitchFamily="18" charset="2"/>
              <a:buChar char=""/>
            </a:pPr>
            <a:r>
              <a:rPr lang="en-GB" sz="1200" b="1" dirty="0" smtClean="0">
                <a:hlinkClick r:id="rId12"/>
              </a:rPr>
              <a:t>IREX Europe</a:t>
            </a:r>
            <a:endParaRPr lang="en-GB" sz="1200" b="1" dirty="0" smtClean="0"/>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9" name="TextBox 5">
            <a:extLst>
              <a:ext uri="{FF2B5EF4-FFF2-40B4-BE49-F238E27FC236}">
                <a16:creationId xmlns:a16="http://schemas.microsoft.com/office/drawing/2014/main" id="{F2CE8560-F5FA-0A44-89A8-CE065381CA8F}"/>
              </a:ext>
            </a:extLst>
          </p:cNvPr>
          <p:cNvSpPr txBox="1"/>
          <p:nvPr/>
        </p:nvSpPr>
        <p:spPr>
          <a:xfrm>
            <a:off x="7435292" y="1196975"/>
            <a:ext cx="3935376" cy="5712333"/>
          </a:xfrm>
          <a:prstGeom prst="rect">
            <a:avLst/>
          </a:prstGeom>
          <a:noFill/>
        </p:spPr>
        <p:txBody>
          <a:bodyPr wrap="square" rtlCol="0">
            <a:spAutoFit/>
          </a:bodyPr>
          <a:lstStyle/>
          <a:p>
            <a:pPr lvl="0">
              <a:lnSpc>
                <a:spcPct val="90000"/>
              </a:lnSpc>
              <a:spcBef>
                <a:spcPts val="1200"/>
              </a:spcBef>
              <a:buClr>
                <a:srgbClr val="40BAD2"/>
              </a:buClr>
            </a:pPr>
            <a:r>
              <a:rPr lang="en-GB" sz="1400" b="1" dirty="0"/>
              <a:t>GERMANY</a:t>
            </a:r>
          </a:p>
          <a:p>
            <a:pPr marL="182880" lvl="0" indent="-182880">
              <a:lnSpc>
                <a:spcPct val="90000"/>
              </a:lnSpc>
              <a:spcBef>
                <a:spcPts val="1200"/>
              </a:spcBef>
              <a:buClr>
                <a:srgbClr val="40BAD2"/>
              </a:buClr>
              <a:buFont typeface="Wingdings 2" pitchFamily="18" charset="2"/>
              <a:buChar char=""/>
            </a:pPr>
            <a:r>
              <a:rPr lang="en-GB" sz="1200" b="1" dirty="0" err="1">
                <a:hlinkClick r:id="rId13"/>
              </a:rPr>
              <a:t>Medienkompetenz</a:t>
            </a:r>
            <a:r>
              <a:rPr lang="en-GB" sz="1200" b="1" dirty="0">
                <a:hlinkClick r:id="rId13"/>
              </a:rPr>
              <a:t> </a:t>
            </a:r>
            <a:r>
              <a:rPr lang="en-GB" sz="1200" b="1" dirty="0" err="1">
                <a:hlinkClick r:id="rId13"/>
              </a:rPr>
              <a:t>stärken</a:t>
            </a:r>
            <a:endParaRPr lang="en-GB" sz="1200" b="1" dirty="0"/>
          </a:p>
          <a:p>
            <a:pPr marL="182880" lvl="0" indent="-182880">
              <a:lnSpc>
                <a:spcPct val="90000"/>
              </a:lnSpc>
              <a:spcBef>
                <a:spcPts val="1200"/>
              </a:spcBef>
              <a:buClr>
                <a:srgbClr val="40BAD2"/>
              </a:buClr>
              <a:buFont typeface="Wingdings 2" pitchFamily="18" charset="2"/>
              <a:buChar char=""/>
            </a:pPr>
            <a:r>
              <a:rPr lang="de-DE" sz="1200" b="1" dirty="0">
                <a:hlinkClick r:id="rId14"/>
              </a:rPr>
              <a:t>SCHAU HIN! Was Dein Kind mit Medien macht</a:t>
            </a:r>
            <a:endParaRPr lang="de-DE" sz="1200" b="1" dirty="0"/>
          </a:p>
          <a:p>
            <a:pPr marL="182880" lvl="0" indent="-182880">
              <a:lnSpc>
                <a:spcPct val="90000"/>
              </a:lnSpc>
              <a:spcBef>
                <a:spcPts val="1200"/>
              </a:spcBef>
              <a:buClr>
                <a:srgbClr val="40BAD2"/>
              </a:buClr>
              <a:buFont typeface="Wingdings 2" pitchFamily="18" charset="2"/>
              <a:buChar char=""/>
            </a:pPr>
            <a:r>
              <a:rPr lang="en-GB" sz="1200" b="1" dirty="0" err="1">
                <a:hlinkClick r:id="rId15"/>
              </a:rPr>
              <a:t>Gutes</a:t>
            </a:r>
            <a:r>
              <a:rPr lang="en-GB" sz="1200" b="1" dirty="0">
                <a:hlinkClick r:id="rId15"/>
              </a:rPr>
              <a:t> </a:t>
            </a:r>
            <a:r>
              <a:rPr lang="en-GB" sz="1200" b="1" dirty="0" err="1">
                <a:hlinkClick r:id="rId15"/>
              </a:rPr>
              <a:t>Aufwachsen</a:t>
            </a:r>
            <a:r>
              <a:rPr lang="en-GB" sz="1200" b="1" dirty="0">
                <a:hlinkClick r:id="rId15"/>
              </a:rPr>
              <a:t> </a:t>
            </a:r>
            <a:r>
              <a:rPr lang="en-GB" sz="1200" b="1" dirty="0" err="1">
                <a:hlinkClick r:id="rId15"/>
              </a:rPr>
              <a:t>mit</a:t>
            </a:r>
            <a:r>
              <a:rPr lang="en-GB" sz="1200" b="1" dirty="0">
                <a:hlinkClick r:id="rId15"/>
              </a:rPr>
              <a:t> </a:t>
            </a:r>
            <a:r>
              <a:rPr lang="en-GB" sz="1200" b="1" dirty="0" err="1">
                <a:hlinkClick r:id="rId15"/>
              </a:rPr>
              <a:t>Medien</a:t>
            </a:r>
            <a:endParaRPr lang="en-GB" sz="1200" b="1" dirty="0"/>
          </a:p>
          <a:p>
            <a:pPr marL="182880" lvl="0" indent="-182880">
              <a:lnSpc>
                <a:spcPct val="90000"/>
              </a:lnSpc>
              <a:spcBef>
                <a:spcPts val="1200"/>
              </a:spcBef>
              <a:buClr>
                <a:srgbClr val="40BAD2"/>
              </a:buClr>
              <a:buFont typeface="Wingdings 2" pitchFamily="18" charset="2"/>
              <a:buChar char=""/>
            </a:pPr>
            <a:r>
              <a:rPr lang="en-GB" sz="1200" b="1" dirty="0" err="1">
                <a:hlinkClick r:id="rId16"/>
              </a:rPr>
              <a:t>Surfen</a:t>
            </a:r>
            <a:r>
              <a:rPr lang="en-GB" sz="1200" b="1" dirty="0">
                <a:hlinkClick r:id="rId16"/>
              </a:rPr>
              <a:t> </a:t>
            </a:r>
            <a:r>
              <a:rPr lang="en-GB" sz="1200" b="1" dirty="0" err="1">
                <a:hlinkClick r:id="rId16"/>
              </a:rPr>
              <a:t>ohne</a:t>
            </a:r>
            <a:r>
              <a:rPr lang="en-GB" sz="1200" b="1" dirty="0">
                <a:hlinkClick r:id="rId16"/>
              </a:rPr>
              <a:t> </a:t>
            </a:r>
            <a:r>
              <a:rPr lang="en-GB" sz="1200" b="1" dirty="0" err="1">
                <a:hlinkClick r:id="rId16"/>
              </a:rPr>
              <a:t>Risiko</a:t>
            </a:r>
            <a:endParaRPr lang="en-GB" sz="1200" b="1" dirty="0"/>
          </a:p>
          <a:p>
            <a:pPr marL="182880" lvl="0" indent="-182880">
              <a:lnSpc>
                <a:spcPct val="90000"/>
              </a:lnSpc>
              <a:spcBef>
                <a:spcPts val="1200"/>
              </a:spcBef>
              <a:buClr>
                <a:srgbClr val="40BAD2"/>
              </a:buClr>
              <a:buFont typeface="Wingdings 2" pitchFamily="18" charset="2"/>
              <a:buChar char=""/>
            </a:pPr>
            <a:r>
              <a:rPr lang="en-GB" sz="1200" b="1" dirty="0">
                <a:hlinkClick r:id="rId17"/>
              </a:rPr>
              <a:t>App-</a:t>
            </a:r>
            <a:r>
              <a:rPr lang="en-GB" sz="1200" b="1" dirty="0" err="1">
                <a:hlinkClick r:id="rId17"/>
              </a:rPr>
              <a:t>Datenbank</a:t>
            </a:r>
            <a:r>
              <a:rPr lang="en-GB" sz="1200" b="1" dirty="0">
                <a:hlinkClick r:id="rId17"/>
              </a:rPr>
              <a:t> des </a:t>
            </a:r>
            <a:r>
              <a:rPr lang="en-GB" sz="1200" b="1" dirty="0" err="1">
                <a:hlinkClick r:id="rId17"/>
              </a:rPr>
              <a:t>Deutschen</a:t>
            </a:r>
            <a:r>
              <a:rPr lang="en-GB" sz="1200" b="1" dirty="0">
                <a:hlinkClick r:id="rId17"/>
              </a:rPr>
              <a:t> </a:t>
            </a:r>
            <a:r>
              <a:rPr lang="en-GB" sz="1200" b="1" dirty="0" err="1">
                <a:hlinkClick r:id="rId17"/>
              </a:rPr>
              <a:t>Jugendinstituts</a:t>
            </a:r>
            <a:endParaRPr lang="en-GB" sz="1200" b="1" dirty="0"/>
          </a:p>
          <a:p>
            <a:pPr marL="182880" lvl="0" indent="-182880">
              <a:lnSpc>
                <a:spcPct val="90000"/>
              </a:lnSpc>
              <a:spcBef>
                <a:spcPts val="1200"/>
              </a:spcBef>
              <a:buClr>
                <a:srgbClr val="40BAD2"/>
              </a:buClr>
              <a:buFont typeface="Wingdings 2" pitchFamily="18" charset="2"/>
              <a:buChar char=""/>
            </a:pPr>
            <a:r>
              <a:rPr lang="de-DE" sz="1200" b="1" dirty="0">
                <a:hlinkClick r:id="rId18"/>
              </a:rPr>
              <a:t>ACT ON! aktiv + selbstbestimmt online</a:t>
            </a:r>
            <a:endParaRPr lang="de-DE" sz="1200" b="1" dirty="0"/>
          </a:p>
          <a:p>
            <a:pPr marL="182880" lvl="0" indent="-182880">
              <a:lnSpc>
                <a:spcPct val="90000"/>
              </a:lnSpc>
              <a:spcBef>
                <a:spcPts val="1200"/>
              </a:spcBef>
              <a:buClr>
                <a:srgbClr val="40BAD2"/>
              </a:buClr>
              <a:buFont typeface="Wingdings 2" pitchFamily="18" charset="2"/>
              <a:buChar char=""/>
            </a:pPr>
            <a:r>
              <a:rPr lang="en-GB" sz="1200" b="1" dirty="0" err="1">
                <a:hlinkClick r:id="rId19"/>
              </a:rPr>
              <a:t>Kindersuchmaschine</a:t>
            </a:r>
            <a:r>
              <a:rPr lang="en-GB" sz="1200" b="1" dirty="0">
                <a:hlinkClick r:id="rId19"/>
              </a:rPr>
              <a:t> "</a:t>
            </a:r>
            <a:r>
              <a:rPr lang="en-GB" sz="1200" b="1" dirty="0" err="1">
                <a:hlinkClick r:id="rId19"/>
              </a:rPr>
              <a:t>Blinde</a:t>
            </a:r>
            <a:r>
              <a:rPr lang="en-GB" sz="1200" b="1" dirty="0">
                <a:hlinkClick r:id="rId19"/>
              </a:rPr>
              <a:t> </a:t>
            </a:r>
            <a:r>
              <a:rPr lang="en-GB" sz="1200" b="1" dirty="0" err="1">
                <a:hlinkClick r:id="rId19"/>
              </a:rPr>
              <a:t>Kuh</a:t>
            </a:r>
            <a:r>
              <a:rPr lang="en-GB" sz="1200" b="1" dirty="0">
                <a:hlinkClick r:id="rId19"/>
              </a:rPr>
              <a:t>“</a:t>
            </a:r>
            <a:endParaRPr lang="en-GB" sz="1200" b="1" dirty="0"/>
          </a:p>
          <a:p>
            <a:pPr marL="182880" lvl="0" indent="-182880">
              <a:lnSpc>
                <a:spcPct val="90000"/>
              </a:lnSpc>
              <a:spcBef>
                <a:spcPts val="1200"/>
              </a:spcBef>
              <a:buClr>
                <a:srgbClr val="40BAD2"/>
              </a:buClr>
              <a:buFont typeface="Wingdings 2" pitchFamily="18" charset="2"/>
              <a:buChar char=""/>
            </a:pPr>
            <a:r>
              <a:rPr lang="en-GB" sz="1200" b="1" dirty="0">
                <a:hlinkClick r:id="rId20"/>
              </a:rPr>
              <a:t>DW </a:t>
            </a:r>
            <a:r>
              <a:rPr lang="en-GB" sz="1200" b="1" dirty="0" err="1">
                <a:hlinkClick r:id="rId20"/>
              </a:rPr>
              <a:t>Akademie</a:t>
            </a:r>
            <a:endParaRPr lang="en-GB" sz="1200" b="1" dirty="0"/>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fr-BE" sz="1400" b="1" dirty="0"/>
              <a:t>GREECE</a:t>
            </a:r>
          </a:p>
          <a:p>
            <a:pPr marL="182880" indent="-182880">
              <a:lnSpc>
                <a:spcPct val="90000"/>
              </a:lnSpc>
              <a:spcBef>
                <a:spcPts val="1200"/>
              </a:spcBef>
              <a:buClr>
                <a:srgbClr val="40BAD2"/>
              </a:buClr>
              <a:buFont typeface="Wingdings 2" pitchFamily="18" charset="2"/>
              <a:buChar char=""/>
            </a:pPr>
            <a:r>
              <a:rPr lang="en-GB" sz="1200" b="1" dirty="0">
                <a:hlinkClick r:id="rId21"/>
              </a:rPr>
              <a:t>Media Literacy Institute</a:t>
            </a:r>
            <a:r>
              <a:rPr lang="en-GB" sz="1200" b="1" dirty="0"/>
              <a:t> </a:t>
            </a:r>
          </a:p>
          <a:p>
            <a:pPr marL="182880" indent="-182880">
              <a:lnSpc>
                <a:spcPct val="90000"/>
              </a:lnSpc>
              <a:spcBef>
                <a:spcPts val="1200"/>
              </a:spcBef>
              <a:buClr>
                <a:srgbClr val="40BAD2"/>
              </a:buClr>
              <a:buFont typeface="Wingdings 2" pitchFamily="18" charset="2"/>
              <a:buChar char=""/>
            </a:pPr>
            <a:r>
              <a:rPr lang="en-GB" sz="1200" b="1" dirty="0" err="1" smtClean="0">
                <a:hlinkClick r:id="rId22"/>
              </a:rPr>
              <a:t>Fakescape</a:t>
            </a:r>
            <a:endParaRPr lang="en-GB" sz="1200" b="1" dirty="0"/>
          </a:p>
          <a:p>
            <a:pPr lvl="0">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11" name="Gruppo 10">
            <a:extLst>
              <a:ext uri="{FF2B5EF4-FFF2-40B4-BE49-F238E27FC236}">
                <a16:creationId xmlns:a16="http://schemas.microsoft.com/office/drawing/2014/main" id="{5214BF5A-F6B7-E24F-9E5C-CCF30DD33CE7}"/>
              </a:ext>
            </a:extLst>
          </p:cNvPr>
          <p:cNvGrpSpPr/>
          <p:nvPr/>
        </p:nvGrpSpPr>
        <p:grpSpPr>
          <a:xfrm>
            <a:off x="92631" y="2184788"/>
            <a:ext cx="2799794" cy="2956093"/>
            <a:chOff x="92631" y="2184788"/>
            <a:chExt cx="2799794" cy="2956093"/>
          </a:xfrm>
        </p:grpSpPr>
        <p:pic>
          <p:nvPicPr>
            <p:cNvPr id="12" name="Elemento grafico 11" descr="Collegamento">
              <a:extLst>
                <a:ext uri="{FF2B5EF4-FFF2-40B4-BE49-F238E27FC236}">
                  <a16:creationId xmlns:a16="http://schemas.microsoft.com/office/drawing/2014/main" id="{695764F4-9015-EF46-BE51-593E52FF44F3}"/>
                </a:ext>
              </a:extLst>
            </p:cNvPr>
            <p:cNvPicPr>
              <a:picLocks noChangeAspect="1"/>
            </p:cNvPicPr>
            <p:nvPr/>
          </p:nvPicPr>
          <p:blipFill>
            <a:blip r:embed="rId23">
              <a:extLst>
                <a:ext uri="{96DAC541-7B7A-43D3-8B79-37D633B846F1}">
                  <asvg:svgBlip xmlns="" xmlns:asvg="http://schemas.microsoft.com/office/drawing/2016/SVG/main" r:embed="rId26"/>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2238707-B0F8-AE41-9DED-A24E4EBEEE99}"/>
                </a:ext>
              </a:extLst>
            </p:cNvPr>
            <p:cNvPicPr>
              <a:picLocks noChangeAspect="1"/>
            </p:cNvPicPr>
            <p:nvPr/>
          </p:nvPicPr>
          <p:blipFill>
            <a:blip r:embed="rId27">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10603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RECOMMENDATIONS FOR FURTHER INTEREST - </a:t>
            </a:r>
            <a:r>
              <a:rPr lang="it-IT" b="1" dirty="0"/>
              <a:t>NATIONAL RESOURCES</a:t>
            </a:r>
            <a:endParaRPr lang="it-IT" dirty="0"/>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sp>
        <p:nvSpPr>
          <p:cNvPr id="10" name="TextBox 3">
            <a:extLst>
              <a:ext uri="{FF2B5EF4-FFF2-40B4-BE49-F238E27FC236}">
                <a16:creationId xmlns:a16="http://schemas.microsoft.com/office/drawing/2014/main" id="{009429D6-2D59-5B49-9E50-870B8C29A501}"/>
              </a:ext>
            </a:extLst>
          </p:cNvPr>
          <p:cNvSpPr txBox="1"/>
          <p:nvPr/>
        </p:nvSpPr>
        <p:spPr>
          <a:xfrm>
            <a:off x="2782888" y="937811"/>
            <a:ext cx="5130926" cy="6214009"/>
          </a:xfrm>
          <a:prstGeom prst="rect">
            <a:avLst/>
          </a:prstGeom>
          <a:noFill/>
        </p:spPr>
        <p:txBody>
          <a:bodyPr wrap="square" rtlCol="0">
            <a:spAutoFit/>
          </a:bodyPr>
          <a:lstStyle/>
          <a:p>
            <a:pPr>
              <a:lnSpc>
                <a:spcPct val="90000"/>
              </a:lnSpc>
              <a:spcBef>
                <a:spcPts val="1200"/>
              </a:spcBef>
              <a:buClr>
                <a:srgbClr val="40BAD2"/>
              </a:buClr>
            </a:pPr>
            <a:r>
              <a:rPr lang="fr-BE" sz="1400" b="1" dirty="0"/>
              <a:t>HUNGARY</a:t>
            </a:r>
          </a:p>
          <a:p>
            <a:pPr marL="182880" indent="-182880">
              <a:lnSpc>
                <a:spcPct val="90000"/>
              </a:lnSpc>
              <a:spcBef>
                <a:spcPts val="1200"/>
              </a:spcBef>
              <a:buClr>
                <a:srgbClr val="40BAD2"/>
              </a:buClr>
              <a:buFont typeface="Wingdings 2" pitchFamily="18" charset="2"/>
              <a:buChar char=""/>
            </a:pPr>
            <a:r>
              <a:rPr lang="fr-BE" sz="1200" b="1" dirty="0" err="1" smtClean="0">
                <a:hlinkClick r:id="rId3"/>
              </a:rPr>
              <a:t>Televele</a:t>
            </a:r>
            <a:endParaRPr lang="en-GB" sz="1200" b="1" dirty="0">
              <a:solidFill>
                <a:schemeClr val="tx2"/>
              </a:solidFill>
            </a:endParaRPr>
          </a:p>
          <a:p>
            <a:pPr>
              <a:lnSpc>
                <a:spcPct val="90000"/>
              </a:lnSpc>
              <a:spcBef>
                <a:spcPts val="1200"/>
              </a:spcBef>
              <a:buClr>
                <a:srgbClr val="40BAD2"/>
              </a:buClr>
            </a:pPr>
            <a:endParaRPr lang="en-GB" sz="1200" b="1" dirty="0"/>
          </a:p>
          <a:p>
            <a:pPr>
              <a:lnSpc>
                <a:spcPct val="90000"/>
              </a:lnSpc>
              <a:spcBef>
                <a:spcPts val="1200"/>
              </a:spcBef>
              <a:buClr>
                <a:srgbClr val="40BAD2"/>
              </a:buClr>
            </a:pPr>
            <a:r>
              <a:rPr lang="en-GB" sz="1400" b="1" dirty="0"/>
              <a:t>IRELAND</a:t>
            </a:r>
          </a:p>
          <a:p>
            <a:pPr marL="182880" indent="-182880">
              <a:lnSpc>
                <a:spcPct val="90000"/>
              </a:lnSpc>
              <a:spcBef>
                <a:spcPts val="1200"/>
              </a:spcBef>
              <a:buClr>
                <a:srgbClr val="40BAD2"/>
              </a:buClr>
              <a:buFont typeface="Wingdings 2" pitchFamily="18" charset="2"/>
              <a:buChar char=""/>
            </a:pPr>
            <a:r>
              <a:rPr lang="fr-BE" sz="1200" b="1" dirty="0">
                <a:hlinkClick r:id="rId4"/>
              </a:rPr>
              <a:t>Be Media Smart </a:t>
            </a:r>
            <a:endParaRPr lang="fr-BE" sz="1200" b="1" dirty="0">
              <a:solidFill>
                <a:schemeClr val="tx2"/>
              </a:solidFill>
            </a:endParaRPr>
          </a:p>
          <a:p>
            <a:pPr lvl="0">
              <a:lnSpc>
                <a:spcPct val="90000"/>
              </a:lnSpc>
              <a:spcBef>
                <a:spcPts val="1200"/>
              </a:spcBef>
              <a:buClr>
                <a:srgbClr val="40BAD2"/>
              </a:buClr>
            </a:pPr>
            <a:endParaRPr lang="fr-BE" sz="1200" b="1" dirty="0"/>
          </a:p>
          <a:p>
            <a:pPr lvl="0">
              <a:lnSpc>
                <a:spcPct val="90000"/>
              </a:lnSpc>
              <a:spcBef>
                <a:spcPts val="1200"/>
              </a:spcBef>
              <a:buClr>
                <a:srgbClr val="40BAD2"/>
              </a:buClr>
            </a:pPr>
            <a:r>
              <a:rPr lang="fr-BE" sz="1400" b="1" dirty="0"/>
              <a:t>ITALY</a:t>
            </a:r>
          </a:p>
          <a:p>
            <a:pPr marL="182880" indent="-182880">
              <a:lnSpc>
                <a:spcPct val="90000"/>
              </a:lnSpc>
              <a:spcBef>
                <a:spcPts val="1200"/>
              </a:spcBef>
              <a:buClr>
                <a:srgbClr val="40BAD2"/>
              </a:buClr>
              <a:buFont typeface="Wingdings 2" pitchFamily="18" charset="2"/>
              <a:buChar char=""/>
            </a:pPr>
            <a:r>
              <a:rPr lang="fr-BE" sz="1200" b="1" dirty="0" err="1">
                <a:hlinkClick r:id="rId5"/>
              </a:rPr>
              <a:t>Pagella</a:t>
            </a:r>
            <a:r>
              <a:rPr lang="fr-BE" sz="1200" b="1" dirty="0">
                <a:hlinkClick r:id="rId5"/>
              </a:rPr>
              <a:t> </a:t>
            </a:r>
            <a:r>
              <a:rPr lang="fr-BE" sz="1200" b="1" dirty="0" err="1">
                <a:hlinkClick r:id="rId5"/>
              </a:rPr>
              <a:t>Politica</a:t>
            </a:r>
            <a:endParaRPr lang="fr-BE" sz="1200" b="1" dirty="0"/>
          </a:p>
          <a:p>
            <a:pPr marL="182880" indent="-182880">
              <a:lnSpc>
                <a:spcPct val="90000"/>
              </a:lnSpc>
              <a:spcBef>
                <a:spcPts val="1200"/>
              </a:spcBef>
              <a:buClr>
                <a:srgbClr val="40BAD2"/>
              </a:buClr>
              <a:buFont typeface="Wingdings 2" pitchFamily="18" charset="2"/>
              <a:buChar char=""/>
            </a:pPr>
            <a:r>
              <a:rPr lang="fr-BE" sz="1200" b="1" dirty="0" err="1">
                <a:hlinkClick r:id="rId6"/>
              </a:rPr>
              <a:t>Facta</a:t>
            </a:r>
            <a:endParaRPr lang="fr-BE" sz="1200" b="1" dirty="0"/>
          </a:p>
          <a:p>
            <a:pPr marL="182880" indent="-182880">
              <a:lnSpc>
                <a:spcPct val="90000"/>
              </a:lnSpc>
              <a:spcBef>
                <a:spcPts val="1200"/>
              </a:spcBef>
              <a:buClr>
                <a:srgbClr val="40BAD2"/>
              </a:buClr>
              <a:buFont typeface="Wingdings 2" pitchFamily="18" charset="2"/>
              <a:buChar char=""/>
            </a:pPr>
            <a:r>
              <a:rPr lang="fr-BE" sz="1200" b="1" dirty="0">
                <a:hlinkClick r:id="rId7"/>
              </a:rPr>
              <a:t>Media Education</a:t>
            </a:r>
            <a:endParaRPr lang="fr-BE" sz="1200" b="1" dirty="0"/>
          </a:p>
          <a:p>
            <a:pPr marL="182880" indent="-182880">
              <a:lnSpc>
                <a:spcPct val="90000"/>
              </a:lnSpc>
              <a:spcBef>
                <a:spcPts val="1200"/>
              </a:spcBef>
              <a:buClr>
                <a:srgbClr val="40BAD2"/>
              </a:buClr>
              <a:buFont typeface="Wingdings 2" pitchFamily="18" charset="2"/>
              <a:buChar char=""/>
            </a:pPr>
            <a:r>
              <a:rPr lang="fr-BE" sz="1200" b="1" dirty="0" err="1">
                <a:hlinkClick r:id="rId8"/>
              </a:rPr>
              <a:t>Eurispes</a:t>
            </a:r>
            <a:endParaRPr lang="en-GB" sz="1200" b="1" dirty="0"/>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en-GB" sz="1400" b="1" dirty="0"/>
              <a:t>LATVIA</a:t>
            </a:r>
          </a:p>
          <a:p>
            <a:pPr marL="182880" lvl="0" indent="-182880">
              <a:lnSpc>
                <a:spcPct val="90000"/>
              </a:lnSpc>
              <a:spcBef>
                <a:spcPts val="1200"/>
              </a:spcBef>
              <a:buClr>
                <a:srgbClr val="40BAD2"/>
              </a:buClr>
              <a:buFont typeface="Wingdings 2" pitchFamily="18" charset="2"/>
              <a:buChar char=""/>
            </a:pPr>
            <a:r>
              <a:rPr lang="en-GB" sz="1200" b="1" dirty="0" err="1" smtClean="0">
                <a:hlinkClick r:id="rId9"/>
              </a:rPr>
              <a:t>Pilna</a:t>
            </a:r>
            <a:r>
              <a:rPr lang="en-GB" sz="1200" b="1" dirty="0" smtClean="0">
                <a:hlinkClick r:id="rId9"/>
              </a:rPr>
              <a:t> </a:t>
            </a:r>
            <a:r>
              <a:rPr lang="en-GB" sz="1200" b="1" dirty="0" err="1">
                <a:hlinkClick r:id="rId9"/>
              </a:rPr>
              <a:t>doma</a:t>
            </a:r>
            <a:r>
              <a:rPr lang="en-GB" sz="1200" b="1" dirty="0">
                <a:hlinkClick r:id="rId9"/>
              </a:rPr>
              <a:t> (Full Thought</a:t>
            </a:r>
            <a:r>
              <a:rPr lang="en-GB" sz="1200" b="1" dirty="0" smtClean="0">
                <a:hlinkClick r:id="rId9"/>
              </a:rPr>
              <a:t>)</a:t>
            </a:r>
            <a:endParaRPr lang="en-GB" sz="1200" b="1" dirty="0" smtClean="0"/>
          </a:p>
          <a:p>
            <a:pPr marL="182880" lvl="0" indent="-182880">
              <a:lnSpc>
                <a:spcPct val="90000"/>
              </a:lnSpc>
              <a:spcBef>
                <a:spcPts val="1200"/>
              </a:spcBef>
              <a:buClr>
                <a:srgbClr val="40BAD2"/>
              </a:buClr>
              <a:buFont typeface="Wingdings 2" pitchFamily="18" charset="2"/>
              <a:buChar char=""/>
            </a:pPr>
            <a:r>
              <a:rPr lang="fr-BE" sz="1200" b="1" dirty="0" err="1" smtClean="0">
                <a:hlinkClick r:id="rId10"/>
              </a:rPr>
              <a:t>Re:Check</a:t>
            </a:r>
            <a:endParaRPr lang="fr-BE" sz="1200" b="1" dirty="0" smtClean="0"/>
          </a:p>
          <a:p>
            <a:pPr marL="182880" lvl="0" indent="-182880">
              <a:lnSpc>
                <a:spcPct val="90000"/>
              </a:lnSpc>
              <a:spcBef>
                <a:spcPts val="1200"/>
              </a:spcBef>
              <a:buClr>
                <a:srgbClr val="40BAD2"/>
              </a:buClr>
              <a:buFont typeface="Wingdings 2" pitchFamily="18" charset="2"/>
              <a:buChar char=""/>
            </a:pPr>
            <a:r>
              <a:rPr lang="fr-BE" sz="1200" b="1" dirty="0">
                <a:hlinkClick r:id="rId11"/>
              </a:rPr>
              <a:t>CAPS un CIET </a:t>
            </a:r>
            <a:r>
              <a:rPr lang="fr-BE" sz="1200" b="1" dirty="0" err="1">
                <a:hlinkClick r:id="rId11"/>
              </a:rPr>
              <a:t>jeb</a:t>
            </a:r>
            <a:r>
              <a:rPr lang="fr-BE" sz="1200" b="1" dirty="0">
                <a:hlinkClick r:id="rId11"/>
              </a:rPr>
              <a:t> </a:t>
            </a:r>
            <a:r>
              <a:rPr lang="fr-BE" sz="1200" b="1" dirty="0" err="1">
                <a:hlinkClick r:id="rId11"/>
              </a:rPr>
              <a:t>vilks</a:t>
            </a:r>
            <a:r>
              <a:rPr lang="fr-BE" sz="1200" b="1" dirty="0">
                <a:hlinkClick r:id="rId11"/>
              </a:rPr>
              <a:t> </a:t>
            </a:r>
            <a:r>
              <a:rPr lang="fr-BE" sz="1200" b="1" dirty="0" err="1" smtClean="0">
                <a:hlinkClick r:id="rId11"/>
              </a:rPr>
              <a:t>manipulators</a:t>
            </a:r>
            <a:endParaRPr lang="fr-BE" sz="1200" b="1" dirty="0" smtClean="0"/>
          </a:p>
          <a:p>
            <a:pPr marL="182880" lvl="0" indent="-182880">
              <a:lnSpc>
                <a:spcPct val="90000"/>
              </a:lnSpc>
              <a:spcBef>
                <a:spcPts val="1200"/>
              </a:spcBef>
              <a:buClr>
                <a:srgbClr val="40BAD2"/>
              </a:buClr>
              <a:buFont typeface="Wingdings 2" pitchFamily="18" charset="2"/>
              <a:buChar char=""/>
            </a:pPr>
            <a:r>
              <a:rPr lang="fr-BE" sz="1200" b="1" dirty="0" err="1" smtClean="0">
                <a:hlinkClick r:id="rId12"/>
              </a:rPr>
              <a:t>Medijpratējs</a:t>
            </a:r>
            <a:endParaRPr lang="fr-BE" sz="1200" b="1" dirty="0" smtClean="0"/>
          </a:p>
          <a:p>
            <a:pPr marL="182880" lvl="0" indent="-182880">
              <a:lnSpc>
                <a:spcPct val="90000"/>
              </a:lnSpc>
              <a:spcBef>
                <a:spcPts val="1200"/>
              </a:spcBef>
              <a:buClr>
                <a:srgbClr val="40BAD2"/>
              </a:buClr>
              <a:buFont typeface="Wingdings 2" pitchFamily="18" charset="2"/>
              <a:buChar char=""/>
            </a:pPr>
            <a:r>
              <a:rPr lang="en-US" sz="1200" b="1" dirty="0">
                <a:hlinkClick r:id="rId13"/>
              </a:rPr>
              <a:t>Superheroes in the </a:t>
            </a:r>
            <a:r>
              <a:rPr lang="en-US" sz="1200" b="1" dirty="0" smtClean="0">
                <a:hlinkClick r:id="rId13"/>
              </a:rPr>
              <a:t>Internet</a:t>
            </a:r>
            <a:endParaRPr lang="en-GB" sz="1200"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11" name="TextBox 5">
            <a:extLst>
              <a:ext uri="{FF2B5EF4-FFF2-40B4-BE49-F238E27FC236}">
                <a16:creationId xmlns:a16="http://schemas.microsoft.com/office/drawing/2014/main" id="{05CF2326-6555-5B45-9133-572CF02138A9}"/>
              </a:ext>
            </a:extLst>
          </p:cNvPr>
          <p:cNvSpPr txBox="1"/>
          <p:nvPr/>
        </p:nvSpPr>
        <p:spPr>
          <a:xfrm>
            <a:off x="7344550" y="937776"/>
            <a:ext cx="3259521" cy="8313045"/>
          </a:xfrm>
          <a:prstGeom prst="rect">
            <a:avLst/>
          </a:prstGeom>
          <a:noFill/>
        </p:spPr>
        <p:txBody>
          <a:bodyPr wrap="square" rtlCol="0">
            <a:spAutoFit/>
          </a:bodyPr>
          <a:lstStyle/>
          <a:p>
            <a:pPr lvl="0">
              <a:lnSpc>
                <a:spcPct val="90000"/>
              </a:lnSpc>
              <a:spcBef>
                <a:spcPts val="1200"/>
              </a:spcBef>
              <a:buClr>
                <a:srgbClr val="40BAD2"/>
              </a:buClr>
            </a:pPr>
            <a:r>
              <a:rPr lang="fr-BE" sz="1400" b="1" dirty="0"/>
              <a:t>LITHUANIA</a:t>
            </a:r>
            <a:endParaRPr lang="fr-BE" sz="1600" b="1" dirty="0"/>
          </a:p>
          <a:p>
            <a:pPr marL="182880" indent="-182880">
              <a:lnSpc>
                <a:spcPct val="90000"/>
              </a:lnSpc>
              <a:spcBef>
                <a:spcPts val="1200"/>
              </a:spcBef>
              <a:buClr>
                <a:srgbClr val="40BAD2"/>
              </a:buClr>
              <a:buFont typeface="Wingdings 2" pitchFamily="18" charset="2"/>
              <a:buChar char=""/>
            </a:pPr>
            <a:r>
              <a:rPr lang="fr-BE" sz="1200" b="1" dirty="0" err="1">
                <a:hlinkClick r:id="rId14"/>
              </a:rPr>
              <a:t>Draugiškas</a:t>
            </a:r>
            <a:r>
              <a:rPr lang="fr-BE" sz="1200" b="1" dirty="0">
                <a:hlinkClick r:id="rId14"/>
              </a:rPr>
              <a:t> </a:t>
            </a:r>
            <a:r>
              <a:rPr lang="fr-BE" sz="1200" b="1" dirty="0" err="1">
                <a:hlinkClick r:id="rId14"/>
              </a:rPr>
              <a:t>internetas</a:t>
            </a:r>
            <a:r>
              <a:rPr lang="fr-BE" sz="1200" b="1" dirty="0">
                <a:hlinkClick r:id="rId14"/>
              </a:rPr>
              <a:t> (</a:t>
            </a:r>
            <a:r>
              <a:rPr lang="fr-BE" sz="1200" b="1" dirty="0" err="1" smtClean="0">
                <a:hlinkClick r:id="rId14"/>
              </a:rPr>
              <a:t>Friendly</a:t>
            </a:r>
            <a:r>
              <a:rPr lang="fr-BE" sz="1200" b="1" dirty="0" smtClean="0">
                <a:hlinkClick r:id="rId14"/>
              </a:rPr>
              <a:t> Internet)</a:t>
            </a:r>
            <a:endParaRPr lang="fr-BE" sz="1200" b="1" dirty="0" smtClean="0"/>
          </a:p>
          <a:p>
            <a:pPr marL="182880" indent="-182880">
              <a:lnSpc>
                <a:spcPct val="90000"/>
              </a:lnSpc>
              <a:spcBef>
                <a:spcPts val="1200"/>
              </a:spcBef>
              <a:buClr>
                <a:srgbClr val="40BAD2"/>
              </a:buClr>
              <a:buFont typeface="Wingdings 2" pitchFamily="18" charset="2"/>
              <a:buChar char=""/>
            </a:pPr>
            <a:r>
              <a:rPr lang="fr-BE" sz="1200" b="1" dirty="0" err="1">
                <a:hlinkClick r:id="rId15"/>
              </a:rPr>
              <a:t>Žinau</a:t>
            </a:r>
            <a:r>
              <a:rPr lang="fr-BE" sz="1200" b="1" dirty="0">
                <a:hlinkClick r:id="rId15"/>
              </a:rPr>
              <a:t> </a:t>
            </a:r>
            <a:r>
              <a:rPr lang="fr-BE" sz="1200" b="1" dirty="0" err="1" smtClean="0">
                <a:hlinkClick r:id="rId15"/>
              </a:rPr>
              <a:t>viską</a:t>
            </a:r>
            <a:endParaRPr lang="fr-BE" sz="1200" b="1" dirty="0" smtClean="0"/>
          </a:p>
          <a:p>
            <a:pPr marL="182880" indent="-182880">
              <a:lnSpc>
                <a:spcPct val="90000"/>
              </a:lnSpc>
              <a:spcBef>
                <a:spcPts val="1200"/>
              </a:spcBef>
              <a:buClr>
                <a:srgbClr val="40BAD2"/>
              </a:buClr>
              <a:buFont typeface="Wingdings 2" pitchFamily="18" charset="2"/>
              <a:buChar char=""/>
            </a:pPr>
            <a:r>
              <a:rPr lang="fr-BE" sz="1200" b="1" dirty="0">
                <a:hlinkClick r:id="rId16"/>
              </a:rPr>
              <a:t>Media </a:t>
            </a:r>
            <a:r>
              <a:rPr lang="fr-BE" sz="1200" b="1" dirty="0" err="1">
                <a:hlinkClick r:id="rId16"/>
              </a:rPr>
              <a:t>literacy</a:t>
            </a:r>
            <a:r>
              <a:rPr lang="fr-BE" sz="1200" b="1" dirty="0">
                <a:hlinkClick r:id="rId16"/>
              </a:rPr>
              <a:t> </a:t>
            </a:r>
            <a:r>
              <a:rPr lang="fr-BE" sz="1200" b="1" dirty="0" err="1" smtClean="0">
                <a:hlinkClick r:id="rId16"/>
              </a:rPr>
              <a:t>platform</a:t>
            </a:r>
            <a:endParaRPr lang="fr-BE" sz="1200" b="1" dirty="0" smtClean="0"/>
          </a:p>
          <a:p>
            <a:pPr marL="182880" indent="-182880">
              <a:lnSpc>
                <a:spcPct val="90000"/>
              </a:lnSpc>
              <a:spcBef>
                <a:spcPts val="1200"/>
              </a:spcBef>
              <a:buClr>
                <a:srgbClr val="40BAD2"/>
              </a:buClr>
              <a:buFont typeface="Wingdings 2" pitchFamily="18" charset="2"/>
              <a:buChar char=""/>
            </a:pPr>
            <a:r>
              <a:rPr lang="fr-BE" sz="1200" b="1" dirty="0" smtClean="0">
                <a:hlinkClick r:id="rId17"/>
              </a:rPr>
              <a:t>Debunk.eu</a:t>
            </a:r>
            <a:endParaRPr lang="fr-BE" sz="1200" b="1" dirty="0" smtClean="0"/>
          </a:p>
          <a:p>
            <a:pPr>
              <a:lnSpc>
                <a:spcPct val="90000"/>
              </a:lnSpc>
              <a:spcBef>
                <a:spcPts val="1200"/>
              </a:spcBef>
              <a:buClr>
                <a:srgbClr val="40BAD2"/>
              </a:buClr>
            </a:pPr>
            <a:endParaRPr lang="fr-BE" sz="1400" b="1" dirty="0" smtClean="0"/>
          </a:p>
          <a:p>
            <a:pPr>
              <a:lnSpc>
                <a:spcPct val="90000"/>
              </a:lnSpc>
              <a:spcBef>
                <a:spcPts val="1200"/>
              </a:spcBef>
              <a:buClr>
                <a:srgbClr val="40BAD2"/>
              </a:buClr>
            </a:pPr>
            <a:r>
              <a:rPr lang="fr-BE" sz="1400" b="1" dirty="0" smtClean="0"/>
              <a:t>LUXEMBOURG</a:t>
            </a:r>
          </a:p>
          <a:p>
            <a:pPr marL="171450" indent="-171450">
              <a:lnSpc>
                <a:spcPct val="90000"/>
              </a:lnSpc>
              <a:spcBef>
                <a:spcPts val="1200"/>
              </a:spcBef>
              <a:buClr>
                <a:srgbClr val="40BAD2"/>
              </a:buClr>
              <a:buFont typeface="Arial" panose="020B0604020202020204" pitchFamily="34" charset="0"/>
              <a:buChar char="•"/>
            </a:pPr>
            <a:r>
              <a:rPr lang="fr-BE" sz="1200" b="1" dirty="0" smtClean="0">
                <a:hlinkClick r:id="rId18"/>
              </a:rPr>
              <a:t>Bee-</a:t>
            </a:r>
            <a:r>
              <a:rPr lang="fr-BE" sz="1200" b="1" dirty="0" err="1" smtClean="0">
                <a:hlinkClick r:id="rId18"/>
              </a:rPr>
              <a:t>secure</a:t>
            </a:r>
            <a:endParaRPr lang="fr-BE" sz="1200" b="1" dirty="0" smtClean="0">
              <a:solidFill>
                <a:schemeClr val="tx2"/>
              </a:solidFill>
            </a:endParaRPr>
          </a:p>
          <a:p>
            <a:pPr lvl="0">
              <a:lnSpc>
                <a:spcPct val="90000"/>
              </a:lnSpc>
              <a:spcBef>
                <a:spcPts val="1200"/>
              </a:spcBef>
              <a:buClr>
                <a:srgbClr val="40BAD2"/>
              </a:buClr>
            </a:pPr>
            <a:endParaRPr lang="fr-BE" sz="1400" b="1" dirty="0" smtClean="0"/>
          </a:p>
          <a:p>
            <a:pPr lvl="0">
              <a:lnSpc>
                <a:spcPct val="90000"/>
              </a:lnSpc>
              <a:spcBef>
                <a:spcPts val="1200"/>
              </a:spcBef>
              <a:buClr>
                <a:srgbClr val="40BAD2"/>
              </a:buClr>
            </a:pPr>
            <a:r>
              <a:rPr lang="fr-BE" sz="1400" b="1" dirty="0" smtClean="0"/>
              <a:t>MALTA</a:t>
            </a:r>
            <a:endParaRPr lang="en-GB" sz="1400" b="1" dirty="0" smtClean="0"/>
          </a:p>
          <a:p>
            <a:pPr marL="182880" lvl="0" indent="-182880">
              <a:lnSpc>
                <a:spcPct val="90000"/>
              </a:lnSpc>
              <a:spcBef>
                <a:spcPts val="1200"/>
              </a:spcBef>
              <a:buClr>
                <a:srgbClr val="40BAD2"/>
              </a:buClr>
              <a:buFont typeface="Wingdings 2" pitchFamily="18" charset="2"/>
              <a:buChar char=""/>
            </a:pPr>
            <a:r>
              <a:rPr lang="en-GB" sz="1200" b="1" dirty="0" err="1" smtClean="0">
                <a:hlinkClick r:id="rId19"/>
              </a:rPr>
              <a:t>BeSmartOnline</a:t>
            </a:r>
            <a:r>
              <a:rPr lang="en-GB" sz="1200" b="1" dirty="0">
                <a:hlinkClick r:id="rId19"/>
              </a:rPr>
              <a:t>!</a:t>
            </a:r>
            <a:r>
              <a:rPr lang="en-GB" sz="1200" b="1" dirty="0"/>
              <a:t> </a:t>
            </a:r>
          </a:p>
          <a:p>
            <a:pPr lvl="0">
              <a:lnSpc>
                <a:spcPct val="90000"/>
              </a:lnSpc>
              <a:spcBef>
                <a:spcPts val="1200"/>
              </a:spcBef>
              <a:buClr>
                <a:srgbClr val="40BAD2"/>
              </a:buClr>
            </a:pPr>
            <a:endParaRPr lang="fr-BE" sz="1200" b="1" dirty="0">
              <a:solidFill>
                <a:schemeClr val="tx2"/>
              </a:solidFill>
            </a:endParaRPr>
          </a:p>
          <a:p>
            <a:pPr lvl="0">
              <a:lnSpc>
                <a:spcPct val="90000"/>
              </a:lnSpc>
              <a:spcBef>
                <a:spcPts val="1200"/>
              </a:spcBef>
              <a:buClr>
                <a:srgbClr val="40BAD2"/>
              </a:buClr>
            </a:pPr>
            <a:r>
              <a:rPr lang="fr-BE" sz="1400" b="1" dirty="0"/>
              <a:t>NETHERLANDS</a:t>
            </a:r>
            <a:endParaRPr lang="en-GB" sz="1400" dirty="0"/>
          </a:p>
          <a:p>
            <a:pPr marL="182880" indent="-182880">
              <a:lnSpc>
                <a:spcPct val="90000"/>
              </a:lnSpc>
              <a:spcBef>
                <a:spcPts val="1200"/>
              </a:spcBef>
              <a:buClr>
                <a:srgbClr val="40BAD2"/>
              </a:buClr>
              <a:buFont typeface="Wingdings 2" pitchFamily="18" charset="2"/>
              <a:buChar char=""/>
            </a:pPr>
            <a:r>
              <a:rPr lang="en-GB" sz="1200" b="1" dirty="0" err="1">
                <a:hlinkClick r:id="rId20"/>
              </a:rPr>
              <a:t>Netwerk</a:t>
            </a:r>
            <a:r>
              <a:rPr lang="en-GB" sz="1200" b="1" dirty="0">
                <a:hlinkClick r:id="rId20"/>
              </a:rPr>
              <a:t> </a:t>
            </a:r>
            <a:r>
              <a:rPr lang="en-GB" sz="1200" b="1" dirty="0" err="1">
                <a:hlinkClick r:id="rId20"/>
              </a:rPr>
              <a:t>Mediawijsheid</a:t>
            </a:r>
            <a:r>
              <a:rPr lang="en-GB" sz="1200" b="1" dirty="0">
                <a:hlinkClick r:id="rId20"/>
              </a:rPr>
              <a:t>  </a:t>
            </a:r>
            <a:endParaRPr lang="en-GB" sz="1200" b="1" dirty="0"/>
          </a:p>
          <a:p>
            <a:pPr marL="182880" indent="-182880">
              <a:lnSpc>
                <a:spcPct val="90000"/>
              </a:lnSpc>
              <a:spcBef>
                <a:spcPts val="1200"/>
              </a:spcBef>
              <a:buClr>
                <a:srgbClr val="40BAD2"/>
              </a:buClr>
              <a:buFont typeface="Wingdings 2" pitchFamily="18" charset="2"/>
              <a:buChar char=""/>
            </a:pPr>
            <a:r>
              <a:rPr lang="en-GB" sz="1200" b="1" dirty="0">
                <a:hlinkClick r:id="rId21"/>
              </a:rPr>
              <a:t>European Journalism Centre </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22"/>
              </a:rPr>
              <a:t>Hoezomediawijs</a:t>
            </a:r>
            <a:r>
              <a:rPr lang="en-GB" sz="1200" b="1" dirty="0"/>
              <a:t> </a:t>
            </a:r>
          </a:p>
          <a:p>
            <a:pPr marL="182880" lvl="0" indent="-182880">
              <a:lnSpc>
                <a:spcPct val="90000"/>
              </a:lnSpc>
              <a:spcBef>
                <a:spcPts val="1200"/>
              </a:spcBef>
              <a:buClr>
                <a:srgbClr val="40BAD2"/>
              </a:buClr>
              <a:buFont typeface="Wingdings 2" pitchFamily="18" charset="2"/>
              <a:buChar char=""/>
            </a:pPr>
            <a:r>
              <a:rPr lang="fr-BE" sz="1200" b="1" dirty="0">
                <a:hlinkClick r:id="rId23"/>
              </a:rPr>
              <a:t>Bad News</a:t>
            </a:r>
            <a:endParaRPr lang="en-GB" sz="1200" b="1" dirty="0"/>
          </a:p>
          <a:p>
            <a:pPr marL="182880" indent="-182880">
              <a:lnSpc>
                <a:spcPct val="90000"/>
              </a:lnSpc>
              <a:spcBef>
                <a:spcPts val="1200"/>
              </a:spcBef>
              <a:buClr>
                <a:srgbClr val="40BAD2"/>
              </a:buClr>
              <a:buFont typeface="Wingdings 2" pitchFamily="18" charset="2"/>
              <a:buChar char=""/>
            </a:pPr>
            <a:endParaRPr lang="fr-BE" sz="1400" dirty="0">
              <a:solidFill>
                <a:schemeClr val="tx2"/>
              </a:solidFill>
            </a:endParaRPr>
          </a:p>
          <a:p>
            <a:pPr lvl="0">
              <a:lnSpc>
                <a:spcPct val="90000"/>
              </a:lnSpc>
              <a:spcBef>
                <a:spcPts val="1200"/>
              </a:spcBef>
              <a:buClr>
                <a:srgbClr val="40BAD2"/>
              </a:buClr>
            </a:pPr>
            <a:endParaRPr lang="fr-BE" sz="1400" dirty="0">
              <a:solidFill>
                <a:schemeClr val="tx2"/>
              </a:solidFill>
            </a:endParaRPr>
          </a:p>
          <a:p>
            <a:pPr>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8" name="Gruppo 7">
            <a:extLst>
              <a:ext uri="{FF2B5EF4-FFF2-40B4-BE49-F238E27FC236}">
                <a16:creationId xmlns:a16="http://schemas.microsoft.com/office/drawing/2014/main" id="{6277E09E-225D-994B-B509-262D074D586A}"/>
              </a:ext>
            </a:extLst>
          </p:cNvPr>
          <p:cNvGrpSpPr/>
          <p:nvPr/>
        </p:nvGrpSpPr>
        <p:grpSpPr>
          <a:xfrm>
            <a:off x="92631" y="2184788"/>
            <a:ext cx="2799794" cy="2956093"/>
            <a:chOff x="92631" y="2184788"/>
            <a:chExt cx="2799794" cy="2956093"/>
          </a:xfrm>
        </p:grpSpPr>
        <p:pic>
          <p:nvPicPr>
            <p:cNvPr id="9" name="Elemento grafico 8" descr="Collegamento">
              <a:extLst>
                <a:ext uri="{FF2B5EF4-FFF2-40B4-BE49-F238E27FC236}">
                  <a16:creationId xmlns:a16="http://schemas.microsoft.com/office/drawing/2014/main" id="{75B49DF4-30CB-ED4A-B34E-AFB7AE479ED2}"/>
                </a:ext>
              </a:extLst>
            </p:cNvPr>
            <p:cNvPicPr>
              <a:picLocks noChangeAspect="1"/>
            </p:cNvPicPr>
            <p:nvPr/>
          </p:nvPicPr>
          <p:blipFill>
            <a:blip r:embed="rId24">
              <a:extLst>
                <a:ext uri="{96DAC541-7B7A-43D3-8B79-37D633B846F1}">
                  <asvg:svgBlip xmlns="" xmlns:asvg="http://schemas.microsoft.com/office/drawing/2016/SVG/main" r:embed="rId25"/>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0C8AAEAE-113C-BC48-AA5E-F53D71503577}"/>
                </a:ext>
              </a:extLst>
            </p:cNvPr>
            <p:cNvPicPr>
              <a:picLocks noChangeAspect="1"/>
            </p:cNvPicPr>
            <p:nvPr/>
          </p:nvPicPr>
          <p:blipFill>
            <a:blip r:embed="rId26">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4785482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RECOMMENDATIONS FOR FURTHER INTEREST - </a:t>
            </a:r>
            <a:r>
              <a:rPr lang="it-IT" b="1" dirty="0"/>
              <a:t>NATIONAL RESOURCES</a:t>
            </a:r>
            <a:endParaRPr lang="it-IT" dirty="0"/>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sp>
        <p:nvSpPr>
          <p:cNvPr id="8" name="TextBox 3">
            <a:extLst>
              <a:ext uri="{FF2B5EF4-FFF2-40B4-BE49-F238E27FC236}">
                <a16:creationId xmlns:a16="http://schemas.microsoft.com/office/drawing/2014/main" id="{62FC2F05-5221-0942-B160-58B9A07A4175}"/>
              </a:ext>
            </a:extLst>
          </p:cNvPr>
          <p:cNvSpPr txBox="1"/>
          <p:nvPr/>
        </p:nvSpPr>
        <p:spPr>
          <a:xfrm>
            <a:off x="2794140" y="1112136"/>
            <a:ext cx="5130926" cy="4635115"/>
          </a:xfrm>
          <a:prstGeom prst="rect">
            <a:avLst/>
          </a:prstGeom>
          <a:noFill/>
        </p:spPr>
        <p:txBody>
          <a:bodyPr wrap="square" rtlCol="0">
            <a:spAutoFit/>
          </a:bodyPr>
          <a:lstStyle/>
          <a:p>
            <a:r>
              <a:rPr lang="en-GB" sz="1400" b="1" dirty="0"/>
              <a:t>POLAND</a:t>
            </a:r>
            <a:endParaRPr lang="en-GB" sz="1400" dirty="0"/>
          </a:p>
          <a:p>
            <a:pPr marL="182880" indent="-182880">
              <a:lnSpc>
                <a:spcPct val="90000"/>
              </a:lnSpc>
              <a:spcBef>
                <a:spcPts val="1200"/>
              </a:spcBef>
              <a:buClr>
                <a:srgbClr val="40BAD2"/>
              </a:buClr>
              <a:buFont typeface="Wingdings 2" pitchFamily="18" charset="2"/>
              <a:buChar char=""/>
            </a:pPr>
            <a:r>
              <a:rPr lang="en-GB" sz="1200" b="1" dirty="0">
                <a:hlinkClick r:id="rId3"/>
              </a:rPr>
              <a:t>Stefan </a:t>
            </a:r>
            <a:r>
              <a:rPr lang="en-GB" sz="1200" b="1" dirty="0" err="1">
                <a:hlinkClick r:id="rId3"/>
              </a:rPr>
              <a:t>Batory</a:t>
            </a:r>
            <a:r>
              <a:rPr lang="en-GB" sz="1200" b="1" dirty="0">
                <a:hlinkClick r:id="rId3"/>
              </a:rPr>
              <a:t> Foundation</a:t>
            </a:r>
            <a:endParaRPr lang="en-GB" sz="1200" b="1" dirty="0"/>
          </a:p>
          <a:p>
            <a:pPr marL="182880" indent="-182880">
              <a:lnSpc>
                <a:spcPct val="90000"/>
              </a:lnSpc>
              <a:spcBef>
                <a:spcPts val="1200"/>
              </a:spcBef>
              <a:buClr>
                <a:srgbClr val="40BAD2"/>
              </a:buClr>
              <a:buFont typeface="Wingdings 2" pitchFamily="18" charset="2"/>
              <a:buChar char=""/>
            </a:pPr>
            <a:r>
              <a:rPr lang="en-GB" sz="1200" b="1" dirty="0">
                <a:hlinkClick r:id="rId4"/>
              </a:rPr>
              <a:t>Journalistic Craft for </a:t>
            </a:r>
            <a:r>
              <a:rPr lang="en-GB" sz="1200" b="1" dirty="0" err="1">
                <a:hlinkClick r:id="rId4"/>
              </a:rPr>
              <a:t>Neighborhood</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5"/>
              </a:rPr>
              <a:t>Demagog</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6"/>
              </a:rPr>
              <a:t>Center</a:t>
            </a:r>
            <a:r>
              <a:rPr lang="en-GB" sz="1200" b="1" dirty="0">
                <a:hlinkClick r:id="rId6"/>
              </a:rPr>
              <a:t> for Citizenship Education</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7"/>
              </a:rPr>
              <a:t>Nowoczesna</a:t>
            </a:r>
            <a:r>
              <a:rPr lang="en-GB" sz="1200" b="1" dirty="0">
                <a:hlinkClick r:id="rId7"/>
              </a:rPr>
              <a:t> </a:t>
            </a:r>
            <a:r>
              <a:rPr lang="en-GB" sz="1200" b="1" dirty="0" err="1">
                <a:hlinkClick r:id="rId7"/>
              </a:rPr>
              <a:t>Polska</a:t>
            </a:r>
            <a:endParaRPr lang="en-GB" sz="1200" b="1" dirty="0"/>
          </a:p>
          <a:p>
            <a:pPr marL="182880" indent="-182880">
              <a:lnSpc>
                <a:spcPct val="90000"/>
              </a:lnSpc>
              <a:spcBef>
                <a:spcPts val="1200"/>
              </a:spcBef>
              <a:buClr>
                <a:srgbClr val="40BAD2"/>
              </a:buClr>
              <a:buFont typeface="Wingdings 2" pitchFamily="18" charset="2"/>
              <a:buChar char=""/>
            </a:pPr>
            <a:r>
              <a:rPr lang="fr-BE" sz="1200" b="1" dirty="0">
                <a:hlinkClick r:id="rId8"/>
              </a:rPr>
              <a:t>A Kid in the Web</a:t>
            </a:r>
            <a:endParaRPr lang="fr-BE" sz="1200" b="1" dirty="0"/>
          </a:p>
          <a:p>
            <a:pPr marL="182880" indent="-182880">
              <a:lnSpc>
                <a:spcPct val="90000"/>
              </a:lnSpc>
              <a:spcBef>
                <a:spcPts val="1200"/>
              </a:spcBef>
              <a:buClr>
                <a:srgbClr val="40BAD2"/>
              </a:buClr>
              <a:buFont typeface="Wingdings 2" pitchFamily="18" charset="2"/>
              <a:buChar char=""/>
            </a:pPr>
            <a:r>
              <a:rPr lang="en-GB" sz="1200" b="1" dirty="0" err="1">
                <a:hlinkClick r:id="rId9"/>
              </a:rPr>
              <a:t>Panoptykon</a:t>
            </a:r>
            <a:r>
              <a:rPr lang="en-GB" sz="1200" b="1" dirty="0">
                <a:hlinkClick r:id="rId9"/>
              </a:rPr>
              <a:t> Foundation</a:t>
            </a:r>
            <a:endParaRPr lang="en-GB" sz="1200" b="1" dirty="0"/>
          </a:p>
          <a:p>
            <a:pPr marL="182880" indent="-182880">
              <a:lnSpc>
                <a:spcPct val="90000"/>
              </a:lnSpc>
              <a:spcBef>
                <a:spcPts val="1200"/>
              </a:spcBef>
              <a:buClr>
                <a:srgbClr val="40BAD2"/>
              </a:buClr>
              <a:buFont typeface="Wingdings 2" pitchFamily="18" charset="2"/>
              <a:buChar char=""/>
            </a:pPr>
            <a:r>
              <a:rPr lang="en-US" sz="1200" b="1" dirty="0">
                <a:hlinkClick r:id="rId10"/>
              </a:rPr>
              <a:t>Polish Association of Media Literacy</a:t>
            </a:r>
            <a:endParaRPr lang="en-US" sz="1200" b="1" dirty="0"/>
          </a:p>
          <a:p>
            <a:pPr marL="182880" indent="-182880">
              <a:lnSpc>
                <a:spcPct val="90000"/>
              </a:lnSpc>
              <a:spcBef>
                <a:spcPts val="1200"/>
              </a:spcBef>
              <a:buClr>
                <a:srgbClr val="40BAD2"/>
              </a:buClr>
              <a:buFont typeface="Wingdings 2" pitchFamily="18" charset="2"/>
              <a:buChar char=""/>
            </a:pPr>
            <a:r>
              <a:rPr lang="en-US" sz="1200" b="1" dirty="0">
                <a:hlinkClick r:id="rId11"/>
              </a:rPr>
              <a:t>The School with Class Foundation</a:t>
            </a:r>
            <a:endParaRPr lang="en-US" sz="1200" b="1" dirty="0"/>
          </a:p>
          <a:p>
            <a:pPr marL="182880" indent="-182880">
              <a:lnSpc>
                <a:spcPct val="90000"/>
              </a:lnSpc>
              <a:spcBef>
                <a:spcPts val="1200"/>
              </a:spcBef>
              <a:buClr>
                <a:srgbClr val="40BAD2"/>
              </a:buClr>
              <a:buFont typeface="Wingdings 2" pitchFamily="18" charset="2"/>
              <a:buChar char=""/>
            </a:pPr>
            <a:r>
              <a:rPr lang="en-GB" sz="1200" b="1" dirty="0" err="1">
                <a:hlinkClick r:id="rId12"/>
              </a:rPr>
              <a:t>Wojownicy</a:t>
            </a:r>
            <a:r>
              <a:rPr lang="en-GB" sz="1200" b="1" dirty="0">
                <a:hlinkClick r:id="rId12"/>
              </a:rPr>
              <a:t> </a:t>
            </a:r>
            <a:r>
              <a:rPr lang="en-GB" sz="1200" b="1" dirty="0" err="1">
                <a:hlinkClick r:id="rId12"/>
              </a:rPr>
              <a:t>Klawiatury</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13"/>
              </a:rPr>
              <a:t>Konkret</a:t>
            </a:r>
            <a:r>
              <a:rPr lang="en-GB" sz="1200" b="1" dirty="0">
                <a:hlinkClick r:id="rId13"/>
              </a:rPr>
              <a:t> 24</a:t>
            </a:r>
            <a:endParaRPr lang="fr-BE" sz="1200"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9" name="TextBox 6">
            <a:extLst>
              <a:ext uri="{FF2B5EF4-FFF2-40B4-BE49-F238E27FC236}">
                <a16:creationId xmlns:a16="http://schemas.microsoft.com/office/drawing/2014/main" id="{CD8B595A-96FF-7745-A3DE-2C9628B58BFB}"/>
              </a:ext>
            </a:extLst>
          </p:cNvPr>
          <p:cNvSpPr txBox="1"/>
          <p:nvPr/>
        </p:nvSpPr>
        <p:spPr>
          <a:xfrm>
            <a:off x="6743093" y="1141352"/>
            <a:ext cx="3720156" cy="5370701"/>
          </a:xfrm>
          <a:prstGeom prst="rect">
            <a:avLst/>
          </a:prstGeom>
          <a:noFill/>
        </p:spPr>
        <p:txBody>
          <a:bodyPr wrap="square" rtlCol="0">
            <a:spAutoFit/>
          </a:bodyPr>
          <a:lstStyle/>
          <a:p>
            <a:pPr lvl="0">
              <a:lnSpc>
                <a:spcPct val="90000"/>
              </a:lnSpc>
              <a:spcBef>
                <a:spcPts val="1200"/>
              </a:spcBef>
              <a:buClr>
                <a:srgbClr val="40BAD2"/>
              </a:buClr>
            </a:pPr>
            <a:r>
              <a:rPr lang="fr-BE" sz="1400" b="1" dirty="0"/>
              <a:t>PORTUGAL</a:t>
            </a:r>
          </a:p>
          <a:p>
            <a:pPr marL="182880" indent="-182880">
              <a:lnSpc>
                <a:spcPct val="90000"/>
              </a:lnSpc>
              <a:spcBef>
                <a:spcPts val="1200"/>
              </a:spcBef>
              <a:buClr>
                <a:srgbClr val="40BAD2"/>
              </a:buClr>
              <a:buFont typeface="Wingdings 2" pitchFamily="18" charset="2"/>
              <a:buChar char=""/>
            </a:pPr>
            <a:r>
              <a:rPr lang="en-GB" sz="1200" b="1" dirty="0" err="1" smtClean="0">
                <a:hlinkClick r:id="rId14"/>
              </a:rPr>
              <a:t>MILObs</a:t>
            </a:r>
            <a:endParaRPr lang="en-GB" sz="1200" b="1" dirty="0"/>
          </a:p>
          <a:p>
            <a:pPr marL="182880" indent="-182880">
              <a:lnSpc>
                <a:spcPct val="90000"/>
              </a:lnSpc>
              <a:spcBef>
                <a:spcPts val="1200"/>
              </a:spcBef>
              <a:buClr>
                <a:srgbClr val="40BAD2"/>
              </a:buClr>
              <a:buFont typeface="Wingdings 2" pitchFamily="18" charset="2"/>
              <a:buChar char=""/>
            </a:pPr>
            <a:r>
              <a:rPr lang="en-GB" sz="1200" b="1" dirty="0">
                <a:hlinkClick r:id="rId15"/>
              </a:rPr>
              <a:t>Internet Segura</a:t>
            </a:r>
            <a:endParaRPr lang="en-GB" sz="1200" b="1" dirty="0"/>
          </a:p>
          <a:p>
            <a:pPr marL="182880" indent="-182880">
              <a:lnSpc>
                <a:spcPct val="90000"/>
              </a:lnSpc>
              <a:spcBef>
                <a:spcPts val="1200"/>
              </a:spcBef>
              <a:buClr>
                <a:srgbClr val="40BAD2"/>
              </a:buClr>
              <a:buFont typeface="Wingdings 2" pitchFamily="18" charset="2"/>
              <a:buChar char=""/>
            </a:pPr>
            <a:r>
              <a:rPr lang="en-GB" sz="1200" b="1" dirty="0">
                <a:hlinkClick r:id="rId16"/>
              </a:rPr>
              <a:t>National Digital Competence Initiative e.2030</a:t>
            </a:r>
            <a:endParaRPr lang="en-GB" sz="1200" dirty="0">
              <a:solidFill>
                <a:schemeClr val="tx2"/>
              </a:solidFill>
            </a:endParaRPr>
          </a:p>
          <a:p>
            <a:pPr lvl="0">
              <a:lnSpc>
                <a:spcPct val="90000"/>
              </a:lnSpc>
              <a:spcBef>
                <a:spcPts val="1200"/>
              </a:spcBef>
              <a:buClr>
                <a:srgbClr val="40BAD2"/>
              </a:buClr>
            </a:pPr>
            <a:endParaRPr lang="en-GB" sz="1200" b="1" dirty="0"/>
          </a:p>
          <a:p>
            <a:pPr lvl="0">
              <a:lnSpc>
                <a:spcPct val="90000"/>
              </a:lnSpc>
              <a:spcBef>
                <a:spcPts val="1200"/>
              </a:spcBef>
              <a:buClr>
                <a:srgbClr val="40BAD2"/>
              </a:buClr>
            </a:pPr>
            <a:r>
              <a:rPr lang="en-GB" sz="1400" b="1" dirty="0"/>
              <a:t>ROMANIA</a:t>
            </a:r>
          </a:p>
          <a:p>
            <a:pPr marL="182880" indent="-182880">
              <a:lnSpc>
                <a:spcPct val="90000"/>
              </a:lnSpc>
              <a:spcBef>
                <a:spcPts val="1200"/>
              </a:spcBef>
              <a:buClr>
                <a:srgbClr val="40BAD2"/>
              </a:buClr>
              <a:buFont typeface="Wingdings 2" pitchFamily="18" charset="2"/>
              <a:buChar char=""/>
            </a:pPr>
            <a:r>
              <a:rPr lang="en-GB" sz="1200" b="1" dirty="0" err="1">
                <a:hlinkClick r:id="rId17"/>
              </a:rPr>
              <a:t>ActiveWatch</a:t>
            </a:r>
            <a:r>
              <a:rPr lang="en-GB" sz="1200" b="1" dirty="0"/>
              <a:t> </a:t>
            </a:r>
          </a:p>
          <a:p>
            <a:pPr marL="182880" indent="-182880">
              <a:lnSpc>
                <a:spcPct val="90000"/>
              </a:lnSpc>
              <a:spcBef>
                <a:spcPts val="1200"/>
              </a:spcBef>
              <a:buClr>
                <a:srgbClr val="40BAD2"/>
              </a:buClr>
              <a:buFont typeface="Wingdings 2" pitchFamily="18" charset="2"/>
              <a:buChar char=""/>
            </a:pPr>
            <a:r>
              <a:rPr lang="fr-BE" sz="1200" b="1" dirty="0" err="1">
                <a:hlinkClick r:id="rId18"/>
              </a:rPr>
              <a:t>Factual</a:t>
            </a:r>
            <a:endParaRPr lang="fr-BE" sz="1200" b="1" dirty="0"/>
          </a:p>
          <a:p>
            <a:pPr marL="182880" indent="-182880">
              <a:lnSpc>
                <a:spcPct val="90000"/>
              </a:lnSpc>
              <a:spcBef>
                <a:spcPts val="1200"/>
              </a:spcBef>
              <a:buClr>
                <a:srgbClr val="40BAD2"/>
              </a:buClr>
              <a:buFont typeface="Wingdings 2" pitchFamily="18" charset="2"/>
              <a:buChar char=""/>
            </a:pPr>
            <a:r>
              <a:rPr lang="en-GB" sz="1200" b="1" dirty="0">
                <a:hlinkClick r:id="rId19"/>
              </a:rPr>
              <a:t>Funky Citizens </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20"/>
              </a:rPr>
              <a:t>Mediawise</a:t>
            </a:r>
            <a:r>
              <a:rPr lang="en-GB" sz="1200" b="1" dirty="0">
                <a:hlinkClick r:id="rId20"/>
              </a:rPr>
              <a:t> Society </a:t>
            </a:r>
            <a:endParaRPr lang="en-GB" sz="1200" b="1" dirty="0"/>
          </a:p>
          <a:p>
            <a:endParaRPr lang="fr-BE" sz="1400" dirty="0">
              <a:solidFill>
                <a:schemeClr val="tx2"/>
              </a:solidFill>
            </a:endParaRPr>
          </a:p>
          <a:p>
            <a:endParaRPr lang="fr-BE" sz="1400" b="1" dirty="0" smtClean="0"/>
          </a:p>
          <a:p>
            <a:r>
              <a:rPr lang="fr-BE" sz="1400" b="1" dirty="0" smtClean="0"/>
              <a:t>SLOVAKIA</a:t>
            </a:r>
            <a:endParaRPr lang="fr-BE" sz="1400" b="1" dirty="0"/>
          </a:p>
          <a:p>
            <a:pPr marL="182880" indent="-182880">
              <a:lnSpc>
                <a:spcPct val="90000"/>
              </a:lnSpc>
              <a:spcBef>
                <a:spcPts val="1200"/>
              </a:spcBef>
              <a:buClr>
                <a:srgbClr val="40BAD2"/>
              </a:buClr>
              <a:buFont typeface="Wingdings 2" pitchFamily="18" charset="2"/>
              <a:buChar char=""/>
            </a:pPr>
            <a:r>
              <a:rPr lang="en-GB" sz="1200" b="1" dirty="0">
                <a:hlinkClick r:id="rId21"/>
              </a:rPr>
              <a:t>Council for Broadcasting and Retransmission</a:t>
            </a:r>
            <a:endParaRPr lang="en-GB" sz="1200" b="1" dirty="0"/>
          </a:p>
          <a:p>
            <a:pPr lvl="0">
              <a:lnSpc>
                <a:spcPct val="90000"/>
              </a:lnSpc>
              <a:spcBef>
                <a:spcPts val="1200"/>
              </a:spcBef>
              <a:buClr>
                <a:srgbClr val="40BAD2"/>
              </a:buClr>
            </a:pPr>
            <a:endParaRPr lang="en-GB"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10" name="Gruppo 9">
            <a:extLst>
              <a:ext uri="{FF2B5EF4-FFF2-40B4-BE49-F238E27FC236}">
                <a16:creationId xmlns:a16="http://schemas.microsoft.com/office/drawing/2014/main" id="{86820A10-C1AD-2941-9B2A-16035B0932E9}"/>
              </a:ext>
            </a:extLst>
          </p:cNvPr>
          <p:cNvGrpSpPr/>
          <p:nvPr/>
        </p:nvGrpSpPr>
        <p:grpSpPr>
          <a:xfrm>
            <a:off x="92631" y="2184788"/>
            <a:ext cx="2799794" cy="2956093"/>
            <a:chOff x="92631" y="2184788"/>
            <a:chExt cx="2799794" cy="2956093"/>
          </a:xfrm>
        </p:grpSpPr>
        <p:pic>
          <p:nvPicPr>
            <p:cNvPr id="11" name="Elemento grafico 10" descr="Collegamento">
              <a:extLst>
                <a:ext uri="{FF2B5EF4-FFF2-40B4-BE49-F238E27FC236}">
                  <a16:creationId xmlns:a16="http://schemas.microsoft.com/office/drawing/2014/main" id="{5E5F3294-354B-1C43-AFB1-FCDADA7CF964}"/>
                </a:ext>
              </a:extLst>
            </p:cNvPr>
            <p:cNvPicPr>
              <a:picLocks noChangeAspect="1"/>
            </p:cNvPicPr>
            <p:nvPr/>
          </p:nvPicPr>
          <p:blipFill>
            <a:blip r:embed="rId22">
              <a:extLst>
                <a:ext uri="{96DAC541-7B7A-43D3-8B79-37D633B846F1}">
                  <asvg:svgBlip xmlns="" xmlns:asvg="http://schemas.microsoft.com/office/drawing/2016/SVG/main" r:embed="rId25"/>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9B8208C1-9C84-EE4E-810A-282DFDB38652}"/>
                </a:ext>
              </a:extLst>
            </p:cNvPr>
            <p:cNvPicPr>
              <a:picLocks noChangeAspect="1"/>
            </p:cNvPicPr>
            <p:nvPr/>
          </p:nvPicPr>
          <p:blipFill>
            <a:blip r:embed="rId26">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348746530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9E0A0398-B8C3-CF4C-978E-3798760347FD}"/>
              </a:ext>
            </a:extLst>
          </p:cNvPr>
          <p:cNvSpPr>
            <a:spLocks noGrp="1"/>
          </p:cNvSpPr>
          <p:nvPr>
            <p:ph type="ctrTitle"/>
          </p:nvPr>
        </p:nvSpPr>
        <p:spPr/>
        <p:txBody>
          <a:bodyPr/>
          <a:lstStyle/>
          <a:p>
            <a:r>
              <a:rPr lang="it-IT" dirty="0"/>
              <a:t>RECOMMENDATIONS FOR FURTHER INTEREST - </a:t>
            </a:r>
            <a:r>
              <a:rPr lang="it-IT" b="1" dirty="0"/>
              <a:t>NATIONAL RESOURCES</a:t>
            </a:r>
            <a:endParaRPr lang="it-IT" dirty="0"/>
          </a:p>
        </p:txBody>
      </p:sp>
      <p:sp>
        <p:nvSpPr>
          <p:cNvPr id="35" name="Rettangolo 34">
            <a:extLst>
              <a:ext uri="{FF2B5EF4-FFF2-40B4-BE49-F238E27FC236}">
                <a16:creationId xmlns:a16="http://schemas.microsoft.com/office/drawing/2014/main" id="{A446F8BE-34DC-F245-B47C-BEE0FB7C24E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5</a:t>
            </a:r>
          </a:p>
        </p:txBody>
      </p:sp>
      <p:sp>
        <p:nvSpPr>
          <p:cNvPr id="10" name="TextBox 5">
            <a:extLst>
              <a:ext uri="{FF2B5EF4-FFF2-40B4-BE49-F238E27FC236}">
                <a16:creationId xmlns:a16="http://schemas.microsoft.com/office/drawing/2014/main" id="{8EA76D1B-961F-7841-8861-B3E12C52106C}"/>
              </a:ext>
            </a:extLst>
          </p:cNvPr>
          <p:cNvSpPr txBox="1"/>
          <p:nvPr/>
        </p:nvSpPr>
        <p:spPr>
          <a:xfrm>
            <a:off x="7319963" y="1964792"/>
            <a:ext cx="2536013" cy="1671227"/>
          </a:xfrm>
          <a:prstGeom prst="rect">
            <a:avLst/>
          </a:prstGeom>
          <a:noFill/>
        </p:spPr>
        <p:txBody>
          <a:bodyPr wrap="square" rtlCol="0">
            <a:spAutoFit/>
          </a:bodyPr>
          <a:lstStyle/>
          <a:p>
            <a:r>
              <a:rPr lang="en-GB" sz="1400" b="1" dirty="0"/>
              <a:t>SPAIN</a:t>
            </a:r>
            <a:endParaRPr lang="en-GB" dirty="0"/>
          </a:p>
          <a:p>
            <a:pPr marL="182880" indent="-182880">
              <a:lnSpc>
                <a:spcPct val="90000"/>
              </a:lnSpc>
              <a:spcBef>
                <a:spcPts val="1200"/>
              </a:spcBef>
              <a:buClr>
                <a:srgbClr val="40BAD2"/>
              </a:buClr>
              <a:buFont typeface="Wingdings 2" pitchFamily="18" charset="2"/>
              <a:buChar char=""/>
            </a:pPr>
            <a:r>
              <a:rPr lang="en-GB" sz="1200" b="1" dirty="0" err="1">
                <a:hlinkClick r:id="rId3"/>
              </a:rPr>
              <a:t>Istituto</a:t>
            </a:r>
            <a:r>
              <a:rPr lang="en-GB" sz="1200" b="1" dirty="0">
                <a:hlinkClick r:id="rId3"/>
              </a:rPr>
              <a:t> RTVE</a:t>
            </a:r>
            <a:endParaRPr lang="en-GB" sz="1200" b="1" dirty="0"/>
          </a:p>
          <a:p>
            <a:pPr marL="182880" indent="-182880">
              <a:lnSpc>
                <a:spcPct val="90000"/>
              </a:lnSpc>
              <a:spcBef>
                <a:spcPts val="1200"/>
              </a:spcBef>
              <a:buClr>
                <a:srgbClr val="40BAD2"/>
              </a:buClr>
              <a:buFont typeface="Wingdings 2" pitchFamily="18" charset="2"/>
              <a:buChar char=""/>
            </a:pPr>
            <a:r>
              <a:rPr lang="fr-BE" sz="1200" b="1" dirty="0" err="1">
                <a:hlinkClick r:id="rId4"/>
              </a:rPr>
              <a:t>Maldita</a:t>
            </a:r>
            <a:endParaRPr lang="fr-BE" sz="1200" b="1" dirty="0"/>
          </a:p>
          <a:p>
            <a:pPr marL="182880" indent="-182880">
              <a:lnSpc>
                <a:spcPct val="90000"/>
              </a:lnSpc>
              <a:spcBef>
                <a:spcPts val="1200"/>
              </a:spcBef>
              <a:buClr>
                <a:srgbClr val="40BAD2"/>
              </a:buClr>
              <a:buFont typeface="Wingdings 2" pitchFamily="18" charset="2"/>
              <a:buChar char=""/>
            </a:pPr>
            <a:r>
              <a:rPr lang="en-US" sz="1200" b="1" dirty="0">
                <a:hlinkClick r:id="rId5"/>
              </a:rPr>
              <a:t>Internet Segura for Kids</a:t>
            </a:r>
            <a:endParaRPr lang="en-GB" sz="1200" b="1" dirty="0"/>
          </a:p>
          <a:p>
            <a:pPr marL="182880" lvl="0" indent="-182880">
              <a:lnSpc>
                <a:spcPct val="90000"/>
              </a:lnSpc>
              <a:spcBef>
                <a:spcPts val="1200"/>
              </a:spcBef>
              <a:buClr>
                <a:srgbClr val="40BAD2"/>
              </a:buClr>
              <a:buFont typeface="Wingdings 2" pitchFamily="18" charset="2"/>
              <a:buChar char=""/>
            </a:pPr>
            <a:endParaRPr lang="en-LU" dirty="0"/>
          </a:p>
        </p:txBody>
      </p:sp>
      <p:sp>
        <p:nvSpPr>
          <p:cNvPr id="11" name="TextBox 6">
            <a:extLst>
              <a:ext uri="{FF2B5EF4-FFF2-40B4-BE49-F238E27FC236}">
                <a16:creationId xmlns:a16="http://schemas.microsoft.com/office/drawing/2014/main" id="{41AA3E4B-2D85-A848-B55F-E2C5906DB8DB}"/>
              </a:ext>
            </a:extLst>
          </p:cNvPr>
          <p:cNvSpPr txBox="1"/>
          <p:nvPr/>
        </p:nvSpPr>
        <p:spPr>
          <a:xfrm>
            <a:off x="2782888" y="1964792"/>
            <a:ext cx="3842755" cy="5127558"/>
          </a:xfrm>
          <a:prstGeom prst="rect">
            <a:avLst/>
          </a:prstGeom>
          <a:noFill/>
        </p:spPr>
        <p:txBody>
          <a:bodyPr wrap="square" rtlCol="0">
            <a:spAutoFit/>
          </a:bodyPr>
          <a:lstStyle/>
          <a:p>
            <a:r>
              <a:rPr lang="en-GB" sz="1400" b="1" dirty="0"/>
              <a:t>SLOVENIA</a:t>
            </a:r>
            <a:endParaRPr lang="en-GB" dirty="0"/>
          </a:p>
          <a:p>
            <a:pPr marL="182880" indent="-182880">
              <a:lnSpc>
                <a:spcPct val="90000"/>
              </a:lnSpc>
              <a:spcBef>
                <a:spcPts val="1200"/>
              </a:spcBef>
              <a:buClr>
                <a:srgbClr val="40BAD2"/>
              </a:buClr>
              <a:buFont typeface="Wingdings 2" pitchFamily="18" charset="2"/>
              <a:buChar char=""/>
            </a:pPr>
            <a:r>
              <a:rPr lang="en-GB" sz="1200" b="1" dirty="0">
                <a:hlinkClick r:id="rId6"/>
              </a:rPr>
              <a:t>NE/JA </a:t>
            </a:r>
            <a:r>
              <a:rPr lang="en-GB" sz="1200" b="1" dirty="0" err="1">
                <a:hlinkClick r:id="rId6"/>
              </a:rPr>
              <a:t>Razbijalka</a:t>
            </a:r>
            <a:r>
              <a:rPr lang="en-GB" sz="1200" b="1" dirty="0">
                <a:hlinkClick r:id="rId6"/>
              </a:rPr>
              <a:t> </a:t>
            </a:r>
            <a:r>
              <a:rPr lang="en-GB" sz="1200" b="1" dirty="0" err="1">
                <a:hlinkClick r:id="rId6"/>
              </a:rPr>
              <a:t>Mitov</a:t>
            </a:r>
            <a:r>
              <a:rPr lang="en-GB" sz="1200" b="1" dirty="0">
                <a:hlinkClick r:id="rId6"/>
              </a:rPr>
              <a:t> </a:t>
            </a:r>
            <a:endParaRPr lang="en-GB" sz="1200" b="1" dirty="0"/>
          </a:p>
          <a:p>
            <a:pPr marL="182880" indent="-182880">
              <a:lnSpc>
                <a:spcPct val="90000"/>
              </a:lnSpc>
              <a:spcBef>
                <a:spcPts val="1200"/>
              </a:spcBef>
              <a:buClr>
                <a:srgbClr val="40BAD2"/>
              </a:buClr>
              <a:buFont typeface="Wingdings 2" pitchFamily="18" charset="2"/>
              <a:buChar char=""/>
            </a:pPr>
            <a:r>
              <a:rPr lang="en-GB" sz="1200" b="1" dirty="0">
                <a:hlinkClick r:id="rId7"/>
              </a:rPr>
              <a:t>MIPI – </a:t>
            </a:r>
            <a:r>
              <a:rPr lang="en-GB" sz="1200" b="1" dirty="0" err="1">
                <a:hlinkClick r:id="rId7"/>
              </a:rPr>
              <a:t>medijska</a:t>
            </a:r>
            <a:r>
              <a:rPr lang="en-GB" sz="1200" b="1" dirty="0">
                <a:hlinkClick r:id="rId7"/>
              </a:rPr>
              <a:t> in </a:t>
            </a:r>
            <a:r>
              <a:rPr lang="en-GB" sz="1200" b="1" dirty="0" err="1">
                <a:hlinkClick r:id="rId7"/>
              </a:rPr>
              <a:t>informacijska</a:t>
            </a:r>
            <a:r>
              <a:rPr lang="en-GB" sz="1200" b="1" dirty="0">
                <a:hlinkClick r:id="rId7"/>
              </a:rPr>
              <a:t> </a:t>
            </a:r>
            <a:r>
              <a:rPr lang="en-GB" sz="1200" b="1" dirty="0" err="1">
                <a:hlinkClick r:id="rId7"/>
              </a:rPr>
              <a:t>pismenost</a:t>
            </a:r>
            <a:r>
              <a:rPr lang="en-GB" sz="1200" b="1" dirty="0"/>
              <a:t> </a:t>
            </a:r>
          </a:p>
          <a:p>
            <a:pPr marL="182880" indent="-182880">
              <a:lnSpc>
                <a:spcPct val="90000"/>
              </a:lnSpc>
              <a:spcBef>
                <a:spcPts val="1200"/>
              </a:spcBef>
              <a:buClr>
                <a:srgbClr val="40BAD2"/>
              </a:buClr>
              <a:buFont typeface="Wingdings 2" pitchFamily="18" charset="2"/>
              <a:buChar char=""/>
            </a:pPr>
            <a:r>
              <a:rPr lang="en-GB" sz="1200" b="1" dirty="0" err="1">
                <a:hlinkClick r:id="rId8"/>
              </a:rPr>
              <a:t>Časoris</a:t>
            </a:r>
            <a:r>
              <a:rPr lang="en-GB" sz="1200" b="1" dirty="0">
                <a:hlinkClick r:id="rId8"/>
              </a:rPr>
              <a:t> </a:t>
            </a:r>
            <a:endParaRPr lang="en-GB" sz="1200" b="1" dirty="0"/>
          </a:p>
          <a:p>
            <a:pPr marL="182880" indent="-182880">
              <a:lnSpc>
                <a:spcPct val="90000"/>
              </a:lnSpc>
              <a:spcBef>
                <a:spcPts val="1200"/>
              </a:spcBef>
              <a:buClr>
                <a:srgbClr val="40BAD2"/>
              </a:buClr>
              <a:buFont typeface="Wingdings 2" pitchFamily="18" charset="2"/>
              <a:buChar char=""/>
            </a:pPr>
            <a:r>
              <a:rPr lang="en-GB" sz="1200" b="1" dirty="0" err="1">
                <a:hlinkClick r:id="rId9"/>
              </a:rPr>
              <a:t>Otroci</a:t>
            </a:r>
            <a:r>
              <a:rPr lang="en-GB" sz="1200" b="1" dirty="0">
                <a:hlinkClick r:id="rId9"/>
              </a:rPr>
              <a:t> in </a:t>
            </a:r>
            <a:r>
              <a:rPr lang="en-GB" sz="1200" b="1" dirty="0" err="1">
                <a:hlinkClick r:id="rId9"/>
              </a:rPr>
              <a:t>mediji</a:t>
            </a:r>
            <a:r>
              <a:rPr lang="en-GB" sz="1200" b="1" dirty="0">
                <a:hlinkClick r:id="rId9"/>
              </a:rPr>
              <a:t>: </a:t>
            </a:r>
            <a:r>
              <a:rPr lang="en-GB" sz="1200" b="1" dirty="0" err="1">
                <a:hlinkClick r:id="rId9"/>
              </a:rPr>
              <a:t>iskanje</a:t>
            </a:r>
            <a:r>
              <a:rPr lang="en-GB" sz="1200" b="1" dirty="0">
                <a:hlinkClick r:id="rId9"/>
              </a:rPr>
              <a:t> </a:t>
            </a:r>
            <a:r>
              <a:rPr lang="en-GB" sz="1200" b="1" dirty="0" err="1">
                <a:hlinkClick r:id="rId9"/>
              </a:rPr>
              <a:t>resnice</a:t>
            </a:r>
            <a:r>
              <a:rPr lang="en-GB" sz="1200" b="1" dirty="0">
                <a:hlinkClick r:id="rId9"/>
              </a:rPr>
              <a:t> v </a:t>
            </a:r>
            <a:r>
              <a:rPr lang="en-GB" sz="1200" b="1" dirty="0" err="1">
                <a:hlinkClick r:id="rId9"/>
              </a:rPr>
              <a:t>svetu</a:t>
            </a:r>
            <a:r>
              <a:rPr lang="en-GB" sz="1200" b="1" dirty="0">
                <a:hlinkClick r:id="rId9"/>
              </a:rPr>
              <a:t> </a:t>
            </a:r>
            <a:r>
              <a:rPr lang="en-GB" sz="1200" b="1" dirty="0" err="1">
                <a:hlinkClick r:id="rId9"/>
              </a:rPr>
              <a:t>novic</a:t>
            </a:r>
            <a:r>
              <a:rPr lang="en-GB" sz="1200" b="1" dirty="0"/>
              <a:t> </a:t>
            </a:r>
          </a:p>
          <a:p>
            <a:pPr marL="182880" indent="-182880">
              <a:lnSpc>
                <a:spcPct val="90000"/>
              </a:lnSpc>
              <a:spcBef>
                <a:spcPts val="1200"/>
              </a:spcBef>
              <a:buClr>
                <a:srgbClr val="40BAD2"/>
              </a:buClr>
              <a:buFont typeface="Wingdings 2" pitchFamily="18" charset="2"/>
              <a:buChar char=""/>
            </a:pPr>
            <a:r>
              <a:rPr lang="en-GB" sz="1200" b="1" dirty="0" err="1">
                <a:hlinkClick r:id="rId10"/>
              </a:rPr>
              <a:t>Medijska</a:t>
            </a:r>
            <a:r>
              <a:rPr lang="en-GB" sz="1200" b="1" dirty="0">
                <a:hlinkClick r:id="rId10"/>
              </a:rPr>
              <a:t> </a:t>
            </a:r>
            <a:r>
              <a:rPr lang="en-GB" sz="1200" b="1" dirty="0" err="1">
                <a:hlinkClick r:id="rId10"/>
              </a:rPr>
              <a:t>pismenost</a:t>
            </a:r>
            <a:r>
              <a:rPr lang="en-GB" sz="1200" b="1" dirty="0"/>
              <a:t> </a:t>
            </a:r>
            <a:endParaRPr lang="fr-BE" sz="1200" b="1" dirty="0"/>
          </a:p>
          <a:p>
            <a:pPr marL="182880" indent="-182880">
              <a:lnSpc>
                <a:spcPct val="90000"/>
              </a:lnSpc>
              <a:spcBef>
                <a:spcPts val="1200"/>
              </a:spcBef>
              <a:buClr>
                <a:srgbClr val="40BAD2"/>
              </a:buClr>
              <a:buFont typeface="Wingdings 2" pitchFamily="18" charset="2"/>
              <a:buChar char=""/>
            </a:pPr>
            <a:r>
              <a:rPr lang="en-GB" sz="1200" b="1" dirty="0">
                <a:hlinkClick r:id="rId11"/>
              </a:rPr>
              <a:t>Safe</a:t>
            </a:r>
            <a:r>
              <a:rPr lang="en-GB" sz="1200" b="1" dirty="0"/>
              <a:t/>
            </a:r>
            <a:br>
              <a:rPr lang="en-GB" sz="1200" b="1" dirty="0"/>
            </a:br>
            <a:endParaRPr lang="fr-BE" sz="1200" b="1" dirty="0"/>
          </a:p>
          <a:p>
            <a:pPr>
              <a:lnSpc>
                <a:spcPct val="90000"/>
              </a:lnSpc>
              <a:spcBef>
                <a:spcPts val="1200"/>
              </a:spcBef>
              <a:buClr>
                <a:srgbClr val="40BAD2"/>
              </a:buClr>
            </a:pPr>
            <a:r>
              <a:rPr lang="fr-BE" sz="1400" b="1" dirty="0"/>
              <a:t>SWEDEN</a:t>
            </a:r>
            <a:endParaRPr lang="en-GB" sz="1400" b="1" dirty="0"/>
          </a:p>
          <a:p>
            <a:pPr marL="182880" indent="-182880">
              <a:lnSpc>
                <a:spcPct val="90000"/>
              </a:lnSpc>
              <a:spcBef>
                <a:spcPts val="1200"/>
              </a:spcBef>
              <a:buClr>
                <a:srgbClr val="40BAD2"/>
              </a:buClr>
              <a:buFont typeface="Wingdings 2" pitchFamily="18" charset="2"/>
              <a:buChar char=""/>
            </a:pPr>
            <a:r>
              <a:rPr lang="sv-SE" sz="1200" b="1" dirty="0">
                <a:hlinkClick r:id="rId12"/>
              </a:rPr>
              <a:t>MIK för mig</a:t>
            </a:r>
            <a:endParaRPr lang="en-GB" sz="1200" b="1" dirty="0"/>
          </a:p>
          <a:p>
            <a:pPr marL="182880" indent="-182880">
              <a:lnSpc>
                <a:spcPct val="90000"/>
              </a:lnSpc>
              <a:spcBef>
                <a:spcPts val="1200"/>
              </a:spcBef>
              <a:buClr>
                <a:srgbClr val="40BAD2"/>
              </a:buClr>
              <a:buFont typeface="Wingdings 2" pitchFamily="18" charset="2"/>
              <a:buChar char=""/>
            </a:pPr>
            <a:r>
              <a:rPr lang="en-GB" sz="1200" b="1" dirty="0">
                <a:hlinkClick r:id="rId13"/>
              </a:rPr>
              <a:t>Swedish International Development Agency</a:t>
            </a:r>
            <a:endParaRPr lang="en-GB" sz="1200" b="1" dirty="0"/>
          </a:p>
          <a:p>
            <a:pPr marL="182880" indent="-182880">
              <a:lnSpc>
                <a:spcPct val="90000"/>
              </a:lnSpc>
              <a:spcBef>
                <a:spcPts val="1200"/>
              </a:spcBef>
              <a:buClr>
                <a:srgbClr val="40BAD2"/>
              </a:buClr>
              <a:buFont typeface="Wingdings 2" pitchFamily="18" charset="2"/>
              <a:buChar char=""/>
            </a:pPr>
            <a:r>
              <a:rPr lang="en-GB" sz="1200" b="1" dirty="0">
                <a:hlinkClick r:id="rId14"/>
              </a:rPr>
              <a:t>FOJO</a:t>
            </a:r>
            <a:r>
              <a:rPr lang="en-GB" sz="1200" b="1" dirty="0"/>
              <a:t> </a:t>
            </a:r>
          </a:p>
          <a:p>
            <a:endParaRPr lang="en-GB" sz="1400" dirty="0">
              <a:solidFill>
                <a:schemeClr val="tx2"/>
              </a:solidFill>
            </a:endParaRPr>
          </a:p>
          <a:p>
            <a:pPr lvl="0">
              <a:lnSpc>
                <a:spcPct val="90000"/>
              </a:lnSpc>
              <a:spcBef>
                <a:spcPts val="1200"/>
              </a:spcBef>
              <a:buClr>
                <a:srgbClr val="40BAD2"/>
              </a:buClr>
            </a:pPr>
            <a:endParaRPr lang="fr-BE" b="1" dirty="0"/>
          </a:p>
          <a:p>
            <a:pPr lvl="0">
              <a:lnSpc>
                <a:spcPct val="90000"/>
              </a:lnSpc>
              <a:spcBef>
                <a:spcPts val="1200"/>
              </a:spcBef>
              <a:buClr>
                <a:srgbClr val="40BAD2"/>
              </a:buClr>
            </a:pPr>
            <a:endParaRPr lang="en-GB" b="1" dirty="0"/>
          </a:p>
          <a:p>
            <a:pPr marL="182880" lvl="0" indent="-182880">
              <a:lnSpc>
                <a:spcPct val="90000"/>
              </a:lnSpc>
              <a:spcBef>
                <a:spcPts val="1200"/>
              </a:spcBef>
              <a:buClr>
                <a:srgbClr val="40BAD2"/>
              </a:buClr>
              <a:buFont typeface="Wingdings 2" pitchFamily="18" charset="2"/>
              <a:buChar char=""/>
            </a:pPr>
            <a:endParaRPr lang="en-LU" dirty="0"/>
          </a:p>
        </p:txBody>
      </p:sp>
      <p:grpSp>
        <p:nvGrpSpPr>
          <p:cNvPr id="8" name="Gruppo 7">
            <a:extLst>
              <a:ext uri="{FF2B5EF4-FFF2-40B4-BE49-F238E27FC236}">
                <a16:creationId xmlns:a16="http://schemas.microsoft.com/office/drawing/2014/main" id="{0EC0E1E4-30C4-5D4D-B051-55CB331298F5}"/>
              </a:ext>
            </a:extLst>
          </p:cNvPr>
          <p:cNvGrpSpPr/>
          <p:nvPr/>
        </p:nvGrpSpPr>
        <p:grpSpPr>
          <a:xfrm>
            <a:off x="92631" y="2184788"/>
            <a:ext cx="2799794" cy="2956093"/>
            <a:chOff x="92631" y="2184788"/>
            <a:chExt cx="2799794" cy="2956093"/>
          </a:xfrm>
        </p:grpSpPr>
        <p:pic>
          <p:nvPicPr>
            <p:cNvPr id="9" name="Elemento grafico 8" descr="Collegamento">
              <a:extLst>
                <a:ext uri="{FF2B5EF4-FFF2-40B4-BE49-F238E27FC236}">
                  <a16:creationId xmlns:a16="http://schemas.microsoft.com/office/drawing/2014/main" id="{489F0301-0D00-B64D-B942-321D4A853F63}"/>
                </a:ext>
              </a:extLst>
            </p:cNvPr>
            <p:cNvPicPr>
              <a:picLocks noChangeAspect="1"/>
            </p:cNvPicPr>
            <p:nvPr/>
          </p:nvPicPr>
          <p:blipFill>
            <a:blip r:embed="rId15">
              <a:extLst>
                <a:ext uri="{96DAC541-7B7A-43D3-8B79-37D633B846F1}">
                  <asvg:svgBlip xmlns="" xmlns:asvg="http://schemas.microsoft.com/office/drawing/2016/SVG/main" r:embed="rId16"/>
                </a:ext>
              </a:extLst>
            </a:blip>
            <a:stretch>
              <a:fillRect/>
            </a:stretch>
          </p:blipFill>
          <p:spPr>
            <a:xfrm>
              <a:off x="463570" y="2623662"/>
              <a:ext cx="1945723" cy="1945723"/>
            </a:xfrm>
            <a:prstGeom prst="rect">
              <a:avLst/>
            </a:prstGeom>
          </p:spPr>
        </p:pic>
        <p:pic>
          <p:nvPicPr>
            <p:cNvPr id="13" name="Immagine 12">
              <a:extLst>
                <a:ext uri="{FF2B5EF4-FFF2-40B4-BE49-F238E27FC236}">
                  <a16:creationId xmlns:a16="http://schemas.microsoft.com/office/drawing/2014/main" id="{10F72CF5-6063-724A-A269-6BDE1528A8A7}"/>
                </a:ext>
              </a:extLst>
            </p:cNvPr>
            <p:cNvPicPr>
              <a:picLocks noChangeAspect="1"/>
            </p:cNvPicPr>
            <p:nvPr/>
          </p:nvPicPr>
          <p:blipFill>
            <a:blip r:embed="rId17">
              <a:alphaModFix amt="19000"/>
            </a:blip>
            <a:stretch>
              <a:fillRect/>
            </a:stretch>
          </p:blipFill>
          <p:spPr>
            <a:xfrm>
              <a:off x="92631" y="2184788"/>
              <a:ext cx="2799794" cy="2956093"/>
            </a:xfrm>
            <a:prstGeom prst="rect">
              <a:avLst/>
            </a:prstGeom>
          </p:spPr>
        </p:pic>
      </p:grpSp>
    </p:spTree>
    <p:extLst>
      <p:ext uri="{BB962C8B-B14F-4D97-AF65-F5344CB8AC3E}">
        <p14:creationId xmlns:p14="http://schemas.microsoft.com/office/powerpoint/2010/main" val="233575603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magine 1">
            <a:extLst>
              <a:ext uri="{FF2B5EF4-FFF2-40B4-BE49-F238E27FC236}">
                <a16:creationId xmlns:a16="http://schemas.microsoft.com/office/drawing/2014/main" id="{8C1F7C30-42D3-2146-A4B9-3A051DE9E0C2}"/>
              </a:ext>
            </a:extLst>
          </p:cNvPr>
          <p:cNvPicPr>
            <a:picLocks noChangeAspect="1"/>
          </p:cNvPicPr>
          <p:nvPr/>
        </p:nvPicPr>
        <p:blipFill>
          <a:blip r:embed="rId2"/>
          <a:srcRect/>
          <a:stretch/>
        </p:blipFill>
        <p:spPr>
          <a:xfrm>
            <a:off x="5556630" y="3067567"/>
            <a:ext cx="1078740" cy="722866"/>
          </a:xfrm>
          <a:prstGeom prst="rect">
            <a:avLst/>
          </a:prstGeom>
        </p:spPr>
      </p:pic>
    </p:spTree>
    <p:extLst>
      <p:ext uri="{BB962C8B-B14F-4D97-AF65-F5344CB8AC3E}">
        <p14:creationId xmlns:p14="http://schemas.microsoft.com/office/powerpoint/2010/main" val="36689879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CEE77F7-BEDD-AD48-BB87-EFC45537C88A}"/>
              </a:ext>
            </a:extLst>
          </p:cNvPr>
          <p:cNvSpPr>
            <a:spLocks noGrp="1"/>
          </p:cNvSpPr>
          <p:nvPr>
            <p:ph type="ctrTitle"/>
          </p:nvPr>
        </p:nvSpPr>
        <p:spPr/>
        <p:txBody>
          <a:bodyPr/>
          <a:lstStyle/>
          <a:p>
            <a:r>
              <a:rPr lang="it-IT" dirty="0"/>
              <a:t>LESSON PLAN</a:t>
            </a:r>
          </a:p>
        </p:txBody>
      </p:sp>
      <p:pic>
        <p:nvPicPr>
          <p:cNvPr id="4" name="Immagine 3">
            <a:extLst>
              <a:ext uri="{FF2B5EF4-FFF2-40B4-BE49-F238E27FC236}">
                <a16:creationId xmlns:a16="http://schemas.microsoft.com/office/drawing/2014/main" id="{A95CB768-113F-3E49-A5A1-DC102D7AF8B7}"/>
              </a:ext>
            </a:extLst>
          </p:cNvPr>
          <p:cNvPicPr>
            <a:picLocks noChangeAspect="1"/>
          </p:cNvPicPr>
          <p:nvPr/>
        </p:nvPicPr>
        <p:blipFill>
          <a:blip r:embed="rId3"/>
          <a:stretch>
            <a:fillRect/>
          </a:stretch>
        </p:blipFill>
        <p:spPr>
          <a:xfrm>
            <a:off x="5913594" y="1656541"/>
            <a:ext cx="2090521" cy="1379556"/>
          </a:xfrm>
          <a:prstGeom prst="rect">
            <a:avLst/>
          </a:prstGeom>
        </p:spPr>
      </p:pic>
      <p:pic>
        <p:nvPicPr>
          <p:cNvPr id="5" name="Immagine 4">
            <a:extLst>
              <a:ext uri="{FF2B5EF4-FFF2-40B4-BE49-F238E27FC236}">
                <a16:creationId xmlns:a16="http://schemas.microsoft.com/office/drawing/2014/main" id="{EBE9EFF2-38F0-6145-8C75-8192A9CD0629}"/>
              </a:ext>
            </a:extLst>
          </p:cNvPr>
          <p:cNvPicPr>
            <a:picLocks noChangeAspect="1"/>
          </p:cNvPicPr>
          <p:nvPr/>
        </p:nvPicPr>
        <p:blipFill>
          <a:blip r:embed="rId4"/>
          <a:stretch>
            <a:fillRect/>
          </a:stretch>
        </p:blipFill>
        <p:spPr>
          <a:xfrm>
            <a:off x="4909230" y="1582225"/>
            <a:ext cx="1432735" cy="2058964"/>
          </a:xfrm>
          <a:prstGeom prst="rect">
            <a:avLst/>
          </a:prstGeom>
          <a:effectLst>
            <a:reflection blurRad="6350" stA="12000" endPos="55000" dir="5400000" sy="-100000" algn="bl" rotWithShape="0"/>
          </a:effectLst>
        </p:spPr>
      </p:pic>
      <p:pic>
        <p:nvPicPr>
          <p:cNvPr id="6" name="Immagine 5">
            <a:extLst>
              <a:ext uri="{FF2B5EF4-FFF2-40B4-BE49-F238E27FC236}">
                <a16:creationId xmlns:a16="http://schemas.microsoft.com/office/drawing/2014/main" id="{D43D9180-1C12-0C49-A750-98FE34B1471F}"/>
              </a:ext>
            </a:extLst>
          </p:cNvPr>
          <p:cNvPicPr>
            <a:picLocks noChangeAspect="1"/>
          </p:cNvPicPr>
          <p:nvPr/>
        </p:nvPicPr>
        <p:blipFill>
          <a:blip r:embed="rId5"/>
          <a:stretch>
            <a:fillRect/>
          </a:stretch>
        </p:blipFill>
        <p:spPr>
          <a:xfrm>
            <a:off x="3609507" y="2130885"/>
            <a:ext cx="2054557" cy="3208549"/>
          </a:xfrm>
          <a:prstGeom prst="rect">
            <a:avLst/>
          </a:prstGeom>
          <a:effectLst>
            <a:reflection blurRad="6350" stA="12000" endPos="55000" dir="5400000" sy="-100000" algn="bl" rotWithShape="0"/>
          </a:effectLst>
        </p:spPr>
      </p:pic>
      <p:pic>
        <p:nvPicPr>
          <p:cNvPr id="7" name="Immagine 6">
            <a:extLst>
              <a:ext uri="{FF2B5EF4-FFF2-40B4-BE49-F238E27FC236}">
                <a16:creationId xmlns:a16="http://schemas.microsoft.com/office/drawing/2014/main" id="{311D9902-216C-1444-908D-481165D7CEE7}"/>
              </a:ext>
            </a:extLst>
          </p:cNvPr>
          <p:cNvPicPr>
            <a:picLocks noChangeAspect="1"/>
          </p:cNvPicPr>
          <p:nvPr/>
        </p:nvPicPr>
        <p:blipFill>
          <a:blip r:embed="rId6"/>
          <a:stretch>
            <a:fillRect/>
          </a:stretch>
        </p:blipFill>
        <p:spPr>
          <a:xfrm>
            <a:off x="6547734" y="2163015"/>
            <a:ext cx="1881470" cy="3200791"/>
          </a:xfrm>
          <a:prstGeom prst="rect">
            <a:avLst/>
          </a:prstGeom>
          <a:effectLst>
            <a:reflection blurRad="6350" stA="12000" endPos="55000" dir="5400000" sy="-100000" algn="bl" rotWithShape="0"/>
          </a:effectLst>
        </p:spPr>
      </p:pic>
      <p:pic>
        <p:nvPicPr>
          <p:cNvPr id="8" name="Elemento grafico 7" descr="Informazione">
            <a:extLst>
              <a:ext uri="{FF2B5EF4-FFF2-40B4-BE49-F238E27FC236}">
                <a16:creationId xmlns:a16="http://schemas.microsoft.com/office/drawing/2014/main" id="{3DD0748B-ACD3-0246-8834-C5E85C77CC23}"/>
              </a:ext>
            </a:extLst>
          </p:cNvPr>
          <p:cNvPicPr>
            <a:picLocks noChangeAspect="1"/>
          </p:cNvPicPr>
          <p:nvPr/>
        </p:nvPicPr>
        <p:blipFill>
          <a:blip r:embed="rId7">
            <a:extLst>
              <a:ext uri="{96DAC541-7B7A-43D3-8B79-37D633B846F1}">
                <asvg:svgBlip xmlns="" xmlns:asvg="http://schemas.microsoft.com/office/drawing/2016/SVG/main" r:embed="rId8"/>
              </a:ext>
            </a:extLst>
          </a:blip>
          <a:stretch>
            <a:fillRect/>
          </a:stretch>
        </p:blipFill>
        <p:spPr>
          <a:xfrm>
            <a:off x="6504018" y="1865530"/>
            <a:ext cx="914400" cy="914400"/>
          </a:xfrm>
          <a:prstGeom prst="rect">
            <a:avLst/>
          </a:prstGeom>
        </p:spPr>
      </p:pic>
      <p:grpSp>
        <p:nvGrpSpPr>
          <p:cNvPr id="3" name="Gruppo 2">
            <a:extLst>
              <a:ext uri="{FF2B5EF4-FFF2-40B4-BE49-F238E27FC236}">
                <a16:creationId xmlns:a16="http://schemas.microsoft.com/office/drawing/2014/main" id="{C0D0A788-F26B-D043-89DB-930366DFF75E}"/>
              </a:ext>
            </a:extLst>
          </p:cNvPr>
          <p:cNvGrpSpPr/>
          <p:nvPr/>
        </p:nvGrpSpPr>
        <p:grpSpPr>
          <a:xfrm>
            <a:off x="7498442" y="836168"/>
            <a:ext cx="3650104" cy="721614"/>
            <a:chOff x="4639284" y="832712"/>
            <a:chExt cx="3650104" cy="721614"/>
          </a:xfrm>
        </p:grpSpPr>
        <p:sp>
          <p:nvSpPr>
            <p:cNvPr id="9" name="Rettangolo con angoli arrotondati 8">
              <a:extLst>
                <a:ext uri="{FF2B5EF4-FFF2-40B4-BE49-F238E27FC236}">
                  <a16:creationId xmlns:a16="http://schemas.microsoft.com/office/drawing/2014/main" id="{FAEC9573-445C-7F48-A2FF-55251705E2E3}"/>
                </a:ext>
              </a:extLst>
            </p:cNvPr>
            <p:cNvSpPr>
              <a:spLocks noChangeAspect="1"/>
            </p:cNvSpPr>
            <p:nvPr/>
          </p:nvSpPr>
          <p:spPr>
            <a:xfrm>
              <a:off x="4639284" y="839623"/>
              <a:ext cx="3650104" cy="71470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144000" rIns="0" bIns="0" rtlCol="0" anchor="ctr">
              <a:noAutofit/>
            </a:bodyPr>
            <a:lstStyle/>
            <a:p>
              <a:pPr lvl="1">
                <a:lnSpc>
                  <a:spcPts val="1560"/>
                </a:lnSpc>
              </a:pPr>
              <a:r>
                <a:rPr lang="en-GB" sz="2400" b="1" dirty="0">
                  <a:solidFill>
                    <a:schemeClr val="bg1"/>
                  </a:solidFill>
                  <a:latin typeface="Arial" panose="020B0604020202020204" pitchFamily="34" charset="0"/>
                  <a:cs typeface="Arial" panose="020B0604020202020204" pitchFamily="34" charset="0"/>
                </a:rPr>
                <a:t>WORK IN GROUPS</a:t>
              </a:r>
            </a:p>
            <a:p>
              <a:pPr lvl="1">
                <a:lnSpc>
                  <a:spcPts val="1560"/>
                </a:lnSpc>
              </a:pPr>
              <a:r>
                <a:rPr lang="en-GB" sz="1400" b="1" dirty="0">
                  <a:solidFill>
                    <a:schemeClr val="bg1"/>
                  </a:solidFill>
                  <a:latin typeface="Arial" panose="020B0604020202020204" pitchFamily="34" charset="0"/>
                  <a:cs typeface="Arial" panose="020B0604020202020204" pitchFamily="34" charset="0"/>
                </a:rPr>
                <a:t>CASE STUDIES</a:t>
              </a:r>
              <a:endParaRPr lang="en-LU" sz="1400" b="1" dirty="0">
                <a:solidFill>
                  <a:schemeClr val="bg1"/>
                </a:solidFill>
                <a:latin typeface="Arial" panose="020B0604020202020204" pitchFamily="34" charset="0"/>
                <a:cs typeface="Arial" panose="020B0604020202020204" pitchFamily="34" charset="0"/>
              </a:endParaRPr>
            </a:p>
          </p:txBody>
        </p:sp>
        <p:sp>
          <p:nvSpPr>
            <p:cNvPr id="10" name="Rettangolo 9">
              <a:extLst>
                <a:ext uri="{FF2B5EF4-FFF2-40B4-BE49-F238E27FC236}">
                  <a16:creationId xmlns:a16="http://schemas.microsoft.com/office/drawing/2014/main" id="{2134C344-A430-354D-B6C2-B5804B0DD437}"/>
                </a:ext>
              </a:extLst>
            </p:cNvPr>
            <p:cNvSpPr/>
            <p:nvPr/>
          </p:nvSpPr>
          <p:spPr>
            <a:xfrm>
              <a:off x="4733262" y="832712"/>
              <a:ext cx="551194" cy="707886"/>
            </a:xfrm>
            <a:prstGeom prst="rect">
              <a:avLst/>
            </a:prstGeom>
          </p:spPr>
          <p:txBody>
            <a:bodyPr wrap="square">
              <a:spAutoFit/>
            </a:bodyPr>
            <a:lstStyle/>
            <a:p>
              <a:pPr algn="ctr"/>
              <a:r>
                <a:rPr lang="it-IT" sz="4000" b="1" dirty="0">
                  <a:solidFill>
                    <a:schemeClr val="bg1"/>
                  </a:solidFill>
                  <a:latin typeface="Arial" panose="020B0604020202020204" pitchFamily="34" charset="0"/>
                  <a:cs typeface="Arial" panose="020B0604020202020204" pitchFamily="34" charset="0"/>
                </a:rPr>
                <a:t>2</a:t>
              </a:r>
            </a:p>
          </p:txBody>
        </p:sp>
      </p:grpSp>
      <p:grpSp>
        <p:nvGrpSpPr>
          <p:cNvPr id="11" name="Gruppo 10">
            <a:extLst>
              <a:ext uri="{FF2B5EF4-FFF2-40B4-BE49-F238E27FC236}">
                <a16:creationId xmlns:a16="http://schemas.microsoft.com/office/drawing/2014/main" id="{1652A613-CC93-D940-90B5-5A7B5309F67F}"/>
              </a:ext>
            </a:extLst>
          </p:cNvPr>
          <p:cNvGrpSpPr/>
          <p:nvPr/>
        </p:nvGrpSpPr>
        <p:grpSpPr>
          <a:xfrm>
            <a:off x="1319129" y="829792"/>
            <a:ext cx="3646034" cy="734365"/>
            <a:chOff x="424631" y="3526545"/>
            <a:chExt cx="3646034" cy="734365"/>
          </a:xfrm>
        </p:grpSpPr>
        <p:sp>
          <p:nvSpPr>
            <p:cNvPr id="12" name="Rettangolo con angoli arrotondati 11">
              <a:extLst>
                <a:ext uri="{FF2B5EF4-FFF2-40B4-BE49-F238E27FC236}">
                  <a16:creationId xmlns:a16="http://schemas.microsoft.com/office/drawing/2014/main" id="{6E462C1C-5C01-2A4C-A5EA-8CC54473FDCB}"/>
                </a:ext>
              </a:extLst>
            </p:cNvPr>
            <p:cNvSpPr>
              <a:spLocks noChangeAspect="1"/>
            </p:cNvSpPr>
            <p:nvPr/>
          </p:nvSpPr>
          <p:spPr>
            <a:xfrm>
              <a:off x="424631" y="3526545"/>
              <a:ext cx="3646034" cy="73436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lIns="108000" tIns="72000" rIns="0" bIns="0" rtlCol="0" anchor="ctr">
              <a:noAutofit/>
            </a:bodyPr>
            <a:lstStyle/>
            <a:p>
              <a:pPr lvl="1">
                <a:lnSpc>
                  <a:spcPts val="2260"/>
                </a:lnSpc>
              </a:pPr>
              <a:r>
                <a:rPr lang="en-GB" sz="2400" b="1" dirty="0">
                  <a:solidFill>
                    <a:schemeClr val="bg1"/>
                  </a:solidFill>
                  <a:latin typeface="Arial" panose="020B0604020202020204" pitchFamily="34" charset="0"/>
                  <a:cs typeface="Arial" panose="020B0604020202020204" pitchFamily="34" charset="0"/>
                </a:rPr>
                <a:t>UNDERSTANDING DISINFORMATION</a:t>
              </a:r>
              <a:endParaRPr lang="en-LU" sz="2400" b="1" dirty="0">
                <a:solidFill>
                  <a:schemeClr val="bg1"/>
                </a:solidFill>
                <a:latin typeface="Arial" panose="020B0604020202020204" pitchFamily="34" charset="0"/>
                <a:cs typeface="Arial" panose="020B0604020202020204" pitchFamily="34" charset="0"/>
              </a:endParaRPr>
            </a:p>
          </p:txBody>
        </p:sp>
        <p:sp>
          <p:nvSpPr>
            <p:cNvPr id="13" name="Rettangolo 12">
              <a:extLst>
                <a:ext uri="{FF2B5EF4-FFF2-40B4-BE49-F238E27FC236}">
                  <a16:creationId xmlns:a16="http://schemas.microsoft.com/office/drawing/2014/main" id="{295E25C7-CD3D-2D48-B71D-4B6C6AF690EB}"/>
                </a:ext>
              </a:extLst>
            </p:cNvPr>
            <p:cNvSpPr/>
            <p:nvPr/>
          </p:nvSpPr>
          <p:spPr>
            <a:xfrm>
              <a:off x="528804" y="3541140"/>
              <a:ext cx="551194" cy="707886"/>
            </a:xfrm>
            <a:prstGeom prst="rect">
              <a:avLst/>
            </a:prstGeom>
          </p:spPr>
          <p:txBody>
            <a:bodyPr wrap="square">
              <a:spAutoFit/>
            </a:bodyPr>
            <a:lstStyle/>
            <a:p>
              <a:pPr algn="ctr"/>
              <a:r>
                <a:rPr lang="it-IT" sz="4000" b="1" dirty="0">
                  <a:solidFill>
                    <a:schemeClr val="bg1"/>
                  </a:solidFill>
                  <a:latin typeface="Arial" panose="020B0604020202020204" pitchFamily="34" charset="0"/>
                  <a:cs typeface="Arial" panose="020B0604020202020204" pitchFamily="34" charset="0"/>
                </a:rPr>
                <a:t>1</a:t>
              </a:r>
            </a:p>
          </p:txBody>
        </p:sp>
      </p:grpSp>
      <p:grpSp>
        <p:nvGrpSpPr>
          <p:cNvPr id="14" name="Gruppo 13">
            <a:extLst>
              <a:ext uri="{FF2B5EF4-FFF2-40B4-BE49-F238E27FC236}">
                <a16:creationId xmlns:a16="http://schemas.microsoft.com/office/drawing/2014/main" id="{409C18AA-6020-DE4B-B31B-E3480C991DBB}"/>
              </a:ext>
            </a:extLst>
          </p:cNvPr>
          <p:cNvGrpSpPr/>
          <p:nvPr/>
        </p:nvGrpSpPr>
        <p:grpSpPr>
          <a:xfrm>
            <a:off x="1319129" y="4677104"/>
            <a:ext cx="3407458" cy="777765"/>
            <a:chOff x="6837060" y="1039363"/>
            <a:chExt cx="3407458" cy="707886"/>
          </a:xfrm>
        </p:grpSpPr>
        <p:sp>
          <p:nvSpPr>
            <p:cNvPr id="15" name="Rettangolo con angoli arrotondati 14">
              <a:extLst>
                <a:ext uri="{FF2B5EF4-FFF2-40B4-BE49-F238E27FC236}">
                  <a16:creationId xmlns:a16="http://schemas.microsoft.com/office/drawing/2014/main" id="{78CBC345-8776-4344-9D2A-9D852455DAA5}"/>
                </a:ext>
              </a:extLst>
            </p:cNvPr>
            <p:cNvSpPr>
              <a:spLocks noChangeAspect="1"/>
            </p:cNvSpPr>
            <p:nvPr/>
          </p:nvSpPr>
          <p:spPr>
            <a:xfrm>
              <a:off x="6837060" y="1060057"/>
              <a:ext cx="3407458" cy="682922"/>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tIns="36000" rIns="0" bIns="0" rtlCol="0" anchor="ctr">
              <a:noAutofit/>
            </a:bodyPr>
            <a:lstStyle/>
            <a:p>
              <a:pPr lvl="1">
                <a:lnSpc>
                  <a:spcPts val="2260"/>
                </a:lnSpc>
              </a:pPr>
              <a:r>
                <a:rPr lang="en-GB" sz="2400" b="1" dirty="0">
                  <a:solidFill>
                    <a:schemeClr val="bg1"/>
                  </a:solidFill>
                  <a:latin typeface="Arial" panose="020B0604020202020204" pitchFamily="34" charset="0"/>
                  <a:cs typeface="Arial" panose="020B0604020202020204" pitchFamily="34" charset="0"/>
                </a:rPr>
                <a:t>PRESENTATIONS</a:t>
              </a:r>
            </a:p>
            <a:p>
              <a:pPr lvl="1">
                <a:lnSpc>
                  <a:spcPts val="2260"/>
                </a:lnSpc>
              </a:pPr>
              <a:r>
                <a:rPr lang="en-GB" sz="2400" b="1" dirty="0">
                  <a:solidFill>
                    <a:schemeClr val="bg1"/>
                  </a:solidFill>
                  <a:latin typeface="Arial" panose="020B0604020202020204" pitchFamily="34" charset="0"/>
                  <a:cs typeface="Arial" panose="020B0604020202020204" pitchFamily="34" charset="0"/>
                </a:rPr>
                <a:t>&amp; DISCUSSIONS</a:t>
              </a:r>
              <a:endParaRPr lang="en-LU" sz="2400" b="1" dirty="0">
                <a:solidFill>
                  <a:schemeClr val="bg1"/>
                </a:solidFill>
                <a:latin typeface="Arial" panose="020B0604020202020204" pitchFamily="34" charset="0"/>
                <a:cs typeface="Arial" panose="020B0604020202020204" pitchFamily="34" charset="0"/>
              </a:endParaRPr>
            </a:p>
          </p:txBody>
        </p:sp>
        <p:sp>
          <p:nvSpPr>
            <p:cNvPr id="16" name="Rettangolo 15">
              <a:extLst>
                <a:ext uri="{FF2B5EF4-FFF2-40B4-BE49-F238E27FC236}">
                  <a16:creationId xmlns:a16="http://schemas.microsoft.com/office/drawing/2014/main" id="{E897D41B-4E36-6745-B1C7-A495D9D768DD}"/>
                </a:ext>
              </a:extLst>
            </p:cNvPr>
            <p:cNvSpPr/>
            <p:nvPr/>
          </p:nvSpPr>
          <p:spPr>
            <a:xfrm>
              <a:off x="6940681" y="1039363"/>
              <a:ext cx="551194" cy="707886"/>
            </a:xfrm>
            <a:prstGeom prst="rect">
              <a:avLst/>
            </a:prstGeom>
          </p:spPr>
          <p:txBody>
            <a:bodyPr wrap="square">
              <a:spAutoFit/>
            </a:bodyPr>
            <a:lstStyle/>
            <a:p>
              <a:pPr algn="ctr"/>
              <a:r>
                <a:rPr lang="it-IT" sz="4000" b="1" dirty="0">
                  <a:solidFill>
                    <a:schemeClr val="bg1"/>
                  </a:solidFill>
                  <a:latin typeface="Arial" panose="020B0604020202020204" pitchFamily="34" charset="0"/>
                  <a:cs typeface="Arial" panose="020B0604020202020204" pitchFamily="34" charset="0"/>
                </a:rPr>
                <a:t>3</a:t>
              </a:r>
            </a:p>
          </p:txBody>
        </p:sp>
      </p:grpSp>
      <p:grpSp>
        <p:nvGrpSpPr>
          <p:cNvPr id="17" name="Gruppo 16">
            <a:extLst>
              <a:ext uri="{FF2B5EF4-FFF2-40B4-BE49-F238E27FC236}">
                <a16:creationId xmlns:a16="http://schemas.microsoft.com/office/drawing/2014/main" id="{2F89C139-1D6C-D54D-8E6D-1D2871F28822}"/>
              </a:ext>
            </a:extLst>
          </p:cNvPr>
          <p:cNvGrpSpPr/>
          <p:nvPr/>
        </p:nvGrpSpPr>
        <p:grpSpPr>
          <a:xfrm>
            <a:off x="6911097" y="4641345"/>
            <a:ext cx="4237449" cy="743043"/>
            <a:chOff x="7604781" y="2623544"/>
            <a:chExt cx="4237449" cy="743043"/>
          </a:xfrm>
        </p:grpSpPr>
        <p:sp>
          <p:nvSpPr>
            <p:cNvPr id="18" name="Rettangolo con angoli arrotondati 17">
              <a:extLst>
                <a:ext uri="{FF2B5EF4-FFF2-40B4-BE49-F238E27FC236}">
                  <a16:creationId xmlns:a16="http://schemas.microsoft.com/office/drawing/2014/main" id="{CFFEF439-7669-2245-BB12-2857A330721D}"/>
                </a:ext>
              </a:extLst>
            </p:cNvPr>
            <p:cNvSpPr>
              <a:spLocks noChangeAspect="1"/>
            </p:cNvSpPr>
            <p:nvPr/>
          </p:nvSpPr>
          <p:spPr>
            <a:xfrm>
              <a:off x="7604781" y="2623544"/>
              <a:ext cx="4237449" cy="743043"/>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tIns="72000" rIns="0" bIns="0" rtlCol="0" anchor="ctr">
              <a:noAutofit/>
            </a:bodyPr>
            <a:lstStyle/>
            <a:p>
              <a:pPr lvl="1">
                <a:lnSpc>
                  <a:spcPts val="2260"/>
                </a:lnSpc>
              </a:pPr>
              <a:r>
                <a:rPr lang="en-GB" sz="2400" b="1" dirty="0">
                  <a:solidFill>
                    <a:schemeClr val="bg1"/>
                  </a:solidFill>
                  <a:latin typeface="Arial" panose="020B0604020202020204" pitchFamily="34" charset="0"/>
                  <a:cs typeface="Arial" panose="020B0604020202020204" pitchFamily="34" charset="0"/>
                </a:rPr>
                <a:t>SUMMARY &amp; TIPS FOR FINDING OUT MORE</a:t>
              </a:r>
              <a:endParaRPr lang="en-LU" sz="2400" b="1" dirty="0">
                <a:solidFill>
                  <a:schemeClr val="bg1"/>
                </a:solidFill>
                <a:latin typeface="Arial" panose="020B0604020202020204" pitchFamily="34" charset="0"/>
                <a:cs typeface="Arial" panose="020B0604020202020204" pitchFamily="34" charset="0"/>
              </a:endParaRPr>
            </a:p>
          </p:txBody>
        </p:sp>
        <p:sp>
          <p:nvSpPr>
            <p:cNvPr id="19" name="Rettangolo 18">
              <a:extLst>
                <a:ext uri="{FF2B5EF4-FFF2-40B4-BE49-F238E27FC236}">
                  <a16:creationId xmlns:a16="http://schemas.microsoft.com/office/drawing/2014/main" id="{1555FACF-D428-1049-8A58-E32D548C63BF}"/>
                </a:ext>
              </a:extLst>
            </p:cNvPr>
            <p:cNvSpPr/>
            <p:nvPr/>
          </p:nvSpPr>
          <p:spPr>
            <a:xfrm>
              <a:off x="7696491" y="2646297"/>
              <a:ext cx="551194" cy="707886"/>
            </a:xfrm>
            <a:prstGeom prst="rect">
              <a:avLst/>
            </a:prstGeom>
          </p:spPr>
          <p:txBody>
            <a:bodyPr wrap="square">
              <a:spAutoFit/>
            </a:bodyPr>
            <a:lstStyle/>
            <a:p>
              <a:pPr algn="ctr"/>
              <a:r>
                <a:rPr lang="it-IT" sz="4000" b="1" dirty="0">
                  <a:solidFill>
                    <a:schemeClr val="bg1"/>
                  </a:solidFill>
                  <a:latin typeface="Arial" panose="020B0604020202020204" pitchFamily="34" charset="0"/>
                  <a:cs typeface="Arial" panose="020B0604020202020204" pitchFamily="34" charset="0"/>
                </a:rPr>
                <a:t>4</a:t>
              </a:r>
            </a:p>
          </p:txBody>
        </p:sp>
      </p:grpSp>
    </p:spTree>
    <p:extLst>
      <p:ext uri="{BB962C8B-B14F-4D97-AF65-F5344CB8AC3E}">
        <p14:creationId xmlns:p14="http://schemas.microsoft.com/office/powerpoint/2010/main" val="255696930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BE5AA776-2B0E-9149-9FA2-C64905273211}"/>
              </a:ext>
            </a:extLst>
          </p:cNvPr>
          <p:cNvSpPr>
            <a:spLocks noGrp="1"/>
          </p:cNvSpPr>
          <p:nvPr>
            <p:ph type="ctrTitle"/>
          </p:nvPr>
        </p:nvSpPr>
        <p:spPr/>
        <p:txBody>
          <a:bodyPr/>
          <a:lstStyle/>
          <a:p>
            <a:r>
              <a:rPr lang="it-IT" dirty="0"/>
              <a:t>UNDERSTANDING DISINFORMATION</a:t>
            </a:r>
          </a:p>
        </p:txBody>
      </p:sp>
      <p:sp>
        <p:nvSpPr>
          <p:cNvPr id="4" name="CasellaDiTesto 3">
            <a:extLst>
              <a:ext uri="{FF2B5EF4-FFF2-40B4-BE49-F238E27FC236}">
                <a16:creationId xmlns:a16="http://schemas.microsoft.com/office/drawing/2014/main" id="{0F40C41B-00ED-7F4A-8D6C-DBE7BC41AC13}"/>
              </a:ext>
            </a:extLst>
          </p:cNvPr>
          <p:cNvSpPr txBox="1"/>
          <p:nvPr/>
        </p:nvSpPr>
        <p:spPr>
          <a:xfrm>
            <a:off x="3843930" y="1478888"/>
            <a:ext cx="2891606" cy="1323439"/>
          </a:xfrm>
          <a:prstGeom prst="rect">
            <a:avLst/>
          </a:prstGeom>
          <a:noFill/>
        </p:spPr>
        <p:txBody>
          <a:bodyPr wrap="square" rtlCol="0">
            <a:spAutoFit/>
          </a:bodyPr>
          <a:lstStyle/>
          <a:p>
            <a:r>
              <a:rPr lang="it-IT" sz="8000" b="1" dirty="0" err="1">
                <a:solidFill>
                  <a:srgbClr val="FF5D00"/>
                </a:solidFill>
                <a:latin typeface="Arial" panose="020B0604020202020204" pitchFamily="34" charset="0"/>
                <a:cs typeface="Arial" panose="020B0604020202020204" pitchFamily="34" charset="0"/>
              </a:rPr>
              <a:t>What</a:t>
            </a:r>
            <a:endParaRPr lang="it-IT" sz="8000" b="1" dirty="0">
              <a:solidFill>
                <a:srgbClr val="FF5D00"/>
              </a:solidFill>
              <a:latin typeface="Arial" panose="020B0604020202020204" pitchFamily="34" charset="0"/>
              <a:cs typeface="Arial" panose="020B0604020202020204" pitchFamily="34" charset="0"/>
            </a:endParaRPr>
          </a:p>
        </p:txBody>
      </p:sp>
      <p:sp>
        <p:nvSpPr>
          <p:cNvPr id="5" name="CasellaDiTesto 4">
            <a:extLst>
              <a:ext uri="{FF2B5EF4-FFF2-40B4-BE49-F238E27FC236}">
                <a16:creationId xmlns:a16="http://schemas.microsoft.com/office/drawing/2014/main" id="{C352F445-4D02-3644-8469-72A1AB582F74}"/>
              </a:ext>
            </a:extLst>
          </p:cNvPr>
          <p:cNvSpPr txBox="1"/>
          <p:nvPr/>
        </p:nvSpPr>
        <p:spPr>
          <a:xfrm>
            <a:off x="3884571" y="2686378"/>
            <a:ext cx="2540721" cy="1323439"/>
          </a:xfrm>
          <a:prstGeom prst="rect">
            <a:avLst/>
          </a:prstGeom>
          <a:noFill/>
        </p:spPr>
        <p:txBody>
          <a:bodyPr wrap="square" rtlCol="0">
            <a:spAutoFit/>
          </a:bodyPr>
          <a:lstStyle/>
          <a:p>
            <a:r>
              <a:rPr lang="it-IT" sz="8000" b="1" dirty="0">
                <a:solidFill>
                  <a:srgbClr val="164193"/>
                </a:solidFill>
                <a:latin typeface="Arial" panose="020B0604020202020204" pitchFamily="34" charset="0"/>
                <a:cs typeface="Arial" panose="020B0604020202020204" pitchFamily="34" charset="0"/>
              </a:rPr>
              <a:t>How</a:t>
            </a:r>
          </a:p>
        </p:txBody>
      </p:sp>
      <p:sp>
        <p:nvSpPr>
          <p:cNvPr id="6" name="CasellaDiTesto 5">
            <a:extLst>
              <a:ext uri="{FF2B5EF4-FFF2-40B4-BE49-F238E27FC236}">
                <a16:creationId xmlns:a16="http://schemas.microsoft.com/office/drawing/2014/main" id="{4CBB1CD6-674A-AA41-9AEC-4D0C6A76374C}"/>
              </a:ext>
            </a:extLst>
          </p:cNvPr>
          <p:cNvSpPr txBox="1"/>
          <p:nvPr/>
        </p:nvSpPr>
        <p:spPr>
          <a:xfrm>
            <a:off x="3884571" y="3924676"/>
            <a:ext cx="2667723" cy="1323439"/>
          </a:xfrm>
          <a:prstGeom prst="rect">
            <a:avLst/>
          </a:prstGeom>
          <a:noFill/>
        </p:spPr>
        <p:txBody>
          <a:bodyPr wrap="square" rtlCol="0">
            <a:spAutoFit/>
          </a:bodyPr>
          <a:lstStyle/>
          <a:p>
            <a:r>
              <a:rPr lang="it-IT" sz="8000" b="1" dirty="0">
                <a:solidFill>
                  <a:srgbClr val="164193"/>
                </a:solidFill>
                <a:latin typeface="Arial" panose="020B0604020202020204" pitchFamily="34" charset="0"/>
                <a:cs typeface="Arial" panose="020B0604020202020204" pitchFamily="34" charset="0"/>
              </a:rPr>
              <a:t>How</a:t>
            </a:r>
            <a:endParaRPr lang="it-IT" sz="8000" b="1" dirty="0">
              <a:solidFill>
                <a:schemeClr val="bg1"/>
              </a:solidFill>
              <a:latin typeface="Arial" panose="020B0604020202020204" pitchFamily="34" charset="0"/>
              <a:cs typeface="Arial" panose="020B0604020202020204" pitchFamily="34" charset="0"/>
            </a:endParaRPr>
          </a:p>
        </p:txBody>
      </p:sp>
      <p:pic>
        <p:nvPicPr>
          <p:cNvPr id="7" name="Immagine 6">
            <a:extLst>
              <a:ext uri="{FF2B5EF4-FFF2-40B4-BE49-F238E27FC236}">
                <a16:creationId xmlns:a16="http://schemas.microsoft.com/office/drawing/2014/main" id="{99DDD2F9-E42D-F543-AD93-777285CE9415}"/>
              </a:ext>
            </a:extLst>
          </p:cNvPr>
          <p:cNvPicPr>
            <a:picLocks noChangeAspect="1"/>
          </p:cNvPicPr>
          <p:nvPr/>
        </p:nvPicPr>
        <p:blipFill>
          <a:blip r:embed="rId4"/>
          <a:srcRect/>
          <a:stretch/>
        </p:blipFill>
        <p:spPr>
          <a:xfrm>
            <a:off x="2108942" y="1341854"/>
            <a:ext cx="1566966" cy="4212118"/>
          </a:xfrm>
          <a:prstGeom prst="rect">
            <a:avLst/>
          </a:prstGeom>
          <a:effectLst>
            <a:reflection stA="14000" endPos="55000" dir="5400000" sy="-100000" algn="bl" rotWithShape="0"/>
          </a:effectLst>
        </p:spPr>
      </p:pic>
      <p:grpSp>
        <p:nvGrpSpPr>
          <p:cNvPr id="18" name="Gruppo 17">
            <a:extLst>
              <a:ext uri="{FF2B5EF4-FFF2-40B4-BE49-F238E27FC236}">
                <a16:creationId xmlns:a16="http://schemas.microsoft.com/office/drawing/2014/main" id="{C559ECBE-5990-274C-82B8-A019B0BD3986}"/>
              </a:ext>
            </a:extLst>
          </p:cNvPr>
          <p:cNvGrpSpPr/>
          <p:nvPr/>
        </p:nvGrpSpPr>
        <p:grpSpPr>
          <a:xfrm>
            <a:off x="6630501" y="2173575"/>
            <a:ext cx="2128860" cy="725389"/>
            <a:chOff x="6714584" y="1616527"/>
            <a:chExt cx="2128860" cy="725389"/>
          </a:xfrm>
        </p:grpSpPr>
        <p:sp>
          <p:nvSpPr>
            <p:cNvPr id="8" name="Rettangolo con angoli arrotondati 7">
              <a:extLst>
                <a:ext uri="{FF2B5EF4-FFF2-40B4-BE49-F238E27FC236}">
                  <a16:creationId xmlns:a16="http://schemas.microsoft.com/office/drawing/2014/main" id="{095A6EA2-D0A7-9A45-A900-6964E588885B}"/>
                </a:ext>
              </a:extLst>
            </p:cNvPr>
            <p:cNvSpPr>
              <a:spLocks noChangeAspect="1"/>
            </p:cNvSpPr>
            <p:nvPr/>
          </p:nvSpPr>
          <p:spPr>
            <a:xfrm>
              <a:off x="6714584" y="1616527"/>
              <a:ext cx="2128860" cy="356454"/>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is disinformation? </a:t>
              </a:r>
              <a:endParaRPr lang="en-LU" sz="1600" b="1" dirty="0">
                <a:solidFill>
                  <a:schemeClr val="bg1"/>
                </a:solidFill>
                <a:latin typeface="Arial" panose="020B0604020202020204" pitchFamily="34" charset="0"/>
                <a:cs typeface="Arial" panose="020B0604020202020204" pitchFamily="34" charset="0"/>
              </a:endParaRPr>
            </a:p>
          </p:txBody>
        </p:sp>
        <p:sp>
          <p:nvSpPr>
            <p:cNvPr id="9" name="Rettangolo 8">
              <a:extLst>
                <a:ext uri="{FF2B5EF4-FFF2-40B4-BE49-F238E27FC236}">
                  <a16:creationId xmlns:a16="http://schemas.microsoft.com/office/drawing/2014/main" id="{4AE51A11-D954-894F-B8C5-872C98F755E7}"/>
                </a:ext>
              </a:extLst>
            </p:cNvPr>
            <p:cNvSpPr/>
            <p:nvPr/>
          </p:nvSpPr>
          <p:spPr>
            <a:xfrm>
              <a:off x="6714584" y="2003362"/>
              <a:ext cx="1325830" cy="338554"/>
            </a:xfrm>
            <a:prstGeom prst="rect">
              <a:avLst/>
            </a:prstGeom>
          </p:spPr>
          <p:txBody>
            <a:bodyPr wrap="square">
              <a:spAutoFit/>
            </a:bodyPr>
            <a:lstStyle/>
            <a:p>
              <a:r>
                <a:rPr lang="en-GB" sz="1600" b="1" dirty="0">
                  <a:solidFill>
                    <a:schemeClr val="accent5"/>
                  </a:solidFill>
                  <a:latin typeface="Arial" panose="020B0604020202020204" pitchFamily="34" charset="0"/>
                  <a:cs typeface="Arial" panose="020B0604020202020204" pitchFamily="34" charset="0"/>
                </a:rPr>
                <a:t>Examples</a:t>
              </a:r>
              <a:endParaRPr lang="it-IT" sz="1600" dirty="0">
                <a:solidFill>
                  <a:schemeClr val="accent5"/>
                </a:solidFill>
              </a:endParaRPr>
            </a:p>
          </p:txBody>
        </p:sp>
        <p:sp>
          <p:nvSpPr>
            <p:cNvPr id="14" name="Triangolo 13">
              <a:extLst>
                <a:ext uri="{FF2B5EF4-FFF2-40B4-BE49-F238E27FC236}">
                  <a16:creationId xmlns:a16="http://schemas.microsoft.com/office/drawing/2014/main" id="{BD7D7220-8071-BE48-BC66-D5C8038C95CA}"/>
                </a:ext>
              </a:extLst>
            </p:cNvPr>
            <p:cNvSpPr/>
            <p:nvPr/>
          </p:nvSpPr>
          <p:spPr>
            <a:xfrm rot="5400000">
              <a:off x="7832771" y="2124299"/>
              <a:ext cx="179616" cy="150930"/>
            </a:xfrm>
            <a:prstGeom prst="triangl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chemeClr val="accent5"/>
                </a:solidFill>
              </a:endParaRPr>
            </a:p>
          </p:txBody>
        </p:sp>
      </p:grpSp>
      <p:grpSp>
        <p:nvGrpSpPr>
          <p:cNvPr id="3" name="Gruppo 2">
            <a:extLst>
              <a:ext uri="{FF2B5EF4-FFF2-40B4-BE49-F238E27FC236}">
                <a16:creationId xmlns:a16="http://schemas.microsoft.com/office/drawing/2014/main" id="{84136895-D400-D549-9ECE-0E72C3FBAF8F}"/>
              </a:ext>
            </a:extLst>
          </p:cNvPr>
          <p:cNvGrpSpPr/>
          <p:nvPr/>
        </p:nvGrpSpPr>
        <p:grpSpPr>
          <a:xfrm>
            <a:off x="6630501" y="4609346"/>
            <a:ext cx="4017531" cy="708812"/>
            <a:chOff x="6714584" y="4073319"/>
            <a:chExt cx="4017531" cy="708812"/>
          </a:xfrm>
        </p:grpSpPr>
        <p:sp>
          <p:nvSpPr>
            <p:cNvPr id="12" name="Rettangolo 11">
              <a:extLst>
                <a:ext uri="{FF2B5EF4-FFF2-40B4-BE49-F238E27FC236}">
                  <a16:creationId xmlns:a16="http://schemas.microsoft.com/office/drawing/2014/main" id="{A77F672D-5FE6-DD40-9A33-C505AC02C275}"/>
                </a:ext>
              </a:extLst>
            </p:cNvPr>
            <p:cNvSpPr/>
            <p:nvPr/>
          </p:nvSpPr>
          <p:spPr>
            <a:xfrm>
              <a:off x="6714584" y="4443577"/>
              <a:ext cx="2923402" cy="338554"/>
            </a:xfrm>
            <a:prstGeom prst="rect">
              <a:avLst/>
            </a:prstGeom>
          </p:spPr>
          <p:txBody>
            <a:bodyPr wrap="square">
              <a:spAutoFit/>
            </a:bodyPr>
            <a:lstStyle/>
            <a:p>
              <a:r>
                <a:rPr lang="en-GB" sz="1600" b="1" dirty="0">
                  <a:solidFill>
                    <a:srgbClr val="164193"/>
                  </a:solidFill>
                  <a:latin typeface="Arial" panose="020B0604020202020204" pitchFamily="34" charset="0"/>
                  <a:cs typeface="Arial" panose="020B0604020202020204" pitchFamily="34" charset="0"/>
                </a:rPr>
                <a:t>Recommended responses</a:t>
              </a:r>
              <a:endParaRPr lang="it-IT" sz="1600" dirty="0">
                <a:solidFill>
                  <a:srgbClr val="164193"/>
                </a:solidFill>
              </a:endParaRPr>
            </a:p>
          </p:txBody>
        </p:sp>
        <p:sp>
          <p:nvSpPr>
            <p:cNvPr id="13" name="Rettangolo con angoli arrotondati 12">
              <a:extLst>
                <a:ext uri="{FF2B5EF4-FFF2-40B4-BE49-F238E27FC236}">
                  <a16:creationId xmlns:a16="http://schemas.microsoft.com/office/drawing/2014/main" id="{FDD561AF-A819-FF4C-8EAE-297881E889E5}"/>
                </a:ext>
              </a:extLst>
            </p:cNvPr>
            <p:cNvSpPr>
              <a:spLocks noChangeAspect="1"/>
            </p:cNvSpPr>
            <p:nvPr/>
          </p:nvSpPr>
          <p:spPr>
            <a:xfrm>
              <a:off x="6714584" y="4073319"/>
              <a:ext cx="4017531"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tlCol="0" anchor="ctr">
              <a:noAutofit/>
            </a:bodyPr>
            <a:lstStyle/>
            <a:p>
              <a:r>
                <a:rPr lang="en-GB" sz="1600" b="1" dirty="0">
                  <a:solidFill>
                    <a:schemeClr val="bg1"/>
                  </a:solidFill>
                  <a:latin typeface="Arial" panose="020B0604020202020204" pitchFamily="34" charset="0"/>
                  <a:cs typeface="Arial" panose="020B0604020202020204" pitchFamily="34" charset="0"/>
                </a:rPr>
                <a:t>should we respond to disinformation? </a:t>
              </a:r>
            </a:p>
          </p:txBody>
        </p:sp>
        <p:sp>
          <p:nvSpPr>
            <p:cNvPr id="15" name="Triangolo 14">
              <a:extLst>
                <a:ext uri="{FF2B5EF4-FFF2-40B4-BE49-F238E27FC236}">
                  <a16:creationId xmlns:a16="http://schemas.microsoft.com/office/drawing/2014/main" id="{91ED7ABB-5E48-7D48-87ED-AAF1083A15F9}"/>
                </a:ext>
              </a:extLst>
            </p:cNvPr>
            <p:cNvSpPr/>
            <p:nvPr/>
          </p:nvSpPr>
          <p:spPr>
            <a:xfrm rot="5400000">
              <a:off x="9403957" y="4551075"/>
              <a:ext cx="179616" cy="150930"/>
            </a:xfrm>
            <a:prstGeom prst="triangle">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grpSp>
        <p:nvGrpSpPr>
          <p:cNvPr id="17" name="Gruppo 16">
            <a:extLst>
              <a:ext uri="{FF2B5EF4-FFF2-40B4-BE49-F238E27FC236}">
                <a16:creationId xmlns:a16="http://schemas.microsoft.com/office/drawing/2014/main" id="{62130E43-1F3D-6D4F-A9D9-6C118CB4EE3A}"/>
              </a:ext>
            </a:extLst>
          </p:cNvPr>
          <p:cNvGrpSpPr/>
          <p:nvPr/>
        </p:nvGrpSpPr>
        <p:grpSpPr>
          <a:xfrm>
            <a:off x="6630501" y="3362839"/>
            <a:ext cx="2915353" cy="715366"/>
            <a:chOff x="6714584" y="2805791"/>
            <a:chExt cx="2915353" cy="715366"/>
          </a:xfrm>
        </p:grpSpPr>
        <p:sp>
          <p:nvSpPr>
            <p:cNvPr id="10" name="Rettangolo con angoli arrotondati 9">
              <a:extLst>
                <a:ext uri="{FF2B5EF4-FFF2-40B4-BE49-F238E27FC236}">
                  <a16:creationId xmlns:a16="http://schemas.microsoft.com/office/drawing/2014/main" id="{8E7D4F7F-6087-3843-8E98-030B1FE1907A}"/>
                </a:ext>
              </a:extLst>
            </p:cNvPr>
            <p:cNvSpPr>
              <a:spLocks noChangeAspect="1"/>
            </p:cNvSpPr>
            <p:nvPr/>
          </p:nvSpPr>
          <p:spPr>
            <a:xfrm>
              <a:off x="6714584" y="2805791"/>
              <a:ext cx="2915353" cy="35645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en-GB" sz="1600" b="1" dirty="0">
                  <a:solidFill>
                    <a:schemeClr val="bg1"/>
                  </a:solidFill>
                  <a:latin typeface="Arial" panose="020B0604020202020204" pitchFamily="34" charset="0"/>
                  <a:cs typeface="Arial" panose="020B0604020202020204" pitchFamily="34" charset="0"/>
                </a:rPr>
                <a:t>does disinformation work?</a:t>
              </a:r>
            </a:p>
          </p:txBody>
        </p:sp>
        <p:sp>
          <p:nvSpPr>
            <p:cNvPr id="11" name="Rettangolo 10">
              <a:extLst>
                <a:ext uri="{FF2B5EF4-FFF2-40B4-BE49-F238E27FC236}">
                  <a16:creationId xmlns:a16="http://schemas.microsoft.com/office/drawing/2014/main" id="{B452ABE3-A04E-3046-BACA-A1C12E136F90}"/>
                </a:ext>
              </a:extLst>
            </p:cNvPr>
            <p:cNvSpPr/>
            <p:nvPr/>
          </p:nvSpPr>
          <p:spPr>
            <a:xfrm>
              <a:off x="6714584" y="3182603"/>
              <a:ext cx="1189195" cy="338554"/>
            </a:xfrm>
            <a:prstGeom prst="rect">
              <a:avLst/>
            </a:prstGeom>
          </p:spPr>
          <p:txBody>
            <a:bodyPr wrap="square">
              <a:spAutoFit/>
            </a:bodyPr>
            <a:lstStyle/>
            <a:p>
              <a:r>
                <a:rPr lang="en-GB" sz="1600" b="1" dirty="0">
                  <a:solidFill>
                    <a:srgbClr val="164193"/>
                  </a:solidFill>
                  <a:latin typeface="Arial" panose="020B0604020202020204" pitchFamily="34" charset="0"/>
                  <a:cs typeface="Arial" panose="020B0604020202020204" pitchFamily="34" charset="0"/>
                </a:rPr>
                <a:t>Examples</a:t>
              </a:r>
              <a:endParaRPr lang="it-IT" sz="1600" dirty="0">
                <a:solidFill>
                  <a:srgbClr val="164193"/>
                </a:solidFill>
              </a:endParaRPr>
            </a:p>
          </p:txBody>
        </p:sp>
        <p:sp>
          <p:nvSpPr>
            <p:cNvPr id="16" name="Triangolo 15">
              <a:extLst>
                <a:ext uri="{FF2B5EF4-FFF2-40B4-BE49-F238E27FC236}">
                  <a16:creationId xmlns:a16="http://schemas.microsoft.com/office/drawing/2014/main" id="{5836F158-D637-F64F-9910-0FD70545B2F4}"/>
                </a:ext>
              </a:extLst>
            </p:cNvPr>
            <p:cNvSpPr/>
            <p:nvPr/>
          </p:nvSpPr>
          <p:spPr>
            <a:xfrm rot="5400000">
              <a:off x="7811751" y="3288411"/>
              <a:ext cx="179616" cy="150930"/>
            </a:xfrm>
            <a:prstGeom prst="triangle">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p>
          </p:txBody>
        </p:sp>
      </p:grpSp>
    </p:spTree>
    <p:extLst>
      <p:ext uri="{BB962C8B-B14F-4D97-AF65-F5344CB8AC3E}">
        <p14:creationId xmlns:p14="http://schemas.microsoft.com/office/powerpoint/2010/main" val="777113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65F97DE1-EC8A-6640-9C8D-E309FC686498}"/>
              </a:ext>
            </a:extLst>
          </p:cNvPr>
          <p:cNvSpPr>
            <a:spLocks noGrp="1"/>
          </p:cNvSpPr>
          <p:nvPr>
            <p:ph type="ctrTitle"/>
          </p:nvPr>
        </p:nvSpPr>
        <p:spPr/>
        <p:txBody>
          <a:bodyPr/>
          <a:lstStyle/>
          <a:p>
            <a:r>
              <a:rPr lang="it-IT" dirty="0"/>
              <a:t>WHAT IS DISINFORMATION</a:t>
            </a:r>
          </a:p>
        </p:txBody>
      </p:sp>
      <p:sp>
        <p:nvSpPr>
          <p:cNvPr id="4" name="Rettangolo 3">
            <a:extLst>
              <a:ext uri="{FF2B5EF4-FFF2-40B4-BE49-F238E27FC236}">
                <a16:creationId xmlns:a16="http://schemas.microsoft.com/office/drawing/2014/main" id="{D4E3D080-4AB9-7347-88AB-C8FF0E965C72}"/>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1</a:t>
            </a:r>
          </a:p>
        </p:txBody>
      </p:sp>
      <p:sp>
        <p:nvSpPr>
          <p:cNvPr id="5" name="Rettangolo con angoli arrotondati 4">
            <a:extLst>
              <a:ext uri="{FF2B5EF4-FFF2-40B4-BE49-F238E27FC236}">
                <a16:creationId xmlns:a16="http://schemas.microsoft.com/office/drawing/2014/main" id="{71038F8B-C017-834D-9F1F-73691773639C}"/>
              </a:ext>
            </a:extLst>
          </p:cNvPr>
          <p:cNvSpPr>
            <a:spLocks noChangeAspect="1"/>
          </p:cNvSpPr>
          <p:nvPr/>
        </p:nvSpPr>
        <p:spPr>
          <a:xfrm>
            <a:off x="4127425" y="3139444"/>
            <a:ext cx="1166951"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it-IT" sz="2000" b="1" dirty="0">
                <a:latin typeface="Arial" panose="020B0604020202020204" pitchFamily="34" charset="0"/>
                <a:cs typeface="Arial" panose="020B0604020202020204" pitchFamily="34" charset="0"/>
              </a:rPr>
              <a:t>FACTS</a:t>
            </a:r>
            <a:endParaRPr lang="it-IT" sz="2000" b="1" dirty="0">
              <a:highlight>
                <a:srgbClr val="FF00FF"/>
              </a:highlight>
              <a:latin typeface="Arial" panose="020B0604020202020204" pitchFamily="34" charset="0"/>
              <a:cs typeface="Arial" panose="020B0604020202020204" pitchFamily="34" charset="0"/>
            </a:endParaRPr>
          </a:p>
        </p:txBody>
      </p:sp>
      <p:sp>
        <p:nvSpPr>
          <p:cNvPr id="6" name="Rettangolo con angoli arrotondati 5">
            <a:extLst>
              <a:ext uri="{FF2B5EF4-FFF2-40B4-BE49-F238E27FC236}">
                <a16:creationId xmlns:a16="http://schemas.microsoft.com/office/drawing/2014/main" id="{6E5C3C5F-2620-BD44-AE89-1EF9EFB1C29A}"/>
              </a:ext>
            </a:extLst>
          </p:cNvPr>
          <p:cNvSpPr>
            <a:spLocks noChangeAspect="1"/>
          </p:cNvSpPr>
          <p:nvPr/>
        </p:nvSpPr>
        <p:spPr>
          <a:xfrm>
            <a:off x="4127425" y="1015785"/>
            <a:ext cx="3562679"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it-IT" sz="2000" b="1" dirty="0">
                <a:solidFill>
                  <a:schemeClr val="bg1"/>
                </a:solidFill>
                <a:latin typeface="Arial" panose="020B0604020202020204" pitchFamily="34" charset="0"/>
                <a:cs typeface="Arial" panose="020B0604020202020204" pitchFamily="34" charset="0"/>
              </a:rPr>
              <a:t>FOREIGN INTERFERENCE</a:t>
            </a:r>
          </a:p>
        </p:txBody>
      </p:sp>
      <p:sp>
        <p:nvSpPr>
          <p:cNvPr id="7" name="Rettangolo con angoli arrotondati 6">
            <a:extLst>
              <a:ext uri="{FF2B5EF4-FFF2-40B4-BE49-F238E27FC236}">
                <a16:creationId xmlns:a16="http://schemas.microsoft.com/office/drawing/2014/main" id="{0FFCD834-17F0-5642-A974-1D8015506275}"/>
              </a:ext>
            </a:extLst>
          </p:cNvPr>
          <p:cNvSpPr>
            <a:spLocks noChangeAspect="1"/>
          </p:cNvSpPr>
          <p:nvPr/>
        </p:nvSpPr>
        <p:spPr>
          <a:xfrm>
            <a:off x="4127425" y="1546700"/>
            <a:ext cx="3580967"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it-IT" sz="2000" b="1" dirty="0">
                <a:solidFill>
                  <a:schemeClr val="bg1"/>
                </a:solidFill>
                <a:latin typeface="Arial" panose="020B0604020202020204" pitchFamily="34" charset="0"/>
                <a:cs typeface="Arial" panose="020B0604020202020204" pitchFamily="34" charset="0"/>
              </a:rPr>
              <a:t>INFLUENCE OPERATIONS</a:t>
            </a:r>
          </a:p>
        </p:txBody>
      </p:sp>
      <p:sp>
        <p:nvSpPr>
          <p:cNvPr id="8" name="Rettangolo con angoli arrotondati 7">
            <a:extLst>
              <a:ext uri="{FF2B5EF4-FFF2-40B4-BE49-F238E27FC236}">
                <a16:creationId xmlns:a16="http://schemas.microsoft.com/office/drawing/2014/main" id="{BC06A0CB-C2A5-EA45-9F32-3926F85976B7}"/>
              </a:ext>
            </a:extLst>
          </p:cNvPr>
          <p:cNvSpPr>
            <a:spLocks noChangeAspect="1"/>
          </p:cNvSpPr>
          <p:nvPr/>
        </p:nvSpPr>
        <p:spPr>
          <a:xfrm>
            <a:off x="4127425" y="2077614"/>
            <a:ext cx="2666567"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it-IT" sz="2000" b="1" dirty="0">
                <a:latin typeface="Arial" panose="020B0604020202020204" pitchFamily="34" charset="0"/>
                <a:cs typeface="Arial" panose="020B0604020202020204" pitchFamily="34" charset="0"/>
              </a:rPr>
              <a:t>DIS-INFORMATION</a:t>
            </a:r>
            <a:endParaRPr lang="it-IT" sz="2000" b="1" dirty="0">
              <a:highlight>
                <a:srgbClr val="FF00FF"/>
              </a:highlight>
              <a:latin typeface="Arial" panose="020B0604020202020204" pitchFamily="34" charset="0"/>
              <a:cs typeface="Arial" panose="020B0604020202020204" pitchFamily="34" charset="0"/>
            </a:endParaRPr>
          </a:p>
        </p:txBody>
      </p:sp>
      <p:sp>
        <p:nvSpPr>
          <p:cNvPr id="9" name="Rettangolo con angoli arrotondati 8">
            <a:extLst>
              <a:ext uri="{FF2B5EF4-FFF2-40B4-BE49-F238E27FC236}">
                <a16:creationId xmlns:a16="http://schemas.microsoft.com/office/drawing/2014/main" id="{F12FF18D-07E5-3145-93A5-40A33BCE85FA}"/>
              </a:ext>
            </a:extLst>
          </p:cNvPr>
          <p:cNvSpPr>
            <a:spLocks noChangeAspect="1"/>
          </p:cNvSpPr>
          <p:nvPr/>
        </p:nvSpPr>
        <p:spPr>
          <a:xfrm>
            <a:off x="4127425" y="3670359"/>
            <a:ext cx="1633295"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it-IT" sz="2000" b="1" dirty="0">
                <a:latin typeface="Arial" panose="020B0604020202020204" pitchFamily="34" charset="0"/>
                <a:cs typeface="Arial" panose="020B0604020202020204" pitchFamily="34" charset="0"/>
              </a:rPr>
              <a:t>OPINIONS</a:t>
            </a:r>
            <a:endParaRPr lang="it-IT" sz="2000" b="1" dirty="0">
              <a:highlight>
                <a:srgbClr val="FF00FF"/>
              </a:highlight>
              <a:latin typeface="Arial" panose="020B0604020202020204" pitchFamily="34" charset="0"/>
              <a:cs typeface="Arial" panose="020B0604020202020204" pitchFamily="34" charset="0"/>
            </a:endParaRPr>
          </a:p>
        </p:txBody>
      </p:sp>
      <p:sp>
        <p:nvSpPr>
          <p:cNvPr id="10" name="Rettangolo con angoli arrotondati 9">
            <a:extLst>
              <a:ext uri="{FF2B5EF4-FFF2-40B4-BE49-F238E27FC236}">
                <a16:creationId xmlns:a16="http://schemas.microsoft.com/office/drawing/2014/main" id="{DDBA1B9E-88AB-8548-A87A-CB56A3659760}"/>
              </a:ext>
            </a:extLst>
          </p:cNvPr>
          <p:cNvSpPr>
            <a:spLocks noChangeAspect="1"/>
          </p:cNvSpPr>
          <p:nvPr/>
        </p:nvSpPr>
        <p:spPr>
          <a:xfrm>
            <a:off x="4127425" y="2608529"/>
            <a:ext cx="2648279"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it-IT" sz="2000" b="1" dirty="0">
                <a:latin typeface="Arial" panose="020B0604020202020204" pitchFamily="34" charset="0"/>
                <a:cs typeface="Arial" panose="020B0604020202020204" pitchFamily="34" charset="0"/>
              </a:rPr>
              <a:t>MIS-INFORMATION</a:t>
            </a:r>
            <a:endParaRPr lang="it-IT" sz="2000" b="1" dirty="0">
              <a:highlight>
                <a:srgbClr val="FF00FF"/>
              </a:highlight>
              <a:latin typeface="Arial" panose="020B0604020202020204" pitchFamily="34" charset="0"/>
              <a:cs typeface="Arial" panose="020B0604020202020204" pitchFamily="34" charset="0"/>
            </a:endParaRPr>
          </a:p>
        </p:txBody>
      </p:sp>
      <p:sp>
        <p:nvSpPr>
          <p:cNvPr id="11" name="Rettangolo con angoli arrotondati 10">
            <a:extLst>
              <a:ext uri="{FF2B5EF4-FFF2-40B4-BE49-F238E27FC236}">
                <a16:creationId xmlns:a16="http://schemas.microsoft.com/office/drawing/2014/main" id="{2643BE59-3434-1146-A7E2-397A23FD403B}"/>
              </a:ext>
            </a:extLst>
          </p:cNvPr>
          <p:cNvSpPr>
            <a:spLocks noChangeAspect="1"/>
          </p:cNvSpPr>
          <p:nvPr/>
        </p:nvSpPr>
        <p:spPr>
          <a:xfrm>
            <a:off x="4127425" y="4201273"/>
            <a:ext cx="2767151"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noAutofit/>
          </a:bodyPr>
          <a:lstStyle/>
          <a:p>
            <a:r>
              <a:rPr lang="it-IT" sz="2000" b="1" dirty="0">
                <a:latin typeface="Arial" panose="020B0604020202020204" pitchFamily="34" charset="0"/>
                <a:cs typeface="Arial" panose="020B0604020202020204" pitchFamily="34" charset="0"/>
              </a:rPr>
              <a:t>SATIRE &amp; HUMOUR</a:t>
            </a:r>
            <a:endParaRPr lang="it-IT" sz="2000" b="1" dirty="0">
              <a:highlight>
                <a:srgbClr val="FF00FF"/>
              </a:highlight>
              <a:latin typeface="Arial" panose="020B0604020202020204" pitchFamily="34" charset="0"/>
              <a:cs typeface="Arial" panose="020B0604020202020204" pitchFamily="34" charset="0"/>
            </a:endParaRPr>
          </a:p>
        </p:txBody>
      </p:sp>
      <p:sp>
        <p:nvSpPr>
          <p:cNvPr id="12" name="Rettangolo con angoli arrotondati 11">
            <a:extLst>
              <a:ext uri="{FF2B5EF4-FFF2-40B4-BE49-F238E27FC236}">
                <a16:creationId xmlns:a16="http://schemas.microsoft.com/office/drawing/2014/main" id="{A3C21ADD-4464-4847-83C4-CB6506329C49}"/>
              </a:ext>
            </a:extLst>
          </p:cNvPr>
          <p:cNvSpPr>
            <a:spLocks noChangeAspect="1"/>
          </p:cNvSpPr>
          <p:nvPr/>
        </p:nvSpPr>
        <p:spPr>
          <a:xfrm>
            <a:off x="4103136" y="4928570"/>
            <a:ext cx="5902298" cy="1114574"/>
          </a:xfrm>
          <a:prstGeom prst="roundRect">
            <a:avLst>
              <a:gd name="adj" fmla="val 50000"/>
            </a:avLst>
          </a:prstGeom>
          <a:solidFill>
            <a:srgbClr val="164193"/>
          </a:solidFill>
          <a:ln>
            <a:noFill/>
          </a:ln>
        </p:spPr>
        <p:style>
          <a:lnRef idx="2">
            <a:schemeClr val="accent1">
              <a:shade val="50000"/>
            </a:schemeClr>
          </a:lnRef>
          <a:fillRef idx="1">
            <a:schemeClr val="accent1"/>
          </a:fillRef>
          <a:effectRef idx="0">
            <a:schemeClr val="accent1"/>
          </a:effectRef>
          <a:fontRef idx="minor">
            <a:schemeClr val="lt1"/>
          </a:fontRef>
        </p:style>
        <p:txBody>
          <a:bodyPr lIns="216000" tIns="72000" rIns="0" bIns="0" rtlCol="0" anchor="ctr"/>
          <a:lstStyle/>
          <a:p>
            <a:pPr>
              <a:lnSpc>
                <a:spcPts val="3780"/>
              </a:lnSpc>
            </a:pPr>
            <a:r>
              <a:rPr lang="it-IT" sz="4000" b="1" dirty="0">
                <a:solidFill>
                  <a:schemeClr val="bg1"/>
                </a:solidFill>
                <a:latin typeface="Arial" panose="020B0604020202020204" pitchFamily="34" charset="0"/>
                <a:cs typeface="Arial" panose="020B0604020202020204" pitchFamily="34" charset="0"/>
              </a:rPr>
              <a:t>WHAT IS FACT </a:t>
            </a:r>
          </a:p>
          <a:p>
            <a:pPr>
              <a:lnSpc>
                <a:spcPts val="3780"/>
              </a:lnSpc>
            </a:pPr>
            <a:r>
              <a:rPr lang="it-IT" sz="4000" b="1" dirty="0">
                <a:solidFill>
                  <a:schemeClr val="bg1"/>
                </a:solidFill>
                <a:latin typeface="Arial" panose="020B0604020202020204" pitchFamily="34" charset="0"/>
                <a:cs typeface="Arial" panose="020B0604020202020204" pitchFamily="34" charset="0"/>
              </a:rPr>
              <a:t>WHAT IS FICTION</a:t>
            </a:r>
          </a:p>
        </p:txBody>
      </p:sp>
      <p:pic>
        <p:nvPicPr>
          <p:cNvPr id="13" name="Immagine 12">
            <a:extLst>
              <a:ext uri="{FF2B5EF4-FFF2-40B4-BE49-F238E27FC236}">
                <a16:creationId xmlns:a16="http://schemas.microsoft.com/office/drawing/2014/main" id="{F6A6CE10-7DE8-3A41-ABDD-C5BE7F320E09}"/>
              </a:ext>
            </a:extLst>
          </p:cNvPr>
          <p:cNvPicPr>
            <a:picLocks noChangeAspect="1"/>
          </p:cNvPicPr>
          <p:nvPr/>
        </p:nvPicPr>
        <p:blipFill>
          <a:blip r:embed="rId4"/>
          <a:stretch>
            <a:fillRect/>
          </a:stretch>
        </p:blipFill>
        <p:spPr>
          <a:xfrm>
            <a:off x="8189887" y="2140194"/>
            <a:ext cx="2551061" cy="3715940"/>
          </a:xfrm>
          <a:prstGeom prst="rect">
            <a:avLst/>
          </a:prstGeom>
        </p:spPr>
      </p:pic>
      <p:pic>
        <p:nvPicPr>
          <p:cNvPr id="14" name="Immagine 13">
            <a:extLst>
              <a:ext uri="{FF2B5EF4-FFF2-40B4-BE49-F238E27FC236}">
                <a16:creationId xmlns:a16="http://schemas.microsoft.com/office/drawing/2014/main" id="{CC7ADE4A-0D84-D947-BD39-C8A99BE165DB}"/>
              </a:ext>
            </a:extLst>
          </p:cNvPr>
          <p:cNvPicPr>
            <a:picLocks noChangeAspect="1"/>
          </p:cNvPicPr>
          <p:nvPr/>
        </p:nvPicPr>
        <p:blipFill>
          <a:blip r:embed="rId5"/>
          <a:srcRect/>
          <a:stretch/>
        </p:blipFill>
        <p:spPr>
          <a:xfrm flipH="1">
            <a:off x="1126385" y="831198"/>
            <a:ext cx="3117188" cy="5405404"/>
          </a:xfrm>
          <a:prstGeom prst="rect">
            <a:avLst/>
          </a:prstGeom>
          <a:effectLst>
            <a:reflection blurRad="6350" stA="9000" endPos="55000" dir="5400000" sy="-100000" algn="bl" rotWithShape="0"/>
          </a:effectLst>
        </p:spPr>
      </p:pic>
    </p:spTree>
    <p:extLst>
      <p:ext uri="{BB962C8B-B14F-4D97-AF65-F5344CB8AC3E}">
        <p14:creationId xmlns:p14="http://schemas.microsoft.com/office/powerpoint/2010/main" val="181442893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sp>
        <p:nvSpPr>
          <p:cNvPr id="3" name="Titolo 2">
            <a:extLst>
              <a:ext uri="{FF2B5EF4-FFF2-40B4-BE49-F238E27FC236}">
                <a16:creationId xmlns:a16="http://schemas.microsoft.com/office/drawing/2014/main" id="{D7172611-5949-5242-960E-923577285CB2}"/>
              </a:ext>
            </a:extLst>
          </p:cNvPr>
          <p:cNvSpPr>
            <a:spLocks noGrp="1"/>
          </p:cNvSpPr>
          <p:nvPr>
            <p:ph type="ctrTitle"/>
          </p:nvPr>
        </p:nvSpPr>
        <p:spPr>
          <a:xfrm>
            <a:off x="0" y="-199215"/>
            <a:ext cx="12192000" cy="398429"/>
          </a:xfrm>
        </p:spPr>
        <p:txBody>
          <a:bodyPr/>
          <a:lstStyle/>
          <a:p>
            <a:r>
              <a:rPr lang="it-IT" dirty="0"/>
              <a:t>WHAT IS DISINFORMATION - </a:t>
            </a:r>
            <a:r>
              <a:rPr lang="en-LU" b="1"/>
              <a:t>THE </a:t>
            </a:r>
            <a:r>
              <a:rPr lang="en-IE" b="1" dirty="0"/>
              <a:t>‘ANTI-VAX’ MOVEMENT</a:t>
            </a:r>
            <a:endParaRPr lang="it-IT" b="1" dirty="0"/>
          </a:p>
        </p:txBody>
      </p:sp>
      <p:sp>
        <p:nvSpPr>
          <p:cNvPr id="5" name="Rettangolo 4">
            <a:extLst>
              <a:ext uri="{FF2B5EF4-FFF2-40B4-BE49-F238E27FC236}">
                <a16:creationId xmlns:a16="http://schemas.microsoft.com/office/drawing/2014/main" id="{E5AE551A-7389-6E4B-B49C-FAC93B9C930D}"/>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1</a:t>
            </a:r>
          </a:p>
        </p:txBody>
      </p:sp>
      <p:pic>
        <p:nvPicPr>
          <p:cNvPr id="4" name="Elementi multimediali online 3" descr="Journal: Study Linking Vaccine to Autism 'Fraud'">
            <a:hlinkClick r:id="" action="ppaction://media"/>
            <a:extLst>
              <a:ext uri="{FF2B5EF4-FFF2-40B4-BE49-F238E27FC236}">
                <a16:creationId xmlns:a16="http://schemas.microsoft.com/office/drawing/2014/main" id="{B7D54B95-13DE-664E-BA85-45565F5555CF}"/>
              </a:ext>
            </a:extLst>
          </p:cNvPr>
          <p:cNvPicPr>
            <a:picLocks noGrp="1" noRot="1" noChangeAspect="1"/>
          </p:cNvPicPr>
          <p:nvPr>
            <p:ph type="media" sz="quarter" idx="10"/>
            <a:videoFile r:link="rId1"/>
          </p:nvPr>
        </p:nvPicPr>
        <p:blipFill>
          <a:blip r:embed="rId5"/>
          <a:stretch>
            <a:fillRect/>
          </a:stretch>
        </p:blipFill>
        <p:spPr>
          <a:xfrm>
            <a:off x="655991" y="1727907"/>
            <a:ext cx="5592409" cy="3630156"/>
          </a:xfrm>
          <a:prstGeom prst="rect">
            <a:avLst/>
          </a:prstGeom>
        </p:spPr>
      </p:pic>
      <p:pic>
        <p:nvPicPr>
          <p:cNvPr id="8" name="Immagine 7">
            <a:extLst>
              <a:ext uri="{FF2B5EF4-FFF2-40B4-BE49-F238E27FC236}">
                <a16:creationId xmlns:a16="http://schemas.microsoft.com/office/drawing/2014/main" id="{4D9B2EE7-39FE-E041-A6FB-E0F7773FCBD3}"/>
              </a:ext>
            </a:extLst>
          </p:cNvPr>
          <p:cNvPicPr>
            <a:picLocks noChangeAspect="1"/>
          </p:cNvPicPr>
          <p:nvPr/>
        </p:nvPicPr>
        <p:blipFill rotWithShape="1">
          <a:blip r:embed="rId6"/>
          <a:srcRect t="22969" b="-23359"/>
          <a:stretch/>
        </p:blipFill>
        <p:spPr>
          <a:xfrm>
            <a:off x="6869827" y="216000"/>
            <a:ext cx="4698242" cy="6732000"/>
          </a:xfrm>
          <a:prstGeom prst="rect">
            <a:avLst/>
          </a:prstGeom>
        </p:spPr>
      </p:pic>
      <p:sp>
        <p:nvSpPr>
          <p:cNvPr id="20" name="Rettangolo con angoli arrotondati 19">
            <a:extLst>
              <a:ext uri="{FF2B5EF4-FFF2-40B4-BE49-F238E27FC236}">
                <a16:creationId xmlns:a16="http://schemas.microsoft.com/office/drawing/2014/main" id="{E363850F-2D56-7641-A89C-377EE15F158E}"/>
              </a:ext>
            </a:extLst>
          </p:cNvPr>
          <p:cNvSpPr/>
          <p:nvPr/>
        </p:nvSpPr>
        <p:spPr>
          <a:xfrm>
            <a:off x="7147414" y="2568808"/>
            <a:ext cx="4155508" cy="360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r>
              <a:rPr lang="it-IT" b="1" dirty="0" err="1">
                <a:solidFill>
                  <a:schemeClr val="bg1"/>
                </a:solidFill>
                <a:latin typeface="Arial" panose="020B0604020202020204" pitchFamily="34" charset="0"/>
                <a:cs typeface="Arial" panose="020B0604020202020204" pitchFamily="34" charset="0"/>
              </a:rPr>
              <a:t>Fake</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conclusions</a:t>
            </a:r>
            <a:r>
              <a:rPr lang="it-IT" b="1" dirty="0">
                <a:solidFill>
                  <a:schemeClr val="bg1"/>
                </a:solidFill>
                <a:latin typeface="Arial" panose="020B0604020202020204" pitchFamily="34" charset="0"/>
                <a:cs typeface="Arial" panose="020B0604020202020204" pitchFamily="34" charset="0"/>
              </a:rPr>
              <a:t>, social </a:t>
            </a:r>
            <a:r>
              <a:rPr lang="it-IT" b="1" dirty="0" err="1">
                <a:solidFill>
                  <a:schemeClr val="bg1"/>
                </a:solidFill>
                <a:latin typeface="Arial" panose="020B0604020202020204" pitchFamily="34" charset="0"/>
                <a:cs typeface="Arial" panose="020B0604020202020204" pitchFamily="34" charset="0"/>
              </a:rPr>
              <a:t>illusion</a:t>
            </a:r>
            <a:endParaRPr lang="en-LU" b="1" dirty="0">
              <a:solidFill>
                <a:schemeClr val="bg1"/>
              </a:solidFill>
              <a:latin typeface="Arial" panose="020B0604020202020204" pitchFamily="34" charset="0"/>
              <a:cs typeface="Arial" panose="020B0604020202020204" pitchFamily="34" charset="0"/>
            </a:endParaRPr>
          </a:p>
        </p:txBody>
      </p:sp>
      <p:sp>
        <p:nvSpPr>
          <p:cNvPr id="21" name="Rettangolo con angoli arrotondati 20">
            <a:extLst>
              <a:ext uri="{FF2B5EF4-FFF2-40B4-BE49-F238E27FC236}">
                <a16:creationId xmlns:a16="http://schemas.microsoft.com/office/drawing/2014/main" id="{E2286A21-B0F4-2E43-9B8D-65EB1159A09D}"/>
              </a:ext>
            </a:extLst>
          </p:cNvPr>
          <p:cNvSpPr/>
          <p:nvPr/>
        </p:nvSpPr>
        <p:spPr>
          <a:xfrm>
            <a:off x="7147414" y="3159987"/>
            <a:ext cx="4155508" cy="685254"/>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860"/>
              </a:lnSpc>
            </a:pPr>
            <a:r>
              <a:rPr lang="it-IT" b="1" dirty="0" err="1">
                <a:solidFill>
                  <a:schemeClr val="bg1"/>
                </a:solidFill>
                <a:latin typeface="Arial" panose="020B0604020202020204" pitchFamily="34" charset="0"/>
                <a:cs typeface="Arial" panose="020B0604020202020204" pitchFamily="34" charset="0"/>
              </a:rPr>
              <a:t>Scapegoating</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real</a:t>
            </a:r>
            <a:r>
              <a:rPr lang="it-IT" b="1" dirty="0">
                <a:solidFill>
                  <a:schemeClr val="bg1"/>
                </a:solidFill>
                <a:latin typeface="Arial" panose="020B0604020202020204" pitchFamily="34" charset="0"/>
                <a:cs typeface="Arial" panose="020B0604020202020204" pitchFamily="34" charset="0"/>
              </a:rPr>
              <a:t> </a:t>
            </a:r>
            <a:r>
              <a:rPr lang="it-IT" b="1" dirty="0" err="1" smtClean="0">
                <a:solidFill>
                  <a:schemeClr val="bg1"/>
                </a:solidFill>
                <a:latin typeface="Arial" panose="020B0604020202020204" pitchFamily="34" charset="0"/>
                <a:cs typeface="Arial" panose="020B0604020202020204" pitchFamily="34" charset="0"/>
              </a:rPr>
              <a:t>causes</a:t>
            </a:r>
            <a:r>
              <a:rPr lang="it-IT" b="1" dirty="0" smtClean="0">
                <a:solidFill>
                  <a:schemeClr val="bg1"/>
                </a:solidFill>
                <a:latin typeface="Arial" panose="020B0604020202020204" pitchFamily="34" charset="0"/>
                <a:cs typeface="Arial" panose="020B0604020202020204" pitchFamily="34" charset="0"/>
              </a:rPr>
              <a:t> of</a:t>
            </a:r>
            <a:r>
              <a:rPr lang="it-IT" b="1" dirty="0">
                <a:solidFill>
                  <a:schemeClr val="bg1"/>
                </a:solidFill>
                <a:latin typeface="Arial" panose="020B0604020202020204" pitchFamily="34" charset="0"/>
                <a:cs typeface="Arial" panose="020B0604020202020204" pitchFamily="34" charset="0"/>
              </a:rPr>
              <a:t/>
            </a:r>
            <a:br>
              <a:rPr lang="it-IT" b="1" dirty="0">
                <a:solidFill>
                  <a:schemeClr val="bg1"/>
                </a:solidFill>
                <a:latin typeface="Arial" panose="020B0604020202020204" pitchFamily="34" charset="0"/>
                <a:cs typeface="Arial" panose="020B0604020202020204" pitchFamily="34" charset="0"/>
              </a:rPr>
            </a:br>
            <a:r>
              <a:rPr lang="it-IT" b="1" dirty="0" err="1">
                <a:solidFill>
                  <a:schemeClr val="bg1"/>
                </a:solidFill>
                <a:latin typeface="Arial" panose="020B0604020202020204" pitchFamily="34" charset="0"/>
                <a:cs typeface="Arial" panose="020B0604020202020204" pitchFamily="34" charset="0"/>
              </a:rPr>
              <a:t>autism</a:t>
            </a:r>
            <a:r>
              <a:rPr lang="it-IT" b="1" dirty="0">
                <a:solidFill>
                  <a:schemeClr val="bg1"/>
                </a:solidFill>
                <a:latin typeface="Arial" panose="020B0604020202020204" pitchFamily="34" charset="0"/>
                <a:cs typeface="Arial" panose="020B0604020202020204" pitchFamily="34" charset="0"/>
              </a:rPr>
              <a:t> are </a:t>
            </a:r>
            <a:r>
              <a:rPr lang="it-IT" b="1" dirty="0" err="1">
                <a:solidFill>
                  <a:schemeClr val="bg1"/>
                </a:solidFill>
                <a:latin typeface="Arial" panose="020B0604020202020204" pitchFamily="34" charset="0"/>
                <a:cs typeface="Arial" panose="020B0604020202020204" pitchFamily="34" charset="0"/>
              </a:rPr>
              <a:t>forgotten</a:t>
            </a:r>
            <a:r>
              <a:rPr lang="it-IT" b="1" dirty="0">
                <a:solidFill>
                  <a:schemeClr val="bg1"/>
                </a:solidFill>
                <a:latin typeface="Arial" panose="020B0604020202020204" pitchFamily="34" charset="0"/>
                <a:cs typeface="Arial" panose="020B0604020202020204" pitchFamily="34" charset="0"/>
              </a:rPr>
              <a:t>/</a:t>
            </a:r>
            <a:r>
              <a:rPr lang="it-IT" b="1" dirty="0" err="1">
                <a:solidFill>
                  <a:schemeClr val="bg1"/>
                </a:solidFill>
                <a:latin typeface="Arial" panose="020B0604020202020204" pitchFamily="34" charset="0"/>
                <a:cs typeface="Arial" panose="020B0604020202020204" pitchFamily="34" charset="0"/>
              </a:rPr>
              <a:t>not</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analysed</a:t>
            </a:r>
            <a:endParaRPr lang="en-LU" b="1" dirty="0">
              <a:solidFill>
                <a:schemeClr val="bg1"/>
              </a:solidFill>
              <a:latin typeface="Arial" panose="020B0604020202020204" pitchFamily="34" charset="0"/>
              <a:cs typeface="Arial" panose="020B0604020202020204" pitchFamily="34" charset="0"/>
            </a:endParaRPr>
          </a:p>
        </p:txBody>
      </p:sp>
      <p:sp>
        <p:nvSpPr>
          <p:cNvPr id="22" name="Rettangolo con angoli arrotondati 21">
            <a:extLst>
              <a:ext uri="{FF2B5EF4-FFF2-40B4-BE49-F238E27FC236}">
                <a16:creationId xmlns:a16="http://schemas.microsoft.com/office/drawing/2014/main" id="{B0295E4F-E83A-1644-91D3-F37E39DA9707}"/>
              </a:ext>
            </a:extLst>
          </p:cNvPr>
          <p:cNvSpPr/>
          <p:nvPr/>
        </p:nvSpPr>
        <p:spPr>
          <a:xfrm>
            <a:off x="7147414" y="4076419"/>
            <a:ext cx="4155508" cy="756000"/>
          </a:xfrm>
          <a:prstGeom prst="roundRect">
            <a:avLst>
              <a:gd name="adj" fmla="val 50000"/>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spAutoFit/>
          </a:bodyPr>
          <a:lstStyle/>
          <a:p>
            <a:pPr algn="ctr">
              <a:lnSpc>
                <a:spcPts val="1660"/>
              </a:lnSpc>
            </a:pPr>
            <a:r>
              <a:rPr lang="it-IT" b="1" dirty="0">
                <a:solidFill>
                  <a:schemeClr val="bg1"/>
                </a:solidFill>
                <a:latin typeface="Arial" panose="020B0604020202020204" pitchFamily="34" charset="0"/>
                <a:cs typeface="Arial" panose="020B0604020202020204" pitchFamily="34" charset="0"/>
              </a:rPr>
              <a:t>Long-</a:t>
            </a:r>
            <a:r>
              <a:rPr lang="it-IT" b="1" dirty="0" err="1">
                <a:solidFill>
                  <a:schemeClr val="bg1"/>
                </a:solidFill>
                <a:latin typeface="Arial" panose="020B0604020202020204" pitchFamily="34" charset="0"/>
                <a:cs typeface="Arial" panose="020B0604020202020204" pitchFamily="34" charset="0"/>
              </a:rPr>
              <a:t>term</a:t>
            </a:r>
            <a:r>
              <a:rPr lang="it-IT" b="1" dirty="0">
                <a:solidFill>
                  <a:schemeClr val="bg1"/>
                </a:solidFill>
                <a:latin typeface="Arial" panose="020B0604020202020204" pitchFamily="34" charset="0"/>
                <a:cs typeface="Arial" panose="020B0604020202020204" pitchFamily="34" charset="0"/>
              </a:rPr>
              <a:t> impact: </a:t>
            </a:r>
            <a:r>
              <a:rPr lang="it-IT" b="1" dirty="0" err="1">
                <a:solidFill>
                  <a:schemeClr val="bg1"/>
                </a:solidFill>
                <a:latin typeface="Arial" panose="020B0604020202020204" pitchFamily="34" charset="0"/>
                <a:cs typeface="Arial" panose="020B0604020202020204" pitchFamily="34" charset="0"/>
              </a:rPr>
              <a:t>decrease</a:t>
            </a:r>
            <a:endParaRPr lang="it-IT" b="1" dirty="0">
              <a:solidFill>
                <a:schemeClr val="bg1"/>
              </a:solidFill>
              <a:latin typeface="Arial" panose="020B0604020202020204" pitchFamily="34" charset="0"/>
              <a:cs typeface="Arial" panose="020B0604020202020204" pitchFamily="34" charset="0"/>
            </a:endParaRPr>
          </a:p>
          <a:p>
            <a:pPr algn="ctr">
              <a:lnSpc>
                <a:spcPts val="1660"/>
              </a:lnSpc>
            </a:pPr>
            <a:r>
              <a:rPr lang="it-IT" b="1" dirty="0">
                <a:solidFill>
                  <a:schemeClr val="bg1"/>
                </a:solidFill>
                <a:latin typeface="Arial" panose="020B0604020202020204" pitchFamily="34" charset="0"/>
                <a:cs typeface="Arial" panose="020B0604020202020204" pitchFamily="34" charset="0"/>
              </a:rPr>
              <a:t>in </a:t>
            </a:r>
            <a:r>
              <a:rPr lang="it-IT" b="1" dirty="0" err="1">
                <a:solidFill>
                  <a:schemeClr val="bg1"/>
                </a:solidFill>
                <a:latin typeface="Arial" panose="020B0604020202020204" pitchFamily="34" charset="0"/>
                <a:cs typeface="Arial" panose="020B0604020202020204" pitchFamily="34" charset="0"/>
              </a:rPr>
              <a:t>vaccination</a:t>
            </a:r>
            <a:r>
              <a:rPr lang="it-IT" b="1" dirty="0">
                <a:solidFill>
                  <a:schemeClr val="bg1"/>
                </a:solidFill>
                <a:latin typeface="Arial" panose="020B0604020202020204" pitchFamily="34" charset="0"/>
                <a:cs typeface="Arial" panose="020B0604020202020204" pitchFamily="34" charset="0"/>
              </a:rPr>
              <a:t> % </a:t>
            </a:r>
            <a:r>
              <a:rPr lang="it-IT" b="1" dirty="0" err="1">
                <a:solidFill>
                  <a:schemeClr val="bg1"/>
                </a:solidFill>
                <a:latin typeface="Arial" panose="020B0604020202020204" pitchFamily="34" charset="0"/>
                <a:cs typeface="Arial" panose="020B0604020202020204" pitchFamily="34" charset="0"/>
              </a:rPr>
              <a:t>means</a:t>
            </a:r>
            <a:r>
              <a:rPr lang="it-IT" b="1" dirty="0">
                <a:solidFill>
                  <a:schemeClr val="bg1"/>
                </a:solidFill>
                <a:latin typeface="Arial" panose="020B0604020202020204" pitchFamily="34" charset="0"/>
                <a:cs typeface="Arial" panose="020B0604020202020204" pitchFamily="34" charset="0"/>
              </a:rPr>
              <a:t> mass </a:t>
            </a:r>
            <a:r>
              <a:rPr lang="it-IT" b="1" dirty="0" err="1">
                <a:solidFill>
                  <a:schemeClr val="bg1"/>
                </a:solidFill>
                <a:latin typeface="Arial" panose="020B0604020202020204" pitchFamily="34" charset="0"/>
                <a:cs typeface="Arial" panose="020B0604020202020204" pitchFamily="34" charset="0"/>
              </a:rPr>
              <a:t>epidemic</a:t>
            </a:r>
            <a:r>
              <a:rPr lang="it-IT" b="1" dirty="0">
                <a:solidFill>
                  <a:schemeClr val="bg1"/>
                </a:solidFill>
                <a:latin typeface="Arial" panose="020B0604020202020204" pitchFamily="34" charset="0"/>
                <a:cs typeface="Arial" panose="020B0604020202020204" pitchFamily="34" charset="0"/>
              </a:rPr>
              <a:t> </a:t>
            </a:r>
            <a:r>
              <a:rPr lang="it-IT" b="1" dirty="0" err="1">
                <a:solidFill>
                  <a:schemeClr val="bg1"/>
                </a:solidFill>
                <a:latin typeface="Arial" panose="020B0604020202020204" pitchFamily="34" charset="0"/>
                <a:cs typeface="Arial" panose="020B0604020202020204" pitchFamily="34" charset="0"/>
              </a:rPr>
              <a:t>later</a:t>
            </a:r>
            <a:endParaRPr lang="en-L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168026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E2DB084B-1B42-6547-9D83-D5379894A930}"/>
              </a:ext>
            </a:extLst>
          </p:cNvPr>
          <p:cNvSpPr>
            <a:spLocks noGrp="1"/>
          </p:cNvSpPr>
          <p:nvPr>
            <p:ph type="ctrTitle"/>
          </p:nvPr>
        </p:nvSpPr>
        <p:spPr/>
        <p:txBody>
          <a:bodyPr/>
          <a:lstStyle/>
          <a:p>
            <a:r>
              <a:rPr lang="it-IT" dirty="0"/>
              <a:t>WHAT IS DISINFORMATION - </a:t>
            </a:r>
            <a:r>
              <a:rPr lang="it-IT" b="1" dirty="0"/>
              <a:t>THE STORY OF 5G CAUSING CORONAVIRUS</a:t>
            </a:r>
          </a:p>
        </p:txBody>
      </p:sp>
      <p:pic>
        <p:nvPicPr>
          <p:cNvPr id="7" name="Immagine 6">
            <a:extLst>
              <a:ext uri="{FF2B5EF4-FFF2-40B4-BE49-F238E27FC236}">
                <a16:creationId xmlns:a16="http://schemas.microsoft.com/office/drawing/2014/main" id="{F72CC3D5-5951-5C4C-9DF9-D336AEB264E8}"/>
              </a:ext>
            </a:extLst>
          </p:cNvPr>
          <p:cNvPicPr>
            <a:picLocks noChangeAspect="1"/>
          </p:cNvPicPr>
          <p:nvPr/>
        </p:nvPicPr>
        <p:blipFill>
          <a:blip r:embed="rId3"/>
          <a:srcRect/>
          <a:stretch/>
        </p:blipFill>
        <p:spPr>
          <a:xfrm>
            <a:off x="4767930" y="1807671"/>
            <a:ext cx="2656139" cy="5412195"/>
          </a:xfrm>
          <a:prstGeom prst="rect">
            <a:avLst/>
          </a:prstGeom>
        </p:spPr>
      </p:pic>
      <p:pic>
        <p:nvPicPr>
          <p:cNvPr id="9" name="Immagine 8">
            <a:extLst>
              <a:ext uri="{FF2B5EF4-FFF2-40B4-BE49-F238E27FC236}">
                <a16:creationId xmlns:a16="http://schemas.microsoft.com/office/drawing/2014/main" id="{4A6C9482-FF90-E543-AFE5-7C677E22E692}"/>
              </a:ext>
            </a:extLst>
          </p:cNvPr>
          <p:cNvPicPr>
            <a:picLocks noChangeAspect="1"/>
          </p:cNvPicPr>
          <p:nvPr/>
        </p:nvPicPr>
        <p:blipFill>
          <a:blip r:embed="rId4"/>
          <a:stretch>
            <a:fillRect/>
          </a:stretch>
        </p:blipFill>
        <p:spPr>
          <a:xfrm>
            <a:off x="1103204" y="3273442"/>
            <a:ext cx="4473882" cy="4378044"/>
          </a:xfrm>
          <a:prstGeom prst="rect">
            <a:avLst/>
          </a:prstGeom>
        </p:spPr>
      </p:pic>
      <p:sp>
        <p:nvSpPr>
          <p:cNvPr id="10" name="Rettangolo 9">
            <a:extLst>
              <a:ext uri="{FF2B5EF4-FFF2-40B4-BE49-F238E27FC236}">
                <a16:creationId xmlns:a16="http://schemas.microsoft.com/office/drawing/2014/main" id="{F07A03EE-252F-5F40-8FBE-06151D70C279}"/>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1</a:t>
            </a:r>
          </a:p>
        </p:txBody>
      </p:sp>
      <p:sp>
        <p:nvSpPr>
          <p:cNvPr id="13" name="Rettangolo con angoli arrotondati 12">
            <a:extLst>
              <a:ext uri="{FF2B5EF4-FFF2-40B4-BE49-F238E27FC236}">
                <a16:creationId xmlns:a16="http://schemas.microsoft.com/office/drawing/2014/main" id="{BCCA719B-8253-E34E-9392-0555EEF0DB53}"/>
              </a:ext>
            </a:extLst>
          </p:cNvPr>
          <p:cNvSpPr>
            <a:spLocks noChangeAspect="1"/>
          </p:cNvSpPr>
          <p:nvPr/>
        </p:nvSpPr>
        <p:spPr>
          <a:xfrm>
            <a:off x="1452239" y="1219825"/>
            <a:ext cx="3739438" cy="461781"/>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it-IT" sz="2000" b="1" dirty="0">
                <a:solidFill>
                  <a:schemeClr val="bg1"/>
                </a:solidFill>
                <a:latin typeface="Arial" panose="020B0604020202020204" pitchFamily="34" charset="0"/>
                <a:cs typeface="Arial" panose="020B0604020202020204" pitchFamily="34" charset="0"/>
              </a:rPr>
              <a:t>FREEDOM OF EXPRESSION</a:t>
            </a:r>
          </a:p>
        </p:txBody>
      </p:sp>
      <p:sp>
        <p:nvSpPr>
          <p:cNvPr id="14" name="Rettangolo con angoli arrotondati 13">
            <a:extLst>
              <a:ext uri="{FF2B5EF4-FFF2-40B4-BE49-F238E27FC236}">
                <a16:creationId xmlns:a16="http://schemas.microsoft.com/office/drawing/2014/main" id="{B741327B-DB04-6D49-B34D-87077CD055EE}"/>
              </a:ext>
            </a:extLst>
          </p:cNvPr>
          <p:cNvSpPr>
            <a:spLocks noChangeAspect="1"/>
          </p:cNvSpPr>
          <p:nvPr/>
        </p:nvSpPr>
        <p:spPr>
          <a:xfrm>
            <a:off x="560510" y="2444169"/>
            <a:ext cx="3452271" cy="642347"/>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72000" tIns="36000" rIns="0" bIns="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CAUTIOUSNESS ABOUT</a:t>
            </a:r>
          </a:p>
          <a:p>
            <a:pPr>
              <a:lnSpc>
                <a:spcPts val="1900"/>
              </a:lnSpc>
            </a:pPr>
            <a:r>
              <a:rPr lang="it-IT" sz="2000" b="1" dirty="0">
                <a:solidFill>
                  <a:schemeClr val="bg1"/>
                </a:solidFill>
                <a:latin typeface="Arial" panose="020B0604020202020204" pitchFamily="34" charset="0"/>
                <a:cs typeface="Arial" panose="020B0604020202020204" pitchFamily="34" charset="0"/>
              </a:rPr>
              <a:t>HEALTH EFFECTS</a:t>
            </a:r>
          </a:p>
        </p:txBody>
      </p:sp>
      <p:sp>
        <p:nvSpPr>
          <p:cNvPr id="15" name="Rettangolo con angoli arrotondati 14">
            <a:extLst>
              <a:ext uri="{FF2B5EF4-FFF2-40B4-BE49-F238E27FC236}">
                <a16:creationId xmlns:a16="http://schemas.microsoft.com/office/drawing/2014/main" id="{EDCCECD8-0D97-5F44-93B5-541773F26B29}"/>
              </a:ext>
            </a:extLst>
          </p:cNvPr>
          <p:cNvSpPr>
            <a:spLocks noChangeAspect="1"/>
          </p:cNvSpPr>
          <p:nvPr/>
        </p:nvSpPr>
        <p:spPr>
          <a:xfrm>
            <a:off x="7008898" y="1219825"/>
            <a:ext cx="3562679" cy="46178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noAutofit/>
          </a:bodyPr>
          <a:lstStyle/>
          <a:p>
            <a:r>
              <a:rPr lang="it-IT" sz="2000" b="1" dirty="0">
                <a:solidFill>
                  <a:schemeClr val="bg1"/>
                </a:solidFill>
                <a:latin typeface="Arial" panose="020B0604020202020204" pitchFamily="34" charset="0"/>
                <a:cs typeface="Arial" panose="020B0604020202020204" pitchFamily="34" charset="0"/>
              </a:rPr>
              <a:t>DAMAGE TO 5G TOWERS</a:t>
            </a:r>
          </a:p>
        </p:txBody>
      </p:sp>
      <p:sp>
        <p:nvSpPr>
          <p:cNvPr id="16" name="Rettangolo con angoli arrotondati 15">
            <a:extLst>
              <a:ext uri="{FF2B5EF4-FFF2-40B4-BE49-F238E27FC236}">
                <a16:creationId xmlns:a16="http://schemas.microsoft.com/office/drawing/2014/main" id="{30E2DAB2-61FB-2547-B2E2-720D86F46E61}"/>
              </a:ext>
            </a:extLst>
          </p:cNvPr>
          <p:cNvSpPr>
            <a:spLocks noChangeAspect="1"/>
          </p:cNvSpPr>
          <p:nvPr/>
        </p:nvSpPr>
        <p:spPr>
          <a:xfrm>
            <a:off x="8735922" y="2444169"/>
            <a:ext cx="2788541" cy="637875"/>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COMMUNICATION</a:t>
            </a:r>
          </a:p>
          <a:p>
            <a:pPr>
              <a:lnSpc>
                <a:spcPts val="1900"/>
              </a:lnSpc>
            </a:pPr>
            <a:r>
              <a:rPr lang="it-IT" sz="2000" b="1" dirty="0">
                <a:solidFill>
                  <a:schemeClr val="bg1"/>
                </a:solidFill>
                <a:latin typeface="Arial" panose="020B0604020202020204" pitchFamily="34" charset="0"/>
                <a:cs typeface="Arial" panose="020B0604020202020204" pitchFamily="34" charset="0"/>
              </a:rPr>
              <a:t>NETWORKS FAIL</a:t>
            </a:r>
          </a:p>
        </p:txBody>
      </p:sp>
      <p:sp>
        <p:nvSpPr>
          <p:cNvPr id="17" name="Rettangolo con angoli arrotondati 16">
            <a:extLst>
              <a:ext uri="{FF2B5EF4-FFF2-40B4-BE49-F238E27FC236}">
                <a16:creationId xmlns:a16="http://schemas.microsoft.com/office/drawing/2014/main" id="{1D8C50A0-3D11-7A40-9BBD-A5FC06AE4653}"/>
              </a:ext>
            </a:extLst>
          </p:cNvPr>
          <p:cNvSpPr>
            <a:spLocks noChangeAspect="1"/>
          </p:cNvSpPr>
          <p:nvPr/>
        </p:nvSpPr>
        <p:spPr>
          <a:xfrm>
            <a:off x="6884450" y="3844608"/>
            <a:ext cx="3869196" cy="906900"/>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FALSE ASSOCIATION </a:t>
            </a:r>
          </a:p>
          <a:p>
            <a:pPr>
              <a:lnSpc>
                <a:spcPts val="1900"/>
              </a:lnSpc>
            </a:pPr>
            <a:r>
              <a:rPr lang="it-IT" sz="2000" b="1" dirty="0">
                <a:solidFill>
                  <a:schemeClr val="bg1"/>
                </a:solidFill>
                <a:latin typeface="Arial" panose="020B0604020202020204" pitchFamily="34" charset="0"/>
                <a:cs typeface="Arial" panose="020B0604020202020204" pitchFamily="34" charset="0"/>
              </a:rPr>
              <a:t>OF COVID-19 WITH </a:t>
            </a:r>
          </a:p>
          <a:p>
            <a:pPr>
              <a:lnSpc>
                <a:spcPts val="1900"/>
              </a:lnSpc>
            </a:pPr>
            <a:r>
              <a:rPr lang="it-IT" sz="2000" b="1" dirty="0">
                <a:solidFill>
                  <a:schemeClr val="bg1"/>
                </a:solidFill>
                <a:latin typeface="Arial" panose="020B0604020202020204" pitchFamily="34" charset="0"/>
                <a:cs typeface="Arial" panose="020B0604020202020204" pitchFamily="34" charset="0"/>
              </a:rPr>
              <a:t>NETWORK TECHNOLOGIES</a:t>
            </a:r>
          </a:p>
        </p:txBody>
      </p:sp>
    </p:spTree>
    <p:extLst>
      <p:ext uri="{BB962C8B-B14F-4D97-AF65-F5344CB8AC3E}">
        <p14:creationId xmlns:p14="http://schemas.microsoft.com/office/powerpoint/2010/main" val="293264446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a16="http://schemas.microsoft.com/office/drawing/2014/main" id="{74ADAE0D-0ABA-F644-9EF3-911E379F8644}"/>
              </a:ext>
            </a:extLst>
          </p:cNvPr>
          <p:cNvSpPr>
            <a:spLocks noGrp="1"/>
          </p:cNvSpPr>
          <p:nvPr>
            <p:ph type="ctrTitle"/>
          </p:nvPr>
        </p:nvSpPr>
        <p:spPr/>
        <p:txBody>
          <a:bodyPr/>
          <a:lstStyle/>
          <a:p>
            <a:r>
              <a:rPr lang="it-IT" dirty="0"/>
              <a:t>WHAT IS DISINFORMATION - </a:t>
            </a:r>
            <a:r>
              <a:rPr lang="it-IT" b="1" dirty="0"/>
              <a:t>DRINKING HOT WATER KILLS THE CORONAVIRUS</a:t>
            </a:r>
          </a:p>
        </p:txBody>
      </p:sp>
      <p:pic>
        <p:nvPicPr>
          <p:cNvPr id="9" name="Immagine 8">
            <a:extLst>
              <a:ext uri="{FF2B5EF4-FFF2-40B4-BE49-F238E27FC236}">
                <a16:creationId xmlns:a16="http://schemas.microsoft.com/office/drawing/2014/main" id="{1F183422-8997-4342-A9E3-86B3CA2A9ED9}"/>
              </a:ext>
            </a:extLst>
          </p:cNvPr>
          <p:cNvPicPr>
            <a:picLocks noChangeAspect="1"/>
          </p:cNvPicPr>
          <p:nvPr/>
        </p:nvPicPr>
        <p:blipFill rotWithShape="1">
          <a:blip r:embed="rId3"/>
          <a:srcRect t="-491" b="37526"/>
          <a:stretch/>
        </p:blipFill>
        <p:spPr>
          <a:xfrm>
            <a:off x="3490096" y="1439775"/>
            <a:ext cx="4263411" cy="5418225"/>
          </a:xfrm>
          <a:prstGeom prst="rect">
            <a:avLst/>
          </a:prstGeom>
        </p:spPr>
      </p:pic>
      <p:sp>
        <p:nvSpPr>
          <p:cNvPr id="10" name="Rettangolo con angoli arrotondati 9">
            <a:extLst>
              <a:ext uri="{FF2B5EF4-FFF2-40B4-BE49-F238E27FC236}">
                <a16:creationId xmlns:a16="http://schemas.microsoft.com/office/drawing/2014/main" id="{C1DA7C51-8ABF-BF44-90AE-0693EB15CD60}"/>
              </a:ext>
            </a:extLst>
          </p:cNvPr>
          <p:cNvSpPr>
            <a:spLocks noChangeAspect="1"/>
          </p:cNvSpPr>
          <p:nvPr/>
        </p:nvSpPr>
        <p:spPr>
          <a:xfrm>
            <a:off x="756995" y="2012586"/>
            <a:ext cx="3550510" cy="879865"/>
          </a:xfrm>
          <a:prstGeom prst="roundRect">
            <a:avLst>
              <a:gd name="adj" fmla="val 5000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80000" tIns="36000" rIns="36000" bIns="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NO PHYSICAL HARM </a:t>
            </a:r>
          </a:p>
          <a:p>
            <a:pPr>
              <a:lnSpc>
                <a:spcPts val="1900"/>
              </a:lnSpc>
            </a:pPr>
            <a:r>
              <a:rPr lang="it-IT" sz="2000" b="1" dirty="0">
                <a:solidFill>
                  <a:schemeClr val="bg1"/>
                </a:solidFill>
                <a:latin typeface="Arial" panose="020B0604020202020204" pitchFamily="34" charset="0"/>
                <a:cs typeface="Arial" panose="020B0604020202020204" pitchFamily="34" charset="0"/>
              </a:rPr>
              <a:t>CAUSED BY DRINKING</a:t>
            </a:r>
          </a:p>
          <a:p>
            <a:pPr>
              <a:lnSpc>
                <a:spcPts val="1900"/>
              </a:lnSpc>
            </a:pPr>
            <a:r>
              <a:rPr lang="it-IT" sz="2000" b="1" dirty="0">
                <a:solidFill>
                  <a:schemeClr val="bg1"/>
                </a:solidFill>
                <a:latin typeface="Arial" panose="020B0604020202020204" pitchFamily="34" charset="0"/>
                <a:cs typeface="Arial" panose="020B0604020202020204" pitchFamily="34" charset="0"/>
              </a:rPr>
              <a:t>HOT WATER</a:t>
            </a:r>
          </a:p>
        </p:txBody>
      </p:sp>
      <p:sp>
        <p:nvSpPr>
          <p:cNvPr id="11" name="Rettangolo con angoli arrotondati 10">
            <a:extLst>
              <a:ext uri="{FF2B5EF4-FFF2-40B4-BE49-F238E27FC236}">
                <a16:creationId xmlns:a16="http://schemas.microsoft.com/office/drawing/2014/main" id="{67F33940-43C9-E048-9213-18BDBF9BA891}"/>
              </a:ext>
            </a:extLst>
          </p:cNvPr>
          <p:cNvSpPr>
            <a:spLocks noChangeAspect="1"/>
          </p:cNvSpPr>
          <p:nvPr/>
        </p:nvSpPr>
        <p:spPr>
          <a:xfrm>
            <a:off x="7292530" y="1088212"/>
            <a:ext cx="4458644" cy="1277136"/>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144000" tIns="10800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TAKES ATTENTION AWAY</a:t>
            </a:r>
          </a:p>
          <a:p>
            <a:pPr>
              <a:lnSpc>
                <a:spcPts val="1900"/>
              </a:lnSpc>
            </a:pPr>
            <a:r>
              <a:rPr lang="it-IT" sz="2000" b="1" dirty="0">
                <a:solidFill>
                  <a:schemeClr val="bg1"/>
                </a:solidFill>
                <a:latin typeface="Arial" panose="020B0604020202020204" pitchFamily="34" charset="0"/>
                <a:cs typeface="Arial" panose="020B0604020202020204" pitchFamily="34" charset="0"/>
              </a:rPr>
              <a:t>FROM REAL WAYS</a:t>
            </a:r>
          </a:p>
          <a:p>
            <a:pPr>
              <a:lnSpc>
                <a:spcPts val="1900"/>
              </a:lnSpc>
            </a:pPr>
            <a:r>
              <a:rPr lang="it-IT" sz="2000" b="1" dirty="0">
                <a:solidFill>
                  <a:schemeClr val="bg1"/>
                </a:solidFill>
                <a:latin typeface="Arial" panose="020B0604020202020204" pitchFamily="34" charset="0"/>
                <a:cs typeface="Arial" panose="020B0604020202020204" pitchFamily="34" charset="0"/>
              </a:rPr>
              <a:t>TO PROTECT YOURSELF</a:t>
            </a:r>
          </a:p>
          <a:p>
            <a:pPr>
              <a:lnSpc>
                <a:spcPts val="1900"/>
              </a:lnSpc>
            </a:pPr>
            <a:r>
              <a:rPr lang="it-IT" sz="1400" dirty="0">
                <a:solidFill>
                  <a:schemeClr val="bg1"/>
                </a:solidFill>
                <a:latin typeface="Arial" panose="020B0604020202020204" pitchFamily="34" charset="0"/>
                <a:cs typeface="Arial" panose="020B0604020202020204" pitchFamily="34" charset="0"/>
              </a:rPr>
              <a:t>(</a:t>
            </a:r>
            <a:r>
              <a:rPr lang="it-IT" sz="1400" dirty="0" err="1">
                <a:solidFill>
                  <a:schemeClr val="bg1"/>
                </a:solidFill>
                <a:latin typeface="Arial" panose="020B0604020202020204" pitchFamily="34" charset="0"/>
                <a:cs typeface="Arial" panose="020B0604020202020204" pitchFamily="34" charset="0"/>
              </a:rPr>
              <a:t>hand-washing</a:t>
            </a:r>
            <a:r>
              <a:rPr lang="it-IT" sz="1400" dirty="0">
                <a:solidFill>
                  <a:schemeClr val="bg1"/>
                </a:solidFill>
                <a:latin typeface="Arial" panose="020B0604020202020204" pitchFamily="34" charset="0"/>
                <a:cs typeface="Arial" panose="020B0604020202020204" pitchFamily="34" charset="0"/>
              </a:rPr>
              <a:t> / or social </a:t>
            </a:r>
            <a:r>
              <a:rPr lang="it-IT" sz="1400" dirty="0" err="1">
                <a:solidFill>
                  <a:schemeClr val="bg1"/>
                </a:solidFill>
                <a:latin typeface="Arial" panose="020B0604020202020204" pitchFamily="34" charset="0"/>
                <a:cs typeface="Arial" panose="020B0604020202020204" pitchFamily="34" charset="0"/>
              </a:rPr>
              <a:t>distancing</a:t>
            </a:r>
            <a:r>
              <a:rPr lang="it-IT" sz="1400" dirty="0">
                <a:solidFill>
                  <a:schemeClr val="bg1"/>
                </a:solidFill>
                <a:latin typeface="Arial" panose="020B0604020202020204" pitchFamily="34" charset="0"/>
                <a:cs typeface="Arial" panose="020B0604020202020204" pitchFamily="34" charset="0"/>
              </a:rPr>
              <a:t>, </a:t>
            </a:r>
            <a:r>
              <a:rPr lang="it-IT" sz="1400" dirty="0" err="1">
                <a:solidFill>
                  <a:schemeClr val="bg1"/>
                </a:solidFill>
                <a:latin typeface="Arial" panose="020B0604020202020204" pitchFamily="34" charset="0"/>
                <a:cs typeface="Arial" panose="020B0604020202020204" pitchFamily="34" charset="0"/>
              </a:rPr>
              <a:t>facemask</a:t>
            </a:r>
            <a:r>
              <a:rPr lang="it-IT" sz="1400" dirty="0">
                <a:solidFill>
                  <a:schemeClr val="bg1"/>
                </a:solidFill>
                <a:latin typeface="Arial" panose="020B0604020202020204" pitchFamily="34" charset="0"/>
                <a:cs typeface="Arial" panose="020B0604020202020204" pitchFamily="34" charset="0"/>
              </a:rPr>
              <a:t>)</a:t>
            </a:r>
          </a:p>
        </p:txBody>
      </p:sp>
      <p:sp>
        <p:nvSpPr>
          <p:cNvPr id="12" name="Rettangolo con angoli arrotondati 11">
            <a:extLst>
              <a:ext uri="{FF2B5EF4-FFF2-40B4-BE49-F238E27FC236}">
                <a16:creationId xmlns:a16="http://schemas.microsoft.com/office/drawing/2014/main" id="{1CC0F141-85EE-DB49-81A0-762FD9CF367A}"/>
              </a:ext>
            </a:extLst>
          </p:cNvPr>
          <p:cNvSpPr>
            <a:spLocks noChangeAspect="1"/>
          </p:cNvSpPr>
          <p:nvPr/>
        </p:nvSpPr>
        <p:spPr>
          <a:xfrm>
            <a:off x="7292530" y="2650331"/>
            <a:ext cx="4322618" cy="760071"/>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FALSE SENSE OF PROTECTION</a:t>
            </a:r>
          </a:p>
          <a:p>
            <a:pPr>
              <a:lnSpc>
                <a:spcPts val="1900"/>
              </a:lnSpc>
            </a:pPr>
            <a:r>
              <a:rPr lang="it-IT" sz="2000" b="1" dirty="0">
                <a:solidFill>
                  <a:schemeClr val="bg1"/>
                </a:solidFill>
                <a:latin typeface="Arial" panose="020B0604020202020204" pitchFamily="34" charset="0"/>
                <a:cs typeface="Arial" panose="020B0604020202020204" pitchFamily="34" charset="0"/>
              </a:rPr>
              <a:t>AGAINST THE CORONAVIRUS</a:t>
            </a:r>
            <a:endParaRPr lang="it-IT" sz="1400" dirty="0">
              <a:solidFill>
                <a:schemeClr val="bg1"/>
              </a:solidFill>
              <a:latin typeface="Arial" panose="020B0604020202020204" pitchFamily="34" charset="0"/>
              <a:cs typeface="Arial" panose="020B0604020202020204" pitchFamily="34" charset="0"/>
            </a:endParaRPr>
          </a:p>
        </p:txBody>
      </p:sp>
      <p:sp>
        <p:nvSpPr>
          <p:cNvPr id="13" name="Rettangolo con angoli arrotondati 12">
            <a:extLst>
              <a:ext uri="{FF2B5EF4-FFF2-40B4-BE49-F238E27FC236}">
                <a16:creationId xmlns:a16="http://schemas.microsoft.com/office/drawing/2014/main" id="{3A156AD6-7FEC-F243-8562-FFCCE1008344}"/>
              </a:ext>
            </a:extLst>
          </p:cNvPr>
          <p:cNvSpPr>
            <a:spLocks noChangeAspect="1"/>
          </p:cNvSpPr>
          <p:nvPr/>
        </p:nvSpPr>
        <p:spPr>
          <a:xfrm>
            <a:off x="7292530" y="3695385"/>
            <a:ext cx="4126135" cy="948837"/>
          </a:xfrm>
          <a:prstGeom prst="roundRect">
            <a:avLst>
              <a:gd name="adj" fmla="val 50000"/>
            </a:avLst>
          </a:prstGeom>
          <a:solidFill>
            <a:srgbClr val="FF5D0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tIns="108000" rtlCol="0" anchor="ctr">
            <a:noAutofit/>
          </a:bodyPr>
          <a:lstStyle/>
          <a:p>
            <a:pPr>
              <a:lnSpc>
                <a:spcPts val="1900"/>
              </a:lnSpc>
            </a:pPr>
            <a:r>
              <a:rPr lang="it-IT" sz="2000" b="1" dirty="0">
                <a:solidFill>
                  <a:schemeClr val="bg1"/>
                </a:solidFill>
                <a:latin typeface="Arial" panose="020B0604020202020204" pitchFamily="34" charset="0"/>
                <a:cs typeface="Arial" panose="020B0604020202020204" pitchFamily="34" charset="0"/>
              </a:rPr>
              <a:t>USES PEOPLE’S FEAR AND </a:t>
            </a:r>
          </a:p>
          <a:p>
            <a:pPr>
              <a:lnSpc>
                <a:spcPts val="1900"/>
              </a:lnSpc>
            </a:pPr>
            <a:r>
              <a:rPr lang="it-IT" sz="2000" b="1" dirty="0">
                <a:solidFill>
                  <a:schemeClr val="bg1"/>
                </a:solidFill>
                <a:latin typeface="Arial" panose="020B0604020202020204" pitchFamily="34" charset="0"/>
                <a:cs typeface="Arial" panose="020B0604020202020204" pitchFamily="34" charset="0"/>
              </a:rPr>
              <a:t>UNCERTAINTY TO SPREAD </a:t>
            </a:r>
          </a:p>
          <a:p>
            <a:pPr>
              <a:lnSpc>
                <a:spcPts val="1900"/>
              </a:lnSpc>
            </a:pPr>
            <a:r>
              <a:rPr lang="it-IT" sz="2000" b="1" dirty="0">
                <a:solidFill>
                  <a:schemeClr val="bg1"/>
                </a:solidFill>
                <a:latin typeface="Arial" panose="020B0604020202020204" pitchFamily="34" charset="0"/>
                <a:cs typeface="Arial" panose="020B0604020202020204" pitchFamily="34" charset="0"/>
              </a:rPr>
              <a:t>UNSCIENTIFIC INFORMATION</a:t>
            </a:r>
            <a:endParaRPr lang="it-IT" sz="1400" dirty="0">
              <a:solidFill>
                <a:schemeClr val="bg1"/>
              </a:solidFill>
              <a:latin typeface="Arial" panose="020B0604020202020204" pitchFamily="34" charset="0"/>
              <a:cs typeface="Arial" panose="020B0604020202020204" pitchFamily="34" charset="0"/>
            </a:endParaRPr>
          </a:p>
        </p:txBody>
      </p:sp>
      <p:sp>
        <p:nvSpPr>
          <p:cNvPr id="14" name="Rettangolo 13">
            <a:extLst>
              <a:ext uri="{FF2B5EF4-FFF2-40B4-BE49-F238E27FC236}">
                <a16:creationId xmlns:a16="http://schemas.microsoft.com/office/drawing/2014/main" id="{A899CA50-17C8-5541-9C5B-4B1A78669D5E}"/>
              </a:ext>
            </a:extLst>
          </p:cNvPr>
          <p:cNvSpPr/>
          <p:nvPr/>
        </p:nvSpPr>
        <p:spPr>
          <a:xfrm>
            <a:off x="139573" y="-86222"/>
            <a:ext cx="412292" cy="584775"/>
          </a:xfrm>
          <a:prstGeom prst="rect">
            <a:avLst/>
          </a:prstGeom>
        </p:spPr>
        <p:txBody>
          <a:bodyPr wrap="none">
            <a:spAutoFit/>
          </a:bodyPr>
          <a:lstStyle/>
          <a:p>
            <a:r>
              <a:rPr lang="it-IT" sz="3200" b="1" dirty="0">
                <a:solidFill>
                  <a:schemeClr val="bg1"/>
                </a:solidFill>
                <a:latin typeface="Arial" panose="020B0604020202020204" pitchFamily="34" charset="0"/>
                <a:cs typeface="Arial" panose="020B0604020202020204" pitchFamily="34" charset="0"/>
              </a:rPr>
              <a:t>1</a:t>
            </a:r>
          </a:p>
        </p:txBody>
      </p:sp>
    </p:spTree>
    <p:extLst>
      <p:ext uri="{BB962C8B-B14F-4D97-AF65-F5344CB8AC3E}">
        <p14:creationId xmlns:p14="http://schemas.microsoft.com/office/powerpoint/2010/main" val="783938035"/>
      </p:ext>
    </p:extLst>
  </p:cSld>
  <p:clrMapOvr>
    <a:masterClrMapping/>
  </p:clrMapOvr>
</p:sld>
</file>

<file path=ppt/theme/theme1.xml><?xml version="1.0" encoding="utf-8"?>
<a:theme xmlns:a="http://schemas.openxmlformats.org/drawingml/2006/main" name="Tema di Office">
  <a:themeElements>
    <a:clrScheme name="Collegamento ipertestuale visitato">
      <a:dk1>
        <a:srgbClr val="0A1641"/>
      </a:dk1>
      <a:lt1>
        <a:srgbClr val="FFFFFF"/>
      </a:lt1>
      <a:dk2>
        <a:srgbClr val="1D848A"/>
      </a:dk2>
      <a:lt2>
        <a:srgbClr val="B0BEFE"/>
      </a:lt2>
      <a:accent1>
        <a:srgbClr val="B7CC00"/>
      </a:accent1>
      <a:accent2>
        <a:srgbClr val="F49900"/>
      </a:accent2>
      <a:accent3>
        <a:srgbClr val="AA2C86"/>
      </a:accent3>
      <a:accent4>
        <a:srgbClr val="F9C9B9"/>
      </a:accent4>
      <a:accent5>
        <a:srgbClr val="FE5D00"/>
      </a:accent5>
      <a:accent6>
        <a:srgbClr val="39A7D2"/>
      </a:accent6>
      <a:hlink>
        <a:srgbClr val="964277"/>
      </a:hlink>
      <a:folHlink>
        <a:srgbClr val="9D71BA"/>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2265</TotalTime>
  <Words>5860</Words>
  <Application>Microsoft Office PowerPoint</Application>
  <PresentationFormat>Widescreen</PresentationFormat>
  <Paragraphs>590</Paragraphs>
  <Slides>34</Slides>
  <Notes>23</Notes>
  <HiddenSlides>0</HiddenSlides>
  <MMClips>3</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34</vt:i4>
      </vt:variant>
    </vt:vector>
  </HeadingPairs>
  <TitlesOfParts>
    <vt:vector size="40" baseType="lpstr">
      <vt:lpstr>Arial</vt:lpstr>
      <vt:lpstr>Calibri</vt:lpstr>
      <vt:lpstr>Times New Roman</vt:lpstr>
      <vt:lpstr>Wingdings</vt:lpstr>
      <vt:lpstr>Wingdings 2</vt:lpstr>
      <vt:lpstr>Tema di Office</vt:lpstr>
      <vt:lpstr>PowerPoint Presentation</vt:lpstr>
      <vt:lpstr>SOME EXAMPLES</vt:lpstr>
      <vt:lpstr>SOME EXAMPLES</vt:lpstr>
      <vt:lpstr>LESSON PLAN</vt:lpstr>
      <vt:lpstr>UNDERSTANDING DISINFORMATION</vt:lpstr>
      <vt:lpstr>WHAT IS DISINFORMATION</vt:lpstr>
      <vt:lpstr>WHAT IS DISINFORMATION - THE ‘ANTI-VAX’ MOVEMENT</vt:lpstr>
      <vt:lpstr>WHAT IS DISINFORMATION - THE STORY OF 5G CAUSING CORONAVIRUS</vt:lpstr>
      <vt:lpstr>WHAT IS DISINFORMATION - DRINKING HOT WATER KILLS THE CORONAVIRUS</vt:lpstr>
      <vt:lpstr>WHAT IS DISINFORMATION - THE SAME PERSON ACTS AS DIFFERENT ANTI-UKRAINIAN CITIZEN</vt:lpstr>
      <vt:lpstr>HOW DISINFORMATION WORKS - DISINFORMATION PROCESS I</vt:lpstr>
      <vt:lpstr>HOW DISINFORMATION WORKS - DISINFORMATION PROCESS II – EUROPEAN VALUES</vt:lpstr>
      <vt:lpstr>HOW DISINFORMATION WORKS - DISINFORMATION PROCESS II – EUROPEAN VALUES</vt:lpstr>
      <vt:lpstr>HOW DISINFORMATION WORKS - DISINFORMATION PROCESS II – EUROPEAN VALUES</vt:lpstr>
      <vt:lpstr>HOW DISINFORMATION WORKS - DISINFORMATION PROCESS II - AGAINST THE EU: FROM RUSSIA TODAY</vt:lpstr>
      <vt:lpstr>HOW DISINFORMATION WORKS - DISINFORMATION PROCESS II – EUROPEAN VALUES</vt:lpstr>
      <vt:lpstr>HOW DISINFORMATION WORKS - THE ROLE OF SOCIAL MEDIA</vt:lpstr>
      <vt:lpstr>HOW DISINFORMATION WORKS - HOW CAN CONTENT BE MANIPULATED? </vt:lpstr>
      <vt:lpstr>HOW DISINFORMATION WORKS - HOW CAN CONTENT BE MANIPULATED? </vt:lpstr>
      <vt:lpstr>HOW TO RESPOND TO DISINFORMATION</vt:lpstr>
      <vt:lpstr>HOW TO RESPOND TO DISINFORMATION - THINK BEFORE YOU SHARE &amp; FACT-CHECK YOU SHARE</vt:lpstr>
      <vt:lpstr>HOW TO RESPOND TO DISINFORMATION - FACT-CHECK</vt:lpstr>
      <vt:lpstr>HOW TO RESPOND TO DISINFORMATION</vt:lpstr>
      <vt:lpstr>HOW TO RESPOND TO DISINFORMATION</vt:lpstr>
      <vt:lpstr>WORK IN GROUPS - TASKS FOR 3-4 GROUPS</vt:lpstr>
      <vt:lpstr>SUMMARY - TIPS WHAT HAVE WE LEARNED?</vt:lpstr>
      <vt:lpstr>TIPS FOR FINDING OUT MORE - ONLINE GAMES ON DISINFORMATION (EXTERNAL RESOURCES)</vt:lpstr>
      <vt:lpstr>TIPS FOR FINDING OUT MORE - FACT-CHECKERS</vt:lpstr>
      <vt:lpstr>TIPS FOR FINDING OUT MORE - NATIONAL RESOURCES</vt:lpstr>
      <vt:lpstr>RECOMMENDATIONS FOR FURTHER INTEREST - NATIONAL RESOURCES</vt:lpstr>
      <vt:lpstr>RECOMMENDATIONS FOR FURTHER INTEREST - NATIONAL RESOURCES</vt:lpstr>
      <vt:lpstr>RECOMMENDATIONS FOR FURTHER INTEREST - NATIONAL RESOURCES</vt:lpstr>
      <vt:lpstr>RECOMMENDATIONS FOR FURTHER INTEREST - NATIONAL RESOURCES</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Microsoft Office User</dc:creator>
  <cp:lastModifiedBy>SALVAI Matteo (COMM)</cp:lastModifiedBy>
  <cp:revision>81</cp:revision>
  <dcterms:created xsi:type="dcterms:W3CDTF">2021-01-13T11:40:04Z</dcterms:created>
  <dcterms:modified xsi:type="dcterms:W3CDTF">2021-02-16T14:37:21Z</dcterms:modified>
</cp:coreProperties>
</file>