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C3E96E-8716-491E-B76C-596F3FB21ABB}">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Lst>
        </p14:section>
        <p14:section name="Untitled Section" id="{F0E55C02-6C92-4CBC-958C-56AF36F4146F}">
          <p14:sldIdLst>
            <p14:sldId id="279"/>
            <p14:sldId id="280"/>
            <p14:sldId id="281"/>
            <p14:sldId id="282"/>
            <p14:sldId id="283"/>
            <p14:sldId id="284"/>
            <p14:sldId id="285"/>
            <p14:sldId id="286"/>
            <p14:sldId id="287"/>
            <p14:sldId id="288"/>
            <p14:sldId id="28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sena" initials="j" lastIdx="7" clrIdx="0">
    <p:extLst>
      <p:ext uri="{19B8F6BF-5375-455C-9EA6-DF929625EA0E}">
        <p15:presenceInfo xmlns:p15="http://schemas.microsoft.com/office/powerpoint/2012/main" userId="jens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94" autoAdjust="0"/>
  </p:normalViewPr>
  <p:slideViewPr>
    <p:cSldViewPr snapToGrid="0">
      <p:cViewPr varScale="1">
        <p:scale>
          <a:sx n="51" d="100"/>
          <a:sy n="51" d="100"/>
        </p:scale>
        <p:origin x="123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oynter.org/fact-checking/2020/have-you-become-a-personal-fact-checker-to-your-family-and-friend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040" cy="308592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r>
              <a:rPr lang="da-DK" sz="2000" b="1" baseline="0" dirty="0" smtClean="0"/>
              <a:t>Hvilket eksempel er falsk?</a:t>
            </a:r>
          </a:p>
          <a:p>
            <a:endParaRPr lang="sv-SE" sz="2000" baseline="0" dirty="0" smtClean="0"/>
          </a:p>
          <a:p>
            <a:r>
              <a:rPr lang="da-DK" sz="2000" dirty="0" smtClean="0"/>
              <a:t>For at bryde isen begynder vi med et eksempel, som sikkert ikke narrer nogen, men som måske får jer til at grine.</a:t>
            </a:r>
            <a:r>
              <a:rPr lang="da-DK" sz="2000" baseline="0" dirty="0" smtClean="0"/>
              <a:t> </a:t>
            </a:r>
          </a:p>
          <a:p>
            <a:endParaRPr lang="en-GB" sz="2000" baseline="0" dirty="0" smtClean="0"/>
          </a:p>
          <a:p>
            <a:r>
              <a:rPr lang="da-DK" sz="2000" baseline="0" dirty="0" smtClean="0"/>
              <a:t>Kilde: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ea typeface="Calibri" panose="020F0502020204030204" pitchFamily="34" charset="0"/>
              </a:rPr>
              <a:t>SÅDAN VIRKER DESINFORMATION</a:t>
            </a:r>
            <a:r>
              <a:rPr lang="da-DK" sz="1200" baseline="0" dirty="0" smtClean="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baseline="0" dirty="0" smtClean="0">
              <a:effectLst/>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a-DK" sz="1200" baseline="0" dirty="0" smtClean="0">
                <a:ea typeface="Calibri" panose="020F0502020204030204" pitchFamily="34" charset="0"/>
              </a:rPr>
              <a:t>Læringsmål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ea typeface="Calibri" panose="020F0502020204030204" pitchFamily="34" charset="0"/>
              </a:rPr>
              <a:t>Forstå hovedaktørerne, adfærd og indhold, der definerer desinformation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ea typeface="Calibri" panose="020F0502020204030204" pitchFamily="34" charset="0"/>
              </a:rPr>
              <a:t>Forstå, at de, der spreder desinformation, ofte forsøger at fremkalde følelsesmæssige reaktioner fra læserne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ea typeface="Calibri" panose="020F0502020204030204" pitchFamily="34" charset="0"/>
              </a:rPr>
              <a:t>Forstå, at vi alle er i fare for desinformation; drøft årsagerne til, at det er farligt.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da-DK" dirty="0" smtClean="0"/>
              <a:t>Beskrivelser:</a:t>
            </a:r>
          </a:p>
          <a:p>
            <a:pPr marL="0" lvl="0" indent="0" algn="l" rtl="0">
              <a:spcBef>
                <a:spcPts val="0"/>
              </a:spcBef>
              <a:spcAft>
                <a:spcPts val="0"/>
              </a:spcAft>
              <a:buNone/>
            </a:pPr>
            <a:r>
              <a:rPr lang="da-DK" dirty="0" smtClean="0"/>
              <a:t>— Hvornår begynder vi at tro på noget,</a:t>
            </a:r>
            <a:r>
              <a:rPr lang="da-DK" baseline="0" dirty="0" smtClean="0"/>
              <a:t> og h</a:t>
            </a:r>
            <a:r>
              <a:rPr lang="da-DK" dirty="0" smtClean="0"/>
              <a:t>vornår er vi klar til at gøre en ekstra indsats for at støtte noget?</a:t>
            </a:r>
          </a:p>
          <a:p>
            <a:pPr marL="0" lvl="0" indent="0" algn="l" rtl="0">
              <a:spcBef>
                <a:spcPts val="0"/>
              </a:spcBef>
              <a:spcAft>
                <a:spcPts val="0"/>
              </a:spcAft>
              <a:buNone/>
            </a:pPr>
            <a:r>
              <a:rPr lang="da-DK" dirty="0" smtClean="0"/>
              <a:t>— Desinformation sker ikke hurtigt, men er en proces</a:t>
            </a:r>
          </a:p>
          <a:p>
            <a:pPr marL="0" lvl="0" indent="0" algn="l" rtl="0">
              <a:spcBef>
                <a:spcPts val="0"/>
              </a:spcBef>
              <a:spcAft>
                <a:spcPts val="0"/>
              </a:spcAft>
              <a:buNone/>
            </a:pPr>
            <a:r>
              <a:rPr lang="da-DK" dirty="0" smtClean="0"/>
              <a:t>— Falsk forskningsrapport, der kæder mæslingevaccine sammen med autisme, blev offentliggjort i 1998 </a:t>
            </a:r>
            <a:r>
              <a:rPr lang="da-DK" baseline="0" dirty="0" smtClean="0">
                <a:sym typeface="Wingdings" panose="05000000000000000000" pitchFamily="2" charset="2"/>
              </a:rPr>
              <a:t></a:t>
            </a:r>
            <a:r>
              <a:rPr lang="da-DK" dirty="0" smtClean="0"/>
              <a:t> Falsk forskning fremmer frygt for vaccinationer, hvilket fører til en stigning i mæslinger.</a:t>
            </a:r>
          </a:p>
          <a:p>
            <a:pPr marL="0" lvl="0" indent="0" algn="l" rtl="0">
              <a:spcBef>
                <a:spcPts val="0"/>
              </a:spcBef>
              <a:spcAft>
                <a:spcPts val="0"/>
              </a:spcAft>
              <a:buNone/>
            </a:pPr>
            <a:r>
              <a:rPr lang="da-DK" dirty="0" smtClean="0"/>
              <a:t>— Motivation til at støtte en idé/sag for politisk eller økonomisk gevinst</a:t>
            </a:r>
          </a:p>
          <a:p>
            <a:pPr marL="0" lvl="0" indent="0" algn="l" rtl="0">
              <a:spcBef>
                <a:spcPts val="0"/>
              </a:spcBef>
              <a:spcAft>
                <a:spcPts val="0"/>
              </a:spcAft>
              <a:buFontTx/>
              <a:buNone/>
            </a:pPr>
            <a:r>
              <a:rPr lang="da-DK" sz="1200" b="0" i="0" u="none" strike="noStrike" cap="none" dirty="0" smtClean="0">
                <a:solidFill>
                  <a:srgbClr val="000000"/>
                </a:solidFill>
                <a:ea typeface="Arial"/>
                <a:cs typeface="Arial"/>
                <a:sym typeface="Arial"/>
              </a:rPr>
              <a:t>— Elever opfordres til at reflektere over, hvordan der ikke kan opstå en reel debat, medmindre alle kan træffe valg baseret på fakta. Alle meninger er acceptable, men spredning af løgne er ikke.</a:t>
            </a:r>
          </a:p>
          <a:p>
            <a:pPr marL="0" lvl="0" indent="0" algn="l" rtl="0">
              <a:spcBef>
                <a:spcPts val="0"/>
              </a:spcBef>
              <a:spcAft>
                <a:spcPts val="0"/>
              </a:spcAft>
              <a:buNone/>
            </a:pPr>
            <a:endParaRPr lang="da-DK" dirty="0" smtClean="0"/>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marL="0" lvl="0" indent="0" algn="l" rtl="0">
              <a:spcBef>
                <a:spcPts val="0"/>
              </a:spcBef>
              <a:spcAft>
                <a:spcPts val="0"/>
              </a:spcAft>
              <a:buNone/>
            </a:pPr>
            <a:r>
              <a:rPr lang="da-DK" sz="2000" dirty="0" smtClean="0"/>
              <a:t>Samtaleemner:</a:t>
            </a:r>
            <a:br>
              <a:rPr lang="da-DK" sz="2000" dirty="0" smtClean="0"/>
            </a:br>
            <a:endParaRPr lang="da-DK" sz="2000" dirty="0" smtClean="0"/>
          </a:p>
          <a:p>
            <a:pPr marL="171450" lvl="0" indent="-171450" algn="l" rtl="0">
              <a:spcBef>
                <a:spcPts val="0"/>
              </a:spcBef>
              <a:spcAft>
                <a:spcPts val="0"/>
              </a:spcAft>
              <a:buFontTx/>
              <a:buChar char="-"/>
            </a:pPr>
            <a:r>
              <a:rPr lang="da-DK" sz="2000" dirty="0" smtClean="0"/>
              <a:t>At overdrive forskelle er et redskab til at svække et samfund</a:t>
            </a:r>
            <a:br>
              <a:rPr lang="da-DK" sz="2000" dirty="0" smtClean="0"/>
            </a:br>
            <a:endParaRPr lang="da-DK" sz="2000" dirty="0" smtClean="0"/>
          </a:p>
          <a:p>
            <a:pPr marL="171450" lvl="0" indent="-171450" algn="l" rtl="0">
              <a:spcBef>
                <a:spcPts val="0"/>
              </a:spcBef>
              <a:spcAft>
                <a:spcPts val="0"/>
              </a:spcAft>
              <a:buFontTx/>
              <a:buChar char="-"/>
            </a:pPr>
            <a:r>
              <a:rPr lang="da-DK" sz="2000" dirty="0" smtClean="0"/>
              <a:t>Det er sværere at underminere et stærkt samfund, der forener sig i dets fælles værdier og dets fælles identitet</a:t>
            </a:r>
          </a:p>
          <a:p>
            <a:endParaRPr lang="en-LU" sz="2000" dirty="0"/>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450" lvl="0" indent="-171450" algn="l" rtl="0">
              <a:spcBef>
                <a:spcPts val="0"/>
              </a:spcBef>
              <a:spcAft>
                <a:spcPts val="0"/>
              </a:spcAft>
              <a:buFontTx/>
              <a:buChar char="-"/>
            </a:pPr>
            <a:r>
              <a:rPr lang="da-DK" sz="2000" dirty="0" smtClean="0"/>
              <a:t>Derfor bruges desinformation til at splitte mennesker og overdrive interne forskelle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2000" b="0" i="0" u="none" strike="noStrike" cap="none" dirty="0" smtClean="0">
                <a:ea typeface="Arial"/>
                <a:cs typeface="Arial"/>
                <a:sym typeface="Arial"/>
              </a:rPr>
              <a:t>Folk bag desinformation ønsker at polarisere vores samfund og fremme fortællinger om "os mod dem"</a:t>
            </a:r>
          </a:p>
          <a:p>
            <a:pPr marL="171450" lvl="0" indent="-171450" algn="l" rtl="0">
              <a:spcBef>
                <a:spcPts val="0"/>
              </a:spcBef>
              <a:spcAft>
                <a:spcPts val="0"/>
              </a:spcAft>
              <a:buFontTx/>
              <a:buChar char="-"/>
            </a:pPr>
            <a:r>
              <a:rPr lang="da-DK" sz="2000" dirty="0" smtClean="0"/>
              <a:t>Når tidligere venner er splittet, er det meget lettere at bekæmpe hver lille gruppe separat</a:t>
            </a:r>
          </a:p>
          <a:p>
            <a:pPr marL="171450" lvl="0" indent="-171450" algn="l" rtl="0">
              <a:spcBef>
                <a:spcPts val="0"/>
              </a:spcBef>
              <a:spcAft>
                <a:spcPts val="0"/>
              </a:spcAft>
              <a:buFontTx/>
              <a:buChar char="-"/>
            </a:pPr>
            <a:r>
              <a:rPr lang="da-DK" sz="2000" b="0" i="0" u="none" strike="noStrike" cap="none" dirty="0" smtClean="0">
                <a:ea typeface="Arial"/>
                <a:cs typeface="Arial"/>
                <a:sym typeface="Arial"/>
              </a:rPr>
              <a:t>Men meget af civilisationens fremskridt ligger i at finde kompromiser mellem forskellige gruppers interesser</a:t>
            </a:r>
          </a:p>
          <a:p>
            <a:endParaRPr lang="en-LU" sz="2000" dirty="0"/>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040" cy="308592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r>
              <a:rPr lang="da-DK" sz="1200" b="0" i="0" dirty="0" smtClean="0">
                <a:solidFill>
                  <a:schemeClr val="tx1"/>
                </a:solidFill>
                <a:latin typeface="+mn-lt"/>
                <a:ea typeface="+mn-ea"/>
                <a:cs typeface="+mn-cs"/>
              </a:rPr>
              <a:t>Vi risikerer alle at blive ofre for desinformation.</a:t>
            </a:r>
            <a:r>
              <a:rPr lang="da-DK" sz="1200" b="0" i="0" baseline="0" dirty="0" smtClean="0">
                <a:solidFill>
                  <a:schemeClr val="tx1"/>
                </a:solidFill>
                <a:latin typeface="+mn-lt"/>
                <a:ea typeface="+mn-ea"/>
                <a:cs typeface="+mn-cs"/>
              </a:rPr>
              <a:t> Det er et farligt fænomen, der kan:</a:t>
            </a:r>
            <a:br>
              <a:rPr lang="da-DK" sz="1200" b="0" i="0" baseline="0" dirty="0" smtClean="0">
                <a:solidFill>
                  <a:schemeClr val="tx1"/>
                </a:solidFill>
                <a:latin typeface="+mn-lt"/>
                <a:ea typeface="+mn-ea"/>
                <a:cs typeface="+mn-cs"/>
              </a:rPr>
            </a:br>
            <a:endParaRPr lang="da-DK" sz="1200" b="0" i="0" baseline="0" dirty="0" smtClean="0">
              <a:solidFill>
                <a:schemeClr val="tx1"/>
              </a:solidFill>
              <a:latin typeface="+mn-lt"/>
              <a:ea typeface="+mn-ea"/>
              <a:cs typeface="+mn-cs"/>
            </a:endParaRPr>
          </a:p>
          <a:p>
            <a:r>
              <a:rPr lang="da-DK" sz="1200" i="0" dirty="0" smtClean="0">
                <a:solidFill>
                  <a:schemeClr val="tx1"/>
                </a:solidFill>
                <a:latin typeface="+mn-lt"/>
                <a:ea typeface="+mn-ea"/>
                <a:cs typeface="+mn-cs"/>
              </a:rPr>
              <a:t>— </a:t>
            </a:r>
            <a:r>
              <a:rPr lang="da-DK" sz="1200" b="1" i="0" dirty="0" smtClean="0">
                <a:solidFill>
                  <a:schemeClr val="tx1"/>
                </a:solidFill>
                <a:latin typeface="+mn-lt"/>
                <a:ea typeface="+mn-ea"/>
                <a:cs typeface="+mn-cs"/>
              </a:rPr>
              <a:t>sprede mistillid til offentlige institutioner</a:t>
            </a:r>
            <a:r>
              <a:rPr lang="da-DK" sz="1200" i="0" dirty="0" smtClean="0">
                <a:solidFill>
                  <a:schemeClr val="tx1"/>
                </a:solidFill>
                <a:latin typeface="+mn-lt"/>
                <a:ea typeface="+mn-ea"/>
                <a:cs typeface="+mn-cs"/>
              </a:rPr>
              <a:t>, hvilket kan føre til politisk apati eller radikalisering</a:t>
            </a:r>
            <a:r>
              <a:rPr lang="da-DK" sz="1200" b="0" i="0" dirty="0" smtClean="0">
                <a:solidFill>
                  <a:schemeClr val="tx1"/>
                </a:solidFill>
                <a:latin typeface="+mn-lt"/>
                <a:ea typeface="+mn-ea"/>
                <a:cs typeface="+mn-cs"/>
              </a:rPr>
              <a:t/>
            </a:r>
            <a:br>
              <a:rPr lang="da-DK" sz="1200" b="0" i="0" dirty="0" smtClean="0">
                <a:solidFill>
                  <a:schemeClr val="tx1"/>
                </a:solidFill>
                <a:latin typeface="+mn-lt"/>
                <a:ea typeface="+mn-ea"/>
                <a:cs typeface="+mn-cs"/>
              </a:rPr>
            </a:br>
            <a:endParaRPr lang="da-DK" sz="1200" b="0" i="0" dirty="0" smtClean="0">
              <a:solidFill>
                <a:schemeClr val="tx1"/>
              </a:solidFill>
              <a:latin typeface="+mn-lt"/>
              <a:ea typeface="+mn-ea"/>
              <a:cs typeface="+mn-cs"/>
            </a:endParaRPr>
          </a:p>
          <a:p>
            <a:r>
              <a:rPr lang="da-DK" sz="1200" i="0" dirty="0" smtClean="0">
                <a:latin typeface="+mn-lt"/>
                <a:ea typeface="+mn-ea"/>
                <a:cs typeface="+mn-cs"/>
              </a:rPr>
              <a:t>— </a:t>
            </a:r>
            <a:r>
              <a:rPr lang="da-DK" sz="1200" b="1" i="0" dirty="0" smtClean="0">
                <a:latin typeface="+mn-lt"/>
                <a:ea typeface="+mn-ea"/>
                <a:cs typeface="+mn-cs"/>
              </a:rPr>
              <a:t>sprede mistillid til videnskabelige og medicinske oplysninger,</a:t>
            </a:r>
            <a:r>
              <a:rPr lang="da-DK" sz="1200" i="0" dirty="0" smtClean="0">
                <a:latin typeface="+mn-lt"/>
                <a:ea typeface="+mn-ea"/>
                <a:cs typeface="+mn-cs"/>
              </a:rPr>
              <a:t> som kan have alvorlige sundhedsmæssige konsekvenser.</a:t>
            </a:r>
          </a:p>
          <a:p>
            <a:endParaRPr lang="en-LU" dirty="0"/>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n-IE" sz="2000" b="0" strike="noStrike" spc="-1" dirty="0" err="1" smtClean="0">
                <a:latin typeface="Arial"/>
              </a:rPr>
              <a:t>Statskontrollerede</a:t>
            </a:r>
            <a:r>
              <a:rPr lang="en-IE" sz="2000" b="0" strike="noStrike" spc="-1" dirty="0" smtClean="0">
                <a:latin typeface="Arial"/>
              </a:rPr>
              <a:t> </a:t>
            </a:r>
            <a:r>
              <a:rPr lang="en-IE" sz="2000" b="0" strike="noStrike" spc="-1" dirty="0" err="1" smtClean="0">
                <a:latin typeface="Arial"/>
              </a:rPr>
              <a:t>medier</a:t>
            </a:r>
            <a:r>
              <a:rPr lang="en-IE" sz="2000" b="0" strike="noStrike" spc="-1" dirty="0" smtClean="0">
                <a:latin typeface="Arial"/>
              </a:rPr>
              <a:t> </a:t>
            </a:r>
            <a:r>
              <a:rPr lang="en-IE" sz="2000" b="0" strike="noStrike" spc="-1" dirty="0" err="1" smtClean="0">
                <a:latin typeface="Arial"/>
              </a:rPr>
              <a:t>såsom</a:t>
            </a:r>
            <a:r>
              <a:rPr lang="en-IE" sz="2000" b="0" strike="noStrike" spc="-1" dirty="0" smtClean="0">
                <a:latin typeface="Arial"/>
              </a:rPr>
              <a:t> Russia Today </a:t>
            </a:r>
            <a:r>
              <a:rPr lang="en-IE" sz="2000" b="0" strike="noStrike" spc="-1" dirty="0" err="1" smtClean="0">
                <a:latin typeface="Arial"/>
              </a:rPr>
              <a:t>er</a:t>
            </a:r>
            <a:r>
              <a:rPr lang="en-IE" sz="2000" b="0" strike="noStrike" spc="-1" baseline="0" dirty="0" smtClean="0">
                <a:latin typeface="Arial"/>
              </a:rPr>
              <a:t> </a:t>
            </a:r>
            <a:r>
              <a:rPr lang="en-IE" sz="2000" b="0" strike="noStrike" spc="-1" dirty="0" err="1" smtClean="0">
                <a:latin typeface="Arial"/>
              </a:rPr>
              <a:t>blandt</a:t>
            </a:r>
            <a:r>
              <a:rPr lang="en-IE" sz="2000" b="0" strike="noStrike" spc="-1" baseline="0" dirty="0" smtClean="0">
                <a:latin typeface="Arial"/>
              </a:rPr>
              <a:t> </a:t>
            </a:r>
            <a:r>
              <a:rPr lang="en-IE" sz="2000" b="0" strike="noStrike" spc="-1" baseline="0" dirty="0" err="1" smtClean="0">
                <a:latin typeface="Arial"/>
              </a:rPr>
              <a:t>gengangerne</a:t>
            </a:r>
            <a:r>
              <a:rPr lang="en-IE" sz="2000" b="0" strike="noStrike" spc="-1" baseline="0" dirty="0" smtClean="0">
                <a:latin typeface="Arial"/>
              </a:rPr>
              <a:t> </a:t>
            </a:r>
            <a:r>
              <a:rPr lang="en-IE" sz="2000" b="0" strike="noStrike" spc="-1" baseline="0" dirty="0" err="1" smtClean="0">
                <a:latin typeface="Arial"/>
              </a:rPr>
              <a:t>af</a:t>
            </a:r>
            <a:r>
              <a:rPr lang="en-IE" sz="2000" b="0" strike="noStrike" spc="-1" baseline="0" dirty="0" smtClean="0">
                <a:latin typeface="Arial"/>
              </a:rPr>
              <a:t> </a:t>
            </a:r>
            <a:r>
              <a:rPr lang="en-IE" sz="2000" b="0" strike="noStrike" spc="-1" baseline="0" dirty="0" err="1" smtClean="0">
                <a:latin typeface="Arial"/>
              </a:rPr>
              <a:t>leverandører</a:t>
            </a:r>
            <a:r>
              <a:rPr lang="en-IE" sz="2000" b="0" strike="noStrike" spc="-1" baseline="0" dirty="0" smtClean="0">
                <a:latin typeface="Arial"/>
              </a:rPr>
              <a:t> </a:t>
            </a:r>
            <a:r>
              <a:rPr lang="en-IE" sz="2000" b="0" strike="noStrike" spc="-1" baseline="0" dirty="0" err="1" smtClean="0">
                <a:latin typeface="Arial"/>
              </a:rPr>
              <a:t>af</a:t>
            </a:r>
            <a:r>
              <a:rPr lang="en-IE" sz="2000" b="0" strike="noStrike" spc="-1" baseline="0" dirty="0" smtClean="0">
                <a:latin typeface="Arial"/>
              </a:rPr>
              <a:t> </a:t>
            </a:r>
            <a:r>
              <a:rPr lang="en-IE" sz="2000" b="0" strike="noStrike" spc="-1" baseline="0" dirty="0" err="1" smtClean="0">
                <a:latin typeface="Arial"/>
              </a:rPr>
              <a:t>desinformation</a:t>
            </a:r>
            <a:r>
              <a:rPr lang="en-IE" sz="2000" b="0" strike="noStrike" spc="-1" baseline="0" dirty="0" smtClean="0">
                <a:latin typeface="Arial"/>
              </a:rPr>
              <a:t>, der </a:t>
            </a:r>
            <a:r>
              <a:rPr lang="en-IE" sz="2000" b="0" strike="noStrike" spc="-1" baseline="0" dirty="0" err="1" smtClean="0">
                <a:latin typeface="Arial"/>
              </a:rPr>
              <a:t>navnlig</a:t>
            </a:r>
            <a:r>
              <a:rPr lang="en-IE" sz="2000" b="0" strike="noStrike" spc="-1" baseline="0" dirty="0" smtClean="0">
                <a:latin typeface="Arial"/>
              </a:rPr>
              <a:t> </a:t>
            </a:r>
            <a:r>
              <a:rPr lang="en-IE" sz="2000" b="0" strike="noStrike" spc="-1" baseline="0" dirty="0" err="1" smtClean="0">
                <a:latin typeface="Arial"/>
              </a:rPr>
              <a:t>har</a:t>
            </a:r>
            <a:r>
              <a:rPr lang="en-IE" sz="2000" b="0" strike="noStrike" spc="-1" baseline="0" dirty="0" smtClean="0">
                <a:latin typeface="Arial"/>
              </a:rPr>
              <a:t> </a:t>
            </a:r>
            <a:r>
              <a:rPr lang="en-IE" sz="2000" b="0" strike="noStrike" spc="-1" baseline="0" dirty="0" err="1" smtClean="0">
                <a:latin typeface="Arial"/>
              </a:rPr>
              <a:t>til</a:t>
            </a:r>
            <a:r>
              <a:rPr lang="en-IE" sz="2000" b="0" strike="noStrike" spc="-1" baseline="0" dirty="0" smtClean="0">
                <a:latin typeface="Arial"/>
              </a:rPr>
              <a:t> </a:t>
            </a:r>
            <a:r>
              <a:rPr lang="en-IE" sz="2000" b="0" strike="noStrike" spc="-1" baseline="0" dirty="0" err="1" smtClean="0">
                <a:latin typeface="Arial"/>
              </a:rPr>
              <a:t>formål</a:t>
            </a:r>
            <a:r>
              <a:rPr lang="en-IE" sz="2000" b="0" strike="noStrike" spc="-1" baseline="0" dirty="0" smtClean="0">
                <a:latin typeface="Arial"/>
              </a:rPr>
              <a:t> at </a:t>
            </a:r>
            <a:r>
              <a:rPr lang="en-IE" sz="2000" b="0" strike="noStrike" spc="-1" baseline="0" dirty="0" err="1" smtClean="0">
                <a:latin typeface="Arial"/>
              </a:rPr>
              <a:t>skabe</a:t>
            </a:r>
            <a:r>
              <a:rPr lang="en-IE" sz="2000" b="0" strike="noStrike" spc="-1" baseline="0" dirty="0" smtClean="0">
                <a:latin typeface="Arial"/>
              </a:rPr>
              <a:t> </a:t>
            </a:r>
            <a:r>
              <a:rPr lang="en-IE" sz="2000" b="0" strike="noStrike" spc="-1" baseline="0" dirty="0" err="1" smtClean="0">
                <a:latin typeface="Arial"/>
              </a:rPr>
              <a:t>mistillid</a:t>
            </a:r>
            <a:r>
              <a:rPr lang="en-IE" sz="2000" b="0" strike="noStrike" spc="-1" baseline="0" dirty="0" smtClean="0">
                <a:latin typeface="Arial"/>
              </a:rPr>
              <a:t> </a:t>
            </a:r>
            <a:r>
              <a:rPr lang="en-IE" sz="2000" b="0" strike="noStrike" spc="-1" baseline="0" dirty="0" err="1" smtClean="0">
                <a:latin typeface="Arial"/>
              </a:rPr>
              <a:t>og</a:t>
            </a:r>
            <a:r>
              <a:rPr lang="en-IE" sz="2000" b="0" strike="noStrike" spc="-1" baseline="0" dirty="0" smtClean="0">
                <a:latin typeface="Arial"/>
              </a:rPr>
              <a:t> </a:t>
            </a:r>
            <a:r>
              <a:rPr lang="en-IE" sz="2000" b="0" strike="noStrike" spc="-1" baseline="0" dirty="0" err="1" smtClean="0">
                <a:latin typeface="Arial"/>
              </a:rPr>
              <a:t>splittelse</a:t>
            </a:r>
            <a:r>
              <a:rPr lang="en-IE" sz="2000" b="0" strike="noStrike" spc="-1" baseline="0" dirty="0" smtClean="0">
                <a:latin typeface="Arial"/>
              </a:rPr>
              <a:t> i EU </a:t>
            </a:r>
            <a:r>
              <a:rPr lang="en-IE" sz="2000" b="0" strike="noStrike" spc="-1" baseline="0" dirty="0" err="1" smtClean="0">
                <a:latin typeface="Arial"/>
              </a:rPr>
              <a:t>og</a:t>
            </a:r>
            <a:r>
              <a:rPr lang="en-IE" sz="2000" b="0" strike="noStrike" spc="-1" baseline="0" dirty="0" smtClean="0">
                <a:latin typeface="Arial"/>
              </a:rPr>
              <a:t> </a:t>
            </a:r>
            <a:r>
              <a:rPr lang="en-IE" sz="2000" b="0" strike="noStrike" spc="-1" baseline="0" dirty="0" err="1" smtClean="0">
                <a:latin typeface="Arial"/>
              </a:rPr>
              <a:t>Vesten</a:t>
            </a:r>
            <a:r>
              <a:rPr lang="en-IE" sz="2000" b="0" strike="noStrike" spc="-1" baseline="0" dirty="0" smtClean="0">
                <a:latin typeface="Arial"/>
              </a:rPr>
              <a:t>. </a:t>
            </a:r>
            <a:r>
              <a:rPr lang="en-IE" sz="2000" b="0" strike="noStrike" spc="-1" baseline="0" dirty="0" err="1" smtClean="0">
                <a:latin typeface="Arial"/>
              </a:rPr>
              <a:t>En</a:t>
            </a:r>
            <a:r>
              <a:rPr lang="en-IE" sz="2000" b="0" strike="noStrike" spc="-1" baseline="0" dirty="0" smtClean="0">
                <a:latin typeface="Arial"/>
              </a:rPr>
              <a:t> </a:t>
            </a:r>
            <a:r>
              <a:rPr lang="en-IE" sz="2000" b="0" strike="noStrike" spc="-1" baseline="0" dirty="0" err="1" smtClean="0">
                <a:latin typeface="Arial"/>
              </a:rPr>
              <a:t>almindelig</a:t>
            </a:r>
            <a:r>
              <a:rPr lang="en-IE" sz="2000" b="0" strike="noStrike" spc="-1" baseline="0" dirty="0" smtClean="0">
                <a:latin typeface="Arial"/>
              </a:rPr>
              <a:t> </a:t>
            </a:r>
            <a:r>
              <a:rPr lang="en-IE" sz="2000" b="0" strike="noStrike" spc="-1" baseline="0" dirty="0" err="1" smtClean="0">
                <a:latin typeface="Arial"/>
              </a:rPr>
              <a:t>taktik</a:t>
            </a:r>
            <a:r>
              <a:rPr lang="en-IE" sz="2000" b="0" strike="noStrike" spc="-1" baseline="0" dirty="0" smtClean="0">
                <a:latin typeface="Arial"/>
              </a:rPr>
              <a:t>, der </a:t>
            </a:r>
            <a:r>
              <a:rPr lang="en-IE" sz="2000" b="0" strike="noStrike" spc="-1" baseline="0" dirty="0" err="1" smtClean="0">
                <a:latin typeface="Arial"/>
              </a:rPr>
              <a:t>især</a:t>
            </a:r>
            <a:r>
              <a:rPr lang="en-IE" sz="2000" b="0" strike="noStrike" spc="-1" baseline="0" dirty="0" smtClean="0">
                <a:latin typeface="Arial"/>
              </a:rPr>
              <a:t> </a:t>
            </a:r>
            <a:r>
              <a:rPr lang="en-IE" sz="2000" b="0" strike="noStrike" spc="-1" baseline="0" dirty="0" err="1" smtClean="0">
                <a:latin typeface="Arial"/>
              </a:rPr>
              <a:t>benyttes</a:t>
            </a:r>
            <a:r>
              <a:rPr lang="en-IE" sz="2000" b="0" strike="noStrike" spc="-1" baseline="0" dirty="0" smtClean="0">
                <a:latin typeface="Arial"/>
              </a:rPr>
              <a:t> </a:t>
            </a:r>
            <a:r>
              <a:rPr lang="en-IE" sz="2000" b="0" strike="noStrike" spc="-1" baseline="0" dirty="0" err="1" smtClean="0">
                <a:latin typeface="Arial"/>
              </a:rPr>
              <a:t>af</a:t>
            </a:r>
            <a:r>
              <a:rPr lang="en-IE" sz="2000" b="0" strike="noStrike" spc="-1" baseline="0" dirty="0" smtClean="0">
                <a:latin typeface="Arial"/>
              </a:rPr>
              <a:t> </a:t>
            </a:r>
            <a:r>
              <a:rPr lang="en-IE" sz="2000" b="0" strike="noStrike" spc="-1" baseline="0" dirty="0" err="1" smtClean="0">
                <a:latin typeface="Arial"/>
              </a:rPr>
              <a:t>aktører</a:t>
            </a:r>
            <a:r>
              <a:rPr lang="en-IE" sz="2000" b="0" strike="noStrike" spc="-1" baseline="0" dirty="0" smtClean="0">
                <a:latin typeface="Arial"/>
              </a:rPr>
              <a:t> med </a:t>
            </a:r>
            <a:r>
              <a:rPr lang="en-IE" sz="2000" b="0" strike="noStrike" spc="-1" baseline="0" dirty="0" err="1" smtClean="0">
                <a:latin typeface="Arial"/>
              </a:rPr>
              <a:t>russisk</a:t>
            </a:r>
            <a:r>
              <a:rPr lang="en-IE" sz="2000" b="0" strike="noStrike" spc="-1" baseline="0" dirty="0" smtClean="0">
                <a:latin typeface="Arial"/>
              </a:rPr>
              <a:t> </a:t>
            </a:r>
            <a:r>
              <a:rPr lang="en-IE" sz="2000" b="0" strike="noStrike" spc="-1" baseline="0" dirty="0" err="1" smtClean="0">
                <a:latin typeface="Arial"/>
              </a:rPr>
              <a:t>tilknytning</a:t>
            </a:r>
            <a:r>
              <a:rPr lang="en-IE" sz="2000" b="0" strike="noStrike" spc="-1" baseline="0" dirty="0" smtClean="0">
                <a:latin typeface="Arial"/>
              </a:rPr>
              <a:t>, der </a:t>
            </a:r>
            <a:r>
              <a:rPr lang="en-IE" sz="2000" b="0" strike="noStrike" spc="-1" baseline="0" dirty="0" err="1" smtClean="0">
                <a:latin typeface="Arial"/>
              </a:rPr>
              <a:t>spreder</a:t>
            </a:r>
            <a:r>
              <a:rPr lang="en-IE" sz="2000" b="0" strike="noStrike" spc="-1" baseline="0" dirty="0" smtClean="0">
                <a:latin typeface="Arial"/>
              </a:rPr>
              <a:t> </a:t>
            </a:r>
            <a:r>
              <a:rPr lang="en-IE" sz="2000" b="0" strike="noStrike" spc="-1" baseline="0" dirty="0" err="1" smtClean="0">
                <a:latin typeface="Arial"/>
              </a:rPr>
              <a:t>desinformation</a:t>
            </a:r>
            <a:r>
              <a:rPr lang="en-IE" sz="2000" b="0" strike="noStrike" spc="-1" baseline="0" dirty="0" smtClean="0">
                <a:latin typeface="Arial"/>
              </a:rPr>
              <a:t>, </a:t>
            </a:r>
            <a:r>
              <a:rPr lang="en-IE" sz="2000" b="0" strike="noStrike" spc="-1" baseline="0" dirty="0" err="1" smtClean="0">
                <a:latin typeface="Arial"/>
              </a:rPr>
              <a:t>er</a:t>
            </a:r>
            <a:r>
              <a:rPr lang="en-IE" sz="2000" b="0" strike="noStrike" spc="-1" baseline="0" dirty="0" smtClean="0">
                <a:latin typeface="Arial"/>
              </a:rPr>
              <a:t> at </a:t>
            </a:r>
            <a:r>
              <a:rPr lang="en-IE" sz="2000" b="0" strike="noStrike" spc="-1" baseline="0" dirty="0" err="1" smtClean="0">
                <a:latin typeface="Arial"/>
              </a:rPr>
              <a:t>skabe</a:t>
            </a:r>
            <a:r>
              <a:rPr lang="en-IE" sz="2000" b="0" strike="noStrike" spc="-1" baseline="0" dirty="0" smtClean="0">
                <a:latin typeface="Arial"/>
              </a:rPr>
              <a:t> </a:t>
            </a:r>
            <a:r>
              <a:rPr lang="en-IE" sz="2000" b="0" strike="noStrike" spc="-1" baseline="0" dirty="0" err="1" smtClean="0">
                <a:latin typeface="Arial"/>
              </a:rPr>
              <a:t>mistillid</a:t>
            </a:r>
            <a:r>
              <a:rPr lang="en-IE" sz="2000" b="0" strike="noStrike" spc="-1" baseline="0" dirty="0" smtClean="0">
                <a:latin typeface="Arial"/>
              </a:rPr>
              <a:t> </a:t>
            </a:r>
            <a:r>
              <a:rPr lang="en-IE" sz="2000" b="0" strike="noStrike" spc="-1" baseline="0" dirty="0" err="1" smtClean="0">
                <a:latin typeface="Arial"/>
              </a:rPr>
              <a:t>til</a:t>
            </a:r>
            <a:r>
              <a:rPr lang="en-IE" sz="2000" b="0" strike="noStrike" spc="-1" baseline="0" dirty="0" smtClean="0">
                <a:latin typeface="Arial"/>
              </a:rPr>
              <a:t> </a:t>
            </a:r>
            <a:r>
              <a:rPr lang="en-IE" sz="2000" b="0" strike="noStrike" spc="-1" baseline="0" dirty="0" err="1" smtClean="0">
                <a:latin typeface="Arial"/>
              </a:rPr>
              <a:t>demokratiske</a:t>
            </a:r>
            <a:r>
              <a:rPr lang="en-IE" sz="2000" b="0" strike="noStrike" spc="-1" baseline="0" dirty="0" smtClean="0">
                <a:latin typeface="Arial"/>
              </a:rPr>
              <a:t> </a:t>
            </a:r>
            <a:r>
              <a:rPr lang="en-IE" sz="2000" b="0" strike="noStrike" spc="-1" baseline="0" dirty="0" err="1" smtClean="0">
                <a:latin typeface="Arial"/>
              </a:rPr>
              <a:t>institutioner</a:t>
            </a:r>
            <a:r>
              <a:rPr lang="en-IE" sz="2000" b="0" strike="noStrike" spc="-1" baseline="0" dirty="0" smtClean="0">
                <a:latin typeface="Arial"/>
              </a:rPr>
              <a:t> </a:t>
            </a:r>
            <a:r>
              <a:rPr lang="en-IE" sz="2000" b="0" strike="noStrike" spc="-1" baseline="0" dirty="0" err="1" smtClean="0">
                <a:latin typeface="Arial"/>
              </a:rPr>
              <a:t>samt</a:t>
            </a:r>
            <a:r>
              <a:rPr lang="en-IE" sz="2000" b="0" strike="noStrike" spc="-1" baseline="0" dirty="0" smtClean="0">
                <a:latin typeface="Arial"/>
              </a:rPr>
              <a:t> </a:t>
            </a:r>
            <a:r>
              <a:rPr lang="en-IE" sz="2000" b="0" strike="noStrike" spc="-1" baseline="0" dirty="0" err="1" smtClean="0">
                <a:latin typeface="Arial"/>
              </a:rPr>
              <a:t>forsøge</a:t>
            </a:r>
            <a:r>
              <a:rPr lang="en-IE" sz="2000" b="0" strike="noStrike" spc="-1" baseline="0" dirty="0" smtClean="0">
                <a:latin typeface="Arial"/>
              </a:rPr>
              <a:t> at </a:t>
            </a:r>
            <a:r>
              <a:rPr lang="en-IE" sz="2000" b="0" strike="noStrike" spc="-1" baseline="0" dirty="0" err="1" smtClean="0">
                <a:latin typeface="Arial"/>
              </a:rPr>
              <a:t>underminere</a:t>
            </a:r>
            <a:r>
              <a:rPr lang="en-IE" sz="2000" b="0" strike="noStrike" spc="-1" baseline="0" dirty="0" smtClean="0">
                <a:latin typeface="Arial"/>
              </a:rPr>
              <a:t> Den </a:t>
            </a:r>
            <a:r>
              <a:rPr lang="en-IE" sz="2000" b="0" strike="noStrike" spc="-1" baseline="0" dirty="0" err="1" smtClean="0">
                <a:latin typeface="Arial"/>
              </a:rPr>
              <a:t>Europæiske</a:t>
            </a:r>
            <a:r>
              <a:rPr lang="en-IE" sz="2000" b="0" strike="noStrike" spc="-1" baseline="0" dirty="0" smtClean="0">
                <a:latin typeface="Arial"/>
              </a:rPr>
              <a:t> Union </a:t>
            </a:r>
            <a:r>
              <a:rPr lang="en-IE" sz="2000" b="0" strike="noStrike" spc="-1" baseline="0" dirty="0" err="1" smtClean="0">
                <a:latin typeface="Arial"/>
              </a:rPr>
              <a:t>ved</a:t>
            </a:r>
            <a:r>
              <a:rPr lang="en-IE" sz="2000" b="0" strike="noStrike" spc="-1" baseline="0" dirty="0" smtClean="0">
                <a:latin typeface="Arial"/>
              </a:rPr>
              <a:t> </a:t>
            </a:r>
            <a:r>
              <a:rPr lang="en-IE" sz="2000" b="0" strike="noStrike" spc="-1" baseline="0" dirty="0" err="1" smtClean="0">
                <a:latin typeface="Arial"/>
              </a:rPr>
              <a:t>bevidst</a:t>
            </a:r>
            <a:r>
              <a:rPr lang="en-IE" sz="2000" b="0" strike="noStrike" spc="-1" baseline="0" dirty="0" smtClean="0">
                <a:latin typeface="Arial"/>
              </a:rPr>
              <a:t> at </a:t>
            </a:r>
            <a:r>
              <a:rPr lang="en-IE" sz="2000" b="0" strike="noStrike" spc="-1" baseline="0" dirty="0" err="1" smtClean="0">
                <a:latin typeface="Arial"/>
              </a:rPr>
              <a:t>overfylde</a:t>
            </a:r>
            <a:r>
              <a:rPr lang="en-IE" sz="2000" b="0" strike="noStrike" spc="-1" baseline="0" dirty="0" smtClean="0">
                <a:latin typeface="Arial"/>
              </a:rPr>
              <a:t> </a:t>
            </a:r>
            <a:r>
              <a:rPr lang="en-IE" sz="2000" b="0" strike="noStrike" spc="-1" baseline="0" dirty="0" err="1" smtClean="0">
                <a:latin typeface="Arial"/>
              </a:rPr>
              <a:t>informationsrummet</a:t>
            </a:r>
            <a:r>
              <a:rPr lang="en-IE" sz="2000" b="0" strike="noStrike" spc="-1" baseline="0" dirty="0" smtClean="0">
                <a:latin typeface="Arial"/>
              </a:rPr>
              <a:t> med </a:t>
            </a:r>
            <a:r>
              <a:rPr lang="en-IE" sz="2000" b="0" strike="noStrike" spc="-1" baseline="0" dirty="0" err="1" smtClean="0">
                <a:latin typeface="Arial"/>
              </a:rPr>
              <a:t>falske</a:t>
            </a:r>
            <a:r>
              <a:rPr lang="en-IE" sz="2000" b="0" strike="noStrike" spc="-1" baseline="0" dirty="0" smtClean="0">
                <a:latin typeface="Arial"/>
              </a:rPr>
              <a:t> </a:t>
            </a:r>
            <a:r>
              <a:rPr lang="en-IE" sz="2000" b="0" strike="noStrike" spc="-1" baseline="0" dirty="0" err="1" smtClean="0">
                <a:latin typeface="Arial"/>
              </a:rPr>
              <a:t>fortællinger</a:t>
            </a:r>
            <a:r>
              <a:rPr lang="en-IE" sz="2000" b="0" strike="noStrike" spc="-1" baseline="0" dirty="0" smtClean="0">
                <a:latin typeface="Arial"/>
              </a:rPr>
              <a:t>. I </a:t>
            </a:r>
            <a:r>
              <a:rPr lang="en-IE" sz="2000" b="0" strike="noStrike" spc="-1" baseline="0" dirty="0" err="1" smtClean="0">
                <a:latin typeface="Arial"/>
              </a:rPr>
              <a:t>disse</a:t>
            </a:r>
            <a:r>
              <a:rPr lang="en-IE" sz="2000" b="0" strike="noStrike" spc="-1" baseline="0" dirty="0" smtClean="0">
                <a:latin typeface="Arial"/>
              </a:rPr>
              <a:t> </a:t>
            </a:r>
            <a:r>
              <a:rPr lang="en-IE" sz="2000" b="0" strike="noStrike" spc="-1" baseline="0" dirty="0" err="1" smtClean="0">
                <a:latin typeface="Arial"/>
              </a:rPr>
              <a:t>eksempler</a:t>
            </a:r>
            <a:r>
              <a:rPr lang="en-IE" sz="2000" b="0" strike="noStrike" spc="-1" baseline="0" dirty="0" smtClean="0">
                <a:latin typeface="Arial"/>
              </a:rPr>
              <a:t> </a:t>
            </a:r>
            <a:r>
              <a:rPr lang="en-IE" sz="2000" b="0" strike="noStrike" spc="-1" baseline="0" dirty="0" err="1" smtClean="0">
                <a:latin typeface="Arial"/>
              </a:rPr>
              <a:t>har</a:t>
            </a:r>
            <a:r>
              <a:rPr lang="en-IE" sz="2000" b="0" strike="noStrike" spc="-1" baseline="0" dirty="0" smtClean="0">
                <a:latin typeface="Arial"/>
              </a:rPr>
              <a:t> Russia Today’s </a:t>
            </a:r>
            <a:r>
              <a:rPr lang="en-IE" sz="2000" b="0" strike="noStrike" spc="-1" baseline="0" dirty="0" err="1" smtClean="0">
                <a:latin typeface="Arial"/>
              </a:rPr>
              <a:t>dækning</a:t>
            </a:r>
            <a:r>
              <a:rPr lang="en-IE" sz="2000" b="0" strike="noStrike" spc="-1" baseline="0" dirty="0" smtClean="0">
                <a:latin typeface="Arial"/>
              </a:rPr>
              <a:t> </a:t>
            </a:r>
            <a:r>
              <a:rPr lang="en-IE" sz="2000" b="0" strike="noStrike" spc="-1" baseline="0" dirty="0" err="1" smtClean="0">
                <a:latin typeface="Arial"/>
              </a:rPr>
              <a:t>fokus</a:t>
            </a:r>
            <a:r>
              <a:rPr lang="en-IE" sz="2000" b="0" strike="noStrike" spc="-1" baseline="0" dirty="0" smtClean="0">
                <a:latin typeface="Arial"/>
              </a:rPr>
              <a:t> </a:t>
            </a:r>
            <a:r>
              <a:rPr lang="en-IE" sz="2000" b="0" strike="noStrike" spc="-1" baseline="0" dirty="0" err="1" smtClean="0">
                <a:latin typeface="Arial"/>
              </a:rPr>
              <a:t>på</a:t>
            </a:r>
            <a:r>
              <a:rPr lang="en-IE" sz="2000" b="0" strike="noStrike" spc="-1" baseline="0" dirty="0" smtClean="0">
                <a:latin typeface="Arial"/>
              </a:rPr>
              <a:t> </a:t>
            </a:r>
            <a:r>
              <a:rPr lang="en-IE" sz="2000" b="0" strike="noStrike" spc="-1" dirty="0" err="1" smtClean="0">
                <a:latin typeface="Arial"/>
              </a:rPr>
              <a:t>Remdesivir</a:t>
            </a:r>
            <a:r>
              <a:rPr lang="en-IE" sz="2000" b="0" strike="noStrike" spc="-1" dirty="0" smtClean="0">
                <a:latin typeface="Arial"/>
              </a:rPr>
              <a:t>, der </a:t>
            </a:r>
            <a:r>
              <a:rPr lang="en-IE" sz="2000" b="0" strike="noStrike" spc="-1" dirty="0" err="1" smtClean="0">
                <a:latin typeface="Arial"/>
              </a:rPr>
              <a:t>blev</a:t>
            </a:r>
            <a:r>
              <a:rPr lang="en-IE" sz="2000" b="0" strike="noStrike" spc="-1" dirty="0" smtClean="0">
                <a:latin typeface="Arial"/>
              </a:rPr>
              <a:t> </a:t>
            </a:r>
            <a:r>
              <a:rPr lang="en-IE" sz="2000" b="0" strike="noStrike" spc="-1" dirty="0" err="1" smtClean="0">
                <a:latin typeface="Arial"/>
              </a:rPr>
              <a:t>godkendt</a:t>
            </a:r>
            <a:r>
              <a:rPr lang="en-IE" sz="2000" b="0" strike="noStrike" spc="-1" dirty="0" smtClean="0">
                <a:latin typeface="Arial"/>
              </a:rPr>
              <a:t> </a:t>
            </a:r>
            <a:r>
              <a:rPr lang="en-IE" sz="2000" b="0" strike="noStrike" spc="-1" dirty="0" err="1" smtClean="0">
                <a:latin typeface="Arial"/>
              </a:rPr>
              <a:t>af</a:t>
            </a:r>
            <a:r>
              <a:rPr lang="en-IE" sz="2000" b="0" strike="noStrike" spc="-1" dirty="0" smtClean="0">
                <a:latin typeface="Arial"/>
              </a:rPr>
              <a:t> EU i</a:t>
            </a:r>
            <a:r>
              <a:rPr lang="en-IE" sz="2000" b="0" strike="noStrike" spc="-1" baseline="0" dirty="0" smtClean="0">
                <a:latin typeface="Arial"/>
              </a:rPr>
              <a:t> </a:t>
            </a:r>
            <a:r>
              <a:rPr lang="en-IE" sz="2000" b="0" strike="noStrike" spc="-1" baseline="0" dirty="0" err="1" smtClean="0">
                <a:latin typeface="Arial"/>
              </a:rPr>
              <a:t>juli</a:t>
            </a:r>
            <a:r>
              <a:rPr lang="en-IE" sz="2000" b="0" strike="noStrike" spc="-1" baseline="0" dirty="0" smtClean="0">
                <a:latin typeface="Arial"/>
              </a:rPr>
              <a:t> 2020 </a:t>
            </a:r>
            <a:r>
              <a:rPr lang="en-IE" sz="2000" b="0" strike="noStrike" spc="-1" baseline="0" dirty="0" err="1" smtClean="0">
                <a:latin typeface="Arial"/>
              </a:rPr>
              <a:t>til</a:t>
            </a:r>
            <a:r>
              <a:rPr lang="en-IE" sz="2000" b="0" strike="noStrike" spc="-1" baseline="0" dirty="0" smtClean="0">
                <a:latin typeface="Arial"/>
              </a:rPr>
              <a:t> </a:t>
            </a:r>
            <a:r>
              <a:rPr lang="en-IE" sz="2000" b="0" strike="noStrike" spc="-1" baseline="0" dirty="0" err="1" smtClean="0">
                <a:latin typeface="Arial"/>
              </a:rPr>
              <a:t>behandling</a:t>
            </a:r>
            <a:r>
              <a:rPr lang="en-IE" sz="2000" b="0" strike="noStrike" spc="-1" baseline="0" dirty="0" smtClean="0">
                <a:latin typeface="Arial"/>
              </a:rPr>
              <a:t> </a:t>
            </a:r>
            <a:r>
              <a:rPr lang="en-IE" sz="2000" b="0" strike="noStrike" spc="-1" baseline="0" dirty="0" err="1" smtClean="0">
                <a:latin typeface="Arial"/>
              </a:rPr>
              <a:t>af</a:t>
            </a:r>
            <a:r>
              <a:rPr lang="en-IE" sz="2000" b="0" strike="noStrike" spc="-1" baseline="0" dirty="0" smtClean="0">
                <a:latin typeface="Arial"/>
              </a:rPr>
              <a:t> covid-19 </a:t>
            </a:r>
            <a:r>
              <a:rPr lang="en-IE" sz="2000" b="0" strike="noStrike" spc="-1" baseline="0" dirty="0" err="1" smtClean="0">
                <a:latin typeface="Arial"/>
              </a:rPr>
              <a:t>hos</a:t>
            </a:r>
            <a:r>
              <a:rPr lang="en-IE" sz="2000" b="0" strike="noStrike" spc="-1" baseline="0" dirty="0" smtClean="0">
                <a:latin typeface="Arial"/>
              </a:rPr>
              <a:t> </a:t>
            </a:r>
            <a:r>
              <a:rPr lang="en-IE" sz="2000" b="0" strike="noStrike" spc="-1" baseline="0" dirty="0" err="1" smtClean="0">
                <a:latin typeface="Arial"/>
              </a:rPr>
              <a:t>voksne</a:t>
            </a:r>
            <a:r>
              <a:rPr lang="en-IE" sz="2000" b="0" strike="noStrike" spc="-1" baseline="0" dirty="0" smtClean="0">
                <a:latin typeface="Arial"/>
              </a:rPr>
              <a:t> </a:t>
            </a:r>
            <a:r>
              <a:rPr lang="en-IE" sz="2000" b="0" strike="noStrike" spc="-1" baseline="0" dirty="0" err="1" smtClean="0">
                <a:latin typeface="Arial"/>
              </a:rPr>
              <a:t>og</a:t>
            </a:r>
            <a:r>
              <a:rPr lang="en-IE" sz="2000" b="0" strike="noStrike" spc="-1" baseline="0" dirty="0" smtClean="0">
                <a:latin typeface="Arial"/>
              </a:rPr>
              <a:t> </a:t>
            </a:r>
            <a:r>
              <a:rPr lang="en-IE" sz="2000" b="0" strike="noStrike" spc="-1" baseline="0" dirty="0" err="1" smtClean="0">
                <a:latin typeface="Arial"/>
              </a:rPr>
              <a:t>unge</a:t>
            </a:r>
            <a:r>
              <a:rPr lang="en-IE" sz="2000" b="0" strike="noStrike" spc="-1" baseline="0" dirty="0" smtClean="0">
                <a:latin typeface="Arial"/>
              </a:rPr>
              <a:t> </a:t>
            </a:r>
            <a:r>
              <a:rPr lang="en-IE" sz="2000" b="0" strike="noStrike" spc="-1" baseline="0" dirty="0" err="1" smtClean="0">
                <a:latin typeface="Arial"/>
              </a:rPr>
              <a:t>på</a:t>
            </a:r>
            <a:r>
              <a:rPr lang="en-IE" sz="2000" b="0" strike="noStrike" spc="-1" baseline="0" dirty="0" smtClean="0">
                <a:latin typeface="Arial"/>
              </a:rPr>
              <a:t> 12 </a:t>
            </a:r>
            <a:r>
              <a:rPr lang="en-IE" sz="2000" b="0" strike="noStrike" spc="-1" baseline="0" dirty="0" err="1" smtClean="0">
                <a:latin typeface="Arial"/>
              </a:rPr>
              <a:t>år</a:t>
            </a:r>
            <a:r>
              <a:rPr lang="en-IE" sz="2000" b="0" strike="noStrike" spc="-1" baseline="0" dirty="0" smtClean="0">
                <a:latin typeface="Arial"/>
              </a:rPr>
              <a:t> </a:t>
            </a:r>
            <a:r>
              <a:rPr lang="en-IE" sz="2000" b="0" strike="noStrike" spc="-1" baseline="0" dirty="0" err="1" smtClean="0">
                <a:latin typeface="Arial"/>
              </a:rPr>
              <a:t>og</a:t>
            </a:r>
            <a:r>
              <a:rPr lang="en-IE" sz="2000" b="0" strike="noStrike" spc="-1" baseline="0" dirty="0" smtClean="0">
                <a:latin typeface="Arial"/>
              </a:rPr>
              <a:t> </a:t>
            </a:r>
            <a:r>
              <a:rPr lang="en-IE" sz="2000" b="0" strike="noStrike" spc="-1" baseline="0" dirty="0" err="1" smtClean="0">
                <a:latin typeface="Arial"/>
              </a:rPr>
              <a:t>derover</a:t>
            </a:r>
            <a:r>
              <a:rPr lang="en-IE" sz="2000" b="0" strike="noStrike" spc="-1" baseline="0" dirty="0" smtClean="0">
                <a:latin typeface="Arial"/>
              </a:rPr>
              <a:t>, der </a:t>
            </a:r>
            <a:r>
              <a:rPr lang="en-IE" sz="2000" b="0" strike="noStrike" spc="-1" baseline="0" dirty="0" err="1" smtClean="0">
                <a:latin typeface="Arial"/>
              </a:rPr>
              <a:t>lider</a:t>
            </a:r>
            <a:r>
              <a:rPr lang="en-IE" sz="2000" b="0" strike="noStrike" spc="-1" baseline="0" dirty="0" smtClean="0">
                <a:latin typeface="Arial"/>
              </a:rPr>
              <a:t> </a:t>
            </a:r>
            <a:r>
              <a:rPr lang="en-IE" sz="2000" b="0" strike="noStrike" spc="-1" baseline="0" dirty="0" err="1" smtClean="0">
                <a:latin typeface="Arial"/>
              </a:rPr>
              <a:t>af</a:t>
            </a:r>
            <a:r>
              <a:rPr lang="en-IE" sz="2000" b="0" strike="noStrike" spc="-1" baseline="0" dirty="0" smtClean="0">
                <a:latin typeface="Arial"/>
              </a:rPr>
              <a:t> </a:t>
            </a:r>
            <a:r>
              <a:rPr lang="en-IE" sz="2000" b="0" strike="noStrike" spc="-1" baseline="0" dirty="0" err="1" smtClean="0">
                <a:latin typeface="Arial"/>
              </a:rPr>
              <a:t>lungebetændelse</a:t>
            </a:r>
            <a:r>
              <a:rPr lang="en-IE" sz="2000" b="0" strike="noStrike" spc="-1" baseline="0" dirty="0" smtClean="0">
                <a:latin typeface="Arial"/>
              </a:rPr>
              <a:t>, </a:t>
            </a:r>
            <a:r>
              <a:rPr lang="en-IE" sz="2000" b="0" strike="noStrike" spc="-1" baseline="0" dirty="0" err="1" smtClean="0">
                <a:latin typeface="Arial"/>
              </a:rPr>
              <a:t>og</a:t>
            </a:r>
            <a:r>
              <a:rPr lang="en-IE" sz="2000" b="0" strike="noStrike" spc="-1" baseline="0" dirty="0" smtClean="0">
                <a:latin typeface="Arial"/>
              </a:rPr>
              <a:t> som </a:t>
            </a:r>
            <a:r>
              <a:rPr lang="en-IE" sz="2000" b="0" strike="noStrike" spc="-1" baseline="0" dirty="0" err="1" smtClean="0">
                <a:latin typeface="Arial"/>
              </a:rPr>
              <a:t>behøver</a:t>
            </a:r>
            <a:r>
              <a:rPr lang="en-IE" sz="2000" b="0" strike="noStrike" spc="-1" baseline="0" dirty="0" smtClean="0">
                <a:latin typeface="Arial"/>
              </a:rPr>
              <a:t> </a:t>
            </a:r>
            <a:r>
              <a:rPr lang="en-IE" sz="2000" b="0" strike="noStrike" spc="-1" baseline="0" dirty="0" err="1" smtClean="0">
                <a:latin typeface="Arial"/>
              </a:rPr>
              <a:t>ekstra</a:t>
            </a:r>
            <a:r>
              <a:rPr lang="en-IE" sz="2000" b="0" strike="noStrike" spc="-1" baseline="0" dirty="0" smtClean="0">
                <a:latin typeface="Arial"/>
              </a:rPr>
              <a:t> </a:t>
            </a:r>
            <a:r>
              <a:rPr lang="en-IE" sz="2000" b="0" strike="noStrike" spc="-1" baseline="0" dirty="0" err="1" smtClean="0">
                <a:latin typeface="Arial"/>
              </a:rPr>
              <a:t>ilt</a:t>
            </a:r>
            <a:r>
              <a:rPr lang="en-IE" sz="2000" b="0" strike="noStrike" spc="-1" baseline="0" dirty="0" smtClean="0">
                <a:latin typeface="Arial"/>
              </a:rPr>
              <a:t>. </a:t>
            </a:r>
            <a:r>
              <a:rPr lang="en-IE" sz="2000" b="0" strike="noStrike" spc="-1" baseline="0" dirty="0" err="1" smtClean="0">
                <a:latin typeface="Arial"/>
              </a:rPr>
              <a:t>Prorussiske</a:t>
            </a:r>
            <a:r>
              <a:rPr lang="en-IE" sz="2000" b="0" strike="noStrike" spc="-1" baseline="0" dirty="0" smtClean="0">
                <a:latin typeface="Arial"/>
              </a:rPr>
              <a:t> </a:t>
            </a:r>
            <a:r>
              <a:rPr lang="en-IE" sz="2000" b="0" strike="noStrike" spc="-1" baseline="0" dirty="0" err="1" smtClean="0">
                <a:latin typeface="Arial"/>
              </a:rPr>
              <a:t>medier</a:t>
            </a:r>
            <a:r>
              <a:rPr lang="en-IE" sz="2000" b="0" strike="noStrike" spc="-1" baseline="0" dirty="0" smtClean="0">
                <a:latin typeface="Arial"/>
              </a:rPr>
              <a:t> </a:t>
            </a:r>
            <a:r>
              <a:rPr lang="en-IE" sz="2000" b="0" strike="noStrike" spc="-1" baseline="0" dirty="0" err="1" smtClean="0">
                <a:latin typeface="Arial"/>
              </a:rPr>
              <a:t>har</a:t>
            </a:r>
            <a:r>
              <a:rPr lang="en-IE" sz="2000" b="0" strike="noStrike" spc="-1" baseline="0" dirty="0" smtClean="0">
                <a:latin typeface="Arial"/>
              </a:rPr>
              <a:t> </a:t>
            </a:r>
            <a:r>
              <a:rPr lang="en-IE" sz="2000" b="0" strike="noStrike" spc="-1" baseline="0" dirty="0" err="1" smtClean="0">
                <a:latin typeface="Arial"/>
              </a:rPr>
              <a:t>bragt</a:t>
            </a:r>
            <a:r>
              <a:rPr lang="en-IE" sz="2000" b="0" strike="noStrike" spc="-1" baseline="0" dirty="0" smtClean="0">
                <a:latin typeface="Arial"/>
              </a:rPr>
              <a:t> </a:t>
            </a:r>
            <a:r>
              <a:rPr lang="en-IE" sz="2000" b="0" strike="noStrike" spc="-1" baseline="0" dirty="0" err="1" smtClean="0">
                <a:latin typeface="Arial"/>
              </a:rPr>
              <a:t>flere</a:t>
            </a:r>
            <a:r>
              <a:rPr lang="en-IE" sz="2000" b="0" strike="noStrike" spc="-1" baseline="0" dirty="0" smtClean="0">
                <a:latin typeface="Arial"/>
              </a:rPr>
              <a:t> </a:t>
            </a:r>
            <a:r>
              <a:rPr lang="en-IE" sz="2000" b="0" strike="noStrike" spc="-1" baseline="0" dirty="0" err="1" smtClean="0">
                <a:latin typeface="Arial"/>
              </a:rPr>
              <a:t>vildledende</a:t>
            </a:r>
            <a:r>
              <a:rPr lang="en-IE" sz="2000" b="0" strike="noStrike" spc="-1" baseline="0" dirty="0" smtClean="0">
                <a:latin typeface="Arial"/>
              </a:rPr>
              <a:t> </a:t>
            </a:r>
            <a:r>
              <a:rPr lang="en-IE" sz="2000" b="0" strike="noStrike" spc="-1" baseline="0" dirty="0" err="1" smtClean="0">
                <a:latin typeface="Arial"/>
              </a:rPr>
              <a:t>historier</a:t>
            </a:r>
            <a:r>
              <a:rPr lang="en-IE" sz="2000" b="0" strike="noStrike" spc="-1" baseline="0" dirty="0" smtClean="0">
                <a:latin typeface="Arial"/>
              </a:rPr>
              <a:t> om, at EU </a:t>
            </a:r>
            <a:r>
              <a:rPr lang="en-IE" sz="2000" b="0" strike="noStrike" spc="-1" baseline="0" dirty="0" err="1" smtClean="0">
                <a:latin typeface="Arial"/>
              </a:rPr>
              <a:t>har</a:t>
            </a:r>
            <a:r>
              <a:rPr lang="en-IE" sz="2000" b="0" strike="noStrike" spc="-1" baseline="0" dirty="0" smtClean="0">
                <a:latin typeface="Arial"/>
              </a:rPr>
              <a:t> </a:t>
            </a:r>
            <a:r>
              <a:rPr lang="en-IE" sz="2000" b="0" strike="noStrike" spc="-1" baseline="0" dirty="0" err="1" smtClean="0">
                <a:latin typeface="Arial"/>
              </a:rPr>
              <a:t>købt</a:t>
            </a:r>
            <a:r>
              <a:rPr lang="en-IE" sz="2000" b="0" strike="noStrike" spc="-1" baseline="0" dirty="0" smtClean="0">
                <a:latin typeface="Arial"/>
              </a:rPr>
              <a:t> </a:t>
            </a:r>
            <a:r>
              <a:rPr lang="en-IE" sz="2000" b="0" strike="noStrike" spc="-1" baseline="0" dirty="0" err="1" smtClean="0">
                <a:latin typeface="Arial"/>
              </a:rPr>
              <a:t>en</a:t>
            </a:r>
            <a:r>
              <a:rPr lang="en-IE" sz="2000" b="0" strike="noStrike" spc="-1" baseline="0" dirty="0" smtClean="0">
                <a:latin typeface="Arial"/>
              </a:rPr>
              <a:t> </a:t>
            </a:r>
            <a:r>
              <a:rPr lang="en-IE" sz="2000" b="0" strike="noStrike" spc="-1" baseline="0" dirty="0" err="1" smtClean="0">
                <a:latin typeface="Arial"/>
              </a:rPr>
              <a:t>stor</a:t>
            </a:r>
            <a:r>
              <a:rPr lang="en-IE" sz="2000" b="0" strike="noStrike" spc="-1" baseline="0" dirty="0" smtClean="0">
                <a:latin typeface="Arial"/>
              </a:rPr>
              <a:t> </a:t>
            </a:r>
            <a:r>
              <a:rPr lang="en-IE" sz="2000" b="0" strike="noStrike" spc="-1" baseline="0" dirty="0" err="1" smtClean="0">
                <a:latin typeface="Arial"/>
              </a:rPr>
              <a:t>beholdning</a:t>
            </a:r>
            <a:r>
              <a:rPr lang="en-IE" sz="2000" b="0" strike="noStrike" spc="-1" baseline="0" dirty="0" smtClean="0">
                <a:latin typeface="Arial"/>
              </a:rPr>
              <a:t> </a:t>
            </a:r>
            <a:r>
              <a:rPr lang="en-IE" sz="2000" b="0" strike="noStrike" spc="-1" baseline="0" dirty="0" err="1" smtClean="0">
                <a:latin typeface="Arial"/>
              </a:rPr>
              <a:t>af</a:t>
            </a:r>
            <a:r>
              <a:rPr lang="en-IE" sz="2000" b="0" strike="noStrike" spc="-1" baseline="0" dirty="0" smtClean="0">
                <a:latin typeface="Arial"/>
              </a:rPr>
              <a:t> </a:t>
            </a:r>
            <a:r>
              <a:rPr lang="en-IE" sz="2000" b="0" strike="noStrike" spc="-1" baseline="0" dirty="0" err="1" smtClean="0">
                <a:latin typeface="Arial"/>
              </a:rPr>
              <a:t>Remdesivir</a:t>
            </a:r>
            <a:r>
              <a:rPr lang="en-IE" sz="2000" b="0" strike="noStrike" spc="-1" baseline="0" dirty="0" smtClean="0">
                <a:latin typeface="Arial"/>
              </a:rPr>
              <a:t>, som </a:t>
            </a:r>
            <a:r>
              <a:rPr lang="en-IE" sz="2000" b="0" strike="noStrike" spc="-1" baseline="0" dirty="0" err="1" smtClean="0">
                <a:latin typeface="Arial"/>
              </a:rPr>
              <a:t>påstås</a:t>
            </a:r>
            <a:r>
              <a:rPr lang="en-IE" sz="2000" b="0" strike="noStrike" spc="-1" baseline="0" dirty="0" smtClean="0">
                <a:latin typeface="Arial"/>
              </a:rPr>
              <a:t> at </a:t>
            </a:r>
            <a:r>
              <a:rPr lang="en-IE" sz="2000" b="0" strike="noStrike" spc="-1" baseline="0" dirty="0" err="1" smtClean="0">
                <a:latin typeface="Arial"/>
              </a:rPr>
              <a:t>være</a:t>
            </a:r>
            <a:r>
              <a:rPr lang="en-IE" sz="2000" b="0" strike="noStrike" spc="-1" baseline="0" dirty="0" smtClean="0">
                <a:latin typeface="Arial"/>
              </a:rPr>
              <a:t> </a:t>
            </a:r>
            <a:r>
              <a:rPr lang="en-IE" sz="2000" b="0" strike="noStrike" spc="-1" baseline="0" dirty="0" err="1" smtClean="0">
                <a:latin typeface="Arial"/>
              </a:rPr>
              <a:t>stemplet</a:t>
            </a:r>
            <a:r>
              <a:rPr lang="en-IE" sz="2000" b="0" strike="noStrike" spc="-1" baseline="0" dirty="0" smtClean="0">
                <a:latin typeface="Arial"/>
              </a:rPr>
              <a:t> som </a:t>
            </a:r>
            <a:r>
              <a:rPr lang="en-IE" sz="2000" b="0" strike="noStrike" spc="-1" baseline="0" dirty="0" err="1" smtClean="0">
                <a:latin typeface="Arial"/>
              </a:rPr>
              <a:t>en</a:t>
            </a:r>
            <a:r>
              <a:rPr lang="en-IE" sz="2000" b="0" strike="noStrike" spc="-1" baseline="0" dirty="0" smtClean="0">
                <a:latin typeface="Arial"/>
              </a:rPr>
              <a:t> </a:t>
            </a:r>
            <a:r>
              <a:rPr lang="en-IE" sz="2000" b="0" strike="noStrike" spc="-1" baseline="0" dirty="0" err="1" smtClean="0">
                <a:latin typeface="Arial"/>
              </a:rPr>
              <a:t>ineffektiv</a:t>
            </a:r>
            <a:r>
              <a:rPr lang="en-IE" sz="2000" b="0" strike="noStrike" spc="-1" baseline="0" dirty="0" smtClean="0">
                <a:latin typeface="+mn-lt"/>
              </a:rPr>
              <a:t> </a:t>
            </a:r>
            <a:r>
              <a:rPr lang="en-IE" sz="2000" b="0" strike="noStrike" spc="-1" baseline="0" dirty="0" err="1" smtClean="0">
                <a:latin typeface="+mn-lt"/>
              </a:rPr>
              <a:t>behandling</a:t>
            </a:r>
            <a:r>
              <a:rPr lang="en-IE" sz="2000" b="0" strike="noStrike" spc="-1" baseline="0" dirty="0" smtClean="0">
                <a:latin typeface="+mn-lt"/>
              </a:rPr>
              <a:t> </a:t>
            </a:r>
            <a:r>
              <a:rPr lang="en-IE" sz="2000" b="0" strike="noStrike" spc="-1" baseline="0" dirty="0" err="1" smtClean="0">
                <a:latin typeface="+mn-lt"/>
              </a:rPr>
              <a:t>af</a:t>
            </a:r>
            <a:r>
              <a:rPr lang="en-IE" sz="2000" b="0" strike="noStrike" spc="-1" baseline="0" dirty="0" smtClean="0">
                <a:latin typeface="+mn-lt"/>
              </a:rPr>
              <a:t> WHO. </a:t>
            </a:r>
            <a:r>
              <a:rPr lang="en-IE" sz="2000" b="0" strike="noStrike" spc="-1" baseline="0" dirty="0" err="1" smtClean="0">
                <a:latin typeface="Arial"/>
              </a:rPr>
              <a:t>Historierne</a:t>
            </a:r>
            <a:r>
              <a:rPr lang="en-IE" sz="2000" b="0" strike="noStrike" spc="-1" baseline="0" dirty="0" smtClean="0">
                <a:latin typeface="Arial"/>
              </a:rPr>
              <a:t> </a:t>
            </a:r>
            <a:r>
              <a:rPr lang="en-IE" sz="2000" b="0" strike="noStrike" spc="-1" baseline="0" dirty="0" err="1" smtClean="0">
                <a:latin typeface="Arial"/>
              </a:rPr>
              <a:t>beskrev</a:t>
            </a:r>
            <a:r>
              <a:rPr lang="en-IE" sz="2000" b="0" strike="noStrike" spc="-1" baseline="0" dirty="0" smtClean="0">
                <a:latin typeface="Arial"/>
              </a:rPr>
              <a:t> </a:t>
            </a:r>
            <a:r>
              <a:rPr lang="en-IE" sz="2000" b="0" strike="noStrike" spc="-1" baseline="0" dirty="0" err="1" smtClean="0">
                <a:latin typeface="Arial"/>
              </a:rPr>
              <a:t>denne</a:t>
            </a:r>
            <a:r>
              <a:rPr lang="en-IE" sz="2000" b="0" strike="noStrike" spc="-1" baseline="0" dirty="0" smtClean="0">
                <a:latin typeface="Arial"/>
              </a:rPr>
              <a:t> handling som </a:t>
            </a:r>
            <a:r>
              <a:rPr lang="en-IE" sz="2000" b="0" strike="noStrike" spc="-1" baseline="0" dirty="0" err="1" smtClean="0">
                <a:latin typeface="Arial"/>
              </a:rPr>
              <a:t>en</a:t>
            </a:r>
            <a:r>
              <a:rPr lang="en-IE" sz="2000" b="0" strike="noStrike" spc="-1" baseline="0" dirty="0" smtClean="0">
                <a:latin typeface="Arial"/>
              </a:rPr>
              <a:t> </a:t>
            </a:r>
            <a:r>
              <a:rPr lang="en-IE" sz="2000" b="0" strike="noStrike" spc="-1" baseline="0" dirty="0" err="1" smtClean="0">
                <a:latin typeface="Arial"/>
              </a:rPr>
              <a:t>stor</a:t>
            </a:r>
            <a:r>
              <a:rPr lang="en-IE" sz="2000" b="0" strike="noStrike" spc="-1" baseline="0" dirty="0" smtClean="0">
                <a:latin typeface="Arial"/>
              </a:rPr>
              <a:t> </a:t>
            </a:r>
            <a:r>
              <a:rPr lang="en-IE" sz="2000" b="0" strike="noStrike" spc="-1" baseline="0" dirty="0" err="1" smtClean="0">
                <a:latin typeface="Arial"/>
              </a:rPr>
              <a:t>fiasko</a:t>
            </a:r>
            <a:r>
              <a:rPr lang="en-IE" sz="2000" b="0" strike="noStrike" spc="-1" baseline="0" dirty="0" smtClean="0">
                <a:latin typeface="Arial"/>
              </a:rPr>
              <a:t> for EU’s </a:t>
            </a:r>
            <a:r>
              <a:rPr lang="en-IE" sz="2000" b="0" strike="noStrike" spc="-1" baseline="0" dirty="0" err="1" smtClean="0">
                <a:latin typeface="Arial"/>
              </a:rPr>
              <a:t>sundhedspolitik</a:t>
            </a:r>
            <a:r>
              <a:rPr lang="en-IE" sz="2000" b="0" strike="noStrike" spc="-1" baseline="0" dirty="0" smtClean="0">
                <a:latin typeface="Arial"/>
              </a:rPr>
              <a:t> </a:t>
            </a:r>
            <a:r>
              <a:rPr lang="en-IE" sz="2000" b="0" strike="noStrike" spc="-1" baseline="0" dirty="0" err="1" smtClean="0">
                <a:latin typeface="Arial"/>
              </a:rPr>
              <a:t>og</a:t>
            </a:r>
            <a:r>
              <a:rPr lang="en-IE" sz="2000" b="0" strike="noStrike" spc="-1" baseline="0" dirty="0" smtClean="0">
                <a:latin typeface="Arial"/>
              </a:rPr>
              <a:t> “</a:t>
            </a:r>
            <a:r>
              <a:rPr lang="en-IE" sz="2000" b="0" strike="noStrike" spc="-1" baseline="0" dirty="0" err="1" smtClean="0">
                <a:latin typeface="Arial"/>
              </a:rPr>
              <a:t>en</a:t>
            </a:r>
            <a:r>
              <a:rPr lang="en-IE" sz="2000" b="0" strike="noStrike" spc="-1" baseline="0" dirty="0" smtClean="0">
                <a:latin typeface="Arial"/>
              </a:rPr>
              <a:t> </a:t>
            </a:r>
            <a:r>
              <a:rPr lang="en-IE" sz="2000" b="0" strike="noStrike" spc="-1" baseline="0" dirty="0" err="1" smtClean="0">
                <a:latin typeface="Arial"/>
              </a:rPr>
              <a:t>af</a:t>
            </a:r>
            <a:r>
              <a:rPr lang="en-IE" sz="2000" b="0" strike="noStrike" spc="-1" baseline="0" dirty="0" smtClean="0">
                <a:latin typeface="Arial"/>
              </a:rPr>
              <a:t> </a:t>
            </a:r>
            <a:r>
              <a:rPr lang="en-IE" sz="2000" b="0" strike="noStrike" spc="-1" baseline="0" dirty="0" err="1" smtClean="0">
                <a:latin typeface="Arial"/>
              </a:rPr>
              <a:t>sundhedskrisens</a:t>
            </a:r>
            <a:r>
              <a:rPr lang="en-IE" sz="2000" b="0" strike="noStrike" spc="-1" baseline="0" dirty="0" smtClean="0">
                <a:latin typeface="Arial"/>
              </a:rPr>
              <a:t> </a:t>
            </a:r>
            <a:r>
              <a:rPr lang="en-IE" sz="2000" b="0" strike="noStrike" spc="-1" baseline="0" dirty="0" err="1" smtClean="0">
                <a:latin typeface="Arial"/>
              </a:rPr>
              <a:t>største</a:t>
            </a:r>
            <a:r>
              <a:rPr lang="en-IE" sz="2000" b="0" strike="noStrike" spc="-1" baseline="0" dirty="0" smtClean="0">
                <a:latin typeface="Arial"/>
              </a:rPr>
              <a:t> </a:t>
            </a:r>
            <a:r>
              <a:rPr lang="en-IE" sz="2000" b="0" strike="noStrike" spc="-1" baseline="0" dirty="0" err="1" smtClean="0">
                <a:latin typeface="Arial"/>
              </a:rPr>
              <a:t>skandaler</a:t>
            </a:r>
            <a:r>
              <a:rPr lang="en-IE" sz="2000" b="0" strike="noStrike" spc="-1" baseline="0" dirty="0" smtClean="0">
                <a:latin typeface="Arial"/>
              </a:rPr>
              <a:t>”. I </a:t>
            </a:r>
            <a:r>
              <a:rPr lang="en-IE" sz="2000" b="0" strike="noStrike" spc="-1" baseline="0" dirty="0" err="1" smtClean="0">
                <a:latin typeface="Arial"/>
              </a:rPr>
              <a:t>virkeligheden</a:t>
            </a:r>
            <a:r>
              <a:rPr lang="en-IE" sz="2000" b="0" strike="noStrike" spc="-1" baseline="0" dirty="0" smtClean="0">
                <a:latin typeface="Arial"/>
              </a:rPr>
              <a:t> </a:t>
            </a:r>
            <a:r>
              <a:rPr lang="en-IE" sz="2000" b="0" strike="noStrike" spc="-1" baseline="0" dirty="0" err="1" smtClean="0">
                <a:latin typeface="Arial"/>
              </a:rPr>
              <a:t>er</a:t>
            </a:r>
            <a:r>
              <a:rPr lang="en-IE" sz="2000" b="0" strike="noStrike" spc="-1" baseline="0" dirty="0" smtClean="0">
                <a:latin typeface="Arial"/>
              </a:rPr>
              <a:t> der </a:t>
            </a:r>
            <a:r>
              <a:rPr lang="en-IE" sz="2000" b="0" strike="noStrike" spc="-1" baseline="0" dirty="0" err="1" smtClean="0">
                <a:latin typeface="Arial"/>
              </a:rPr>
              <a:t>ifølge</a:t>
            </a:r>
            <a:r>
              <a:rPr lang="en-IE" sz="2000" b="0" strike="noStrike" spc="-1" baseline="0" dirty="0" smtClean="0">
                <a:latin typeface="Arial"/>
              </a:rPr>
              <a:t> WHO </a:t>
            </a:r>
            <a:r>
              <a:rPr lang="en-IE" sz="2000" b="0" strike="noStrike" spc="-1" baseline="0" dirty="0" err="1" smtClean="0">
                <a:latin typeface="Arial"/>
              </a:rPr>
              <a:t>stor</a:t>
            </a:r>
            <a:r>
              <a:rPr lang="en-IE" sz="2000" b="0" strike="noStrike" spc="-1" baseline="0" dirty="0" smtClean="0">
                <a:latin typeface="Arial"/>
              </a:rPr>
              <a:t> </a:t>
            </a:r>
            <a:r>
              <a:rPr lang="en-IE" sz="2000" b="0" strike="noStrike" spc="-1" baseline="0" dirty="0" err="1" smtClean="0">
                <a:latin typeface="Arial"/>
              </a:rPr>
              <a:t>usikkerhed</a:t>
            </a:r>
            <a:r>
              <a:rPr lang="en-IE" sz="2000" b="0" strike="noStrike" spc="-1" baseline="0" dirty="0" smtClean="0">
                <a:latin typeface="Arial"/>
              </a:rPr>
              <a:t> </a:t>
            </a:r>
            <a:r>
              <a:rPr lang="en-IE" sz="2000" b="0" strike="noStrike" spc="-1" baseline="0" dirty="0" err="1" smtClean="0">
                <a:latin typeface="Arial"/>
              </a:rPr>
              <a:t>omkring</a:t>
            </a:r>
            <a:r>
              <a:rPr lang="en-IE" sz="2000" b="0" strike="noStrike" spc="-1" baseline="0" dirty="0" smtClean="0">
                <a:latin typeface="Arial"/>
              </a:rPr>
              <a:t> </a:t>
            </a:r>
            <a:r>
              <a:rPr lang="en-IE" sz="2000" b="0" strike="noStrike" spc="-1" baseline="0" dirty="0" err="1" smtClean="0">
                <a:latin typeface="Arial"/>
              </a:rPr>
              <a:t>resultaterne</a:t>
            </a:r>
            <a:r>
              <a:rPr lang="en-IE" sz="2000" b="0" strike="noStrike" spc="-1" baseline="0" dirty="0" smtClean="0">
                <a:latin typeface="Arial"/>
              </a:rPr>
              <a:t>, </a:t>
            </a:r>
            <a:r>
              <a:rPr lang="en-IE" sz="2000" b="0" strike="noStrike" spc="-1" baseline="0" dirty="0" err="1" smtClean="0">
                <a:latin typeface="Arial"/>
              </a:rPr>
              <a:t>og</a:t>
            </a:r>
            <a:r>
              <a:rPr lang="en-IE" sz="2000" b="0" strike="noStrike" spc="-1" baseline="0" dirty="0" smtClean="0">
                <a:latin typeface="Arial"/>
              </a:rPr>
              <a:t> der </a:t>
            </a:r>
            <a:r>
              <a:rPr lang="en-IE" sz="2000" b="0" strike="noStrike" spc="-1" baseline="0" dirty="0" err="1" smtClean="0">
                <a:latin typeface="Arial"/>
              </a:rPr>
              <a:t>var</a:t>
            </a:r>
            <a:r>
              <a:rPr lang="en-IE" sz="2000" b="0" strike="noStrike" spc="-1" baseline="0" dirty="0" smtClean="0">
                <a:latin typeface="Arial"/>
              </a:rPr>
              <a:t> </a:t>
            </a:r>
            <a:r>
              <a:rPr lang="en-IE" sz="2000" b="0" strike="noStrike" spc="-1" baseline="0" dirty="0" err="1" smtClean="0">
                <a:latin typeface="Arial"/>
              </a:rPr>
              <a:t>ikke</a:t>
            </a:r>
            <a:r>
              <a:rPr lang="en-IE" sz="2000" b="0" strike="noStrike" spc="-1" baseline="0" dirty="0" smtClean="0">
                <a:latin typeface="Arial"/>
              </a:rPr>
              <a:t> </a:t>
            </a:r>
            <a:r>
              <a:rPr lang="en-IE" sz="2000" b="0" strike="noStrike" spc="-1" baseline="0" dirty="0" err="1" smtClean="0">
                <a:latin typeface="Arial"/>
              </a:rPr>
              <a:t>bevis</a:t>
            </a:r>
            <a:r>
              <a:rPr lang="en-IE" sz="2000" b="0" strike="noStrike" spc="-1" baseline="0" dirty="0" smtClean="0">
                <a:latin typeface="Arial"/>
              </a:rPr>
              <a:t> for, at </a:t>
            </a:r>
            <a:r>
              <a:rPr lang="en-IE" sz="2000" b="0" strike="noStrike" spc="-1" baseline="0" dirty="0" err="1" smtClean="0">
                <a:latin typeface="Arial"/>
              </a:rPr>
              <a:t>Remdesivir</a:t>
            </a:r>
            <a:r>
              <a:rPr lang="en-IE" sz="2000" b="0" strike="noStrike" spc="-1" baseline="0" dirty="0" smtClean="0">
                <a:latin typeface="Arial"/>
              </a:rPr>
              <a:t> </a:t>
            </a:r>
            <a:r>
              <a:rPr lang="en-IE" sz="2000" b="0" i="1" strike="noStrike" spc="-1" baseline="0" dirty="0" err="1" smtClean="0">
                <a:latin typeface="Arial"/>
              </a:rPr>
              <a:t>ikke</a:t>
            </a:r>
            <a:r>
              <a:rPr lang="en-IE" sz="2000" b="0" i="1" strike="noStrike" spc="-1" baseline="0" dirty="0" smtClean="0">
                <a:latin typeface="Arial"/>
              </a:rPr>
              <a:t> </a:t>
            </a:r>
            <a:r>
              <a:rPr lang="en-IE" sz="2000" b="0" i="0" strike="noStrike" spc="-1" baseline="0" dirty="0" err="1" smtClean="0">
                <a:latin typeface="Arial"/>
              </a:rPr>
              <a:t>havde</a:t>
            </a:r>
            <a:r>
              <a:rPr lang="en-IE" sz="2000" b="0" i="0" strike="noStrike" spc="-1" baseline="0" dirty="0" smtClean="0">
                <a:latin typeface="Arial"/>
              </a:rPr>
              <a:t> </a:t>
            </a:r>
            <a:r>
              <a:rPr lang="en-IE" sz="2000" b="0" i="0" strike="noStrike" spc="-1" baseline="0" dirty="0" err="1" smtClean="0">
                <a:latin typeface="Arial"/>
              </a:rPr>
              <a:t>en</a:t>
            </a:r>
            <a:r>
              <a:rPr lang="en-IE" sz="2000" b="0" i="0" strike="noStrike" spc="-1" baseline="0" dirty="0" smtClean="0">
                <a:latin typeface="Arial"/>
              </a:rPr>
              <a:t> </a:t>
            </a:r>
            <a:r>
              <a:rPr lang="en-IE" sz="2000" b="0" i="0" strike="noStrike" spc="-1" baseline="0" dirty="0" err="1" smtClean="0">
                <a:latin typeface="Arial"/>
              </a:rPr>
              <a:t>gavnlig</a:t>
            </a:r>
            <a:r>
              <a:rPr lang="en-IE" sz="2000" b="0" i="0" strike="noStrike" spc="-1" baseline="0" dirty="0" smtClean="0">
                <a:latin typeface="Arial"/>
              </a:rPr>
              <a:t> </a:t>
            </a:r>
            <a:r>
              <a:rPr lang="en-IE" sz="2000" b="0" i="0" strike="noStrike" spc="-1" baseline="0" dirty="0" err="1" smtClean="0">
                <a:latin typeface="Arial"/>
              </a:rPr>
              <a:t>virkning</a:t>
            </a:r>
            <a:r>
              <a:rPr lang="en-IE" sz="2000" b="0" i="0" strike="noStrike" spc="-1" baseline="0" dirty="0" smtClean="0">
                <a:latin typeface="Arial"/>
              </a:rPr>
              <a:t>.</a:t>
            </a:r>
            <a:r>
              <a:rPr lang="en-IE" sz="2000" b="0" strike="noStrike" spc="-1" baseline="0" dirty="0" smtClean="0">
                <a:latin typeface="Arial"/>
              </a:rPr>
              <a:t> </a:t>
            </a:r>
            <a:r>
              <a:rPr lang="en-IE" sz="2000" b="0" strike="noStrike" spc="-1" baseline="0" dirty="0" err="1" smtClean="0">
                <a:latin typeface="Arial"/>
              </a:rPr>
              <a:t>Anbefalingen</a:t>
            </a:r>
            <a:r>
              <a:rPr lang="en-IE" sz="2000" b="0" strike="noStrike" spc="-1" baseline="0" dirty="0" smtClean="0">
                <a:latin typeface="Arial"/>
              </a:rPr>
              <a:t> </a:t>
            </a:r>
            <a:r>
              <a:rPr lang="en-IE" sz="2000" b="0" strike="noStrike" spc="-1" baseline="0" dirty="0" err="1" smtClean="0">
                <a:latin typeface="Arial"/>
              </a:rPr>
              <a:t>er</a:t>
            </a:r>
            <a:r>
              <a:rPr lang="en-IE" sz="2000" b="0" strike="noStrike" spc="-1" baseline="0" dirty="0" smtClean="0">
                <a:latin typeface="Arial"/>
              </a:rPr>
              <a:t> </a:t>
            </a:r>
            <a:r>
              <a:rPr lang="en-IE" sz="2000" b="0" i="1" strike="noStrike" spc="-1" baseline="0" dirty="0" err="1" smtClean="0">
                <a:latin typeface="Arial"/>
              </a:rPr>
              <a:t>betinget</a:t>
            </a:r>
            <a:r>
              <a:rPr lang="en-IE" sz="2000" b="0" strike="noStrike" spc="-1" baseline="0" dirty="0" smtClean="0">
                <a:latin typeface="Arial"/>
              </a:rPr>
              <a:t>, </a:t>
            </a:r>
            <a:r>
              <a:rPr lang="en-IE" sz="2000" b="0" strike="noStrike" spc="-1" baseline="0" dirty="0" err="1" smtClean="0">
                <a:latin typeface="Arial"/>
              </a:rPr>
              <a:t>hvilket</a:t>
            </a:r>
            <a:r>
              <a:rPr lang="en-IE" sz="2000" b="0" strike="noStrike" spc="-1" baseline="0" dirty="0" smtClean="0">
                <a:latin typeface="Arial"/>
              </a:rPr>
              <a:t> gives, </a:t>
            </a:r>
            <a:r>
              <a:rPr lang="en-IE" sz="2000" b="0" strike="noStrike" spc="-1" baseline="0" dirty="0" err="1" smtClean="0">
                <a:latin typeface="Arial"/>
              </a:rPr>
              <a:t>når</a:t>
            </a:r>
            <a:r>
              <a:rPr lang="en-IE" sz="2000" b="0" strike="noStrike" spc="-1" baseline="0" dirty="0" smtClean="0">
                <a:latin typeface="Arial"/>
              </a:rPr>
              <a:t> der </a:t>
            </a:r>
            <a:r>
              <a:rPr lang="en-IE" sz="2000" b="0" strike="noStrike" spc="-1" baseline="0" dirty="0" err="1" smtClean="0">
                <a:latin typeface="Arial"/>
              </a:rPr>
              <a:t>hersker</a:t>
            </a:r>
            <a:r>
              <a:rPr lang="en-IE" sz="2000" b="0" strike="noStrike" spc="-1" baseline="0" dirty="0" smtClean="0">
                <a:latin typeface="Arial"/>
              </a:rPr>
              <a:t> </a:t>
            </a:r>
            <a:r>
              <a:rPr lang="en-IE" sz="2000" b="0" strike="noStrike" spc="-1" baseline="0" dirty="0" err="1" smtClean="0">
                <a:latin typeface="Arial"/>
              </a:rPr>
              <a:t>usikkerhed</a:t>
            </a:r>
            <a:r>
              <a:rPr lang="en-IE" sz="2000" b="0" strike="noStrike" spc="-1" baseline="0" dirty="0" smtClean="0">
                <a:latin typeface="Arial"/>
              </a:rPr>
              <a:t> </a:t>
            </a:r>
            <a:r>
              <a:rPr lang="en-IE" sz="2000" b="0" strike="noStrike" spc="-1" baseline="0" dirty="0" err="1" smtClean="0">
                <a:latin typeface="Arial"/>
              </a:rPr>
              <a:t>omkring</a:t>
            </a:r>
            <a:r>
              <a:rPr lang="en-IE" sz="2000" b="0" strike="noStrike" spc="-1" baseline="0" dirty="0" smtClean="0">
                <a:latin typeface="Arial"/>
              </a:rPr>
              <a:t> </a:t>
            </a:r>
            <a:r>
              <a:rPr lang="en-IE" sz="2000" b="0" strike="noStrike" spc="-1" baseline="0" dirty="0" err="1" smtClean="0">
                <a:latin typeface="Arial"/>
              </a:rPr>
              <a:t>beviserne</a:t>
            </a:r>
            <a:r>
              <a:rPr lang="en-IE" sz="2000" b="0" strike="noStrike" spc="-1" baseline="0" dirty="0" smtClean="0">
                <a:latin typeface="Arial"/>
              </a:rPr>
              <a:t> for </a:t>
            </a:r>
            <a:r>
              <a:rPr lang="en-IE" sz="2000" b="0" strike="noStrike" spc="-1" baseline="0" dirty="0" err="1" smtClean="0">
                <a:latin typeface="Arial"/>
              </a:rPr>
              <a:t>fordele</a:t>
            </a:r>
            <a:r>
              <a:rPr lang="en-IE" sz="2000" b="0" strike="noStrike" spc="-1" baseline="0" dirty="0" smtClean="0">
                <a:latin typeface="Arial"/>
              </a:rPr>
              <a:t> </a:t>
            </a:r>
            <a:r>
              <a:rPr lang="en-IE" sz="2000" b="0" strike="noStrike" spc="-1" baseline="0" dirty="0" err="1" smtClean="0">
                <a:latin typeface="Arial"/>
              </a:rPr>
              <a:t>og</a:t>
            </a:r>
            <a:r>
              <a:rPr lang="en-IE" sz="2000" b="0" strike="noStrike" spc="-1" baseline="0" dirty="0" smtClean="0">
                <a:latin typeface="Arial"/>
              </a:rPr>
              <a:t> </a:t>
            </a:r>
            <a:r>
              <a:rPr lang="en-IE" sz="2000" b="0" strike="noStrike" spc="-1" baseline="0" dirty="0" err="1" smtClean="0">
                <a:latin typeface="Arial"/>
              </a:rPr>
              <a:t>risici</a:t>
            </a:r>
            <a:r>
              <a:rPr lang="en-IE" sz="2000" b="0" strike="noStrike" spc="-1" baseline="0" dirty="0" smtClean="0">
                <a:latin typeface="Arial"/>
              </a:rPr>
              <a:t> </a:t>
            </a:r>
            <a:r>
              <a:rPr lang="en-IE" sz="2000" b="0" strike="noStrike" spc="-1" baseline="0" dirty="0" err="1" smtClean="0">
                <a:latin typeface="Arial"/>
              </a:rPr>
              <a:t>ved</a:t>
            </a:r>
            <a:r>
              <a:rPr lang="en-IE" sz="2000" b="0" strike="noStrike" spc="-1" baseline="0" dirty="0" smtClean="0">
                <a:latin typeface="Arial"/>
              </a:rPr>
              <a:t> </a:t>
            </a:r>
            <a:r>
              <a:rPr lang="en-IE" sz="2000" b="0" strike="noStrike" spc="-1" baseline="0" dirty="0" err="1" smtClean="0">
                <a:latin typeface="Arial"/>
              </a:rPr>
              <a:t>en</a:t>
            </a:r>
            <a:r>
              <a:rPr lang="en-IE" sz="2000" b="0" strike="noStrike" spc="-1" baseline="0" dirty="0" smtClean="0">
                <a:latin typeface="Arial"/>
              </a:rPr>
              <a:t> </a:t>
            </a:r>
            <a:r>
              <a:rPr lang="en-IE" sz="2000" b="0" strike="noStrike" spc="-1" baseline="0" dirty="0" err="1" smtClean="0">
                <a:latin typeface="Arial"/>
              </a:rPr>
              <a:t>behandling</a:t>
            </a:r>
            <a:r>
              <a:rPr lang="en-IE" sz="2000" b="0" strike="noStrike" spc="-1" baseline="0" dirty="0" smtClean="0">
                <a:latin typeface="Arial"/>
              </a:rPr>
              <a:t>.</a:t>
            </a:r>
          </a:p>
          <a:p>
            <a:pPr>
              <a:lnSpc>
                <a:spcPct val="100000"/>
              </a:lnSpc>
              <a:tabLst>
                <a:tab pos="0" algn="l"/>
              </a:tabLst>
            </a:pPr>
            <a:endParaRPr lang="en-IE" sz="2000" b="0" strike="noStrike" spc="-1" baseline="0" dirty="0" smtClean="0">
              <a:latin typeface="Arial"/>
            </a:endParaRPr>
          </a:p>
          <a:p>
            <a:pPr>
              <a:lnSpc>
                <a:spcPct val="100000"/>
              </a:lnSpc>
              <a:tabLst>
                <a:tab pos="0" algn="l"/>
              </a:tabLst>
            </a:pPr>
            <a:r>
              <a:rPr lang="en-IE" sz="2000" b="0" strike="noStrike" spc="-1" baseline="0" dirty="0" err="1" smtClean="0">
                <a:latin typeface="Arial"/>
              </a:rPr>
              <a:t>Dette</a:t>
            </a:r>
            <a:r>
              <a:rPr lang="en-IE" sz="2000" b="0" strike="noStrike" spc="-1" baseline="0" dirty="0" smtClean="0">
                <a:latin typeface="Arial"/>
              </a:rPr>
              <a:t> </a:t>
            </a:r>
            <a:r>
              <a:rPr lang="en-IE" sz="2000" b="0" strike="noStrike" spc="-1" baseline="0" dirty="0" err="1" smtClean="0">
                <a:latin typeface="Arial"/>
              </a:rPr>
              <a:t>er</a:t>
            </a:r>
            <a:r>
              <a:rPr lang="en-IE" sz="2000" b="0" strike="noStrike" spc="-1" baseline="0" dirty="0" smtClean="0">
                <a:latin typeface="Arial"/>
              </a:rPr>
              <a:t> </a:t>
            </a:r>
            <a:r>
              <a:rPr lang="en-IE" sz="2000" b="0" strike="noStrike" spc="-1" baseline="0" dirty="0" err="1" smtClean="0">
                <a:latin typeface="Arial"/>
              </a:rPr>
              <a:t>en</a:t>
            </a:r>
            <a:r>
              <a:rPr lang="en-IE" sz="2000" b="0" strike="noStrike" spc="-1" baseline="0" dirty="0" smtClean="0">
                <a:latin typeface="Arial"/>
              </a:rPr>
              <a:t> </a:t>
            </a:r>
            <a:r>
              <a:rPr lang="en-IE" sz="2000" b="0" strike="noStrike" spc="-1" baseline="0" dirty="0" err="1" smtClean="0">
                <a:latin typeface="Arial"/>
              </a:rPr>
              <a:t>meget</a:t>
            </a:r>
            <a:r>
              <a:rPr lang="en-IE" sz="2000" b="0" strike="noStrike" spc="-1" baseline="0" dirty="0" smtClean="0">
                <a:latin typeface="Arial"/>
              </a:rPr>
              <a:t> </a:t>
            </a:r>
            <a:r>
              <a:rPr lang="en-IE" sz="2000" b="0" strike="noStrike" spc="-1" baseline="0" dirty="0" err="1" smtClean="0">
                <a:latin typeface="Arial"/>
              </a:rPr>
              <a:t>udbredt</a:t>
            </a:r>
            <a:r>
              <a:rPr lang="en-IE" sz="2000" b="0" strike="noStrike" spc="-1" baseline="0" dirty="0" smtClean="0">
                <a:latin typeface="Arial"/>
              </a:rPr>
              <a:t> </a:t>
            </a:r>
            <a:r>
              <a:rPr lang="en-IE" sz="2000" b="0" strike="noStrike" spc="-1" baseline="0" dirty="0" err="1" smtClean="0">
                <a:latin typeface="Arial"/>
              </a:rPr>
              <a:t>metode</a:t>
            </a:r>
            <a:r>
              <a:rPr lang="en-IE" sz="2000" b="0" strike="noStrike" spc="-1" baseline="0" dirty="0" smtClean="0">
                <a:latin typeface="Arial"/>
              </a:rPr>
              <a:t> </a:t>
            </a:r>
            <a:r>
              <a:rPr lang="en-IE" sz="2000" b="0" strike="noStrike" spc="-1" baseline="0" dirty="0" err="1" smtClean="0">
                <a:latin typeface="Arial"/>
              </a:rPr>
              <a:t>af</a:t>
            </a:r>
            <a:r>
              <a:rPr lang="en-IE" sz="2000" b="0" strike="noStrike" spc="-1" baseline="0" dirty="0" smtClean="0">
                <a:latin typeface="Arial"/>
              </a:rPr>
              <a:t> </a:t>
            </a:r>
            <a:r>
              <a:rPr lang="en-IE" sz="2000" b="0" strike="noStrike" spc="-1" baseline="0" dirty="0" err="1" smtClean="0">
                <a:latin typeface="Arial"/>
              </a:rPr>
              <a:t>ondsindede</a:t>
            </a:r>
            <a:r>
              <a:rPr lang="en-IE" sz="2000" b="0" strike="noStrike" spc="-1" baseline="0" dirty="0" smtClean="0">
                <a:latin typeface="Arial"/>
              </a:rPr>
              <a:t> </a:t>
            </a:r>
            <a:r>
              <a:rPr lang="en-IE" sz="2000" b="0" strike="noStrike" spc="-1" baseline="0" dirty="0" err="1" smtClean="0">
                <a:latin typeface="Arial"/>
              </a:rPr>
              <a:t>aktører</a:t>
            </a:r>
            <a:r>
              <a:rPr lang="en-IE" sz="2000" b="0" strike="noStrike" spc="-1" baseline="0" dirty="0" smtClean="0">
                <a:latin typeface="Arial"/>
              </a:rPr>
              <a:t>, der </a:t>
            </a:r>
            <a:r>
              <a:rPr lang="en-IE" sz="2000" b="0" strike="noStrike" spc="-1" baseline="0" dirty="0" err="1" smtClean="0">
                <a:latin typeface="Arial"/>
              </a:rPr>
              <a:t>spreder</a:t>
            </a:r>
            <a:r>
              <a:rPr lang="en-IE" sz="2000" b="0" strike="noStrike" spc="-1" baseline="0" dirty="0" smtClean="0">
                <a:latin typeface="Arial"/>
              </a:rPr>
              <a:t> </a:t>
            </a:r>
            <a:r>
              <a:rPr lang="en-IE" sz="2000" b="0" strike="noStrike" spc="-1" baseline="0" dirty="0" err="1" smtClean="0">
                <a:latin typeface="Arial"/>
              </a:rPr>
              <a:t>desinformation</a:t>
            </a:r>
            <a:r>
              <a:rPr lang="en-IE" sz="2000" b="0" strike="noStrike" spc="-1" baseline="0" dirty="0" smtClean="0">
                <a:latin typeface="Arial"/>
              </a:rPr>
              <a:t> for </a:t>
            </a:r>
            <a:r>
              <a:rPr lang="en-IE" sz="2000" b="0" strike="noStrike" spc="-1" baseline="0" dirty="0" err="1" smtClean="0">
                <a:latin typeface="Arial"/>
              </a:rPr>
              <a:t>politisk</a:t>
            </a:r>
            <a:r>
              <a:rPr lang="en-IE" sz="2000" b="0" strike="noStrike" spc="-1" baseline="0" dirty="0" smtClean="0">
                <a:latin typeface="Arial"/>
              </a:rPr>
              <a:t> </a:t>
            </a:r>
            <a:r>
              <a:rPr lang="en-IE" sz="2000" b="0" strike="noStrike" spc="-1" baseline="0" dirty="0" err="1" smtClean="0">
                <a:latin typeface="Arial"/>
              </a:rPr>
              <a:t>eller</a:t>
            </a:r>
            <a:r>
              <a:rPr lang="en-IE" sz="2000" b="0" strike="noStrike" spc="-1" baseline="0" dirty="0" smtClean="0">
                <a:latin typeface="Arial"/>
              </a:rPr>
              <a:t> </a:t>
            </a:r>
            <a:r>
              <a:rPr lang="en-IE" sz="2000" b="0" strike="noStrike" spc="-1" baseline="0" dirty="0" err="1" smtClean="0">
                <a:latin typeface="Arial"/>
              </a:rPr>
              <a:t>økonomisk</a:t>
            </a:r>
            <a:r>
              <a:rPr lang="en-IE" sz="2000" b="0" strike="noStrike" spc="-1" baseline="0" dirty="0" smtClean="0">
                <a:latin typeface="Arial"/>
              </a:rPr>
              <a:t> </a:t>
            </a:r>
            <a:r>
              <a:rPr lang="en-IE" sz="2000" b="0" strike="noStrike" spc="-1" baseline="0" dirty="0" err="1" smtClean="0">
                <a:latin typeface="Arial"/>
              </a:rPr>
              <a:t>vinding</a:t>
            </a:r>
            <a:r>
              <a:rPr lang="en-IE" sz="2000" b="0" strike="noStrike" spc="-1" baseline="0" dirty="0" smtClean="0">
                <a:latin typeface="Arial"/>
              </a:rPr>
              <a:t>: </a:t>
            </a:r>
            <a:r>
              <a:rPr lang="en-IE" sz="2000" b="0" strike="noStrike" spc="-1" baseline="0" dirty="0" err="1" smtClean="0">
                <a:latin typeface="Arial"/>
              </a:rPr>
              <a:t>Målet</a:t>
            </a:r>
            <a:r>
              <a:rPr lang="en-IE" sz="2000" b="0" strike="noStrike" spc="-1" baseline="0" dirty="0" smtClean="0">
                <a:latin typeface="Arial"/>
              </a:rPr>
              <a:t> </a:t>
            </a:r>
            <a:r>
              <a:rPr lang="en-IE" sz="2000" b="0" strike="noStrike" spc="-1" baseline="0" dirty="0" err="1" smtClean="0">
                <a:latin typeface="Arial"/>
              </a:rPr>
              <a:t>er</a:t>
            </a:r>
            <a:r>
              <a:rPr lang="en-IE" sz="2000" b="0" strike="noStrike" spc="-1" baseline="0" dirty="0" smtClean="0">
                <a:latin typeface="Arial"/>
              </a:rPr>
              <a:t> som regel at </a:t>
            </a:r>
            <a:r>
              <a:rPr lang="en-IE" sz="2000" b="0" strike="noStrike" spc="-1" baseline="0" dirty="0" err="1" smtClean="0">
                <a:latin typeface="Arial"/>
              </a:rPr>
              <a:t>underminere</a:t>
            </a:r>
            <a:r>
              <a:rPr lang="en-IE" sz="2000" b="0" strike="noStrike" spc="-1" baseline="0" dirty="0" smtClean="0">
                <a:latin typeface="Arial"/>
              </a:rPr>
              <a:t> EU/</a:t>
            </a:r>
            <a:r>
              <a:rPr lang="en-IE" sz="2000" b="0" strike="noStrike" spc="-1" baseline="0" dirty="0" err="1" smtClean="0">
                <a:latin typeface="Arial"/>
              </a:rPr>
              <a:t>Vesten</a:t>
            </a:r>
            <a:r>
              <a:rPr lang="en-IE" sz="2000" b="0" strike="noStrike" spc="-1" baseline="0" dirty="0" smtClean="0">
                <a:latin typeface="Arial"/>
              </a:rPr>
              <a:t> </a:t>
            </a:r>
            <a:r>
              <a:rPr lang="en-IE" sz="2000" b="0" strike="noStrike" spc="-1" baseline="0" dirty="0" err="1" smtClean="0">
                <a:latin typeface="Arial"/>
              </a:rPr>
              <a:t>ved</a:t>
            </a:r>
            <a:r>
              <a:rPr lang="en-IE" sz="2000" b="0" strike="noStrike" spc="-1" baseline="0" dirty="0" smtClean="0">
                <a:latin typeface="Arial"/>
              </a:rPr>
              <a:t> at </a:t>
            </a:r>
            <a:r>
              <a:rPr lang="en-IE" sz="2000" b="0" strike="noStrike" spc="-1" baseline="0" dirty="0" err="1" smtClean="0">
                <a:latin typeface="Arial"/>
              </a:rPr>
              <a:t>fremstille</a:t>
            </a:r>
            <a:r>
              <a:rPr lang="en-IE" sz="2000" b="0" strike="noStrike" spc="-1" baseline="0" dirty="0" smtClean="0">
                <a:latin typeface="Arial"/>
              </a:rPr>
              <a:t> EU’s/</a:t>
            </a:r>
            <a:r>
              <a:rPr lang="en-IE" sz="2000" b="0" strike="noStrike" spc="-1" baseline="0" dirty="0" err="1" smtClean="0">
                <a:latin typeface="Arial"/>
              </a:rPr>
              <a:t>Vestens</a:t>
            </a:r>
            <a:r>
              <a:rPr lang="en-IE" sz="2000" b="0" strike="noStrike" spc="-1" baseline="0" dirty="0" smtClean="0">
                <a:latin typeface="Arial"/>
              </a:rPr>
              <a:t> </a:t>
            </a:r>
            <a:r>
              <a:rPr lang="en-IE" sz="2000" b="0" strike="noStrike" spc="-1" baseline="0" dirty="0" err="1" smtClean="0">
                <a:latin typeface="Arial"/>
              </a:rPr>
              <a:t>politik</a:t>
            </a:r>
            <a:r>
              <a:rPr lang="en-IE" sz="2000" b="0" strike="noStrike" spc="-1" baseline="0" dirty="0" smtClean="0">
                <a:latin typeface="Arial"/>
              </a:rPr>
              <a:t> </a:t>
            </a:r>
            <a:r>
              <a:rPr lang="en-IE" sz="2000" b="0" strike="noStrike" spc="-1" baseline="0" dirty="0" err="1" smtClean="0">
                <a:latin typeface="Arial"/>
              </a:rPr>
              <a:t>og</a:t>
            </a:r>
            <a:r>
              <a:rPr lang="en-IE" sz="2000" b="0" strike="noStrike" spc="-1" baseline="0" dirty="0" smtClean="0">
                <a:latin typeface="Arial"/>
              </a:rPr>
              <a:t> </a:t>
            </a:r>
            <a:r>
              <a:rPr lang="en-IE" sz="2000" b="0" strike="noStrike" spc="-1" baseline="0" dirty="0" err="1" smtClean="0">
                <a:latin typeface="Arial"/>
              </a:rPr>
              <a:t>værdier</a:t>
            </a:r>
            <a:r>
              <a:rPr lang="en-IE" sz="2000" b="0" strike="noStrike" spc="-1" baseline="0" dirty="0" smtClean="0">
                <a:latin typeface="Arial"/>
              </a:rPr>
              <a:t> som </a:t>
            </a:r>
            <a:r>
              <a:rPr lang="en-IE" sz="2000" b="0" strike="noStrike" spc="-1" baseline="0" dirty="0" err="1" smtClean="0">
                <a:latin typeface="Arial"/>
              </a:rPr>
              <a:t>fejlslagne</a:t>
            </a:r>
            <a:r>
              <a:rPr lang="en-IE" sz="2000" b="0" strike="noStrike" spc="-1" baseline="0" dirty="0" smtClean="0">
                <a:latin typeface="Arial"/>
              </a:rPr>
              <a:t>, </a:t>
            </a:r>
            <a:r>
              <a:rPr lang="en-IE" sz="2000" b="0" strike="noStrike" spc="-1" baseline="0" dirty="0" err="1" smtClean="0">
                <a:latin typeface="Arial"/>
              </a:rPr>
              <a:t>hvilket</a:t>
            </a:r>
            <a:r>
              <a:rPr lang="en-IE" sz="2000" b="0" strike="noStrike" spc="-1" baseline="0" dirty="0" smtClean="0">
                <a:latin typeface="Arial"/>
              </a:rPr>
              <a:t> </a:t>
            </a:r>
            <a:r>
              <a:rPr lang="en-IE" sz="2000" b="0" strike="noStrike" spc="-1" baseline="0" dirty="0" err="1" smtClean="0">
                <a:latin typeface="Arial"/>
              </a:rPr>
              <a:t>undergraver</a:t>
            </a:r>
            <a:r>
              <a:rPr lang="en-IE" sz="2000" b="0" strike="noStrike" spc="-1" baseline="0" dirty="0" smtClean="0">
                <a:latin typeface="Arial"/>
              </a:rPr>
              <a:t> </a:t>
            </a:r>
            <a:r>
              <a:rPr lang="en-IE" sz="2000" b="0" strike="noStrike" spc="-1" baseline="0" dirty="0" err="1" smtClean="0">
                <a:latin typeface="Arial"/>
              </a:rPr>
              <a:t>offentlighedens</a:t>
            </a:r>
            <a:r>
              <a:rPr lang="en-IE" sz="2000" b="0" strike="noStrike" spc="-1" baseline="0" dirty="0" smtClean="0">
                <a:latin typeface="Arial"/>
              </a:rPr>
              <a:t> </a:t>
            </a:r>
            <a:r>
              <a:rPr lang="en-IE" sz="2000" b="0" strike="noStrike" spc="-1" baseline="0" dirty="0" err="1" smtClean="0">
                <a:latin typeface="Arial"/>
              </a:rPr>
              <a:t>tillid</a:t>
            </a:r>
            <a:r>
              <a:rPr lang="en-IE" sz="2000" b="0" strike="noStrike" spc="-1" baseline="0" dirty="0" smtClean="0">
                <a:latin typeface="Arial"/>
              </a:rPr>
              <a:t> </a:t>
            </a:r>
            <a:r>
              <a:rPr lang="en-IE" sz="2000" b="0" strike="noStrike" spc="-1" baseline="0" dirty="0" err="1" smtClean="0">
                <a:latin typeface="Arial"/>
              </a:rPr>
              <a:t>til</a:t>
            </a:r>
            <a:r>
              <a:rPr lang="en-IE" sz="2000" b="0" strike="noStrike" spc="-1" baseline="0" dirty="0" smtClean="0">
                <a:latin typeface="Arial"/>
              </a:rPr>
              <a:t> de </a:t>
            </a:r>
            <a:r>
              <a:rPr lang="en-IE" sz="2000" b="0" strike="noStrike" spc="-1" baseline="0" dirty="0" err="1" smtClean="0">
                <a:latin typeface="Arial"/>
              </a:rPr>
              <a:t>institutioner</a:t>
            </a:r>
            <a:r>
              <a:rPr lang="en-IE" sz="2000" b="0" strike="noStrike" spc="-1" baseline="0" dirty="0" smtClean="0">
                <a:latin typeface="Arial"/>
              </a:rPr>
              <a:t> </a:t>
            </a:r>
            <a:r>
              <a:rPr lang="en-IE" sz="2000" b="0" strike="noStrike" spc="-1" baseline="0" dirty="0" err="1" smtClean="0">
                <a:latin typeface="Arial"/>
              </a:rPr>
              <a:t>og</a:t>
            </a:r>
            <a:r>
              <a:rPr lang="en-IE" sz="2000" b="0" strike="noStrike" spc="-1" baseline="0" dirty="0" smtClean="0">
                <a:latin typeface="Arial"/>
              </a:rPr>
              <a:t> </a:t>
            </a:r>
            <a:r>
              <a:rPr lang="en-IE" sz="2000" b="0" strike="noStrike" spc="-1" baseline="0" dirty="0" err="1" smtClean="0">
                <a:latin typeface="Arial"/>
              </a:rPr>
              <a:t>myndigheder</a:t>
            </a:r>
            <a:r>
              <a:rPr lang="en-IE" sz="2000" b="0" strike="noStrike" spc="-1" baseline="0" dirty="0" smtClean="0">
                <a:latin typeface="Arial"/>
              </a:rPr>
              <a:t>, der </a:t>
            </a:r>
            <a:r>
              <a:rPr lang="en-IE" sz="2000" b="0" strike="noStrike" spc="-1" baseline="0" dirty="0" err="1" smtClean="0">
                <a:latin typeface="Arial"/>
              </a:rPr>
              <a:t>er</a:t>
            </a:r>
            <a:r>
              <a:rPr lang="en-IE" sz="2000" b="0" strike="noStrike" spc="-1" baseline="0" dirty="0" smtClean="0">
                <a:latin typeface="Arial"/>
              </a:rPr>
              <a:t> med </a:t>
            </a:r>
            <a:r>
              <a:rPr lang="en-IE" sz="2000" b="0" strike="noStrike" spc="-1" baseline="0" dirty="0" err="1" smtClean="0">
                <a:latin typeface="Arial"/>
              </a:rPr>
              <a:t>til</a:t>
            </a:r>
            <a:r>
              <a:rPr lang="en-IE" sz="2000" b="0" strike="noStrike" spc="-1" baseline="0" dirty="0" smtClean="0">
                <a:latin typeface="Arial"/>
              </a:rPr>
              <a:t> at </a:t>
            </a:r>
            <a:r>
              <a:rPr lang="en-IE" sz="2000" b="0" strike="noStrike" spc="-1" baseline="0" dirty="0" err="1" smtClean="0">
                <a:latin typeface="Arial"/>
              </a:rPr>
              <a:t>træffe</a:t>
            </a:r>
            <a:r>
              <a:rPr lang="en-IE" sz="2000" b="0" strike="noStrike" spc="-1" baseline="0" dirty="0" smtClean="0">
                <a:latin typeface="Arial"/>
              </a:rPr>
              <a:t> </a:t>
            </a:r>
            <a:r>
              <a:rPr lang="en-IE" sz="2000" b="0" strike="noStrike" spc="-1" baseline="0" dirty="0" err="1" smtClean="0">
                <a:latin typeface="Arial"/>
              </a:rPr>
              <a:t>disse</a:t>
            </a:r>
            <a:r>
              <a:rPr lang="en-IE" sz="2000" b="0" strike="noStrike" spc="-1" baseline="0" dirty="0" smtClean="0">
                <a:latin typeface="Arial"/>
              </a:rPr>
              <a:t> </a:t>
            </a:r>
            <a:r>
              <a:rPr lang="en-IE" sz="2000" b="0" strike="noStrike" spc="-1" baseline="0" dirty="0" err="1" smtClean="0">
                <a:latin typeface="Arial"/>
              </a:rPr>
              <a:t>beslutninger</a:t>
            </a:r>
            <a:r>
              <a:rPr lang="en-IE" sz="2000" b="0" strike="noStrike" spc="-1" baseline="0" dirty="0" smtClean="0">
                <a:latin typeface="Arial"/>
              </a:rPr>
              <a:t>. </a:t>
            </a:r>
            <a:r>
              <a:rPr lang="en-IE" sz="2000" b="0" strike="noStrike" spc="-1" baseline="0" dirty="0" err="1" smtClean="0">
                <a:latin typeface="Arial"/>
              </a:rPr>
              <a:t>Ved</a:t>
            </a:r>
            <a:r>
              <a:rPr lang="en-IE" sz="2000" b="0" strike="noStrike" spc="-1" baseline="0" dirty="0" smtClean="0">
                <a:latin typeface="Arial"/>
              </a:rPr>
              <a:t> at </a:t>
            </a:r>
            <a:r>
              <a:rPr lang="en-IE" sz="2000" b="0" strike="noStrike" spc="-1" baseline="0" dirty="0" err="1" smtClean="0">
                <a:latin typeface="Arial"/>
              </a:rPr>
              <a:t>udbrede</a:t>
            </a:r>
            <a:r>
              <a:rPr lang="en-IE" sz="2000" b="0" strike="noStrike" spc="-1" baseline="0" dirty="0" smtClean="0">
                <a:latin typeface="Arial"/>
              </a:rPr>
              <a:t> </a:t>
            </a:r>
            <a:r>
              <a:rPr lang="en-IE" sz="2000" b="0" strike="noStrike" spc="-1" baseline="0" dirty="0" err="1" smtClean="0">
                <a:latin typeface="Arial"/>
              </a:rPr>
              <a:t>oplysninger</a:t>
            </a:r>
            <a:r>
              <a:rPr lang="en-IE" sz="2000" b="0" strike="noStrike" spc="-1" baseline="0" dirty="0" smtClean="0">
                <a:latin typeface="Arial"/>
              </a:rPr>
              <a:t> som </a:t>
            </a:r>
            <a:r>
              <a:rPr lang="en-IE" sz="2000" b="0" strike="noStrike" spc="-1" baseline="0" dirty="0" err="1" smtClean="0">
                <a:latin typeface="Arial"/>
              </a:rPr>
              <a:t>historien</a:t>
            </a:r>
            <a:r>
              <a:rPr lang="en-IE" sz="2000" b="0" strike="noStrike" spc="-1" baseline="0" dirty="0" smtClean="0">
                <a:latin typeface="Arial"/>
              </a:rPr>
              <a:t> </a:t>
            </a:r>
            <a:r>
              <a:rPr lang="en-IE" sz="2000" b="0" strike="noStrike" spc="-1" baseline="0" dirty="0" err="1" smtClean="0">
                <a:latin typeface="Arial"/>
              </a:rPr>
              <a:t>ovenfor</a:t>
            </a:r>
            <a:r>
              <a:rPr lang="en-IE" sz="2000" b="0" strike="noStrike" spc="-1" baseline="0" dirty="0" smtClean="0">
                <a:latin typeface="Arial"/>
              </a:rPr>
              <a:t> </a:t>
            </a:r>
            <a:r>
              <a:rPr lang="en-IE" sz="2000" b="0" strike="noStrike" spc="-1" baseline="0" dirty="0" err="1" smtClean="0">
                <a:latin typeface="Arial"/>
              </a:rPr>
              <a:t>øger</a:t>
            </a:r>
            <a:r>
              <a:rPr lang="en-IE" sz="2000" b="0" strike="noStrike" spc="-1" baseline="0" dirty="0" smtClean="0">
                <a:latin typeface="Arial"/>
              </a:rPr>
              <a:t> </a:t>
            </a:r>
            <a:r>
              <a:rPr lang="en-IE" sz="2000" b="0" strike="noStrike" spc="-1" baseline="0" dirty="0" err="1" smtClean="0">
                <a:latin typeface="Arial"/>
              </a:rPr>
              <a:t>desinformationsaktører</a:t>
            </a:r>
            <a:r>
              <a:rPr lang="en-IE" sz="2000" b="0" strike="noStrike" spc="-1" baseline="0" dirty="0" smtClean="0">
                <a:latin typeface="Arial"/>
              </a:rPr>
              <a:t> </a:t>
            </a:r>
            <a:r>
              <a:rPr lang="en-IE" sz="2000" b="0" strike="noStrike" spc="-1" baseline="0" dirty="0" err="1" smtClean="0">
                <a:latin typeface="Arial"/>
              </a:rPr>
              <a:t>forvirringen</a:t>
            </a:r>
            <a:r>
              <a:rPr lang="en-IE" sz="2000" b="0" strike="noStrike" spc="-1" baseline="0" dirty="0" smtClean="0">
                <a:latin typeface="Arial"/>
              </a:rPr>
              <a:t> </a:t>
            </a:r>
            <a:r>
              <a:rPr lang="en-IE" sz="2000" b="0" strike="noStrike" spc="-1" baseline="0" dirty="0" err="1" smtClean="0">
                <a:latin typeface="Arial"/>
              </a:rPr>
              <a:t>på</a:t>
            </a:r>
            <a:r>
              <a:rPr lang="en-IE" sz="2000" b="0" strike="noStrike" spc="-1" baseline="0" dirty="0" smtClean="0">
                <a:latin typeface="Arial"/>
              </a:rPr>
              <a:t> et </a:t>
            </a:r>
            <a:r>
              <a:rPr lang="en-IE" sz="2000" b="0" strike="noStrike" spc="-1" baseline="0" dirty="0" err="1" smtClean="0">
                <a:latin typeface="Arial"/>
              </a:rPr>
              <a:t>tidspunkt</a:t>
            </a:r>
            <a:r>
              <a:rPr lang="en-IE" sz="2000" b="0" strike="noStrike" spc="-1" baseline="0" dirty="0" smtClean="0">
                <a:latin typeface="Arial"/>
              </a:rPr>
              <a:t>, </a:t>
            </a:r>
            <a:r>
              <a:rPr lang="en-IE" sz="2000" b="0" strike="noStrike" spc="-1" baseline="0" dirty="0" err="1" smtClean="0">
                <a:latin typeface="Arial"/>
              </a:rPr>
              <a:t>hvor</a:t>
            </a:r>
            <a:r>
              <a:rPr lang="en-IE" sz="2000" b="0" strike="noStrike" spc="-1" baseline="0" dirty="0" smtClean="0">
                <a:latin typeface="Arial"/>
              </a:rPr>
              <a:t> der </a:t>
            </a:r>
            <a:r>
              <a:rPr lang="en-IE" sz="2000" b="0" strike="noStrike" spc="-1" baseline="0" dirty="0" err="1" smtClean="0">
                <a:latin typeface="Arial"/>
              </a:rPr>
              <a:t>allerede</a:t>
            </a:r>
            <a:r>
              <a:rPr lang="en-IE" sz="2000" b="0" strike="noStrike" spc="-1" baseline="0" dirty="0" smtClean="0">
                <a:latin typeface="Arial"/>
              </a:rPr>
              <a:t> </a:t>
            </a:r>
            <a:r>
              <a:rPr lang="en-IE" sz="2000" b="0" strike="noStrike" spc="-1" baseline="0" dirty="0" err="1" smtClean="0">
                <a:latin typeface="Arial"/>
              </a:rPr>
              <a:t>hersker</a:t>
            </a:r>
            <a:r>
              <a:rPr lang="en-IE" sz="2000" b="0" strike="noStrike" spc="-1" baseline="0" dirty="0" smtClean="0">
                <a:latin typeface="Arial"/>
              </a:rPr>
              <a:t> </a:t>
            </a:r>
            <a:r>
              <a:rPr lang="en-IE" sz="2000" b="0" strike="noStrike" spc="-1" baseline="0" dirty="0" err="1" smtClean="0">
                <a:latin typeface="Arial"/>
              </a:rPr>
              <a:t>usikkerhed</a:t>
            </a:r>
            <a:r>
              <a:rPr lang="en-IE" sz="2000" b="0" strike="noStrike" spc="-1" baseline="0" dirty="0" smtClean="0">
                <a:latin typeface="Arial"/>
              </a:rPr>
              <a:t>, </a:t>
            </a:r>
            <a:r>
              <a:rPr lang="en-IE" sz="2000" b="0" strike="noStrike" spc="-1" baseline="0" dirty="0" err="1" smtClean="0">
                <a:latin typeface="Arial"/>
              </a:rPr>
              <a:t>hvilket</a:t>
            </a:r>
            <a:r>
              <a:rPr lang="en-IE" sz="2000" b="0" strike="noStrike" spc="-1" baseline="0" dirty="0" smtClean="0">
                <a:latin typeface="Arial"/>
              </a:rPr>
              <a:t> </a:t>
            </a:r>
            <a:r>
              <a:rPr lang="en-IE" sz="2000" b="0" strike="noStrike" spc="-1" baseline="0" dirty="0" err="1" smtClean="0">
                <a:latin typeface="Arial"/>
              </a:rPr>
              <a:t>gør</a:t>
            </a:r>
            <a:r>
              <a:rPr lang="en-IE" sz="2000" b="0" strike="noStrike" spc="-1" baseline="0" dirty="0" smtClean="0">
                <a:latin typeface="Arial"/>
              </a:rPr>
              <a:t>, at </a:t>
            </a:r>
            <a:r>
              <a:rPr lang="en-IE" sz="2000" b="0" strike="noStrike" spc="-1" baseline="0" dirty="0" err="1" smtClean="0">
                <a:latin typeface="Arial"/>
              </a:rPr>
              <a:t>offentligheden</a:t>
            </a:r>
            <a:r>
              <a:rPr lang="en-IE" sz="2000" b="0" strike="noStrike" spc="-1" baseline="0" dirty="0" smtClean="0">
                <a:latin typeface="Arial"/>
              </a:rPr>
              <a:t> tit </a:t>
            </a:r>
            <a:r>
              <a:rPr lang="en-IE" sz="2000" b="0" strike="noStrike" spc="-1" baseline="0" dirty="0" err="1" smtClean="0">
                <a:latin typeface="Arial"/>
              </a:rPr>
              <a:t>ignorerer</a:t>
            </a:r>
            <a:r>
              <a:rPr lang="en-IE" sz="2000" b="0" strike="noStrike" spc="-1" baseline="0" dirty="0" smtClean="0">
                <a:latin typeface="Arial"/>
              </a:rPr>
              <a:t> </a:t>
            </a:r>
            <a:r>
              <a:rPr lang="en-IE" sz="2000" b="0" strike="noStrike" spc="-1" baseline="0" dirty="0" err="1" smtClean="0">
                <a:latin typeface="Arial"/>
              </a:rPr>
              <a:t>rådene</a:t>
            </a:r>
            <a:r>
              <a:rPr lang="en-IE" sz="2000" b="0" strike="noStrike" spc="-1" baseline="0" dirty="0" smtClean="0">
                <a:latin typeface="Arial"/>
              </a:rPr>
              <a:t> </a:t>
            </a:r>
            <a:r>
              <a:rPr lang="en-IE" sz="2000" b="0" strike="noStrike" spc="-1" baseline="0" dirty="0" err="1" smtClean="0">
                <a:latin typeface="Arial"/>
              </a:rPr>
              <a:t>fra</a:t>
            </a:r>
            <a:r>
              <a:rPr lang="en-IE" sz="2000" b="0" strike="noStrike" spc="-1" baseline="0" dirty="0" smtClean="0">
                <a:latin typeface="Arial"/>
              </a:rPr>
              <a:t> </a:t>
            </a:r>
            <a:r>
              <a:rPr lang="en-IE" sz="2000" b="0" strike="noStrike" spc="-1" baseline="0" dirty="0" err="1" smtClean="0">
                <a:latin typeface="Arial"/>
              </a:rPr>
              <a:t>nationale</a:t>
            </a:r>
            <a:r>
              <a:rPr lang="en-IE" sz="2000" b="0" strike="noStrike" spc="-1" baseline="0" dirty="0" smtClean="0">
                <a:latin typeface="Arial"/>
              </a:rPr>
              <a:t> </a:t>
            </a:r>
            <a:r>
              <a:rPr lang="en-IE" sz="2000" b="0" strike="noStrike" spc="-1" baseline="0" dirty="0" err="1" smtClean="0">
                <a:latin typeface="Arial"/>
              </a:rPr>
              <a:t>myndigheder</a:t>
            </a:r>
            <a:r>
              <a:rPr lang="en-IE" sz="2000" b="0" strike="noStrike" spc="-1" baseline="0" dirty="0" smtClean="0">
                <a:latin typeface="Arial"/>
              </a:rPr>
              <a:t> </a:t>
            </a:r>
            <a:r>
              <a:rPr lang="en-IE" sz="2000" b="0" strike="noStrike" spc="-1" baseline="0" dirty="0" err="1" smtClean="0">
                <a:latin typeface="Arial"/>
              </a:rPr>
              <a:t>og</a:t>
            </a:r>
            <a:r>
              <a:rPr lang="en-IE" sz="2000" b="0" strike="noStrike" spc="-1" baseline="0" dirty="0" smtClean="0">
                <a:latin typeface="Arial"/>
              </a:rPr>
              <a:t> </a:t>
            </a:r>
            <a:r>
              <a:rPr lang="en-IE" sz="2000" b="0" strike="noStrike" spc="-1" baseline="0" dirty="0" err="1" smtClean="0">
                <a:latin typeface="Arial"/>
              </a:rPr>
              <a:t>videnskabelige</a:t>
            </a:r>
            <a:r>
              <a:rPr lang="en-IE" sz="2000" b="0" strike="noStrike" spc="-1" baseline="0" dirty="0" smtClean="0">
                <a:latin typeface="Arial"/>
              </a:rPr>
              <a:t> </a:t>
            </a:r>
            <a:r>
              <a:rPr lang="en-IE" sz="2000" b="0" strike="noStrike" spc="-1" baseline="0" dirty="0" err="1" smtClean="0">
                <a:latin typeface="Arial"/>
              </a:rPr>
              <a:t>eksperter</a:t>
            </a:r>
            <a:r>
              <a:rPr lang="en-IE" sz="2000" b="0" strike="noStrike" spc="-1" baseline="0" dirty="0" smtClean="0">
                <a:latin typeface="Arial"/>
              </a:rPr>
              <a:t>.</a:t>
            </a:r>
          </a:p>
          <a:p>
            <a:pPr>
              <a:lnSpc>
                <a:spcPct val="100000"/>
              </a:lnSpc>
              <a:tabLst>
                <a:tab pos="0" algn="l"/>
              </a:tabLst>
            </a:pPr>
            <a:endParaRPr lang="fr-BE" sz="1200" b="0" strike="noStrike" spc="-1" dirty="0" smtClean="0">
              <a:latin typeface="Arial"/>
            </a:endParaRPr>
          </a:p>
          <a:p>
            <a:pPr>
              <a:lnSpc>
                <a:spcPct val="100000"/>
              </a:lnSpc>
              <a:tabLst>
                <a:tab pos="0" algn="l"/>
              </a:tabLst>
            </a:pPr>
            <a:r>
              <a:rPr lang="en-IE" sz="2000" b="0" strike="noStrike" spc="-1" dirty="0" err="1" smtClean="0">
                <a:solidFill>
                  <a:srgbClr val="000000"/>
                </a:solidFill>
                <a:latin typeface="+mn-lt"/>
                <a:ea typeface="+mn-ea"/>
              </a:rPr>
              <a:t>Kilde</a:t>
            </a:r>
            <a:r>
              <a:rPr lang="en-IE" sz="2000" b="0" strike="noStrike" spc="-1" dirty="0" smtClean="0">
                <a:solidFill>
                  <a:srgbClr val="000000"/>
                </a:solidFill>
                <a:latin typeface="+mn-lt"/>
                <a:ea typeface="+mn-ea"/>
              </a:rPr>
              <a:t>: https://www.youtube.com/watch?v=e7jiPDxxx3o&amp;ab_channel=RTFrance</a:t>
            </a:r>
            <a:endParaRPr lang="fr-BE" sz="2000" b="0" strike="noStrike" spc="-1" dirty="0" smtClean="0">
              <a:latin typeface="Arial"/>
            </a:endParaRPr>
          </a:p>
          <a:p>
            <a:pPr>
              <a:lnSpc>
                <a:spcPct val="100000"/>
              </a:lnSpc>
              <a:tabLst>
                <a:tab pos="0" algn="l"/>
              </a:tabLst>
            </a:pPr>
            <a:r>
              <a:rPr lang="fr-BE" sz="2000" b="0" strike="noStrike" spc="-1" dirty="0" smtClean="0">
                <a:solidFill>
                  <a:srgbClr val="000000"/>
                </a:solidFill>
                <a:latin typeface="+mn-lt"/>
                <a:ea typeface="+mn-ea"/>
              </a:rPr>
              <a:t>https://www.who.int/news-room/feature-stories/detail/who-recommends-against-the-use-of-remdesivir-in-covid-19-patients</a:t>
            </a:r>
            <a:endParaRPr lang="fr-BE" sz="2000" b="0" strike="noStrike" spc="-1" dirty="0" smtClean="0">
              <a:latin typeface="Arial"/>
            </a:endParaRPr>
          </a:p>
          <a:p>
            <a:pPr>
              <a:lnSpc>
                <a:spcPct val="100000"/>
              </a:lnSpc>
              <a:tabLst>
                <a:tab pos="0" algn="l"/>
              </a:tabLst>
            </a:pPr>
            <a:r>
              <a:rPr lang="fr-BE" sz="2000" b="0" strike="noStrike" spc="-1" dirty="0" smtClean="0">
                <a:solidFill>
                  <a:srgbClr val="000000"/>
                </a:solidFill>
                <a:latin typeface="+mn-lt"/>
                <a:ea typeface="+mn-ea"/>
              </a:rPr>
              <a:t>https://www.ema.europa.eu/en/news/update-remdesivir-ema-will-evaluate-new-data-solidarity-trial</a:t>
            </a:r>
            <a:endParaRPr lang="fr-BE" sz="2000" b="0" strike="noStrike" spc="-1" dirty="0" smtClean="0">
              <a:latin typeface="Arial"/>
            </a:endParaRP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040" cy="308592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r>
              <a:rPr lang="da-DK" sz="2000" dirty="0" smtClean="0"/>
              <a:t>Uanset om målet for dem, der spreder en bestemt desinformationsfortælling, er politisk eller økonomisk gevinst, spiller sociale medier en enorm rolle i at forstærke eller stoppe spredning af desinformation.</a:t>
            </a:r>
            <a:r>
              <a:rPr lang="da-DK" sz="2000" baseline="0" dirty="0" smtClean="0"/>
              <a:t> Tal om:</a:t>
            </a:r>
            <a:br>
              <a:rPr lang="da-DK" sz="2000" baseline="0" dirty="0" smtClean="0"/>
            </a:br>
            <a:endParaRPr lang="da-DK" sz="2000" baseline="0" dirty="0" smtClean="0"/>
          </a:p>
          <a:p>
            <a:pPr marL="171450" indent="-171450">
              <a:buFontTx/>
              <a:buChar char="-"/>
            </a:pPr>
            <a:r>
              <a:rPr lang="da-DK" sz="2000" baseline="0" dirty="0" smtClean="0"/>
              <a:t>Sociale medier bruges af alle, herunder os og alle, vi stoler på, som vores venner og familie. Derfor skal vi være ekstra opmærksomme på de oplysninger, vi ser/modtager. Ovenfor vises et eksempel på en </a:t>
            </a:r>
            <a:r>
              <a:rPr lang="da-DK" sz="2000" baseline="0" dirty="0" err="1" smtClean="0"/>
              <a:t>WhatsApp</a:t>
            </a:r>
            <a:r>
              <a:rPr lang="da-DK" sz="2000" baseline="0" dirty="0" smtClean="0"/>
              <a:t>-besked, der indeholder helt falske oplysninger om en falsk kur mod </a:t>
            </a:r>
            <a:r>
              <a:rPr lang="da-DK" sz="2000" baseline="0" dirty="0" err="1" smtClean="0"/>
              <a:t>coronavirus</a:t>
            </a:r>
            <a:r>
              <a:rPr lang="da-DK" sz="2000" baseline="0" dirty="0" smtClean="0"/>
              <a:t> (venstre).</a:t>
            </a:r>
            <a:br>
              <a:rPr lang="da-DK" sz="2000" baseline="0" dirty="0" smtClean="0"/>
            </a:br>
            <a:endParaRPr lang="da-DK" sz="2000" baseline="0" dirty="0" smtClean="0"/>
          </a:p>
          <a:p>
            <a:pPr marL="171450" indent="-171450">
              <a:buFontTx/>
              <a:buChar char="-"/>
            </a:pPr>
            <a:r>
              <a:rPr lang="da-DK" sz="2000" baseline="0" dirty="0" err="1" smtClean="0"/>
              <a:t>Clickbait</a:t>
            </a:r>
            <a:r>
              <a:rPr lang="da-DK" sz="2000" baseline="0" dirty="0" smtClean="0"/>
              <a:t> (generering af fortjeneste fra klik) &gt; at gøre overskrifter eller billeder/videoer tiltalende og mystiske med vilje for at få flere klik. Kan du huske artiklen "Paven støtter </a:t>
            </a:r>
            <a:r>
              <a:rPr lang="da-DK" sz="2000" baseline="0" dirty="0" err="1" smtClean="0"/>
              <a:t>Trump</a:t>
            </a:r>
            <a:r>
              <a:rPr lang="da-DK" sz="2000" baseline="0" dirty="0" smtClean="0"/>
              <a:t>" fra tidligere? Se også eksemplet ovenfor om, at EU angiveligt ønsker at fusionere Storbritannien med Frankrig (midten — øverst).</a:t>
            </a:r>
            <a:br>
              <a:rPr lang="da-DK" sz="2000" baseline="0" dirty="0" smtClean="0"/>
            </a:br>
            <a:endParaRPr lang="da-DK" sz="2000" baseline="0" dirty="0" smtClean="0"/>
          </a:p>
          <a:p>
            <a:pPr marL="171450" indent="-171450">
              <a:buFontTx/>
              <a:buChar char="-"/>
            </a:pPr>
            <a:r>
              <a:rPr lang="da-DK" sz="2000" dirty="0" smtClean="0"/>
              <a:t>Komplet fabrikerede historier som indlægget på </a:t>
            </a:r>
            <a:r>
              <a:rPr lang="da-DK" sz="2000" dirty="0" err="1" smtClean="0"/>
              <a:t>Instagram</a:t>
            </a:r>
            <a:r>
              <a:rPr lang="da-DK" sz="2000" dirty="0" smtClean="0"/>
              <a:t> ovenfor fra april</a:t>
            </a:r>
            <a:r>
              <a:rPr lang="da-DK" sz="2000" baseline="0" dirty="0" smtClean="0"/>
              <a:t> 2020</a:t>
            </a:r>
            <a:r>
              <a:rPr lang="da-DK" sz="2000" dirty="0" smtClean="0"/>
              <a:t>, der hævder at have fundet vaccinen mod </a:t>
            </a:r>
            <a:r>
              <a:rPr lang="da-DK" sz="2000" dirty="0" err="1" smtClean="0"/>
              <a:t>coronavirus</a:t>
            </a:r>
            <a:r>
              <a:rPr lang="da-DK" sz="2000" dirty="0" smtClean="0"/>
              <a:t>, mens der på det tidspunkt endnu ikke fandtes</a:t>
            </a:r>
            <a:r>
              <a:rPr lang="da-DK" sz="2000" baseline="0" dirty="0" smtClean="0"/>
              <a:t> en vaccine imod det, og der endnu ikke var sket store forskningsfremskridt på området</a:t>
            </a:r>
            <a:r>
              <a:rPr lang="da-DK" sz="2000" dirty="0" smtClean="0"/>
              <a:t> (midten — nederst).</a:t>
            </a:r>
            <a:r>
              <a:rPr lang="da-DK" sz="2000" baseline="0" dirty="0" smtClean="0"/>
              <a:t/>
            </a:r>
            <a:br>
              <a:rPr lang="da-DK" sz="2000" baseline="0" dirty="0" smtClean="0"/>
            </a:br>
            <a:endParaRPr lang="da-DK" sz="2000"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2000" baseline="0" dirty="0" smtClean="0"/>
              <a:t>Kunstig forstærkning &gt; at få en historie eller en fortælling til at blive spredt ved hjælp af </a:t>
            </a:r>
            <a:r>
              <a:rPr lang="da-DK" sz="2000" baseline="0" dirty="0" err="1" smtClean="0"/>
              <a:t>uautentiske</a:t>
            </a:r>
            <a:r>
              <a:rPr lang="da-DK" sz="2000" baseline="0" dirty="0" smtClean="0"/>
              <a:t> midler: falske profiler og </a:t>
            </a:r>
            <a:r>
              <a:rPr lang="da-DK" sz="2000" baseline="0" dirty="0" err="1" smtClean="0"/>
              <a:t>bots</a:t>
            </a:r>
            <a:r>
              <a:rPr lang="da-DK" sz="2000" baseline="0" dirty="0" smtClean="0"/>
              <a:t>, der stormer indlæg med kommentarer og delinger for at give det mere slagkraft. Profiler oprettet for bevidst at fremstå som "almindelige" mennesker med beskrivelser af normale job og hobbyer, der dog styres kunstigt eller af </a:t>
            </a:r>
            <a:r>
              <a:rPr lang="da-DK" sz="2000" baseline="0" dirty="0" err="1" smtClean="0"/>
              <a:t>troll</a:t>
            </a:r>
            <a:r>
              <a:rPr lang="da-DK" sz="2000" baseline="0" dirty="0" smtClean="0"/>
              <a:t>-fabrikker. </a:t>
            </a:r>
            <a:r>
              <a:rPr lang="da-DK" sz="2000" dirty="0" smtClean="0"/>
              <a:t>Eksemplet ovenfor viser svar på indlæg fra forskellige Twitter-konti ved hjælp af enslydende fortællinger eller identisk tekst, hvilket antyder, at beskederne er koordinerede. Kilde:</a:t>
            </a:r>
            <a:r>
              <a:rPr lang="da-DK" sz="2000" baseline="0" dirty="0" smtClean="0"/>
              <a:t> Rapport af </a:t>
            </a:r>
            <a:r>
              <a:rPr lang="da-DK" sz="2000" baseline="0" dirty="0" err="1" smtClean="0"/>
              <a:t>Institute</a:t>
            </a:r>
            <a:r>
              <a:rPr lang="da-DK" sz="2000" baseline="0" dirty="0" smtClean="0"/>
              <a:t> for Strategic </a:t>
            </a:r>
            <a:r>
              <a:rPr lang="da-DK" sz="2000" baseline="0" dirty="0" err="1" smtClean="0"/>
              <a:t>Dialogue</a:t>
            </a:r>
            <a:r>
              <a:rPr lang="da-DK" sz="2000" baseline="0" dirty="0" smtClean="0"/>
              <a:t> and Alliance for </a:t>
            </a:r>
            <a:r>
              <a:rPr lang="da-DK" sz="2000" baseline="0" dirty="0" err="1" smtClean="0"/>
              <a:t>Securing</a:t>
            </a:r>
            <a:r>
              <a:rPr lang="da-DK" sz="2000" baseline="0" dirty="0" smtClean="0"/>
              <a:t> </a:t>
            </a:r>
            <a:r>
              <a:rPr lang="da-DK" sz="2000" baseline="0" dirty="0" err="1" smtClean="0"/>
              <a:t>Democracy</a:t>
            </a:r>
            <a:r>
              <a:rPr lang="da-DK" sz="2000" baseline="0" dirty="0" smtClean="0"/>
              <a:t> — https://www.isdglobal.org/wp-content/uploads/2020/08/ISDG-proCCP.pdf</a:t>
            </a:r>
          </a:p>
          <a:p>
            <a:pPr marL="0" indent="0">
              <a:buFontTx/>
              <a:buNone/>
            </a:pPr>
            <a:endParaRPr lang="en-IE" sz="2000" baseline="0" dirty="0" smtClean="0"/>
          </a:p>
          <a:p>
            <a:pPr marL="171450" indent="-171450">
              <a:buFontTx/>
              <a:buChar char="-"/>
            </a:pPr>
            <a:r>
              <a:rPr lang="da-DK" sz="2000" baseline="0" dirty="0" smtClean="0"/>
              <a:t>Brug af billeder uden for sammenhæng: På de næste slides ser vi et eksempel. En meget almindelig desinformationsteknik er at genbruge ældre billeder (ofte grafiske eller chokerende) til en aktuel begivenhed eller i helt forskellige sammenhænge.</a:t>
            </a:r>
          </a:p>
          <a:p>
            <a:pPr marL="171450" indent="-171450">
              <a:buFontTx/>
              <a:buChar char="-"/>
            </a:pPr>
            <a:endParaRPr lang="en-IE" sz="2000" baseline="0" dirty="0" smtClean="0"/>
          </a:p>
          <a:p>
            <a:pPr marL="0" indent="0">
              <a:buFontTx/>
              <a:buNone/>
            </a:pPr>
            <a:r>
              <a:rPr lang="da-DK" sz="2000" baseline="0" dirty="0" smtClean="0"/>
              <a:t>Flere oplysninger: </a:t>
            </a:r>
            <a:r>
              <a:rPr lang="da-DK" sz="2000" dirty="0" smtClean="0">
                <a:hlinkClick r:id="rId3"/>
              </a:rPr>
              <a:t>https://www.cits.ucsb.edu/fake-news/spread</a:t>
            </a:r>
            <a:endParaRPr lang="da-DK" sz="2000" dirty="0">
              <a:hlinkClick r:id="rId3"/>
            </a:endParaRP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en-US" sz="2000" b="0" strike="noStrike" spc="-1" dirty="0" err="1">
                <a:latin typeface="Arial"/>
              </a:rPr>
              <a:t>TikTok</a:t>
            </a:r>
            <a:r>
              <a:rPr lang="en-US" sz="2000" b="0" strike="noStrike" spc="-1" dirty="0">
                <a:latin typeface="Arial"/>
              </a:rPr>
              <a:t>, </a:t>
            </a:r>
            <a:r>
              <a:rPr lang="en-US" sz="2000" b="0" strike="noStrike" spc="-1" dirty="0" err="1" smtClean="0">
                <a:latin typeface="Arial"/>
              </a:rPr>
              <a:t>app’en</a:t>
            </a:r>
            <a:r>
              <a:rPr lang="en-US" sz="2000" b="0" strike="noStrike" spc="-1" dirty="0" smtClean="0">
                <a:latin typeface="Arial"/>
              </a:rPr>
              <a:t> med </a:t>
            </a:r>
            <a:r>
              <a:rPr lang="en-US" sz="2000" b="0" strike="noStrike" spc="-1" dirty="0" err="1" smtClean="0">
                <a:latin typeface="Arial"/>
              </a:rPr>
              <a:t>korte</a:t>
            </a:r>
            <a:r>
              <a:rPr lang="en-US" sz="2000" b="0" strike="noStrike" spc="-1" dirty="0" smtClean="0">
                <a:latin typeface="Arial"/>
              </a:rPr>
              <a:t> </a:t>
            </a:r>
            <a:r>
              <a:rPr lang="en-US" sz="2000" b="0" strike="noStrike" spc="-1" dirty="0" err="1" smtClean="0">
                <a:latin typeface="Arial"/>
              </a:rPr>
              <a:t>videoer</a:t>
            </a:r>
            <a:r>
              <a:rPr lang="en-US" sz="2000" b="0" strike="noStrike" spc="-1" dirty="0" smtClean="0">
                <a:latin typeface="Arial"/>
              </a:rPr>
              <a:t> </a:t>
            </a:r>
            <a:r>
              <a:rPr lang="en-US" sz="2000" b="0" strike="noStrike" spc="-1" dirty="0" err="1" smtClean="0">
                <a:latin typeface="Arial"/>
              </a:rPr>
              <a:t>har</a:t>
            </a:r>
            <a:r>
              <a:rPr lang="en-US" sz="2000" b="0" strike="noStrike" spc="-1" dirty="0" smtClean="0">
                <a:latin typeface="Arial"/>
              </a:rPr>
              <a:t> </a:t>
            </a:r>
            <a:r>
              <a:rPr lang="en-US" sz="2000" b="0" strike="noStrike" spc="-1" dirty="0" err="1" smtClean="0">
                <a:latin typeface="Arial"/>
              </a:rPr>
              <a:t>oplevet</a:t>
            </a:r>
            <a:r>
              <a:rPr lang="en-US" sz="2000" b="0" strike="noStrike" spc="-1" dirty="0" smtClean="0">
                <a:latin typeface="Arial"/>
              </a:rPr>
              <a:t> </a:t>
            </a:r>
            <a:r>
              <a:rPr lang="en-US" sz="2000" b="0" strike="noStrike" spc="-1" dirty="0" err="1" smtClean="0">
                <a:latin typeface="Arial"/>
              </a:rPr>
              <a:t>en</a:t>
            </a:r>
            <a:r>
              <a:rPr lang="en-US" sz="2000" b="0" strike="noStrike" spc="-1" dirty="0" smtClean="0">
                <a:latin typeface="Arial"/>
              </a:rPr>
              <a:t> </a:t>
            </a:r>
            <a:r>
              <a:rPr lang="en-US" sz="2000" b="0" strike="noStrike" spc="-1" dirty="0" err="1" smtClean="0">
                <a:latin typeface="Arial"/>
              </a:rPr>
              <a:t>utrolig</a:t>
            </a:r>
            <a:r>
              <a:rPr lang="en-US" sz="2000" b="0" strike="noStrike" spc="-1" dirty="0" smtClean="0">
                <a:latin typeface="Arial"/>
              </a:rPr>
              <a:t> </a:t>
            </a:r>
            <a:r>
              <a:rPr lang="en-US" sz="2000" b="0" strike="noStrike" spc="-1" dirty="0" err="1" smtClean="0">
                <a:latin typeface="Arial"/>
              </a:rPr>
              <a:t>hurtig</a:t>
            </a:r>
            <a:r>
              <a:rPr lang="en-US" sz="2000" b="0" strike="noStrike" spc="-1" dirty="0" smtClean="0">
                <a:latin typeface="Arial"/>
              </a:rPr>
              <a:t> </a:t>
            </a:r>
            <a:r>
              <a:rPr lang="en-US" sz="2000" b="0" strike="noStrike" spc="-1" dirty="0" err="1" smtClean="0">
                <a:latin typeface="Arial"/>
              </a:rPr>
              <a:t>stigning</a:t>
            </a:r>
            <a:r>
              <a:rPr lang="en-US" sz="2000" b="0" strike="noStrike" spc="-1" dirty="0" smtClean="0">
                <a:latin typeface="Arial"/>
              </a:rPr>
              <a:t> i sin </a:t>
            </a:r>
            <a:r>
              <a:rPr lang="en-US" sz="2000" b="0" strike="noStrike" spc="-1" dirty="0" err="1" smtClean="0">
                <a:latin typeface="Arial"/>
              </a:rPr>
              <a:t>brugerbase</a:t>
            </a:r>
            <a:r>
              <a:rPr lang="en-US" sz="2000" b="0" strike="noStrike" spc="-1" dirty="0" smtClean="0">
                <a:latin typeface="Arial"/>
              </a:rPr>
              <a:t>, </a:t>
            </a:r>
            <a:r>
              <a:rPr lang="en-US" sz="2000" b="0" strike="noStrike" spc="-1" dirty="0" err="1" smtClean="0">
                <a:latin typeface="Arial"/>
              </a:rPr>
              <a:t>særligt</a:t>
            </a:r>
            <a:r>
              <a:rPr lang="en-US" sz="2000" b="0" strike="noStrike" spc="-1" dirty="0" smtClean="0">
                <a:latin typeface="Arial"/>
              </a:rPr>
              <a:t> </a:t>
            </a:r>
            <a:r>
              <a:rPr lang="en-US" sz="2000" b="0" strike="noStrike" spc="-1" dirty="0" err="1" smtClean="0">
                <a:latin typeface="Arial"/>
              </a:rPr>
              <a:t>blandt</a:t>
            </a:r>
            <a:r>
              <a:rPr lang="en-US" sz="2000" b="0" strike="noStrike" spc="-1" dirty="0" smtClean="0">
                <a:latin typeface="Arial"/>
              </a:rPr>
              <a:t> </a:t>
            </a:r>
            <a:r>
              <a:rPr lang="en-US" sz="2000" b="0" strike="noStrike" spc="-1" dirty="0" err="1" smtClean="0">
                <a:latin typeface="Arial"/>
              </a:rPr>
              <a:t>teenagere</a:t>
            </a:r>
            <a:r>
              <a:rPr lang="en-US" sz="2000" b="0" strike="noStrike" spc="-1" dirty="0" smtClean="0">
                <a:latin typeface="Arial"/>
              </a:rPr>
              <a:t>. Men i </a:t>
            </a:r>
            <a:r>
              <a:rPr lang="en-US" sz="2000" b="0" strike="noStrike" spc="-1" dirty="0" err="1" smtClean="0">
                <a:latin typeface="Arial"/>
              </a:rPr>
              <a:t>takt</a:t>
            </a:r>
            <a:r>
              <a:rPr lang="en-US" sz="2000" b="0" strike="noStrike" spc="-1" dirty="0" smtClean="0">
                <a:latin typeface="Arial"/>
              </a:rPr>
              <a:t> med den </a:t>
            </a:r>
            <a:r>
              <a:rPr lang="en-US" sz="2000" b="0" strike="noStrike" spc="-1" dirty="0" err="1" smtClean="0">
                <a:latin typeface="Arial"/>
              </a:rPr>
              <a:t>stigende</a:t>
            </a:r>
            <a:r>
              <a:rPr lang="en-US" sz="2000" b="0" strike="noStrike" spc="-1" dirty="0" smtClean="0">
                <a:latin typeface="Arial"/>
              </a:rPr>
              <a:t> </a:t>
            </a:r>
            <a:r>
              <a:rPr lang="en-US" sz="2000" b="0" strike="noStrike" spc="-1" dirty="0" err="1" smtClean="0">
                <a:latin typeface="Arial"/>
              </a:rPr>
              <a:t>popularitet</a:t>
            </a:r>
            <a:r>
              <a:rPr lang="en-US" sz="2000" b="0" strike="noStrike" spc="-1" baseline="0" dirty="0" smtClean="0">
                <a:latin typeface="Arial"/>
              </a:rPr>
              <a:t> i Europa </a:t>
            </a:r>
            <a:r>
              <a:rPr lang="en-US" sz="2000" b="0" strike="noStrike" spc="-1" baseline="0" dirty="0" err="1" smtClean="0">
                <a:latin typeface="Arial"/>
              </a:rPr>
              <a:t>og</a:t>
            </a:r>
            <a:r>
              <a:rPr lang="en-US" sz="2000" b="0" strike="noStrike" spc="-1" baseline="0" dirty="0" smtClean="0">
                <a:latin typeface="Arial"/>
              </a:rPr>
              <a:t> USA </a:t>
            </a:r>
            <a:r>
              <a:rPr lang="en-US" sz="2000" b="0" strike="noStrike" spc="-1" baseline="0" dirty="0" err="1" smtClean="0">
                <a:latin typeface="Arial"/>
              </a:rPr>
              <a:t>er</a:t>
            </a:r>
            <a:r>
              <a:rPr lang="en-US" sz="2000" b="0" strike="noStrike" spc="-1" baseline="0" dirty="0" smtClean="0">
                <a:latin typeface="Arial"/>
              </a:rPr>
              <a:t> </a:t>
            </a:r>
            <a:r>
              <a:rPr lang="en-US" sz="1200" b="0" strike="noStrike" spc="-1" dirty="0" err="1" smtClean="0">
                <a:solidFill>
                  <a:srgbClr val="000000"/>
                </a:solidFill>
                <a:latin typeface="+mn-lt"/>
                <a:ea typeface="+mn-ea"/>
              </a:rPr>
              <a:t>TikTok</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også</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blevet</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brugt</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til</a:t>
            </a:r>
            <a:r>
              <a:rPr lang="en-US" sz="1200" b="0" strike="noStrike" spc="-1" dirty="0" smtClean="0">
                <a:solidFill>
                  <a:srgbClr val="000000"/>
                </a:solidFill>
                <a:latin typeface="+mn-lt"/>
                <a:ea typeface="+mn-ea"/>
              </a:rPr>
              <a:t> at </a:t>
            </a:r>
            <a:r>
              <a:rPr lang="en-US" sz="1200" b="0" strike="noStrike" spc="-1" dirty="0" err="1" smtClean="0">
                <a:solidFill>
                  <a:srgbClr val="000000"/>
                </a:solidFill>
                <a:latin typeface="+mn-lt"/>
                <a:ea typeface="+mn-ea"/>
              </a:rPr>
              <a:t>sprede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en</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lang</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række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falske</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oplysninger</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heraf</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meget</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af</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politisk</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karakter</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samt</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anti</a:t>
            </a:r>
            <a:r>
              <a:rPr lang="en-US" sz="1200" b="0" strike="noStrike" spc="-1" dirty="0" err="1" smtClean="0">
                <a:solidFill>
                  <a:srgbClr val="000000"/>
                </a:solidFill>
                <a:latin typeface="+mn-lt"/>
                <a:ea typeface="+mn-ea"/>
              </a:rPr>
              <a:t>vaccinationsopslag</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og</a:t>
            </a:r>
            <a:r>
              <a:rPr lang="en-US" sz="1200" b="0" strike="noStrike" spc="-1" dirty="0" smtClean="0">
                <a:solidFill>
                  <a:srgbClr val="000000"/>
                </a:solidFill>
                <a:latin typeface="+mn-lt"/>
                <a:ea typeface="+mn-ea"/>
              </a:rPr>
              <a:t> misinformation om </a:t>
            </a:r>
            <a:r>
              <a:rPr lang="en-US" sz="1200" b="0" strike="noStrike" spc="-1" dirty="0" err="1" smtClean="0">
                <a:solidFill>
                  <a:srgbClr val="000000"/>
                </a:solidFill>
                <a:latin typeface="+mn-lt"/>
                <a:ea typeface="+mn-ea"/>
              </a:rPr>
              <a:t>klimaændringer</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såsom</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angreb</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på</a:t>
            </a:r>
            <a:r>
              <a:rPr lang="en-US" sz="1200" b="0" strike="noStrike" spc="-1" baseline="0" dirty="0" smtClean="0">
                <a:solidFill>
                  <a:srgbClr val="000000"/>
                </a:solidFill>
                <a:latin typeface="+mn-lt"/>
                <a:ea typeface="+mn-ea"/>
              </a:rPr>
              <a:t> den </a:t>
            </a:r>
            <a:r>
              <a:rPr lang="en-US" sz="1200" b="0" strike="noStrike" spc="-1" baseline="0" dirty="0" err="1" smtClean="0">
                <a:solidFill>
                  <a:srgbClr val="000000"/>
                </a:solidFill>
                <a:latin typeface="+mn-lt"/>
                <a:ea typeface="+mn-ea"/>
              </a:rPr>
              <a:t>svenske</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miljøaktivist</a:t>
            </a:r>
            <a:r>
              <a:rPr lang="en-US" sz="1200" b="0" strike="noStrike" spc="-1" baseline="0" dirty="0" smtClean="0">
                <a:solidFill>
                  <a:srgbClr val="000000"/>
                </a:solidFill>
                <a:latin typeface="+mn-lt"/>
                <a:ea typeface="+mn-ea"/>
              </a:rPr>
              <a:t> </a:t>
            </a:r>
            <a:r>
              <a:rPr lang="en-US" sz="1200" b="0" strike="noStrike" spc="-1" dirty="0" smtClean="0">
                <a:solidFill>
                  <a:srgbClr val="000000"/>
                </a:solidFill>
                <a:latin typeface="+mn-lt"/>
                <a:ea typeface="+mn-ea"/>
              </a:rPr>
              <a:t>Greta </a:t>
            </a:r>
            <a:r>
              <a:rPr lang="en-US" sz="1200" b="0" strike="noStrike" spc="-1" dirty="0">
                <a:solidFill>
                  <a:srgbClr val="000000"/>
                </a:solidFill>
                <a:latin typeface="+mn-lt"/>
                <a:ea typeface="+mn-ea"/>
              </a:rPr>
              <a:t>Thunberg. </a:t>
            </a:r>
            <a:endParaRPr lang="fr-BE" sz="1200" b="0" strike="noStrike" spc="-1" dirty="0">
              <a:latin typeface="Arial"/>
            </a:endParaRPr>
          </a:p>
          <a:p>
            <a:pPr marL="171360" indent="-171000">
              <a:lnSpc>
                <a:spcPct val="100000"/>
              </a:lnSpc>
              <a:buClr>
                <a:srgbClr val="000000"/>
              </a:buClr>
              <a:buFont typeface="StarSymbol"/>
              <a:buChar char="-"/>
            </a:pPr>
            <a:r>
              <a:rPr lang="da-DK" sz="1200" b="0" strike="noStrike" spc="-1" dirty="0" smtClean="0">
                <a:solidFill>
                  <a:srgbClr val="000000"/>
                </a:solidFill>
                <a:latin typeface="+mn-lt"/>
                <a:ea typeface="+mn-ea"/>
              </a:rPr>
              <a:t>Tidligere i år lå der flere </a:t>
            </a:r>
            <a:r>
              <a:rPr lang="en-US" sz="1200" b="0" strike="noStrike" spc="-1" dirty="0" err="1" smtClean="0">
                <a:solidFill>
                  <a:srgbClr val="000000"/>
                </a:solidFill>
                <a:latin typeface="+mn-lt"/>
                <a:ea typeface="+mn-ea"/>
              </a:rPr>
              <a:t>videoer</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på</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TikTok</a:t>
            </a:r>
            <a:r>
              <a:rPr lang="en-US" sz="1200" b="0" strike="noStrike" spc="-1" dirty="0" smtClean="0">
                <a:solidFill>
                  <a:srgbClr val="000000"/>
                </a:solidFill>
                <a:latin typeface="+mn-lt"/>
                <a:ea typeface="+mn-ea"/>
              </a:rPr>
              <a:t>, der </a:t>
            </a:r>
            <a:r>
              <a:rPr lang="en-US" sz="1200" b="0" strike="noStrike" spc="-1" dirty="0" err="1" smtClean="0">
                <a:solidFill>
                  <a:srgbClr val="000000"/>
                </a:solidFill>
                <a:latin typeface="+mn-lt"/>
                <a:ea typeface="+mn-ea"/>
              </a:rPr>
              <a:t>spredte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grundløse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påstande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og</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konspirationsteorier</a:t>
            </a:r>
            <a:r>
              <a:rPr lang="en-US" sz="1200" b="0" strike="noStrike" spc="-1" dirty="0" smtClean="0">
                <a:solidFill>
                  <a:srgbClr val="000000"/>
                </a:solidFill>
                <a:latin typeface="+mn-lt"/>
                <a:ea typeface="+mn-ea"/>
              </a:rPr>
              <a:t>,</a:t>
            </a:r>
            <a:r>
              <a:rPr lang="en-US" sz="1200" b="0" strike="noStrike" spc="-1" baseline="0" dirty="0" smtClean="0">
                <a:solidFill>
                  <a:srgbClr val="000000"/>
                </a:solidFill>
                <a:latin typeface="+mn-lt"/>
                <a:ea typeface="+mn-ea"/>
              </a:rPr>
              <a:t> der </a:t>
            </a:r>
            <a:r>
              <a:rPr lang="en-US" sz="1200" b="0" strike="noStrike" spc="-1" baseline="0" dirty="0" err="1" smtClean="0">
                <a:solidFill>
                  <a:srgbClr val="000000"/>
                </a:solidFill>
                <a:latin typeface="+mn-lt"/>
                <a:ea typeface="+mn-ea"/>
              </a:rPr>
              <a:t>allerede</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er</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blevet</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forkastet</a:t>
            </a:r>
            <a:r>
              <a:rPr lang="en-US" sz="1200" b="0" strike="noStrike" spc="-1" baseline="0" dirty="0" smtClean="0">
                <a:solidFill>
                  <a:srgbClr val="000000"/>
                </a:solidFill>
                <a:latin typeface="+mn-lt"/>
                <a:ea typeface="+mn-ea"/>
              </a:rPr>
              <a:t>, om </a:t>
            </a:r>
            <a:r>
              <a:rPr lang="en-US" sz="1200" b="0" strike="noStrike" spc="-1" dirty="0" err="1" smtClean="0">
                <a:solidFill>
                  <a:srgbClr val="000000"/>
                </a:solidFill>
                <a:latin typeface="+mn-lt"/>
                <a:ea typeface="+mn-ea"/>
              </a:rPr>
              <a:t>coronavirusudbruddet</a:t>
            </a:r>
            <a:r>
              <a:rPr lang="en-US" sz="1200" b="0" strike="noStrike" spc="-1" dirty="0" smtClean="0">
                <a:solidFill>
                  <a:srgbClr val="000000"/>
                </a:solidFill>
                <a:latin typeface="+mn-lt"/>
                <a:ea typeface="+mn-ea"/>
              </a:rPr>
              <a:t>.</a:t>
            </a:r>
            <a:endParaRPr lang="fr-BE" sz="1200" b="0" strike="noStrike" spc="-1" dirty="0">
              <a:latin typeface="Arial"/>
            </a:endParaRPr>
          </a:p>
          <a:p>
            <a:pPr marL="171360" indent="-171000">
              <a:lnSpc>
                <a:spcPct val="100000"/>
              </a:lnSpc>
              <a:buClr>
                <a:srgbClr val="000000"/>
              </a:buClr>
              <a:buFont typeface="StarSymbol"/>
              <a:buChar char="-"/>
            </a:pPr>
            <a:r>
              <a:rPr lang="en-US" sz="1200" b="0" strike="noStrike" spc="-1" dirty="0" err="1" smtClean="0">
                <a:solidFill>
                  <a:srgbClr val="000000"/>
                </a:solidFill>
                <a:latin typeface="+mn-lt"/>
                <a:ea typeface="+mn-ea"/>
              </a:rPr>
              <a:t>Videoer</a:t>
            </a:r>
            <a:r>
              <a:rPr lang="en-US" sz="1200" b="0" strike="noStrike" spc="-1" dirty="0" smtClean="0">
                <a:solidFill>
                  <a:srgbClr val="000000"/>
                </a:solidFill>
                <a:latin typeface="+mn-lt"/>
                <a:ea typeface="+mn-ea"/>
              </a:rPr>
              <a:t> som den </a:t>
            </a:r>
            <a:r>
              <a:rPr lang="en-US" sz="1200" b="0" strike="noStrike" spc="-1" dirty="0" err="1" smtClean="0">
                <a:solidFill>
                  <a:srgbClr val="000000"/>
                </a:solidFill>
                <a:latin typeface="+mn-lt"/>
                <a:ea typeface="+mn-ea"/>
              </a:rPr>
              <a:t>på</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billedet</a:t>
            </a:r>
            <a:r>
              <a:rPr lang="en-US" sz="1200" b="0" strike="noStrike" spc="-1" dirty="0" smtClean="0">
                <a:solidFill>
                  <a:srgbClr val="000000"/>
                </a:solidFill>
                <a:latin typeface="+mn-lt"/>
                <a:ea typeface="+mn-ea"/>
              </a:rPr>
              <a:t>, med </a:t>
            </a:r>
            <a:r>
              <a:rPr lang="en-US" sz="1200" b="0" strike="noStrike" spc="-1" dirty="0" err="1" smtClean="0">
                <a:solidFill>
                  <a:srgbClr val="000000"/>
                </a:solidFill>
                <a:latin typeface="+mn-lt"/>
                <a:ea typeface="+mn-ea"/>
              </a:rPr>
              <a:t>samlet</a:t>
            </a:r>
            <a:r>
              <a:rPr lang="en-US" sz="1200" b="0" strike="noStrike" spc="-1" dirty="0" smtClean="0">
                <a:solidFill>
                  <a:srgbClr val="000000"/>
                </a:solidFill>
                <a:latin typeface="+mn-lt"/>
                <a:ea typeface="+mn-ea"/>
              </a:rPr>
              <a:t> set </a:t>
            </a:r>
            <a:r>
              <a:rPr lang="en-US" sz="1200" b="0" strike="noStrike" spc="-1" dirty="0" err="1" smtClean="0">
                <a:solidFill>
                  <a:srgbClr val="000000"/>
                </a:solidFill>
                <a:latin typeface="+mn-lt"/>
                <a:ea typeface="+mn-ea"/>
              </a:rPr>
              <a:t>tusinder</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af</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visninger</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påstår</a:t>
            </a:r>
            <a:r>
              <a:rPr lang="en-US" sz="1200" b="0" strike="noStrike" spc="-1" dirty="0" smtClean="0">
                <a:solidFill>
                  <a:srgbClr val="000000"/>
                </a:solidFill>
                <a:latin typeface="+mn-lt"/>
                <a:ea typeface="+mn-ea"/>
              </a:rPr>
              <a:t>, at “den </a:t>
            </a:r>
            <a:r>
              <a:rPr lang="en-US" sz="1200" b="0" strike="noStrike" spc="-1" dirty="0" err="1" smtClean="0">
                <a:solidFill>
                  <a:srgbClr val="000000"/>
                </a:solidFill>
                <a:latin typeface="+mn-lt"/>
                <a:ea typeface="+mn-ea"/>
              </a:rPr>
              <a:t>kinesiske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regering</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satte</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virusset</a:t>
            </a:r>
            <a:r>
              <a:rPr lang="en-US" sz="1200" b="0" strike="noStrike" spc="-1" baseline="0" dirty="0" smtClean="0">
                <a:solidFill>
                  <a:srgbClr val="000000"/>
                </a:solidFill>
                <a:latin typeface="+mn-lt"/>
                <a:ea typeface="+mn-ea"/>
              </a:rPr>
              <a:t> i </a:t>
            </a:r>
            <a:r>
              <a:rPr lang="en-US" sz="1200" b="0" strike="noStrike" spc="-1" baseline="0" dirty="0" err="1" smtClean="0">
                <a:solidFill>
                  <a:srgbClr val="000000"/>
                </a:solidFill>
                <a:latin typeface="+mn-lt"/>
                <a:ea typeface="+mn-ea"/>
              </a:rPr>
              <a:t>omløb</a:t>
            </a:r>
            <a:r>
              <a:rPr lang="en-US" sz="1200" b="0" strike="noStrike" spc="-1" baseline="0" dirty="0" smtClean="0">
                <a:solidFill>
                  <a:srgbClr val="000000"/>
                </a:solidFill>
                <a:latin typeface="+mn-lt"/>
                <a:ea typeface="+mn-ea"/>
              </a:rPr>
              <a:t> som </a:t>
            </a:r>
            <a:r>
              <a:rPr lang="en-US" sz="1200" b="0" strike="noStrike" spc="-1" baseline="0" dirty="0" err="1" smtClean="0">
                <a:solidFill>
                  <a:srgbClr val="000000"/>
                </a:solidFill>
                <a:latin typeface="+mn-lt"/>
                <a:ea typeface="+mn-ea"/>
              </a:rPr>
              <a:t>en</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måde</a:t>
            </a:r>
            <a:r>
              <a:rPr lang="en-US" sz="1200" b="0" strike="noStrike" spc="-1" baseline="0" dirty="0" smtClean="0">
                <a:solidFill>
                  <a:srgbClr val="000000"/>
                </a:solidFill>
                <a:latin typeface="+mn-lt"/>
                <a:ea typeface="+mn-ea"/>
              </a:rPr>
              <a:t> at </a:t>
            </a:r>
            <a:r>
              <a:rPr lang="en-US" sz="1200" b="0" strike="noStrike" spc="-1" baseline="0" dirty="0" err="1" smtClean="0">
                <a:solidFill>
                  <a:srgbClr val="000000"/>
                </a:solidFill>
                <a:latin typeface="+mn-lt"/>
                <a:ea typeface="+mn-ea"/>
              </a:rPr>
              <a:t>kontrollere</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befolkningen</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på</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eller</a:t>
            </a:r>
            <a:r>
              <a:rPr lang="en-US" sz="1200" b="0" strike="noStrike" spc="-1" baseline="0" dirty="0" smtClean="0">
                <a:solidFill>
                  <a:srgbClr val="000000"/>
                </a:solidFill>
                <a:latin typeface="+mn-lt"/>
                <a:ea typeface="+mn-ea"/>
              </a:rPr>
              <a:t> at </a:t>
            </a:r>
            <a:r>
              <a:rPr lang="en-US" sz="1200" b="0" strike="noStrike" spc="-1" baseline="0" dirty="0" err="1" smtClean="0">
                <a:solidFill>
                  <a:srgbClr val="000000"/>
                </a:solidFill>
                <a:latin typeface="+mn-lt"/>
                <a:ea typeface="+mn-ea"/>
              </a:rPr>
              <a:t>udbruddet</a:t>
            </a:r>
            <a:r>
              <a:rPr lang="en-US" sz="1200" b="0" strike="noStrike" spc="-1" baseline="0" dirty="0" smtClean="0">
                <a:solidFill>
                  <a:srgbClr val="000000"/>
                </a:solidFill>
                <a:latin typeface="+mn-lt"/>
                <a:ea typeface="+mn-ea"/>
              </a:rPr>
              <a:t> “i </a:t>
            </a:r>
            <a:r>
              <a:rPr lang="en-US" sz="1200" b="0" strike="noStrike" spc="-1" baseline="0" dirty="0" err="1" smtClean="0">
                <a:solidFill>
                  <a:srgbClr val="000000"/>
                </a:solidFill>
                <a:latin typeface="+mn-lt"/>
                <a:ea typeface="+mn-ea"/>
              </a:rPr>
              <a:t>virkeligheden</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var</a:t>
            </a:r>
            <a:r>
              <a:rPr lang="en-US" sz="1200" b="0" strike="noStrike" spc="-1" baseline="0" dirty="0" smtClean="0">
                <a:solidFill>
                  <a:srgbClr val="000000"/>
                </a:solidFill>
                <a:latin typeface="+mn-lt"/>
                <a:ea typeface="+mn-ea"/>
              </a:rPr>
              <a:t> et </a:t>
            </a:r>
            <a:r>
              <a:rPr lang="en-US" sz="1200" b="0" strike="noStrike" spc="-1" baseline="0" dirty="0" err="1" smtClean="0">
                <a:solidFill>
                  <a:srgbClr val="000000"/>
                </a:solidFill>
                <a:latin typeface="+mn-lt"/>
                <a:ea typeface="+mn-ea"/>
              </a:rPr>
              <a:t>biokemisk</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angreb</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fra</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regeringens</a:t>
            </a:r>
            <a:r>
              <a:rPr lang="en-US" sz="1200" b="0" strike="noStrike" spc="-1" baseline="0" dirty="0" smtClean="0">
                <a:solidFill>
                  <a:srgbClr val="000000"/>
                </a:solidFill>
                <a:latin typeface="+mn-lt"/>
                <a:ea typeface="+mn-ea"/>
              </a:rPr>
              <a:t> side” for at </a:t>
            </a:r>
            <a:r>
              <a:rPr lang="en-US" sz="1200" b="0" strike="noStrike" spc="-1" baseline="0" dirty="0" err="1" smtClean="0">
                <a:solidFill>
                  <a:srgbClr val="000000"/>
                </a:solidFill>
                <a:latin typeface="+mn-lt"/>
                <a:ea typeface="+mn-ea"/>
              </a:rPr>
              <a:t>distrahere</a:t>
            </a:r>
            <a:r>
              <a:rPr lang="en-US" sz="1200" b="0" strike="noStrike" spc="-1" baseline="0" dirty="0" smtClean="0">
                <a:solidFill>
                  <a:srgbClr val="000000"/>
                </a:solidFill>
                <a:latin typeface="+mn-lt"/>
                <a:ea typeface="+mn-ea"/>
              </a:rPr>
              <a:t> folk. I </a:t>
            </a:r>
            <a:r>
              <a:rPr lang="en-US" sz="1200" b="0" strike="noStrike" spc="-1" baseline="0" dirty="0" err="1" smtClean="0">
                <a:solidFill>
                  <a:srgbClr val="000000"/>
                </a:solidFill>
                <a:latin typeface="+mn-lt"/>
                <a:ea typeface="+mn-ea"/>
              </a:rPr>
              <a:t>en</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anden</a:t>
            </a:r>
            <a:r>
              <a:rPr lang="en-US" sz="1200" b="0" strike="noStrike" spc="-1" baseline="0" dirty="0" smtClean="0">
                <a:solidFill>
                  <a:srgbClr val="000000"/>
                </a:solidFill>
                <a:latin typeface="+mn-lt"/>
                <a:ea typeface="+mn-ea"/>
              </a:rPr>
              <a:t> video </a:t>
            </a:r>
            <a:r>
              <a:rPr lang="en-US" sz="1200" b="0" strike="noStrike" spc="-1" baseline="0" dirty="0" err="1" smtClean="0">
                <a:solidFill>
                  <a:srgbClr val="000000"/>
                </a:solidFill>
                <a:latin typeface="+mn-lt"/>
                <a:ea typeface="+mn-ea"/>
              </a:rPr>
              <a:t>siges</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det</a:t>
            </a:r>
            <a:r>
              <a:rPr lang="en-US" sz="1200" b="0" strike="noStrike" spc="-1" baseline="0" dirty="0" smtClean="0">
                <a:solidFill>
                  <a:srgbClr val="000000"/>
                </a:solidFill>
                <a:latin typeface="+mn-lt"/>
                <a:ea typeface="+mn-ea"/>
              </a:rPr>
              <a:t>, at “folk </a:t>
            </a:r>
            <a:r>
              <a:rPr lang="en-US" sz="1200" b="0" strike="noStrike" spc="-1" baseline="0" dirty="0" err="1" smtClean="0">
                <a:solidFill>
                  <a:srgbClr val="000000"/>
                </a:solidFill>
                <a:latin typeface="+mn-lt"/>
                <a:ea typeface="+mn-ea"/>
              </a:rPr>
              <a:t>er</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overbevist</a:t>
            </a:r>
            <a:r>
              <a:rPr lang="en-US" sz="1200" b="0" strike="noStrike" spc="-1" baseline="0" dirty="0" smtClean="0">
                <a:solidFill>
                  <a:srgbClr val="000000"/>
                </a:solidFill>
                <a:latin typeface="+mn-lt"/>
                <a:ea typeface="+mn-ea"/>
              </a:rPr>
              <a:t> om, at Kina </a:t>
            </a:r>
            <a:r>
              <a:rPr lang="en-US" sz="1200" b="0" strike="noStrike" spc="-1" baseline="0" dirty="0" err="1" smtClean="0">
                <a:solidFill>
                  <a:srgbClr val="000000"/>
                </a:solidFill>
                <a:latin typeface="+mn-lt"/>
                <a:ea typeface="+mn-ea"/>
              </a:rPr>
              <a:t>besluttede</a:t>
            </a:r>
            <a:r>
              <a:rPr lang="en-US" sz="1200" b="0" strike="noStrike" spc="-1" baseline="0" dirty="0" smtClean="0">
                <a:solidFill>
                  <a:srgbClr val="000000"/>
                </a:solidFill>
                <a:latin typeface="+mn-lt"/>
                <a:ea typeface="+mn-ea"/>
              </a:rPr>
              <a:t> sig for at </a:t>
            </a:r>
            <a:r>
              <a:rPr lang="en-US" sz="1200" b="0" strike="noStrike" spc="-1" baseline="0" dirty="0" err="1" smtClean="0">
                <a:solidFill>
                  <a:srgbClr val="000000"/>
                </a:solidFill>
                <a:latin typeface="+mn-lt"/>
                <a:ea typeface="+mn-ea"/>
              </a:rPr>
              <a:t>slippe</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virusset</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fri</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ved</a:t>
            </a:r>
            <a:r>
              <a:rPr lang="en-US" sz="1200" b="0" strike="noStrike" spc="-1" baseline="0" dirty="0" smtClean="0">
                <a:solidFill>
                  <a:srgbClr val="000000"/>
                </a:solidFill>
                <a:latin typeface="+mn-lt"/>
                <a:ea typeface="+mn-ea"/>
              </a:rPr>
              <a:t> et “</a:t>
            </a:r>
            <a:r>
              <a:rPr lang="en-US" sz="1200" b="0" strike="noStrike" spc="-1" baseline="0" dirty="0" err="1" smtClean="0">
                <a:solidFill>
                  <a:srgbClr val="000000"/>
                </a:solidFill>
                <a:latin typeface="+mn-lt"/>
                <a:ea typeface="+mn-ea"/>
              </a:rPr>
              <a:t>uheld</a:t>
            </a:r>
            <a:r>
              <a:rPr lang="en-US" sz="1200" b="0" strike="noStrike" spc="-1" baseline="0" dirty="0" smtClean="0">
                <a:solidFill>
                  <a:srgbClr val="000000"/>
                </a:solidFill>
                <a:latin typeface="+mn-lt"/>
                <a:ea typeface="+mn-ea"/>
              </a:rPr>
              <a:t>” … som </a:t>
            </a:r>
            <a:r>
              <a:rPr lang="en-US" sz="1200" b="0" strike="noStrike" spc="-1" baseline="0" dirty="0" err="1" smtClean="0">
                <a:solidFill>
                  <a:srgbClr val="000000"/>
                </a:solidFill>
                <a:latin typeface="+mn-lt"/>
                <a:ea typeface="+mn-ea"/>
              </a:rPr>
              <a:t>en</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måde</a:t>
            </a:r>
            <a:r>
              <a:rPr lang="en-US" sz="1200" b="0" strike="noStrike" spc="-1" baseline="0" dirty="0" smtClean="0">
                <a:solidFill>
                  <a:srgbClr val="000000"/>
                </a:solidFill>
                <a:latin typeface="+mn-lt"/>
                <a:ea typeface="+mn-ea"/>
              </a:rPr>
              <a:t> at </a:t>
            </a:r>
            <a:r>
              <a:rPr lang="en-US" sz="1200" b="0" strike="noStrike" spc="-1" baseline="0" dirty="0" err="1" smtClean="0">
                <a:solidFill>
                  <a:srgbClr val="000000"/>
                </a:solidFill>
                <a:latin typeface="+mn-lt"/>
                <a:ea typeface="+mn-ea"/>
              </a:rPr>
              <a:t>kontrollere</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befolkningen</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på</a:t>
            </a:r>
            <a:r>
              <a:rPr lang="en-US" sz="1200" b="0" strike="noStrike" spc="-1" baseline="0" dirty="0" smtClean="0">
                <a:solidFill>
                  <a:srgbClr val="000000"/>
                </a:solidFill>
                <a:latin typeface="+mn-lt"/>
                <a:ea typeface="+mn-ea"/>
              </a:rPr>
              <a:t>.”</a:t>
            </a:r>
          </a:p>
          <a:p>
            <a:pPr marL="171360" indent="-171000">
              <a:lnSpc>
                <a:spcPct val="100000"/>
              </a:lnSpc>
              <a:buClr>
                <a:srgbClr val="000000"/>
              </a:buClr>
              <a:buFont typeface="StarSymbol"/>
              <a:buChar char="-"/>
            </a:pPr>
            <a:r>
              <a:rPr lang="da-DK" sz="1200" b="0" strike="noStrike" spc="-1" baseline="0" dirty="0" smtClean="0">
                <a:solidFill>
                  <a:srgbClr val="000000"/>
                </a:solidFill>
                <a:latin typeface="+mn-lt"/>
                <a:ea typeface="+mn-ea"/>
              </a:rPr>
              <a:t>Siden da har </a:t>
            </a:r>
            <a:r>
              <a:rPr lang="en-US" sz="1200" b="0" strike="noStrike" spc="-1" dirty="0" err="1" smtClean="0">
                <a:solidFill>
                  <a:srgbClr val="000000"/>
                </a:solidFill>
                <a:latin typeface="+mn-lt"/>
                <a:ea typeface="+mn-ea"/>
              </a:rPr>
              <a:t>TikTok</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udarbejdet</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klare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retningslinjer</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imod</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vildledende</a:t>
            </a:r>
            <a:r>
              <a:rPr lang="en-US" sz="1200" b="0" strike="noStrike" spc="-1" baseline="0" dirty="0" smtClean="0">
                <a:solidFill>
                  <a:srgbClr val="000000"/>
                </a:solidFill>
                <a:latin typeface="+mn-lt"/>
                <a:ea typeface="+mn-ea"/>
              </a:rPr>
              <a:t> </a:t>
            </a:r>
            <a:r>
              <a:rPr lang="en-US" sz="1200" b="0" strike="noStrike" spc="-1" dirty="0" smtClean="0">
                <a:solidFill>
                  <a:srgbClr val="000000"/>
                </a:solidFill>
                <a:latin typeface="+mn-lt"/>
                <a:ea typeface="+mn-ea"/>
              </a:rPr>
              <a:t>information </a:t>
            </a:r>
            <a:r>
              <a:rPr lang="en-US" sz="1200" b="0" strike="noStrike" spc="-1" dirty="0" err="1" smtClean="0">
                <a:solidFill>
                  <a:srgbClr val="000000"/>
                </a:solidFill>
                <a:latin typeface="+mn-lt"/>
                <a:ea typeface="+mn-ea"/>
              </a:rPr>
              <a:t>på</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deres</a:t>
            </a:r>
            <a:r>
              <a:rPr lang="en-US" sz="1200" b="0" strike="noStrike" spc="-1" dirty="0" smtClean="0">
                <a:solidFill>
                  <a:srgbClr val="000000"/>
                </a:solidFill>
                <a:latin typeface="+mn-lt"/>
                <a:ea typeface="+mn-ea"/>
              </a:rPr>
              <a:t> platform</a:t>
            </a:r>
            <a:r>
              <a:rPr lang="en-US" sz="1200" b="0" strike="noStrike" spc="-1" dirty="0">
                <a:solidFill>
                  <a:srgbClr val="000000"/>
                </a:solidFill>
                <a:latin typeface="+mn-lt"/>
                <a:ea typeface="+mn-ea"/>
              </a:rPr>
              <a:t>, </a:t>
            </a:r>
            <a:r>
              <a:rPr lang="en-US" sz="1200" b="0" strike="noStrike" spc="-1" dirty="0" err="1" smtClean="0">
                <a:solidFill>
                  <a:srgbClr val="000000"/>
                </a:solidFill>
                <a:latin typeface="+mn-lt"/>
                <a:ea typeface="+mn-ea"/>
              </a:rPr>
              <a:t>herunder</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medicinsk</a:t>
            </a:r>
            <a:r>
              <a:rPr lang="en-US" sz="1200" b="0" strike="noStrike" spc="-1" dirty="0" smtClean="0">
                <a:solidFill>
                  <a:srgbClr val="000000"/>
                </a:solidFill>
                <a:latin typeface="+mn-lt"/>
                <a:ea typeface="+mn-ea"/>
              </a:rPr>
              <a:t> misinformation</a:t>
            </a:r>
            <a:r>
              <a:rPr lang="en-US" sz="1200" b="0" strike="noStrike" spc="-1" dirty="0">
                <a:solidFill>
                  <a:srgbClr val="000000"/>
                </a:solidFill>
                <a:latin typeface="+mn-lt"/>
                <a:ea typeface="+mn-ea"/>
              </a:rPr>
              <a:t>, </a:t>
            </a:r>
            <a:r>
              <a:rPr lang="en-US" sz="1200" b="0" strike="noStrike" spc="-1" dirty="0" smtClean="0">
                <a:solidFill>
                  <a:srgbClr val="000000"/>
                </a:solidFill>
                <a:latin typeface="+mn-lt"/>
                <a:ea typeface="+mn-ea"/>
              </a:rPr>
              <a:t>men </a:t>
            </a:r>
            <a:r>
              <a:rPr lang="en-US" sz="1200" b="0" strike="noStrike" spc="-1" dirty="0" err="1" smtClean="0">
                <a:solidFill>
                  <a:srgbClr val="000000"/>
                </a:solidFill>
                <a:latin typeface="+mn-lt"/>
                <a:ea typeface="+mn-ea"/>
              </a:rPr>
              <a:t>alle</a:t>
            </a:r>
            <a:r>
              <a:rPr lang="en-US" sz="1200" b="0" strike="noStrike" spc="-1" dirty="0" smtClean="0">
                <a:solidFill>
                  <a:srgbClr val="000000"/>
                </a:solidFill>
                <a:latin typeface="+mn-lt"/>
                <a:ea typeface="+mn-ea"/>
              </a:rPr>
              <a:t>, der </a:t>
            </a:r>
            <a:r>
              <a:rPr lang="en-US" sz="1200" b="0" strike="noStrike" spc="-1" dirty="0" err="1" smtClean="0">
                <a:solidFill>
                  <a:srgbClr val="000000"/>
                </a:solidFill>
                <a:latin typeface="+mn-lt"/>
                <a:ea typeface="+mn-ea"/>
              </a:rPr>
              <a:t>bruger</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app’en</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ved</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hvor</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hurtigt</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nye</a:t>
            </a:r>
            <a:r>
              <a:rPr lang="en-US" sz="1200" b="0" strike="noStrike" spc="-1" dirty="0" smtClean="0">
                <a:solidFill>
                  <a:srgbClr val="000000"/>
                </a:solidFill>
                <a:latin typeface="+mn-lt"/>
                <a:ea typeface="+mn-ea"/>
              </a:rPr>
              <a:t> </a:t>
            </a:r>
            <a:r>
              <a:rPr lang="en-US" sz="1200" b="0" strike="noStrike" spc="-1" dirty="0" err="1" smtClean="0">
                <a:solidFill>
                  <a:srgbClr val="000000"/>
                </a:solidFill>
                <a:latin typeface="+mn-lt"/>
                <a:ea typeface="+mn-ea"/>
              </a:rPr>
              <a:t>tendenser</a:t>
            </a:r>
            <a:r>
              <a:rPr lang="en-US" sz="1200" b="0" strike="noStrike" spc="-1" dirty="0" smtClean="0">
                <a:solidFill>
                  <a:srgbClr val="000000"/>
                </a:solidFill>
                <a:latin typeface="+mn-lt"/>
                <a:ea typeface="+mn-ea"/>
              </a:rPr>
              <a:t>, hashtags</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og</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udfordringer</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kan</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opstå</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og</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spredes</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så</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det</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er</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vigtigt</a:t>
            </a:r>
            <a:r>
              <a:rPr lang="en-US" sz="1200" b="0" strike="noStrike" spc="-1" baseline="0" dirty="0" smtClean="0">
                <a:solidFill>
                  <a:srgbClr val="000000"/>
                </a:solidFill>
                <a:latin typeface="+mn-lt"/>
                <a:ea typeface="+mn-ea"/>
              </a:rPr>
              <a:t> at </a:t>
            </a:r>
            <a:r>
              <a:rPr lang="en-US" sz="1200" b="0" strike="noStrike" spc="-1" baseline="0" dirty="0" err="1" smtClean="0">
                <a:solidFill>
                  <a:srgbClr val="000000"/>
                </a:solidFill>
                <a:latin typeface="+mn-lt"/>
                <a:ea typeface="+mn-ea"/>
              </a:rPr>
              <a:t>være</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på</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vagt</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når</a:t>
            </a:r>
            <a:r>
              <a:rPr lang="en-US" sz="1200" b="0" strike="noStrike" spc="-1" baseline="0" dirty="0" smtClean="0">
                <a:solidFill>
                  <a:srgbClr val="000000"/>
                </a:solidFill>
                <a:latin typeface="+mn-lt"/>
                <a:ea typeface="+mn-ea"/>
              </a:rPr>
              <a:t> man </a:t>
            </a:r>
            <a:r>
              <a:rPr lang="en-US" sz="1200" b="0" strike="noStrike" spc="-1" baseline="0" dirty="0" err="1" smtClean="0">
                <a:solidFill>
                  <a:srgbClr val="000000"/>
                </a:solidFill>
                <a:latin typeface="+mn-lt"/>
                <a:ea typeface="+mn-ea"/>
              </a:rPr>
              <a:t>ser</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og</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deler</a:t>
            </a:r>
            <a:r>
              <a:rPr lang="en-US" sz="1200" b="0" strike="noStrike" spc="-1" baseline="0" dirty="0" smtClean="0">
                <a:solidFill>
                  <a:srgbClr val="000000"/>
                </a:solidFill>
                <a:latin typeface="+mn-lt"/>
                <a:ea typeface="+mn-ea"/>
              </a:rPr>
              <a:t> </a:t>
            </a:r>
            <a:r>
              <a:rPr lang="en-US" sz="1200" b="0" strike="noStrike" spc="-1" baseline="0" dirty="0" err="1" smtClean="0">
                <a:solidFill>
                  <a:srgbClr val="000000"/>
                </a:solidFill>
                <a:latin typeface="+mn-lt"/>
                <a:ea typeface="+mn-ea"/>
              </a:rPr>
              <a:t>indhod</a:t>
            </a:r>
            <a:r>
              <a:rPr lang="en-US" sz="1200" b="0" strike="noStrike" spc="-1" baseline="0" dirty="0" smtClean="0">
                <a:solidFill>
                  <a:srgbClr val="000000"/>
                </a:solidFill>
                <a:latin typeface="+mn-lt"/>
                <a:ea typeface="+mn-ea"/>
              </a:rPr>
              <a:t>.</a:t>
            </a:r>
          </a:p>
          <a:p>
            <a:pPr marL="360" indent="0">
              <a:lnSpc>
                <a:spcPct val="100000"/>
              </a:lnSpc>
              <a:buClr>
                <a:srgbClr val="000000"/>
              </a:buClr>
              <a:buFont typeface="StarSymbol"/>
              <a:buNone/>
            </a:pPr>
            <a:endParaRPr lang="fr-BE" sz="1200" b="0" strike="noStrike" spc="-1" dirty="0">
              <a:latin typeface="Arial"/>
            </a:endParaRPr>
          </a:p>
          <a:p>
            <a:pPr>
              <a:lnSpc>
                <a:spcPct val="100000"/>
              </a:lnSpc>
            </a:pPr>
            <a:r>
              <a:rPr lang="en-US" sz="1200" b="0" strike="noStrike" spc="-1" dirty="0" err="1" smtClean="0">
                <a:solidFill>
                  <a:srgbClr val="000000"/>
                </a:solidFill>
                <a:latin typeface="+mn-lt"/>
                <a:ea typeface="+mn-ea"/>
              </a:rPr>
              <a:t>Kilder</a:t>
            </a:r>
            <a:r>
              <a:rPr lang="en-US" sz="1200" b="0" strike="noStrike" spc="-1" dirty="0" smtClean="0">
                <a:solidFill>
                  <a:srgbClr val="000000"/>
                </a:solidFill>
                <a:latin typeface="+mn-lt"/>
                <a:ea typeface="+mn-ea"/>
              </a:rPr>
              <a:t>: </a:t>
            </a:r>
            <a:r>
              <a:rPr lang="en-US" sz="1200" b="0" strike="noStrike" spc="-1" dirty="0">
                <a:solidFill>
                  <a:srgbClr val="000000"/>
                </a:solidFill>
                <a:latin typeface="+mn-lt"/>
                <a:ea typeface="+mn-ea"/>
              </a:rPr>
              <a:t>https://www.poynter.org/fact-checking/2019/misinformation-makes-its-way-to-tiktok/</a:t>
            </a:r>
            <a:endParaRPr lang="fr-BE" sz="1200" b="0" strike="noStrike" spc="-1" dirty="0">
              <a:latin typeface="Arial"/>
            </a:endParaRPr>
          </a:p>
          <a:p>
            <a:pPr>
              <a:lnSpc>
                <a:spcPct val="100000"/>
              </a:lnSpc>
            </a:pPr>
            <a:r>
              <a:rPr lang="en-US" sz="2000" b="0" strike="noStrike" spc="-1" dirty="0">
                <a:solidFill>
                  <a:srgbClr val="000000"/>
                </a:solidFill>
                <a:latin typeface="+mn-lt"/>
                <a:ea typeface="+mn-ea"/>
              </a:rPr>
              <a:t>https://www.mediamatters.org/fake-news/tiktok-hosting-videos-spreading-misinformation-about-coronavirus-despite-platforms-new</a:t>
            </a:r>
            <a:endParaRPr lang="fr-BE" sz="2000" b="0" strike="noStrike" spc="-1" dirty="0">
              <a:latin typeface="Arial"/>
            </a:endParaRP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040" cy="308592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smtClean="0"/>
              <a:t>Se denne video meget nøje — den ser meget ægte ud, ikke?</a:t>
            </a:r>
            <a:r>
              <a:rPr lang="da-DK" sz="2000" baseline="0" dirty="0" smtClean="0"/>
              <a:t> Ikke overraskende udførte paven dog ikke et trick med en dug, da han besøgte USA, og dette klip er fuldt ud fabrikeret: det er det, vi kalder "</a:t>
            </a:r>
            <a:r>
              <a:rPr lang="da-DK" sz="2000" baseline="0" dirty="0" err="1" smtClean="0"/>
              <a:t>deepfake</a:t>
            </a:r>
            <a:r>
              <a:rPr lang="da-DK" sz="2000" baseline="0" dirty="0" smtClean="0"/>
              <a:t>". Her er en sammenligning med den originale version: https://www.youtube.com/watch?v=ABy_1sL-R3s&amp;feature=emb_title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err="1" smtClean="0"/>
              <a:t>Deepfakes</a:t>
            </a:r>
            <a:r>
              <a:rPr lang="da-DK" sz="2000" dirty="0" smtClean="0"/>
              <a:t> er nutidens version af Photoshop:</a:t>
            </a:r>
            <a:r>
              <a:rPr lang="da-DK" sz="2000" baseline="0" dirty="0" smtClean="0"/>
              <a:t> </a:t>
            </a:r>
            <a:r>
              <a:rPr lang="da-DK" sz="2000" dirty="0" smtClean="0"/>
              <a:t>de bruger kunstig intelligens til at skabe nye optagelser (billeder, videoer, stemmeoptagelser), der skildrer begivenheder, udsagn eller handlinger, som faktisk aldrig har fundet sted.</a:t>
            </a:r>
            <a:r>
              <a:rPr lang="da-DK" sz="2000" b="0" i="0" dirty="0" smtClean="0">
                <a:solidFill>
                  <a:schemeClr val="tx1"/>
                </a:solidFill>
                <a:latin typeface="+mn-lt"/>
                <a:ea typeface="+mn-ea"/>
                <a:cs typeface="+mn-cs"/>
              </a:rPr>
              <a:t> Resultaterne kan være ret overbevisende. </a:t>
            </a:r>
            <a:r>
              <a:rPr lang="da-DK" sz="2000" b="0" i="0" dirty="0" err="1" smtClean="0">
                <a:solidFill>
                  <a:schemeClr val="tx1"/>
                </a:solidFill>
                <a:latin typeface="+mn-lt"/>
                <a:ea typeface="+mn-ea"/>
                <a:cs typeface="+mn-cs"/>
              </a:rPr>
              <a:t>Deepfakes</a:t>
            </a:r>
            <a:r>
              <a:rPr lang="da-DK" sz="2000" b="0" i="0" dirty="0" smtClean="0">
                <a:solidFill>
                  <a:schemeClr val="tx1"/>
                </a:solidFill>
                <a:latin typeface="+mn-lt"/>
                <a:ea typeface="+mn-ea"/>
                <a:cs typeface="+mn-cs"/>
              </a:rPr>
              <a:t> adskiller sig fra andre former for falske oplysninger ved at være meget vanskelige at genkende som falske. </a:t>
            </a:r>
            <a:r>
              <a:rPr lang="da-DK" sz="2000" b="0" i="0" dirty="0" err="1" smtClean="0">
                <a:solidFill>
                  <a:schemeClr val="tx1"/>
                </a:solidFill>
                <a:latin typeface="+mn-lt"/>
                <a:ea typeface="+mn-ea"/>
                <a:cs typeface="+mn-cs"/>
              </a:rPr>
              <a:t>Deepfakes</a:t>
            </a:r>
            <a:r>
              <a:rPr lang="da-DK" sz="2000" b="0" i="0" dirty="0" smtClean="0">
                <a:solidFill>
                  <a:schemeClr val="tx1"/>
                </a:solidFill>
                <a:latin typeface="+mn-lt"/>
                <a:ea typeface="+mn-ea"/>
                <a:cs typeface="+mn-cs"/>
              </a:rPr>
              <a:t> er falske videoer, der er skabt ved hjælp af digital software, maskinindlæring og ansigtsudskiftning.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baseline="0" dirty="0" smtClean="0"/>
              <a:t>Flere oplysninger kan findes her: https://www.betterinternetforkids.eu/web/portal/practice/awareness/detail?articleId=5398982#:~:text=Deepfakes%20are%20computer%2Dcreated%20artificial,action%20that%20never%20actually%20happened.&amp;text=Deepfakes%20are%20fake%20videos%20created,machine%20learning%20and%20face%20swapping.</a:t>
            </a:r>
            <a:endParaRPr lang="da-DK" sz="2000" baseline="0" dirty="0"/>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040" cy="308592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smtClean="0"/>
              <a:t>Et andet eksempel på brug af billeder uden for sammenhæng til at konstruere en falsk fortælling er denne Sputnik-historie om børn i det "militariserede" Letland, der indoktrineres af NATO:</a:t>
            </a:r>
            <a:r>
              <a:rPr lang="da-DK" sz="2000" baseline="0" dirty="0" smtClean="0"/>
              <a:t> </a:t>
            </a:r>
            <a:r>
              <a:rPr lang="da-DK" sz="2000" dirty="0" smtClean="0">
                <a:hlinkClick r:id="rId3"/>
              </a:rPr>
              <a:t>https://www.youtube.com/watch?v=nOd2vMCDv9M&amp;feature=youtu.be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2000" dirty="0" smtClean="0"/>
          </a:p>
          <a:p>
            <a:pPr marL="0" lvl="0" indent="0" algn="just">
              <a:spcAft>
                <a:spcPts val="0"/>
              </a:spcAft>
              <a:buFont typeface="Arial" panose="020B0604020202020204" pitchFamily="34" charset="0"/>
              <a:buNone/>
              <a:tabLst>
                <a:tab pos="457200" algn="l"/>
              </a:tabLst>
            </a:pPr>
            <a:r>
              <a:rPr lang="da-DK" sz="2000" dirty="0" smtClean="0">
                <a:solidFill>
                  <a:schemeClr val="tx1"/>
                </a:solidFill>
                <a:latin typeface="+mn-lt"/>
                <a:ea typeface="+mn-ea"/>
                <a:cs typeface="+mn-cs"/>
              </a:rPr>
              <a:t>Lad eleverne reflektere over deres </a:t>
            </a:r>
            <a:r>
              <a:rPr lang="da-DK" sz="2000" b="1" dirty="0" smtClean="0">
                <a:solidFill>
                  <a:schemeClr val="tx1"/>
                </a:solidFill>
                <a:latin typeface="+mn-lt"/>
                <a:ea typeface="+mn-ea"/>
                <a:cs typeface="+mn-cs"/>
              </a:rPr>
              <a:t>følelser</a:t>
            </a:r>
            <a:r>
              <a:rPr lang="da-DK" sz="2000" dirty="0" smtClean="0">
                <a:solidFill>
                  <a:schemeClr val="tx1"/>
                </a:solidFill>
                <a:latin typeface="+mn-lt"/>
                <a:ea typeface="+mn-ea"/>
                <a:cs typeface="+mn-cs"/>
              </a:rPr>
              <a:t>. Hvad føler de, når de ser dette? Hvordan ville de reagere, hvis dette dukkede op i deres </a:t>
            </a:r>
            <a:r>
              <a:rPr lang="da-DK" sz="2000" dirty="0" err="1" smtClean="0">
                <a:solidFill>
                  <a:schemeClr val="tx1"/>
                </a:solidFill>
                <a:latin typeface="+mn-lt"/>
                <a:ea typeface="+mn-ea"/>
                <a:cs typeface="+mn-cs"/>
              </a:rPr>
              <a:t>nyhedsfeed</a:t>
            </a:r>
            <a:r>
              <a:rPr lang="da-DK" sz="2000" dirty="0" smtClean="0">
                <a:solidFill>
                  <a:schemeClr val="tx1"/>
                </a:solidFill>
                <a:latin typeface="+mn-lt"/>
                <a:ea typeface="+mn-ea"/>
                <a:cs typeface="+mn-cs"/>
              </a:rPr>
              <a:t> på </a:t>
            </a:r>
            <a:r>
              <a:rPr lang="da-DK" sz="2000" dirty="0" err="1" smtClean="0">
                <a:solidFill>
                  <a:schemeClr val="tx1"/>
                </a:solidFill>
                <a:latin typeface="+mn-lt"/>
                <a:ea typeface="+mn-ea"/>
                <a:cs typeface="+mn-cs"/>
              </a:rPr>
              <a:t>Instagram</a:t>
            </a:r>
            <a:r>
              <a:rPr lang="da-DK" sz="2000" dirty="0" smtClean="0">
                <a:solidFill>
                  <a:schemeClr val="tx1"/>
                </a:solidFill>
                <a:latin typeface="+mn-lt"/>
                <a:ea typeface="+mn-ea"/>
                <a:cs typeface="+mn-cs"/>
              </a:rPr>
              <a:t>/</a:t>
            </a:r>
            <a:r>
              <a:rPr lang="da-DK" sz="2000" dirty="0" err="1" smtClean="0">
                <a:solidFill>
                  <a:schemeClr val="tx1"/>
                </a:solidFill>
                <a:latin typeface="+mn-lt"/>
                <a:ea typeface="+mn-ea"/>
                <a:cs typeface="+mn-cs"/>
              </a:rPr>
              <a:t>TikTok</a:t>
            </a:r>
            <a:r>
              <a:rPr lang="da-DK" sz="2000" dirty="0" smtClean="0">
                <a:solidFill>
                  <a:schemeClr val="tx1"/>
                </a:solidFill>
                <a:latin typeface="+mn-lt"/>
                <a:ea typeface="+mn-ea"/>
                <a:cs typeface="+mn-cs"/>
              </a:rPr>
              <a:t>? Hvorfor vækker det følelser hos dem? Nyheden i sig selv, udtryksformen, billedet ...?</a:t>
            </a:r>
          </a:p>
          <a:p>
            <a:pPr marL="0" lvl="0" indent="0" algn="just">
              <a:spcAft>
                <a:spcPts val="0"/>
              </a:spcAft>
              <a:buFont typeface="Arial" panose="020B0604020202020204" pitchFamily="34" charset="0"/>
              <a:buNone/>
              <a:tabLst>
                <a:tab pos="457200" algn="l"/>
              </a:tabLst>
            </a:pPr>
            <a:endParaRPr lang="en-GB" sz="2000" u="sng" kern="1200" dirty="0" smtClean="0">
              <a:solidFill>
                <a:schemeClr val="tx1"/>
              </a:solidFill>
              <a:effectLst/>
              <a:latin typeface="+mn-lt"/>
              <a:ea typeface="+mn-ea"/>
              <a:cs typeface="+mn-cs"/>
            </a:endParaRPr>
          </a:p>
          <a:p>
            <a:pPr marL="0" lvl="0" indent="0" algn="just">
              <a:spcAft>
                <a:spcPts val="0"/>
              </a:spcAft>
              <a:buFont typeface="Arial" panose="020B0604020202020204" pitchFamily="34" charset="0"/>
              <a:buNone/>
              <a:tabLst>
                <a:tab pos="457200" algn="l"/>
              </a:tabLst>
            </a:pPr>
            <a:r>
              <a:rPr lang="da-DK" sz="2000" u="none" dirty="0" smtClean="0">
                <a:solidFill>
                  <a:schemeClr val="tx1"/>
                </a:solidFill>
                <a:latin typeface="+mn-lt"/>
                <a:ea typeface="+mn-ea"/>
                <a:cs typeface="+mn-cs"/>
              </a:rPr>
              <a:t>Præsenter det næste kapitel, om</a:t>
            </a:r>
            <a:r>
              <a:rPr lang="da-DK" sz="2000" u="none" baseline="0" dirty="0" smtClean="0">
                <a:solidFill>
                  <a:schemeClr val="tx1"/>
                </a:solidFill>
                <a:latin typeface="+mn-lt"/>
                <a:ea typeface="+mn-ea"/>
                <a:cs typeface="+mn-cs"/>
              </a:rPr>
              <a:t> hvordan man kan reagere på desinformation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solidFill>
                  <a:schemeClr val="tx1"/>
                </a:solidFill>
              </a:rPr>
              <a:t>SÅDAN REAGERER MAN PÅ DESINFORMATION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hlinkClick r:id="rId3"/>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a-DK" sz="1200" baseline="0" dirty="0" smtClean="0">
                <a:ea typeface="Calibri" panose="020F0502020204030204" pitchFamily="34" charset="0"/>
              </a:rPr>
              <a:t>Læringsmål:</a:t>
            </a:r>
            <a:br>
              <a:rPr lang="da-DK" sz="1200" baseline="0" dirty="0" smtClean="0">
                <a:ea typeface="Calibri" panose="020F0502020204030204" pitchFamily="34" charset="0"/>
              </a:rPr>
            </a:br>
            <a:r>
              <a:rPr lang="da-DK" sz="1200" baseline="0" dirty="0" smtClean="0">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ea typeface="Calibri" panose="020F0502020204030204" pitchFamily="34" charset="0"/>
              </a:rPr>
              <a:t>Forstå, at vi alle spiller en rolle i at afholde desinformation fra at sprede sig, fordi det sætter vores demokratier (og potentielt vores liv) i fare.</a:t>
            </a:r>
            <a:br>
              <a:rPr lang="da-DK" sz="1200" baseline="0" dirty="0" smtClean="0">
                <a:ea typeface="Calibri" panose="020F0502020204030204" pitchFamily="34" charset="0"/>
              </a:rPr>
            </a:br>
            <a:endParaRPr lang="da-DK" sz="1200" baseline="0" dirty="0" smtClean="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ea typeface="Calibri" panose="020F0502020204030204" pitchFamily="34" charset="0"/>
              </a:rPr>
              <a:t>Drøft de forskellige trin til vurdering af indholdets rigtighed, herunder at tænke sig om, inden man deler, og centrale elementer i processen for </a:t>
            </a:r>
            <a:r>
              <a:rPr lang="da-DK" sz="1200" baseline="0" dirty="0" err="1" smtClean="0">
                <a:ea typeface="Calibri" panose="020F0502020204030204" pitchFamily="34" charset="0"/>
              </a:rPr>
              <a:t>faktatjek</a:t>
            </a:r>
            <a:r>
              <a:rPr lang="da-DK" sz="1200" baseline="0" dirty="0" smtClean="0">
                <a:ea typeface="Calibri" panose="020F0502020204030204" pitchFamily="34" charset="0"/>
              </a:rPr>
              <a:t>.</a:t>
            </a:r>
            <a:br>
              <a:rPr lang="da-DK" sz="1200" baseline="0" dirty="0" smtClean="0">
                <a:ea typeface="Calibri" panose="020F0502020204030204" pitchFamily="34" charset="0"/>
              </a:rPr>
            </a:br>
            <a:endParaRPr lang="da-DK" sz="1200" baseline="0" dirty="0" smtClean="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ea typeface="Calibri" panose="020F0502020204030204" pitchFamily="34" charset="0"/>
              </a:rPr>
              <a:t>Lær, hvordan man kan tale med andre om desinformation og farerne herved og afholde dem fra at opretholde skadelige og falske fortællinger.</a:t>
            </a:r>
            <a:endParaRPr lang="da-DK" sz="1200" baseline="0" dirty="0">
              <a:ea typeface="Calibri" panose="020F0502020204030204" pitchFamily="34" charset="0"/>
            </a:endParaRP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040" cy="308592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baseline="0" dirty="0" smtClean="0"/>
              <a:t>Det kan være svært at skelne mellem sandt og falsk</a:t>
            </a:r>
          </a:p>
          <a:p>
            <a:endParaRPr lang="sv-SE" sz="2000" baseline="0" dirty="0" smtClean="0"/>
          </a:p>
          <a:p>
            <a:r>
              <a:rPr lang="da-DK" sz="2000" baseline="0" dirty="0" smtClean="0"/>
              <a:t>Løsninger:  De er begge falske </a:t>
            </a:r>
          </a:p>
          <a:p>
            <a:endParaRPr lang="sv-SE" sz="2000" baseline="0" dirty="0" smtClean="0"/>
          </a:p>
          <a:p>
            <a:pPr marL="228600" indent="-228600">
              <a:buAutoNum type="arabicParenR"/>
            </a:pPr>
            <a:r>
              <a:rPr lang="da-DK" sz="2000" baseline="0" dirty="0" smtClean="0"/>
              <a:t>Vildledende historie: En klimaaktivist med et skydevåben? Billedet tilhører en anden person, der fra netop den vinkel ligner Greta Thunberg (kilde: www.snopes.com) og https://factual.afp.com/el-video-de-una-mujer-disparando-no-muestra-greta-thunberg-sino-una-ingeniera-sueca</a:t>
            </a:r>
            <a:br>
              <a:rPr lang="da-DK" sz="2000" baseline="0" dirty="0" smtClean="0"/>
            </a:br>
            <a:endParaRPr lang="da-DK" sz="2000" baseline="0" dirty="0" smtClean="0"/>
          </a:p>
          <a:p>
            <a:pPr marL="228600" indent="-228600">
              <a:buAutoNum type="arabicParenR"/>
            </a:pPr>
            <a:r>
              <a:rPr lang="da-DK" sz="2000" baseline="0" dirty="0" smtClean="0"/>
              <a:t>Opdigtede nyheder: Historien er ikke sand, og nyhedskilden </a:t>
            </a:r>
            <a:r>
              <a:rPr lang="da-DK" sz="2000" u="none" baseline="0" dirty="0" smtClean="0"/>
              <a:t>(</a:t>
            </a:r>
            <a:r>
              <a:rPr lang="en-US" sz="1200" u="none" kern="1200" dirty="0" smtClean="0">
                <a:solidFill>
                  <a:schemeClr val="tx1"/>
                </a:solidFill>
                <a:effectLst/>
                <a:latin typeface="+mn-lt"/>
                <a:ea typeface="+mn-ea"/>
                <a:cs typeface="+mn-cs"/>
              </a:rPr>
              <a:t>dailypresser.com)</a:t>
            </a:r>
            <a:r>
              <a:rPr lang="da-DK" sz="2000" u="none" baseline="0" dirty="0" smtClean="0"/>
              <a:t> </a:t>
            </a:r>
            <a:r>
              <a:rPr lang="da-DK" sz="2000" baseline="0" dirty="0" smtClean="0"/>
              <a:t>findes ganske enkelt ikke</a:t>
            </a:r>
            <a:endParaRPr lang="da-DK" sz="2000" baseline="0" dirty="0"/>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r>
              <a:rPr lang="da-DK" sz="1200" dirty="0" smtClean="0">
                <a:latin typeface="+mn-lt"/>
                <a:ea typeface="+mn-ea"/>
                <a:cs typeface="+mn-cs"/>
              </a:rPr>
              <a:t>Beskrivelser:</a:t>
            </a:r>
          </a:p>
          <a:p>
            <a:pPr marL="171450" indent="-171450">
              <a:buFontTx/>
              <a:buChar char="-"/>
            </a:pPr>
            <a:r>
              <a:rPr lang="da-DK" sz="1200" dirty="0" smtClean="0">
                <a:latin typeface="+mn-lt"/>
                <a:ea typeface="+mn-ea"/>
                <a:cs typeface="+mn-cs"/>
              </a:rPr>
              <a:t>At være opmærksom på desinformation, og det faktum, at man kan være et mål, er et første skridt hen imod beskyttelse.</a:t>
            </a:r>
          </a:p>
          <a:p>
            <a:pPr marL="171450" indent="-171450">
              <a:buFontTx/>
              <a:buChar char="-"/>
            </a:pPr>
            <a:r>
              <a:rPr lang="da-DK" sz="1200" dirty="0" err="1" smtClean="0">
                <a:latin typeface="+mn-lt"/>
                <a:ea typeface="+mn-ea"/>
                <a:cs typeface="+mn-cs"/>
              </a:rPr>
              <a:t>Faktatjek</a:t>
            </a:r>
            <a:r>
              <a:rPr lang="da-DK" sz="1200" dirty="0" smtClean="0">
                <a:latin typeface="+mn-lt"/>
                <a:ea typeface="+mn-ea"/>
                <a:cs typeface="+mn-cs"/>
              </a:rPr>
              <a:t> er et godt andet skridt og kan også være sjovt: Det er som at lege detektiv, og eleverne vil måske synes rigtig godt om det. Det er rigtigt, at det for det meste er ret tidskrævende, men eleverne bør ikke miste modet, for bestemte træk ved et stykke information afslører ofte allerede en masse om kvaliteten af det formidlede budskab. </a:t>
            </a:r>
          </a:p>
          <a:p>
            <a:pPr marL="171450" lvl="0" indent="-171450" algn="l" rtl="0">
              <a:spcBef>
                <a:spcPts val="0"/>
              </a:spcBef>
              <a:spcAft>
                <a:spcPts val="0"/>
              </a:spcAft>
              <a:buFontTx/>
              <a:buChar char="-"/>
            </a:pPr>
            <a:r>
              <a:rPr lang="da-DK" dirty="0" smtClean="0"/>
              <a:t>Man bør altid have en kritisk tilgang til information.</a:t>
            </a:r>
          </a:p>
          <a:p>
            <a:pPr marL="171450" lvl="0" indent="-171450" algn="l" rtl="0">
              <a:spcBef>
                <a:spcPts val="0"/>
              </a:spcBef>
              <a:spcAft>
                <a:spcPts val="0"/>
              </a:spcAft>
              <a:buFontTx/>
              <a:buChar char="-"/>
            </a:pPr>
            <a:r>
              <a:rPr lang="da-DK" dirty="0" smtClean="0"/>
              <a:t>Hvordan skaber man tillid til institutioner og medier?</a:t>
            </a:r>
          </a:p>
          <a:p>
            <a:pPr marL="171450" lvl="0" indent="-171450" algn="l" rtl="0">
              <a:spcBef>
                <a:spcPts val="0"/>
              </a:spcBef>
              <a:spcAft>
                <a:spcPts val="0"/>
              </a:spcAft>
              <a:buFontTx/>
              <a:buChar char="-"/>
            </a:pPr>
            <a:r>
              <a:rPr lang="da-DK" dirty="0" smtClean="0"/>
              <a:t>Hvad ville der ske, hvis vi i en krisetid ikke troede på, hvad vores myndigheder beder os om at gøre?</a:t>
            </a:r>
          </a:p>
          <a:p>
            <a:pPr marL="171450" lvl="0" indent="-171450" algn="l" rtl="0">
              <a:spcBef>
                <a:spcPts val="0"/>
              </a:spcBef>
              <a:spcAft>
                <a:spcPts val="0"/>
              </a:spcAft>
              <a:buFontTx/>
              <a:buChar char="-"/>
            </a:pPr>
            <a:r>
              <a:rPr lang="da-DK" b="1" i="1" dirty="0" smtClean="0"/>
              <a:t>Kilden</a:t>
            </a:r>
            <a:r>
              <a:rPr lang="da-DK" dirty="0" smtClean="0"/>
              <a:t> er vigtigst — det er godt altid at udvise skepsis i en vis grad, men det er især vigtigt, hvis kilden ikke er pålidelig.</a:t>
            </a: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marL="0" lvl="0" indent="0" algn="just">
              <a:spcAft>
                <a:spcPts val="0"/>
              </a:spcAft>
              <a:buFont typeface="Arial" panose="020B0604020202020204" pitchFamily="34" charset="0"/>
              <a:buNone/>
              <a:tabLst>
                <a:tab pos="457200" algn="l"/>
              </a:tabLst>
            </a:pPr>
            <a:r>
              <a:rPr lang="da-DK" sz="1200" dirty="0" smtClean="0">
                <a:ea typeface="Calibri" panose="020F0502020204030204" pitchFamily="34" charset="0"/>
                <a:cs typeface="Times New Roman" panose="02020603050405020304" pitchFamily="18" charset="0"/>
              </a:rPr>
              <a:t>Som en øvelse skal du gå tilbage til et af de foregående eksempler (f.eks. videoen af børn, der tilsyneladende</a:t>
            </a:r>
            <a:r>
              <a:rPr lang="da-DK" sz="1200" baseline="0" dirty="0" smtClean="0">
                <a:ea typeface="Calibri" panose="020F0502020204030204" pitchFamily="34" charset="0"/>
                <a:cs typeface="Times New Roman" panose="02020603050405020304" pitchFamily="18" charset="0"/>
              </a:rPr>
              <a:t> </a:t>
            </a:r>
            <a:r>
              <a:rPr lang="da-DK" sz="1200" dirty="0" smtClean="0">
                <a:ea typeface="Calibri" panose="020F0502020204030204" pitchFamily="34" charset="0"/>
                <a:cs typeface="Times New Roman" panose="02020603050405020304" pitchFamily="18" charset="0"/>
              </a:rPr>
              <a:t>får udleveret våben og tilslutter sig hæren i Letland, eller det falske billede af, at covid-19-vaccinen er opfundet).</a:t>
            </a:r>
          </a:p>
          <a:p>
            <a:pPr marL="0" lvl="0" indent="0" algn="just">
              <a:spcAft>
                <a:spcPts val="0"/>
              </a:spcAft>
              <a:buFont typeface="Arial" panose="020B0604020202020204" pitchFamily="34" charset="0"/>
              <a:buNone/>
              <a:tabLst>
                <a:tab pos="457200" algn="l"/>
              </a:tabLst>
            </a:pPr>
            <a:endParaRPr lang="en-GB" sz="1200" baseline="0" dirty="0" smtClean="0">
              <a:effectLst/>
              <a:ea typeface="Calibri" panose="020F0502020204030204" pitchFamily="34" charset="0"/>
              <a:cs typeface="Times New Roman" panose="02020603050405020304" pitchFamily="18" charset="0"/>
            </a:endParaRPr>
          </a:p>
          <a:p>
            <a:pPr marL="0" lvl="0" indent="0" algn="just">
              <a:spcAft>
                <a:spcPts val="0"/>
              </a:spcAft>
              <a:buFont typeface="Arial" panose="020B0604020202020204" pitchFamily="34" charset="0"/>
              <a:buNone/>
              <a:tabLst>
                <a:tab pos="457200" algn="l"/>
              </a:tabLst>
            </a:pPr>
            <a:r>
              <a:rPr lang="da-DK" sz="1200" dirty="0" smtClean="0"/>
              <a:t>Lad eleverne reflektere over deres </a:t>
            </a:r>
            <a:r>
              <a:rPr lang="da-DK" sz="1200" b="1" dirty="0" smtClean="0"/>
              <a:t>egne overbevisninger.</a:t>
            </a:r>
            <a:r>
              <a:rPr lang="da-DK" sz="1200" dirty="0" smtClean="0"/>
              <a:t> Føler de, at denne nyhed bekræfter, hvad de allerede tror på? Ville det have gjort en forskel, hvis nyheden blev delt af en ven, de kan lide, eller berømtheder, de følger ...? Drøft, </a:t>
            </a:r>
            <a:r>
              <a:rPr lang="da-DK" sz="1200" b="1" dirty="0" smtClean="0"/>
              <a:t>hvordan de kan undersøge</a:t>
            </a:r>
            <a:r>
              <a:rPr lang="da-DK" sz="1200" dirty="0" smtClean="0"/>
              <a:t>, om dette er sandt (kompassets trin): undersøg indholdet/platformen/forfatteren/kilderne/billederne/</a:t>
            </a:r>
            <a:r>
              <a:rPr lang="da-DK" sz="1200" dirty="0" err="1" smtClean="0"/>
              <a:t>myth</a:t>
            </a:r>
            <a:r>
              <a:rPr lang="da-DK" sz="1200" dirty="0" smtClean="0"/>
              <a:t>-busters.</a:t>
            </a:r>
            <a:r>
              <a:rPr lang="da-DK" sz="1200" dirty="0" smtClean="0">
                <a:solidFill>
                  <a:schemeClr val="tx1"/>
                </a:solidFill>
              </a:rPr>
              <a:t> Lad dem reflektere over, hvad der er en pålidelig kilde, og hvad der ikke er. TÆNK, FØR DU DELER! Vis video af </a:t>
            </a:r>
            <a:r>
              <a:rPr lang="da-DK" sz="1200" dirty="0" err="1" smtClean="0">
                <a:solidFill>
                  <a:schemeClr val="tx1"/>
                </a:solidFill>
              </a:rPr>
              <a:t>EUvsDisinfo</a:t>
            </a:r>
            <a:r>
              <a:rPr lang="da-DK" sz="1200" dirty="0" smtClean="0">
                <a:solidFill>
                  <a:schemeClr val="tx1"/>
                </a:solidFill>
              </a:rPr>
              <a:t> som inspiration: </a:t>
            </a:r>
            <a:r>
              <a:rPr lang="da-DK" sz="1200" u="sng" dirty="0" smtClean="0">
                <a:solidFill>
                  <a:schemeClr val="tx1"/>
                </a:solidFill>
                <a:hlinkClick r:id="rId3"/>
              </a:rPr>
              <a:t>https://www.facebook.com/watch/?v=3192621760756370</a:t>
            </a:r>
            <a:r>
              <a:rPr lang="da-DK" sz="1200" u="sng" dirty="0" smtClean="0">
                <a:solidFill>
                  <a:schemeClr val="tx1"/>
                </a:solidFill>
              </a:rPr>
              <a:t>; </a:t>
            </a:r>
            <a:r>
              <a:rPr lang="da-DK" sz="1200" dirty="0" smtClean="0">
                <a:solidFill>
                  <a:schemeClr val="tx1"/>
                </a:solidFill>
              </a:rPr>
              <a:t> </a:t>
            </a:r>
          </a:p>
          <a:p>
            <a:pPr marL="0" lvl="0" indent="0" algn="just">
              <a:spcAft>
                <a:spcPts val="0"/>
              </a:spcAft>
              <a:buFont typeface="Arial" panose="020B0604020202020204" pitchFamily="34" charset="0"/>
              <a:buNone/>
              <a:tabLst>
                <a:tab pos="457200" algn="l"/>
              </a:tabLst>
            </a:pPr>
            <a:r>
              <a:rPr lang="da-DK" sz="1200" u="sng" dirty="0" smtClean="0">
                <a:solidFill>
                  <a:schemeClr val="tx1"/>
                </a:solidFill>
                <a:hlinkClick r:id="rId4"/>
              </a:rPr>
              <a:t>https://www.facebook.com/watch/?v=2584252091848910</a:t>
            </a:r>
          </a:p>
          <a:p>
            <a:pPr algn="just">
              <a:spcAft>
                <a:spcPts val="0"/>
              </a:spcAft>
            </a:pPr>
            <a:endParaRPr lang="en-GB" sz="1200" dirty="0" smtClean="0">
              <a:effectLst/>
              <a:ea typeface="Calibri" panose="020F0502020204030204" pitchFamily="34" charset="0"/>
            </a:endParaRPr>
          </a:p>
          <a:p>
            <a:pPr algn="just">
              <a:spcAft>
                <a:spcPts val="0"/>
              </a:spcAft>
            </a:pPr>
            <a:r>
              <a:rPr lang="da-DK" sz="1200" dirty="0" smtClean="0">
                <a:ea typeface="Calibri" panose="020F0502020204030204" pitchFamily="34" charset="0"/>
              </a:rPr>
              <a:t>Flere oplysninger: </a:t>
            </a:r>
          </a:p>
          <a:p>
            <a:pPr algn="just">
              <a:spcAft>
                <a:spcPts val="0"/>
              </a:spcAft>
            </a:pPr>
            <a:r>
              <a:rPr lang="da-DK" sz="1200" dirty="0" smtClean="0">
                <a:ea typeface="Calibri" panose="020F0502020204030204" pitchFamily="34" charset="0"/>
              </a:rPr>
              <a:t> </a:t>
            </a:r>
          </a:p>
          <a:p>
            <a:pPr marL="342900" lvl="0" indent="-342900" algn="l">
              <a:spcAft>
                <a:spcPts val="0"/>
              </a:spcAft>
              <a:buFont typeface="Arial" panose="020B0604020202020204" pitchFamily="34" charset="0"/>
              <a:buChar char="•"/>
              <a:tabLst>
                <a:tab pos="457200" algn="l"/>
              </a:tabLst>
            </a:pPr>
            <a:r>
              <a:rPr lang="da-DK" sz="1200" dirty="0" smtClean="0">
                <a:ea typeface="Calibri" panose="020F0502020204030204" pitchFamily="34" charset="0"/>
                <a:cs typeface="Times New Roman" panose="02020603050405020304" pitchFamily="18" charset="0"/>
              </a:rPr>
              <a:t>Læs hele artiklen — </a:t>
            </a:r>
            <a:r>
              <a:rPr lang="da-DK" sz="1200" b="1" dirty="0" smtClean="0">
                <a:ea typeface="Calibri" panose="020F0502020204030204" pitchFamily="34" charset="0"/>
                <a:cs typeface="Times New Roman" panose="02020603050405020304" pitchFamily="18" charset="0"/>
              </a:rPr>
              <a:t>stemmer indholdet overens med overskriften?</a:t>
            </a:r>
            <a:br>
              <a:rPr lang="da-DK" sz="1200" b="1" dirty="0" smtClean="0">
                <a:ea typeface="Calibri" panose="020F0502020204030204" pitchFamily="34" charset="0"/>
                <a:cs typeface="Times New Roman" panose="02020603050405020304" pitchFamily="18" charset="0"/>
              </a:rPr>
            </a:br>
            <a:r>
              <a:rPr lang="da-DK" sz="1200" dirty="0" smtClean="0">
                <a:ea typeface="Calibri" panose="020F0502020204030204" pitchFamily="34" charset="0"/>
                <a:cs typeface="Times New Roman" panose="02020603050405020304" pitchFamily="18" charset="0"/>
              </a:rPr>
              <a:t> </a:t>
            </a:r>
          </a:p>
          <a:p>
            <a:pPr marL="342900" lvl="0" indent="-342900" algn="l">
              <a:spcAft>
                <a:spcPts val="0"/>
              </a:spcAft>
              <a:buFont typeface="Arial" panose="020B0604020202020204" pitchFamily="34" charset="0"/>
              <a:buChar char="•"/>
              <a:tabLst>
                <a:tab pos="457200" algn="l"/>
              </a:tabLst>
            </a:pPr>
            <a:r>
              <a:rPr lang="da-DK" sz="1200" dirty="0" smtClean="0">
                <a:ea typeface="Calibri" panose="020F0502020204030204" pitchFamily="34" charset="0"/>
                <a:cs typeface="Times New Roman" panose="02020603050405020304" pitchFamily="18" charset="0"/>
              </a:rPr>
              <a:t>Hvordan kan jeg </a:t>
            </a:r>
            <a:r>
              <a:rPr lang="da-DK" sz="1200" b="1" dirty="0" smtClean="0">
                <a:ea typeface="Calibri" panose="020F0502020204030204" pitchFamily="34" charset="0"/>
                <a:cs typeface="Times New Roman" panose="02020603050405020304" pitchFamily="18" charset="0"/>
              </a:rPr>
              <a:t>verificere et websteds pålidelighed?</a:t>
            </a:r>
            <a:r>
              <a:rPr lang="da-DK" sz="1200" dirty="0" smtClean="0">
                <a:ea typeface="Calibri" panose="020F0502020204030204" pitchFamily="34" charset="0"/>
                <a:cs typeface="Times New Roman" panose="02020603050405020304" pitchFamily="18" charset="0"/>
              </a:rPr>
              <a:t> URL-analyse: Undersøg altid, om det er det oprindelige websted, eller om URL-adressen er bygget med en lille ændring i navnet eller udvidelsen med det formål, at en distraheret eller forhastet læser ikke bemærker det. Sider med desinformation tager navnene på kendte nyhedskilder og ændrer små detaljer. F.eks.: (fra </a:t>
            </a:r>
            <a:r>
              <a:rPr lang="da-DK" sz="1200" dirty="0" err="1" smtClean="0">
                <a:ea typeface="Calibri" panose="020F0502020204030204" pitchFamily="34" charset="0"/>
                <a:cs typeface="Times New Roman" panose="02020603050405020304" pitchFamily="18" charset="0"/>
              </a:rPr>
              <a:t>sliden</a:t>
            </a:r>
            <a:r>
              <a:rPr lang="da-DK" sz="1200" dirty="0" smtClean="0">
                <a:ea typeface="Calibri" panose="020F0502020204030204" pitchFamily="34" charset="0"/>
                <a:cs typeface="Times New Roman" panose="02020603050405020304" pitchFamily="18" charset="0"/>
              </a:rPr>
              <a:t> i begyndelsen) Dailypresser.com eller nevvyorktimes.com.</a:t>
            </a:r>
            <a:r>
              <a:rPr lang="da-DK" sz="1200" baseline="0" dirty="0" smtClean="0">
                <a:ea typeface="Calibri" panose="020F0502020204030204" pitchFamily="34" charset="0"/>
                <a:cs typeface="Times New Roman" panose="02020603050405020304" pitchFamily="18" charset="0"/>
              </a:rPr>
              <a:t/>
            </a:r>
            <a:br>
              <a:rPr lang="da-DK" sz="1200" baseline="0" dirty="0" smtClean="0">
                <a:ea typeface="Calibri" panose="020F0502020204030204" pitchFamily="34" charset="0"/>
                <a:cs typeface="Times New Roman" panose="02020603050405020304" pitchFamily="18" charset="0"/>
              </a:rPr>
            </a:br>
            <a:endParaRPr lang="da-DK" sz="1200" baseline="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da-DK" sz="1200" b="1" dirty="0" smtClean="0">
                <a:ea typeface="Calibri" panose="020F0502020204030204" pitchFamily="34" charset="0"/>
                <a:cs typeface="Times New Roman" panose="02020603050405020304" pitchFamily="18" charset="0"/>
              </a:rPr>
              <a:t>Undersøg datoen og forfatteren:</a:t>
            </a:r>
            <a:r>
              <a:rPr lang="da-DK" sz="1200" dirty="0" smtClean="0">
                <a:ea typeface="Calibri" panose="020F0502020204030204" pitchFamily="34" charset="0"/>
                <a:cs typeface="Times New Roman" panose="02020603050405020304" pitchFamily="18" charset="0"/>
              </a:rPr>
              <a:t> Konti på sociale medier tilknyttet offentlige personer, såvel som medier og journalister, er ofte (men ikke altid) "verificeret". Folk, der arbejder i informationsindustrien, har ofte websteder eller andre offentlige profiler, der kan hjælpe dig med at finde dem og deres arbejde.</a:t>
            </a:r>
            <a:br>
              <a:rPr lang="da-DK" sz="1200" dirty="0" smtClean="0">
                <a:ea typeface="Calibri" panose="020F0502020204030204" pitchFamily="34" charset="0"/>
                <a:cs typeface="Times New Roman" panose="02020603050405020304" pitchFamily="18" charset="0"/>
              </a:rPr>
            </a:br>
            <a:endParaRPr lang="da-DK" sz="1200" dirty="0" smtClean="0">
              <a:ea typeface="Calibri" panose="020F0502020204030204" pitchFamily="34" charset="0"/>
              <a:cs typeface="Times New Roman" panose="02020603050405020304" pitchFamily="18" charset="0"/>
            </a:endParaRPr>
          </a:p>
          <a:p>
            <a:pPr marL="342900" lvl="0" indent="-342900" algn="l">
              <a:spcAft>
                <a:spcPts val="0"/>
              </a:spcAft>
              <a:buFont typeface="Arial" panose="020B0604020202020204" pitchFamily="34" charset="0"/>
              <a:buChar char="•"/>
              <a:tabLst>
                <a:tab pos="457200" algn="l"/>
              </a:tabLst>
            </a:pPr>
            <a:r>
              <a:rPr lang="da-DK" sz="1200" b="1" dirty="0" smtClean="0">
                <a:ea typeface="Calibri" panose="020F0502020204030204" pitchFamily="34" charset="0"/>
                <a:cs typeface="Times New Roman" panose="02020603050405020304" pitchFamily="18" charset="0"/>
              </a:rPr>
              <a:t>Søg efter historien på internettet</a:t>
            </a:r>
            <a:r>
              <a:rPr lang="da-DK" sz="1200" dirty="0" smtClean="0">
                <a:ea typeface="Calibri" panose="020F0502020204030204" pitchFamily="34" charset="0"/>
                <a:cs typeface="Times New Roman" panose="02020603050405020304" pitchFamily="18" charset="0"/>
              </a:rPr>
              <a:t> — bekræftes den af andre kilder?</a:t>
            </a:r>
            <a:r>
              <a:rPr lang="da-DK" sz="1200" baseline="0" dirty="0" smtClean="0">
                <a:ea typeface="Calibri" panose="020F0502020204030204" pitchFamily="34" charset="0"/>
                <a:cs typeface="Times New Roman" panose="02020603050405020304" pitchFamily="18" charset="0"/>
              </a:rPr>
              <a:t> </a:t>
            </a:r>
            <a:r>
              <a:rPr lang="da-DK" sz="1200" dirty="0" smtClean="0">
                <a:ea typeface="Calibri" panose="020F0502020204030204" pitchFamily="34" charset="0"/>
                <a:cs typeface="Times New Roman" panose="02020603050405020304" pitchFamily="18" charset="0"/>
              </a:rPr>
              <a:t>Ved du, hvilken slags kilder det er?</a:t>
            </a:r>
            <a:br>
              <a:rPr lang="da-DK" sz="1200" dirty="0" smtClean="0">
                <a:ea typeface="Calibri" panose="020F0502020204030204" pitchFamily="34" charset="0"/>
                <a:cs typeface="Times New Roman" panose="02020603050405020304" pitchFamily="18" charset="0"/>
              </a:rPr>
            </a:br>
            <a:endParaRPr lang="da-DK" sz="1200" dirty="0" smtClean="0">
              <a:ea typeface="Calibri" panose="020F0502020204030204" pitchFamily="34" charset="0"/>
              <a:cs typeface="Times New Roman" panose="02020603050405020304" pitchFamily="18" charset="0"/>
            </a:endParaRPr>
          </a:p>
          <a:p>
            <a:pPr marL="342900" lvl="0" indent="-342900" algn="l">
              <a:spcAft>
                <a:spcPts val="0"/>
              </a:spcAft>
              <a:buFont typeface="Arial" panose="020B0604020202020204" pitchFamily="34" charset="0"/>
              <a:buChar char="•"/>
              <a:tabLst>
                <a:tab pos="457200" algn="l"/>
              </a:tabLst>
            </a:pPr>
            <a:r>
              <a:rPr lang="da-DK" sz="1200" dirty="0" smtClean="0">
                <a:ea typeface="Calibri" panose="020F0502020204030204" pitchFamily="34" charset="0"/>
                <a:cs typeface="Times New Roman" panose="02020603050405020304" pitchFamily="18" charset="0"/>
              </a:rPr>
              <a:t>Undersøg, om </a:t>
            </a:r>
            <a:r>
              <a:rPr lang="da-DK" sz="1200" b="1" dirty="0" smtClean="0">
                <a:ea typeface="Calibri" panose="020F0502020204030204" pitchFamily="34" charset="0"/>
                <a:cs typeface="Times New Roman" panose="02020603050405020304" pitchFamily="18" charset="0"/>
              </a:rPr>
              <a:t>billeder ser underlige eller manipulerede ud.</a:t>
            </a:r>
            <a:r>
              <a:rPr lang="da-DK" sz="1200" dirty="0" smtClean="0">
                <a:ea typeface="Calibri" panose="020F0502020204030204" pitchFamily="34" charset="0"/>
                <a:cs typeface="Times New Roman" panose="02020603050405020304" pitchFamily="18" charset="0"/>
              </a:rPr>
              <a:t> Hvis ja, kan du lave en omvendt billedsøgning på Google billeder: </a:t>
            </a:r>
            <a:r>
              <a:rPr lang="da-DK" dirty="0" smtClean="0">
                <a:hlinkClick r:id="rId5"/>
              </a:rPr>
              <a:t>https://support.google.com/websearch/answer/1325808?co=GENIE.Platform%3DAndroid&amp;hl=en</a:t>
            </a:r>
            <a:r>
              <a:rPr lang="da-DK" sz="1200" dirty="0" smtClean="0">
                <a:ea typeface="Calibri" panose="020F0502020204030204" pitchFamily="34" charset="0"/>
                <a:cs typeface="Times New Roman" panose="02020603050405020304" pitchFamily="18" charset="0"/>
              </a:rPr>
              <a:t>. Måske finder du ud af, at det kommer fra en anden begivenhed eller en tidligere dato.</a:t>
            </a:r>
            <a:r>
              <a:rPr lang="da-DK" sz="1200" baseline="0" dirty="0" smtClean="0">
                <a:ea typeface="Calibri" panose="020F0502020204030204" pitchFamily="34" charset="0"/>
                <a:cs typeface="Times New Roman" panose="02020603050405020304" pitchFamily="18" charset="0"/>
              </a:rPr>
              <a:t/>
            </a:r>
            <a:br>
              <a:rPr lang="da-DK" sz="1200" baseline="0" dirty="0" smtClean="0">
                <a:ea typeface="Calibri" panose="020F0502020204030204" pitchFamily="34" charset="0"/>
                <a:cs typeface="Times New Roman" panose="02020603050405020304" pitchFamily="18" charset="0"/>
              </a:rPr>
            </a:br>
            <a:endParaRPr lang="da-DK" sz="1200" baseline="0" dirty="0" smtClean="0">
              <a:ea typeface="Calibri" panose="020F0502020204030204" pitchFamily="34" charset="0"/>
              <a:cs typeface="Times New Roman" panose="02020603050405020304" pitchFamily="18" charset="0"/>
            </a:endParaRPr>
          </a:p>
          <a:p>
            <a:pPr marL="342900" lvl="0" indent="-342900" algn="l">
              <a:spcAft>
                <a:spcPts val="0"/>
              </a:spcAft>
              <a:buFont typeface="Arial" panose="020B0604020202020204" pitchFamily="34" charset="0"/>
              <a:buChar char="•"/>
              <a:tabLst>
                <a:tab pos="457200" algn="l"/>
              </a:tabLst>
            </a:pPr>
            <a:r>
              <a:rPr lang="da-DK" sz="1200" b="1" dirty="0" smtClean="0">
                <a:ea typeface="Calibri" panose="020F0502020204030204" pitchFamily="34" charset="0"/>
                <a:cs typeface="Times New Roman" panose="02020603050405020304" pitchFamily="18" charset="0"/>
              </a:rPr>
              <a:t>Overvej sammenhængen</a:t>
            </a:r>
            <a:r>
              <a:rPr lang="da-DK" sz="1200" dirty="0" smtClean="0">
                <a:ea typeface="Calibri" panose="020F0502020204030204" pitchFamily="34" charset="0"/>
                <a:cs typeface="Times New Roman" panose="02020603050405020304" pitchFamily="18" charset="0"/>
              </a:rPr>
              <a:t> knyttet til informationen: Forestil dig, at en telefonproducent fortæller dig, at salget er fordoblet. Tilføj nu sammenhæng: Det var december, julemåneden, mange rabatter i butikkerne, og så var det lidt billigere at købe en telefon. Dette var forventeligt, ikke? Det samme sker også ofte i offentlige debatter om politiske spørgsmål.</a:t>
            </a:r>
            <a:endParaRPr lang="da-DK" sz="1200" dirty="0">
              <a:ea typeface="Calibri" panose="020F0502020204030204" pitchFamily="34" charset="0"/>
              <a:cs typeface="Times New Roman" panose="02020603050405020304" pitchFamily="18" charset="0"/>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smtClean="0"/>
              <a:t>Forskellige platforme har forskellige politikker til håndtering af desinformation, misinformation og potentielt skadeligt indhold.</a:t>
            </a:r>
            <a:r>
              <a:rPr lang="da-DK" sz="2000"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baseline="0" dirty="0" smtClean="0"/>
              <a:t>Men du kan hjælpe ved </a:t>
            </a:r>
            <a:r>
              <a:rPr lang="da-DK" sz="2000" b="1" baseline="0" dirty="0" smtClean="0"/>
              <a:t>proaktivt at anmelde</a:t>
            </a:r>
            <a:r>
              <a:rPr lang="da-DK" sz="2000" baseline="0" dirty="0" smtClean="0"/>
              <a:t> historier og indlæg, du opfatter som mistænkelige (enten på grund af deres indhold, eller fordi du mener, at kontoen, der poster dem, muligvis ikke tilhører en rigtig person, eller at indlæggene/kommentarerne sker på en koordineret og </a:t>
            </a:r>
            <a:r>
              <a:rPr lang="da-DK" sz="2000" baseline="0" dirty="0" err="1" smtClean="0"/>
              <a:t>uautentisk</a:t>
            </a:r>
            <a:r>
              <a:rPr lang="da-DK" sz="2000" baseline="0" dirty="0" smtClean="0"/>
              <a:t> måde). Platformene har normalt en funktion, som du nemt kan anvende til dette.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2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err="1" smtClean="0">
                <a:solidFill>
                  <a:schemeClr val="tx1"/>
                </a:solidFill>
                <a:effectLst/>
                <a:latin typeface="+mn-lt"/>
                <a:ea typeface="+mn-ea"/>
                <a:cs typeface="+mn-cs"/>
              </a:rPr>
              <a:t>Flere</a:t>
            </a:r>
            <a:r>
              <a:rPr lang="en-US" sz="1200" u="none" kern="1200" dirty="0" smtClean="0">
                <a:solidFill>
                  <a:schemeClr val="tx1"/>
                </a:solidFill>
                <a:effectLst/>
                <a:latin typeface="+mn-lt"/>
                <a:ea typeface="+mn-ea"/>
                <a:cs typeface="+mn-cs"/>
              </a:rPr>
              <a:t> </a:t>
            </a:r>
            <a:r>
              <a:rPr lang="en-US" sz="1200" u="none" kern="1200" dirty="0" err="1" smtClean="0">
                <a:solidFill>
                  <a:schemeClr val="tx1"/>
                </a:solidFill>
                <a:effectLst/>
                <a:latin typeface="+mn-lt"/>
                <a:ea typeface="+mn-ea"/>
                <a:cs typeface="+mn-cs"/>
              </a:rPr>
              <a:t>oplysninger</a:t>
            </a:r>
            <a:r>
              <a:rPr lang="en-US" sz="1200" u="none" kern="1200" dirty="0" smtClean="0">
                <a:solidFill>
                  <a:schemeClr val="tx1"/>
                </a:solidFill>
                <a:effectLst/>
                <a:latin typeface="+mn-lt"/>
                <a:ea typeface="+mn-ea"/>
                <a:cs typeface="+mn-cs"/>
              </a:rPr>
              <a:t>: https://www.who.int/campaigns/connecting-the-world-to-combat-coronavirus/how-to-report-misinformation-online?gclid=CjwKCAiA9bmABhBbEiwASb35Vz8fbkigZUcF5SG8wVuOlgHWspqsMm65mx_h1Eo7yRGJPGx8MtOlHhoCaQwQAvD_BwE</a:t>
            </a:r>
            <a:endParaRPr lang="da-DK" sz="2000" u="none" baseline="0" dirty="0" smtClean="0"/>
          </a:p>
          <a:p>
            <a:endParaRPr lang="fr-BE" sz="2000" dirty="0"/>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GB" sz="2000" b="1" strike="noStrike" spc="-1" dirty="0" err="1" smtClean="0">
                <a:latin typeface="Arial"/>
              </a:rPr>
              <a:t>Det</a:t>
            </a:r>
            <a:r>
              <a:rPr lang="en-GB" sz="2000" b="1" strike="noStrike" spc="-1" baseline="0" dirty="0" smtClean="0">
                <a:latin typeface="Arial"/>
              </a:rPr>
              <a:t> </a:t>
            </a:r>
            <a:r>
              <a:rPr lang="en-GB" sz="2000" b="1" strike="noStrike" spc="-1" baseline="0" dirty="0" err="1" smtClean="0">
                <a:latin typeface="Arial"/>
              </a:rPr>
              <a:t>er</a:t>
            </a:r>
            <a:r>
              <a:rPr lang="en-GB" sz="2000" b="1" strike="noStrike" spc="-1" baseline="0" dirty="0" smtClean="0">
                <a:latin typeface="Arial"/>
              </a:rPr>
              <a:t> </a:t>
            </a:r>
            <a:r>
              <a:rPr lang="en-GB" sz="2000" b="1" strike="noStrike" spc="-1" baseline="0" dirty="0" err="1" smtClean="0">
                <a:latin typeface="Arial"/>
              </a:rPr>
              <a:t>vigtigt</a:t>
            </a:r>
            <a:r>
              <a:rPr lang="en-GB" sz="2000" b="1" strike="noStrike" spc="-1" baseline="0" dirty="0" smtClean="0">
                <a:latin typeface="Arial"/>
              </a:rPr>
              <a:t>, </a:t>
            </a:r>
            <a:r>
              <a:rPr lang="en-GB" sz="2000" b="1" strike="noStrike" spc="-1" baseline="0" dirty="0" err="1" smtClean="0">
                <a:latin typeface="Arial"/>
              </a:rPr>
              <a:t>hvordan</a:t>
            </a:r>
            <a:r>
              <a:rPr lang="en-GB" sz="2000" b="1" strike="noStrike" spc="-1" baseline="0" dirty="0" smtClean="0">
                <a:latin typeface="Arial"/>
              </a:rPr>
              <a:t> du </a:t>
            </a:r>
            <a:r>
              <a:rPr lang="en-GB" sz="2000" b="1" strike="noStrike" spc="-1" baseline="0" dirty="0" err="1" smtClean="0">
                <a:latin typeface="Arial"/>
              </a:rPr>
              <a:t>faktatjekker</a:t>
            </a:r>
            <a:r>
              <a:rPr lang="en-GB" sz="2000" b="1" strike="noStrike" spc="-1" baseline="0" dirty="0" smtClean="0">
                <a:latin typeface="Arial"/>
              </a:rPr>
              <a:t> dine </a:t>
            </a:r>
            <a:r>
              <a:rPr lang="en-GB" sz="2000" b="1" strike="noStrike" spc="-1" baseline="0" dirty="0" err="1" smtClean="0">
                <a:latin typeface="Arial"/>
              </a:rPr>
              <a:t>venner</a:t>
            </a:r>
            <a:r>
              <a:rPr lang="en-GB" sz="2000" b="1" strike="noStrike" spc="-1" baseline="0" dirty="0" smtClean="0">
                <a:latin typeface="Arial"/>
              </a:rPr>
              <a:t> </a:t>
            </a:r>
            <a:r>
              <a:rPr lang="en-GB" sz="2000" b="1" strike="noStrike" spc="-1" baseline="0" dirty="0" err="1" smtClean="0">
                <a:latin typeface="Arial"/>
              </a:rPr>
              <a:t>og</a:t>
            </a:r>
            <a:r>
              <a:rPr lang="en-GB" sz="2000" b="1" strike="noStrike" spc="-1" baseline="0" dirty="0" smtClean="0">
                <a:latin typeface="Arial"/>
              </a:rPr>
              <a:t> din </a:t>
            </a:r>
            <a:r>
              <a:rPr lang="en-GB" sz="2000" b="1" strike="noStrike" spc="-1" baseline="0" dirty="0" err="1" smtClean="0">
                <a:latin typeface="Arial"/>
              </a:rPr>
              <a:t>familie</a:t>
            </a:r>
            <a:r>
              <a:rPr lang="en-GB" sz="2000" b="1" strike="noStrike" spc="-1" baseline="0" dirty="0" smtClean="0">
                <a:latin typeface="Arial"/>
              </a:rPr>
              <a:t>! </a:t>
            </a:r>
            <a:r>
              <a:rPr lang="en-GB" sz="2000" b="1" strike="noStrike" spc="-1" baseline="0" dirty="0" err="1" smtClean="0">
                <a:latin typeface="Arial"/>
              </a:rPr>
              <a:t>Det</a:t>
            </a:r>
            <a:r>
              <a:rPr lang="en-GB" sz="2000" b="1" strike="noStrike" spc="-1" baseline="0" dirty="0" smtClean="0">
                <a:latin typeface="Arial"/>
              </a:rPr>
              <a:t> </a:t>
            </a:r>
            <a:r>
              <a:rPr lang="en-GB" sz="2000" b="1" strike="noStrike" spc="-1" baseline="0" dirty="0" err="1" smtClean="0">
                <a:latin typeface="Arial"/>
              </a:rPr>
              <a:t>er</a:t>
            </a:r>
            <a:r>
              <a:rPr lang="en-GB" sz="2000" b="1" strike="noStrike" spc="-1" baseline="0" dirty="0" smtClean="0">
                <a:latin typeface="Arial"/>
              </a:rPr>
              <a:t> </a:t>
            </a:r>
            <a:r>
              <a:rPr lang="en-GB" sz="2000" b="1" strike="noStrike" spc="-1" baseline="0" dirty="0" err="1" smtClean="0">
                <a:latin typeface="Arial"/>
              </a:rPr>
              <a:t>ofte</a:t>
            </a:r>
            <a:r>
              <a:rPr lang="en-GB" sz="2000" b="1" strike="noStrike" spc="-1" baseline="0" dirty="0" smtClean="0">
                <a:latin typeface="Arial"/>
              </a:rPr>
              <a:t> med </a:t>
            </a:r>
            <a:r>
              <a:rPr lang="en-GB" sz="2000" b="1" strike="noStrike" spc="-1" baseline="0" dirty="0" err="1" smtClean="0">
                <a:latin typeface="Arial"/>
              </a:rPr>
              <a:t>til</a:t>
            </a:r>
            <a:r>
              <a:rPr lang="en-GB" sz="2000" b="1" strike="noStrike" spc="-1" baseline="0" dirty="0" smtClean="0">
                <a:latin typeface="Arial"/>
              </a:rPr>
              <a:t> at </a:t>
            </a:r>
            <a:r>
              <a:rPr lang="en-GB" sz="2000" b="1" strike="noStrike" spc="-1" baseline="0" dirty="0" err="1" smtClean="0">
                <a:latin typeface="Arial"/>
              </a:rPr>
              <a:t>afgøre</a:t>
            </a:r>
            <a:r>
              <a:rPr lang="en-GB" sz="2000" b="1" strike="noStrike" spc="-1" baseline="0" dirty="0" smtClean="0">
                <a:latin typeface="Arial"/>
              </a:rPr>
              <a:t>, om de </a:t>
            </a:r>
            <a:r>
              <a:rPr lang="en-GB" sz="2000" b="1" strike="noStrike" spc="-1" baseline="0" dirty="0" err="1" smtClean="0">
                <a:latin typeface="Arial"/>
              </a:rPr>
              <a:t>lytter</a:t>
            </a:r>
            <a:r>
              <a:rPr lang="en-GB" sz="2000" b="1" strike="noStrike" spc="-1" baseline="0" dirty="0" smtClean="0">
                <a:latin typeface="Arial"/>
              </a:rPr>
              <a:t> </a:t>
            </a:r>
            <a:r>
              <a:rPr lang="en-GB" sz="2000" b="1" strike="noStrike" spc="-1" baseline="0" dirty="0" err="1" smtClean="0">
                <a:latin typeface="Arial"/>
              </a:rPr>
              <a:t>til</a:t>
            </a:r>
            <a:r>
              <a:rPr lang="en-GB" sz="2000" b="1" strike="noStrike" spc="-1" baseline="0" dirty="0" smtClean="0">
                <a:latin typeface="Arial"/>
              </a:rPr>
              <a:t> dig </a:t>
            </a:r>
            <a:r>
              <a:rPr lang="en-GB" sz="2000" b="1" strike="noStrike" spc="-1" baseline="0" dirty="0" err="1" smtClean="0">
                <a:latin typeface="Arial"/>
              </a:rPr>
              <a:t>eller</a:t>
            </a:r>
            <a:r>
              <a:rPr lang="en-GB" sz="2000" b="1" strike="noStrike" spc="-1" baseline="0" dirty="0" smtClean="0">
                <a:latin typeface="Arial"/>
              </a:rPr>
              <a:t> </a:t>
            </a:r>
            <a:r>
              <a:rPr lang="en-GB" sz="2000" b="1" strike="noStrike" spc="-1" baseline="0" dirty="0" err="1" smtClean="0">
                <a:latin typeface="Arial"/>
              </a:rPr>
              <a:t>ændrer</a:t>
            </a:r>
            <a:r>
              <a:rPr lang="en-GB" sz="2000" b="1" strike="noStrike" spc="-1" baseline="0" dirty="0" smtClean="0">
                <a:latin typeface="Arial"/>
              </a:rPr>
              <a:t> </a:t>
            </a:r>
            <a:r>
              <a:rPr lang="en-GB" sz="2000" b="1" strike="noStrike" spc="-1" baseline="0" dirty="0" err="1" smtClean="0">
                <a:latin typeface="Arial"/>
              </a:rPr>
              <a:t>mening</a:t>
            </a:r>
            <a:r>
              <a:rPr lang="en-GB" sz="2000" b="1" strike="noStrike" spc="-1" baseline="0" dirty="0" smtClean="0">
                <a:latin typeface="Arial"/>
              </a:rPr>
              <a:t>. </a:t>
            </a:r>
            <a:r>
              <a:rPr lang="en-GB" sz="2000" b="1" strike="noStrike" spc="-1" baseline="0" dirty="0" err="1" smtClean="0">
                <a:latin typeface="Arial"/>
              </a:rPr>
              <a:t>Nedenfor</a:t>
            </a:r>
            <a:r>
              <a:rPr lang="en-GB" sz="2000" b="1" strike="noStrike" spc="-1" baseline="0" dirty="0" smtClean="0">
                <a:latin typeface="Arial"/>
              </a:rPr>
              <a:t> </a:t>
            </a:r>
            <a:r>
              <a:rPr lang="en-GB" sz="2000" b="1" strike="noStrike" spc="-1" baseline="0" dirty="0" err="1" smtClean="0">
                <a:latin typeface="Arial"/>
              </a:rPr>
              <a:t>er</a:t>
            </a:r>
            <a:r>
              <a:rPr lang="en-GB" sz="2000" b="1" strike="noStrike" spc="-1" baseline="0" dirty="0" smtClean="0">
                <a:latin typeface="Arial"/>
              </a:rPr>
              <a:t> der </a:t>
            </a:r>
            <a:r>
              <a:rPr lang="en-GB" sz="2000" b="1" strike="noStrike" spc="-1" baseline="0" dirty="0" err="1" smtClean="0">
                <a:latin typeface="Arial"/>
              </a:rPr>
              <a:t>nogle</a:t>
            </a:r>
            <a:r>
              <a:rPr lang="en-GB" sz="2000" b="1" strike="noStrike" spc="-1" baseline="0" dirty="0" smtClean="0">
                <a:latin typeface="Arial"/>
              </a:rPr>
              <a:t> </a:t>
            </a:r>
            <a:r>
              <a:rPr lang="en-GB" sz="2000" b="1" strike="noStrike" spc="-1" baseline="0" dirty="0" err="1" smtClean="0">
                <a:latin typeface="Arial"/>
              </a:rPr>
              <a:t>idéer</a:t>
            </a:r>
            <a:r>
              <a:rPr lang="en-GB" sz="2000" b="1" strike="noStrike" spc="-1" baseline="0" dirty="0" smtClean="0">
                <a:latin typeface="Arial"/>
              </a:rPr>
              <a:t> </a:t>
            </a:r>
            <a:r>
              <a:rPr lang="en-GB" sz="2000" b="1" strike="noStrike" spc="-1" baseline="0" dirty="0" err="1" smtClean="0">
                <a:latin typeface="Arial"/>
              </a:rPr>
              <a:t>til</a:t>
            </a:r>
            <a:r>
              <a:rPr lang="en-GB" sz="2000" b="1" strike="noStrike" spc="-1" baseline="0" dirty="0" smtClean="0">
                <a:latin typeface="Arial"/>
              </a:rPr>
              <a:t>, </a:t>
            </a:r>
            <a:r>
              <a:rPr lang="en-GB" sz="2000" b="1" strike="noStrike" spc="-1" baseline="0" dirty="0" err="1" smtClean="0">
                <a:latin typeface="Arial"/>
              </a:rPr>
              <a:t>hvordan</a:t>
            </a:r>
            <a:r>
              <a:rPr lang="en-GB" sz="2000" b="1" strike="noStrike" spc="-1" baseline="0" dirty="0" smtClean="0">
                <a:latin typeface="Arial"/>
              </a:rPr>
              <a:t> du </a:t>
            </a:r>
            <a:r>
              <a:rPr lang="en-GB" sz="2000" b="1" strike="noStrike" spc="-1" baseline="0" dirty="0" err="1" smtClean="0">
                <a:latin typeface="Arial"/>
              </a:rPr>
              <a:t>kan</a:t>
            </a:r>
            <a:r>
              <a:rPr lang="en-GB" sz="2000" b="1" strike="noStrike" spc="-1" baseline="0" dirty="0" smtClean="0">
                <a:latin typeface="Arial"/>
              </a:rPr>
              <a:t> </a:t>
            </a:r>
            <a:r>
              <a:rPr lang="en-GB" sz="2000" b="1" strike="noStrike" spc="-1" baseline="0" dirty="0" err="1" smtClean="0">
                <a:latin typeface="Arial"/>
              </a:rPr>
              <a:t>tage</a:t>
            </a:r>
            <a:r>
              <a:rPr lang="en-GB" sz="2000" b="1" strike="noStrike" spc="-1" baseline="0" dirty="0" smtClean="0">
                <a:latin typeface="Arial"/>
              </a:rPr>
              <a:t> </a:t>
            </a:r>
            <a:r>
              <a:rPr lang="en-GB" sz="2000" b="1" strike="noStrike" spc="-1" baseline="0" dirty="0" err="1" smtClean="0">
                <a:latin typeface="Arial"/>
              </a:rPr>
              <a:t>disse</a:t>
            </a:r>
            <a:r>
              <a:rPr lang="en-GB" sz="2000" b="1" strike="noStrike" spc="-1" baseline="0" dirty="0" smtClean="0">
                <a:latin typeface="Arial"/>
              </a:rPr>
              <a:t> </a:t>
            </a:r>
            <a:r>
              <a:rPr lang="en-GB" sz="2000" b="1" strike="noStrike" spc="-1" baseline="0" dirty="0" err="1" smtClean="0">
                <a:latin typeface="Arial"/>
              </a:rPr>
              <a:t>svære</a:t>
            </a:r>
            <a:r>
              <a:rPr lang="en-GB" sz="2000" b="1" strike="noStrike" spc="-1" baseline="0" dirty="0" smtClean="0">
                <a:latin typeface="Arial"/>
              </a:rPr>
              <a:t> </a:t>
            </a:r>
            <a:r>
              <a:rPr lang="en-GB" sz="2000" b="1" strike="noStrike" spc="-1" baseline="0" dirty="0" err="1" smtClean="0">
                <a:latin typeface="Arial"/>
              </a:rPr>
              <a:t>samtaler</a:t>
            </a:r>
            <a:r>
              <a:rPr lang="en-GB" sz="2000" b="1" strike="noStrike" spc="-1" baseline="0" dirty="0" smtClean="0">
                <a:latin typeface="Arial"/>
              </a:rPr>
              <a:t>.</a:t>
            </a:r>
          </a:p>
          <a:p>
            <a:pPr marL="216000" indent="-216000">
              <a:lnSpc>
                <a:spcPct val="100000"/>
              </a:lnSpc>
            </a:pPr>
            <a:endParaRPr lang="fr-BE" sz="2000" b="0" strike="noStrike" spc="-1" dirty="0">
              <a:latin typeface="Arial"/>
            </a:endParaRPr>
          </a:p>
          <a:p>
            <a:pPr marL="171450" indent="-171450">
              <a:lnSpc>
                <a:spcPct val="100000"/>
              </a:lnSpc>
              <a:buFontTx/>
              <a:buChar char="-"/>
              <a:tabLst>
                <a:tab pos="0" algn="l"/>
              </a:tabLst>
            </a:pPr>
            <a:r>
              <a:rPr lang="en-GB" sz="1200" b="0" i="1" strike="noStrike" spc="-1" dirty="0" smtClean="0">
                <a:solidFill>
                  <a:srgbClr val="000000"/>
                </a:solidFill>
                <a:latin typeface="+mn-lt"/>
                <a:ea typeface="+mn-ea"/>
              </a:rPr>
              <a:t>Den </a:t>
            </a:r>
            <a:r>
              <a:rPr lang="en-GB" sz="1200" b="0" i="1" strike="noStrike" spc="-1" dirty="0" err="1" smtClean="0">
                <a:solidFill>
                  <a:srgbClr val="000000"/>
                </a:solidFill>
                <a:latin typeface="+mn-lt"/>
                <a:ea typeface="+mn-ea"/>
              </a:rPr>
              <a:t>største</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fejl</a:t>
            </a:r>
            <a:r>
              <a:rPr lang="en-GB" sz="1200" b="0" i="1" strike="noStrike" spc="-1" dirty="0" smtClean="0">
                <a:solidFill>
                  <a:srgbClr val="000000"/>
                </a:solidFill>
                <a:latin typeface="+mn-lt"/>
                <a:ea typeface="+mn-ea"/>
              </a:rPr>
              <a:t>, du </a:t>
            </a:r>
            <a:r>
              <a:rPr lang="en-GB" sz="1200" b="0" i="1" strike="noStrike" spc="-1" dirty="0" err="1" smtClean="0">
                <a:solidFill>
                  <a:srgbClr val="000000"/>
                </a:solidFill>
                <a:latin typeface="+mn-lt"/>
                <a:ea typeface="+mn-ea"/>
              </a:rPr>
              <a:t>kan</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begå</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Selv</a:t>
            </a:r>
            <a:r>
              <a:rPr lang="en-GB" sz="1200" b="0" strike="noStrike" spc="-1" dirty="0" smtClean="0">
                <a:solidFill>
                  <a:srgbClr val="000000"/>
                </a:solidFill>
                <a:latin typeface="+mn-lt"/>
                <a:ea typeface="+mn-ea"/>
              </a:rPr>
              <a:t> om </a:t>
            </a:r>
            <a:r>
              <a:rPr lang="en-GB" sz="1200" b="0" strike="noStrike" spc="-1" dirty="0" err="1" smtClean="0">
                <a:solidFill>
                  <a:srgbClr val="000000"/>
                </a:solidFill>
                <a:latin typeface="+mn-lt"/>
                <a:ea typeface="+mn-ea"/>
              </a:rPr>
              <a:t>det</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er</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fristende</a:t>
            </a:r>
            <a:r>
              <a:rPr lang="en-GB" sz="1200" b="0" strike="noStrike" spc="-1" dirty="0" smtClean="0">
                <a:solidFill>
                  <a:srgbClr val="000000"/>
                </a:solidFill>
                <a:latin typeface="+mn-lt"/>
                <a:ea typeface="+mn-ea"/>
              </a:rPr>
              <a:t> at </a:t>
            </a:r>
            <a:r>
              <a:rPr lang="en-GB" sz="1200" b="0" strike="noStrike" spc="-1" dirty="0" err="1" smtClean="0">
                <a:solidFill>
                  <a:srgbClr val="000000"/>
                </a:solidFill>
                <a:latin typeface="+mn-lt"/>
                <a:ea typeface="+mn-ea"/>
              </a:rPr>
              <a:t>skælde</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personer</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ud</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hvis</a:t>
            </a:r>
            <a:r>
              <a:rPr lang="en-GB" sz="1200" b="0" strike="noStrike" spc="-1" dirty="0" smtClean="0">
                <a:solidFill>
                  <a:srgbClr val="000000"/>
                </a:solidFill>
                <a:latin typeface="+mn-lt"/>
                <a:ea typeface="+mn-ea"/>
              </a:rPr>
              <a:t> de </a:t>
            </a:r>
            <a:r>
              <a:rPr lang="en-GB" sz="1200" b="0" strike="noStrike" spc="-1" dirty="0" err="1" smtClean="0">
                <a:solidFill>
                  <a:srgbClr val="000000"/>
                </a:solidFill>
                <a:latin typeface="+mn-lt"/>
                <a:ea typeface="+mn-ea"/>
              </a:rPr>
              <a:t>tror</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på</a:t>
            </a:r>
            <a:r>
              <a:rPr lang="en-GB" sz="1200" b="0" strike="noStrike" spc="-1" dirty="0" smtClean="0">
                <a:solidFill>
                  <a:srgbClr val="000000"/>
                </a:solidFill>
                <a:latin typeface="+mn-lt"/>
                <a:ea typeface="+mn-ea"/>
              </a:rPr>
              <a:t> misinformation, </a:t>
            </a:r>
            <a:r>
              <a:rPr lang="en-GB" sz="1200" b="0" strike="noStrike" spc="-1" dirty="0" err="1" smtClean="0">
                <a:solidFill>
                  <a:srgbClr val="000000"/>
                </a:solidFill>
                <a:latin typeface="+mn-lt"/>
                <a:ea typeface="+mn-ea"/>
              </a:rPr>
              <a:t>virker</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det</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aldrig</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efter</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hensigten</a:t>
            </a:r>
            <a:r>
              <a:rPr lang="en-GB" sz="1200" b="0" strike="noStrike" spc="-1" baseline="0" dirty="0" smtClean="0">
                <a:solidFill>
                  <a:srgbClr val="000000"/>
                </a:solidFill>
                <a:latin typeface="+mn-lt"/>
                <a:ea typeface="+mn-ea"/>
              </a:rPr>
              <a:t>. Mange </a:t>
            </a:r>
            <a:r>
              <a:rPr lang="en-GB" sz="1200" b="0" strike="noStrike" spc="-1" baseline="0" dirty="0" err="1" smtClean="0">
                <a:solidFill>
                  <a:srgbClr val="000000"/>
                </a:solidFill>
                <a:latin typeface="+mn-lt"/>
                <a:ea typeface="+mn-ea"/>
              </a:rPr>
              <a:t>af</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disse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personer</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kan</a:t>
            </a:r>
            <a:r>
              <a:rPr lang="en-GB" sz="1200" b="0" strike="noStrike" spc="-1" baseline="0" dirty="0" smtClean="0">
                <a:solidFill>
                  <a:srgbClr val="000000"/>
                </a:solidFill>
                <a:latin typeface="+mn-lt"/>
                <a:ea typeface="+mn-ea"/>
              </a:rPr>
              <a:t> have </a:t>
            </a:r>
            <a:r>
              <a:rPr lang="en-GB" sz="1200" b="0" strike="noStrike" spc="-1" baseline="0" dirty="0" err="1" smtClean="0">
                <a:solidFill>
                  <a:srgbClr val="000000"/>
                </a:solidFill>
                <a:latin typeface="+mn-lt"/>
                <a:ea typeface="+mn-ea"/>
              </a:rPr>
              <a:t>forståelige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omend</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misforståede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bekymringer</a:t>
            </a:r>
            <a:r>
              <a:rPr lang="en-GB" sz="1200" b="0" strike="noStrike" spc="-1" baseline="0" dirty="0" smtClean="0">
                <a:solidFill>
                  <a:srgbClr val="000000"/>
                </a:solidFill>
                <a:latin typeface="+mn-lt"/>
                <a:ea typeface="+mn-ea"/>
              </a:rPr>
              <a:t>, der </a:t>
            </a:r>
            <a:r>
              <a:rPr lang="en-GB" sz="1200" b="0" strike="noStrike" spc="-1" baseline="0" dirty="0" err="1" smtClean="0">
                <a:solidFill>
                  <a:srgbClr val="000000"/>
                </a:solidFill>
                <a:latin typeface="+mn-lt"/>
                <a:ea typeface="+mn-ea"/>
              </a:rPr>
              <a:t>knytter</a:t>
            </a:r>
            <a:r>
              <a:rPr lang="en-GB" sz="1200" b="0" strike="noStrike" spc="-1" baseline="0" dirty="0" smtClean="0">
                <a:solidFill>
                  <a:srgbClr val="000000"/>
                </a:solidFill>
                <a:latin typeface="+mn-lt"/>
                <a:ea typeface="+mn-ea"/>
              </a:rPr>
              <a:t> sig </a:t>
            </a:r>
            <a:r>
              <a:rPr lang="en-GB" sz="1200" b="0" strike="noStrike" spc="-1" baseline="0" dirty="0" err="1" smtClean="0">
                <a:solidFill>
                  <a:srgbClr val="000000"/>
                </a:solidFill>
                <a:latin typeface="+mn-lt"/>
                <a:ea typeface="+mn-ea"/>
              </a:rPr>
              <a:t>til</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deres</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specifikke</a:t>
            </a:r>
            <a:r>
              <a:rPr lang="en-GB" sz="1200" b="0" strike="noStrike" spc="-1" baseline="0" dirty="0" smtClean="0">
                <a:solidFill>
                  <a:srgbClr val="000000"/>
                </a:solidFill>
                <a:latin typeface="+mn-lt"/>
                <a:ea typeface="+mn-ea"/>
              </a:rPr>
              <a:t> </a:t>
            </a:r>
            <a:r>
              <a:rPr lang="en-GB" sz="1200" b="0" strike="noStrike" spc="-1" dirty="0" smtClean="0">
                <a:solidFill>
                  <a:srgbClr val="000000"/>
                </a:solidFill>
                <a:latin typeface="+mn-lt"/>
                <a:ea typeface="+mn-ea"/>
              </a:rPr>
              <a:t>situation</a:t>
            </a:r>
            <a:r>
              <a:rPr lang="en-GB" sz="1200" b="0" strike="noStrike" spc="-1" dirty="0">
                <a:solidFill>
                  <a:srgbClr val="000000"/>
                </a:solidFill>
                <a:latin typeface="+mn-lt"/>
                <a:ea typeface="+mn-ea"/>
              </a:rPr>
              <a:t>, </a:t>
            </a:r>
            <a:r>
              <a:rPr lang="en-GB" sz="1200" b="0" strike="noStrike" spc="-1" dirty="0" smtClean="0">
                <a:solidFill>
                  <a:srgbClr val="000000"/>
                </a:solidFill>
                <a:latin typeface="+mn-lt"/>
                <a:ea typeface="+mn-ea"/>
              </a:rPr>
              <a:t>men </a:t>
            </a:r>
            <a:r>
              <a:rPr lang="en-GB" sz="1200" b="0" strike="noStrike" spc="-1" dirty="0" err="1" smtClean="0">
                <a:solidFill>
                  <a:srgbClr val="000000"/>
                </a:solidFill>
                <a:latin typeface="+mn-lt"/>
                <a:ea typeface="+mn-ea"/>
              </a:rPr>
              <a:t>ikke</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til</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befolkningen</a:t>
            </a:r>
            <a:r>
              <a:rPr lang="en-GB" sz="1200" b="0" strike="noStrike" spc="-1" dirty="0" smtClean="0">
                <a:solidFill>
                  <a:srgbClr val="000000"/>
                </a:solidFill>
                <a:latin typeface="+mn-lt"/>
                <a:ea typeface="+mn-ea"/>
              </a:rPr>
              <a:t> som </a:t>
            </a:r>
            <a:r>
              <a:rPr lang="en-GB" sz="1200" b="0" strike="noStrike" spc="-1" dirty="0" err="1" smtClean="0">
                <a:solidFill>
                  <a:srgbClr val="000000"/>
                </a:solidFill>
                <a:latin typeface="+mn-lt"/>
                <a:ea typeface="+mn-ea"/>
              </a:rPr>
              <a:t>helhed</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Deres</a:t>
            </a:r>
            <a:r>
              <a:rPr lang="en-GB" sz="1200" b="0" strike="noStrike" spc="-1" baseline="0" dirty="0" smtClean="0">
                <a:solidFill>
                  <a:srgbClr val="000000"/>
                </a:solidFill>
                <a:latin typeface="+mn-lt"/>
                <a:ea typeface="+mn-ea"/>
              </a:rPr>
              <a:t> barn </a:t>
            </a:r>
            <a:r>
              <a:rPr lang="en-GB" sz="1200" b="0" strike="noStrike" spc="-1" baseline="0" dirty="0" err="1" smtClean="0">
                <a:solidFill>
                  <a:srgbClr val="000000"/>
                </a:solidFill>
                <a:latin typeface="+mn-lt"/>
                <a:ea typeface="+mn-ea"/>
              </a:rPr>
              <a:t>har</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måske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fået</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en</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reaktion</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på</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en</a:t>
            </a:r>
            <a:r>
              <a:rPr lang="en-GB" sz="1200" b="0" strike="noStrike" spc="-1" baseline="0" dirty="0" smtClean="0">
                <a:solidFill>
                  <a:srgbClr val="000000"/>
                </a:solidFill>
                <a:latin typeface="+mn-lt"/>
                <a:ea typeface="+mn-ea"/>
              </a:rPr>
              <a:t> </a:t>
            </a:r>
            <a:r>
              <a:rPr lang="en-GB" sz="1200" b="0" strike="noStrike" spc="-1" dirty="0" smtClean="0">
                <a:solidFill>
                  <a:srgbClr val="000000"/>
                </a:solidFill>
                <a:latin typeface="+mn-lt"/>
                <a:ea typeface="+mn-ea"/>
              </a:rPr>
              <a:t>vaccine, </a:t>
            </a:r>
            <a:r>
              <a:rPr lang="en-GB" sz="1200" b="0" strike="noStrike" spc="-1" dirty="0" err="1" smtClean="0">
                <a:solidFill>
                  <a:srgbClr val="000000"/>
                </a:solidFill>
                <a:latin typeface="+mn-lt"/>
                <a:ea typeface="+mn-ea"/>
              </a:rPr>
              <a:t>fordi</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lægen</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ikke</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var</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opmærksom</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på</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en</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allergi</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og</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derfor</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har</a:t>
            </a:r>
            <a:r>
              <a:rPr lang="en-GB" sz="1200" b="0" strike="noStrike" spc="-1" dirty="0" smtClean="0">
                <a:solidFill>
                  <a:srgbClr val="000000"/>
                </a:solidFill>
                <a:latin typeface="+mn-lt"/>
                <a:ea typeface="+mn-ea"/>
              </a:rPr>
              <a:t> de </a:t>
            </a:r>
            <a:r>
              <a:rPr lang="en-GB" sz="1200" b="0" strike="noStrike" spc="-1" dirty="0" err="1" smtClean="0">
                <a:solidFill>
                  <a:srgbClr val="000000"/>
                </a:solidFill>
                <a:latin typeface="+mn-lt"/>
                <a:ea typeface="+mn-ea"/>
              </a:rPr>
              <a:t>ikke</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tillid</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til</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vacciner</a:t>
            </a:r>
            <a:r>
              <a:rPr lang="en-GB" sz="1200" b="0" strike="noStrike" spc="-1" dirty="0" smtClean="0">
                <a:solidFill>
                  <a:srgbClr val="000000"/>
                </a:solidFill>
                <a:latin typeface="+mn-lt"/>
                <a:ea typeface="+mn-ea"/>
              </a:rPr>
              <a:t>. I </a:t>
            </a:r>
            <a:r>
              <a:rPr lang="en-GB" sz="1200" b="0" strike="noStrike" spc="-1" dirty="0" err="1" smtClean="0">
                <a:solidFill>
                  <a:srgbClr val="000000"/>
                </a:solidFill>
                <a:latin typeface="+mn-lt"/>
                <a:ea typeface="+mn-ea"/>
              </a:rPr>
              <a:t>sådan</a:t>
            </a:r>
            <a:r>
              <a:rPr lang="en-GB" sz="1200" b="0" strike="noStrike" spc="-1" baseline="0" dirty="0" smtClean="0">
                <a:solidFill>
                  <a:srgbClr val="000000"/>
                </a:solidFill>
                <a:latin typeface="+mn-lt"/>
                <a:ea typeface="+mn-ea"/>
              </a:rPr>
              <a:t> et </a:t>
            </a:r>
            <a:r>
              <a:rPr lang="en-GB" sz="1200" b="0" strike="noStrike" spc="-1" baseline="0" dirty="0" err="1" smtClean="0">
                <a:solidFill>
                  <a:srgbClr val="000000"/>
                </a:solidFill>
                <a:latin typeface="+mn-lt"/>
                <a:ea typeface="+mn-ea"/>
              </a:rPr>
              <a:t>tilfælde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vil</a:t>
            </a:r>
            <a:r>
              <a:rPr lang="en-GB" sz="1200" b="0" strike="noStrike" spc="-1" baseline="0" dirty="0" smtClean="0">
                <a:solidFill>
                  <a:srgbClr val="000000"/>
                </a:solidFill>
                <a:latin typeface="+mn-lt"/>
                <a:ea typeface="+mn-ea"/>
              </a:rPr>
              <a:t> et </a:t>
            </a:r>
            <a:r>
              <a:rPr lang="en-GB" sz="1200" b="0" strike="noStrike" spc="-1" baseline="0" dirty="0" err="1" smtClean="0">
                <a:solidFill>
                  <a:srgbClr val="000000"/>
                </a:solidFill>
                <a:latin typeface="+mn-lt"/>
                <a:ea typeface="+mn-ea"/>
              </a:rPr>
              <a:t>angreb</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på</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dem</a:t>
            </a:r>
            <a:r>
              <a:rPr lang="en-GB" sz="1200" b="0" strike="noStrike" spc="-1" baseline="0" dirty="0" smtClean="0">
                <a:solidFill>
                  <a:srgbClr val="000000"/>
                </a:solidFill>
                <a:latin typeface="+mn-lt"/>
                <a:ea typeface="+mn-ea"/>
              </a:rPr>
              <a:t> kun </a:t>
            </a:r>
            <a:r>
              <a:rPr lang="en-GB" sz="1200" b="0" strike="noStrike" spc="-1" baseline="0" dirty="0" err="1" smtClean="0">
                <a:solidFill>
                  <a:srgbClr val="000000"/>
                </a:solidFill>
                <a:latin typeface="+mn-lt"/>
                <a:ea typeface="+mn-ea"/>
              </a:rPr>
              <a:t>få</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dem</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til</a:t>
            </a:r>
            <a:r>
              <a:rPr lang="en-GB" sz="1200" b="0" strike="noStrike" spc="-1" baseline="0" dirty="0" smtClean="0">
                <a:solidFill>
                  <a:srgbClr val="000000"/>
                </a:solidFill>
                <a:latin typeface="+mn-lt"/>
                <a:ea typeface="+mn-ea"/>
              </a:rPr>
              <a:t> at </a:t>
            </a:r>
            <a:r>
              <a:rPr lang="en-GB" sz="1200" b="0" strike="noStrike" spc="-1" baseline="0" dirty="0" err="1" smtClean="0">
                <a:solidFill>
                  <a:srgbClr val="000000"/>
                </a:solidFill>
                <a:latin typeface="+mn-lt"/>
                <a:ea typeface="+mn-ea"/>
              </a:rPr>
              <a:t>stå</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endnu</a:t>
            </a:r>
            <a:r>
              <a:rPr lang="en-GB" sz="1200" b="0" strike="noStrike" spc="-1" baseline="0" dirty="0" smtClean="0">
                <a:solidFill>
                  <a:srgbClr val="000000"/>
                </a:solidFill>
                <a:latin typeface="+mn-lt"/>
                <a:ea typeface="+mn-ea"/>
              </a:rPr>
              <a:t> mere fast </a:t>
            </a:r>
            <a:r>
              <a:rPr lang="en-GB" sz="1200" b="0" strike="noStrike" spc="-1" baseline="0" dirty="0" err="1" smtClean="0">
                <a:solidFill>
                  <a:srgbClr val="000000"/>
                </a:solidFill>
                <a:latin typeface="+mn-lt"/>
                <a:ea typeface="+mn-ea"/>
              </a:rPr>
              <a:t>på</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deres</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overbevisning</a:t>
            </a:r>
            <a:r>
              <a:rPr lang="en-GB" sz="1200" b="0" strike="noStrike" spc="-1" dirty="0" smtClean="0">
                <a:solidFill>
                  <a:srgbClr val="000000"/>
                </a:solidFill>
                <a:latin typeface="+mn-lt"/>
                <a:ea typeface="+mn-ea"/>
              </a:rPr>
              <a:t>.</a:t>
            </a:r>
          </a:p>
          <a:p>
            <a:pPr marL="628650" lvl="1" indent="-171450">
              <a:lnSpc>
                <a:spcPct val="100000"/>
              </a:lnSpc>
              <a:buFontTx/>
              <a:buChar char="-"/>
              <a:tabLst>
                <a:tab pos="0" algn="l"/>
              </a:tabLst>
            </a:pPr>
            <a:r>
              <a:rPr lang="en-GB" sz="1200" b="0" i="1" strike="noStrike" spc="-1" dirty="0" err="1" smtClean="0">
                <a:solidFill>
                  <a:srgbClr val="000000"/>
                </a:solidFill>
                <a:latin typeface="+mn-lt"/>
                <a:ea typeface="+mn-ea"/>
              </a:rPr>
              <a:t>Nå</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ind</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til</a:t>
            </a:r>
            <a:r>
              <a:rPr lang="en-GB" sz="1200" b="0" i="1" strike="noStrike" spc="-1" dirty="0" smtClean="0">
                <a:solidFill>
                  <a:srgbClr val="000000"/>
                </a:solidFill>
                <a:latin typeface="+mn-lt"/>
                <a:ea typeface="+mn-ea"/>
              </a:rPr>
              <a:t> “hard-liners” </a:t>
            </a:r>
            <a:r>
              <a:rPr lang="en-GB" sz="1200" b="0" i="1" strike="noStrike" spc="-1" dirty="0" err="1" smtClean="0">
                <a:solidFill>
                  <a:srgbClr val="000000"/>
                </a:solidFill>
                <a:latin typeface="+mn-lt"/>
                <a:ea typeface="+mn-ea"/>
              </a:rPr>
              <a:t>ved</a:t>
            </a:r>
            <a:r>
              <a:rPr lang="en-GB" sz="1200" b="0" i="1" strike="noStrike" spc="-1" dirty="0" smtClean="0">
                <a:solidFill>
                  <a:srgbClr val="000000"/>
                </a:solidFill>
                <a:latin typeface="+mn-lt"/>
                <a:ea typeface="+mn-ea"/>
              </a:rPr>
              <a:t> at dele </a:t>
            </a:r>
            <a:r>
              <a:rPr lang="en-GB" sz="1200" b="0" i="1" strike="noStrike" spc="-1" dirty="0" err="1" smtClean="0">
                <a:solidFill>
                  <a:srgbClr val="000000"/>
                </a:solidFill>
                <a:latin typeface="+mn-lt"/>
                <a:ea typeface="+mn-ea"/>
              </a:rPr>
              <a:t>deres</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bekymringer</a:t>
            </a:r>
            <a:r>
              <a:rPr lang="en-GB" sz="1200" b="0" strike="noStrike" spc="-1" dirty="0" smtClean="0">
                <a:solidFill>
                  <a:srgbClr val="000000"/>
                </a:solidFill>
                <a:latin typeface="+mn-lt"/>
                <a:ea typeface="+mn-ea"/>
              </a:rPr>
              <a:t>: I </a:t>
            </a:r>
            <a:r>
              <a:rPr lang="en-GB" sz="1200" b="0" strike="noStrike" spc="-1" dirty="0" err="1" smtClean="0">
                <a:solidFill>
                  <a:srgbClr val="000000"/>
                </a:solidFill>
                <a:latin typeface="+mn-lt"/>
                <a:ea typeface="+mn-ea"/>
              </a:rPr>
              <a:t>sidste</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ende</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er</a:t>
            </a:r>
            <a:r>
              <a:rPr lang="en-GB" sz="1200" b="0" strike="noStrike" spc="-1" dirty="0" smtClean="0">
                <a:solidFill>
                  <a:srgbClr val="000000"/>
                </a:solidFill>
                <a:latin typeface="+mn-lt"/>
                <a:ea typeface="+mn-ea"/>
              </a:rPr>
              <a:t> folk, der </a:t>
            </a:r>
            <a:r>
              <a:rPr lang="en-GB" sz="1200" b="0" strike="noStrike" spc="-1" dirty="0" err="1" smtClean="0">
                <a:solidFill>
                  <a:srgbClr val="000000"/>
                </a:solidFill>
                <a:latin typeface="+mn-lt"/>
                <a:ea typeface="+mn-ea"/>
              </a:rPr>
              <a:t>tror</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på</a:t>
            </a:r>
            <a:r>
              <a:rPr lang="en-GB" sz="1200" b="0" strike="noStrike" spc="-1" dirty="0" smtClean="0">
                <a:solidFill>
                  <a:srgbClr val="000000"/>
                </a:solidFill>
                <a:latin typeface="+mn-lt"/>
                <a:ea typeface="+mn-ea"/>
              </a:rPr>
              <a:t> misinformation (</a:t>
            </a:r>
            <a:r>
              <a:rPr lang="en-GB" sz="1200" b="0" strike="noStrike" spc="-1" dirty="0" err="1" smtClean="0">
                <a:solidFill>
                  <a:srgbClr val="000000"/>
                </a:solidFill>
                <a:latin typeface="+mn-lt"/>
                <a:ea typeface="+mn-ea"/>
              </a:rPr>
              <a:t>såsom</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vaccinationsmodstandere</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også</a:t>
            </a:r>
            <a:r>
              <a:rPr lang="en-GB" sz="1200" b="0" strike="noStrike" spc="-1" dirty="0" smtClean="0">
                <a:solidFill>
                  <a:srgbClr val="000000"/>
                </a:solidFill>
                <a:latin typeface="+mn-lt"/>
                <a:ea typeface="+mn-ea"/>
              </a:rPr>
              <a:t> blot </a:t>
            </a:r>
            <a:r>
              <a:rPr lang="en-GB" sz="1200" b="0" strike="noStrike" spc="-1" dirty="0" err="1" smtClean="0">
                <a:solidFill>
                  <a:srgbClr val="000000"/>
                </a:solidFill>
                <a:latin typeface="+mn-lt"/>
                <a:ea typeface="+mn-ea"/>
              </a:rPr>
              <a:t>mennesker</a:t>
            </a:r>
            <a:r>
              <a:rPr lang="en-GB" sz="1200" b="0" strike="noStrike" spc="-1" dirty="0" smtClean="0">
                <a:solidFill>
                  <a:srgbClr val="000000"/>
                </a:solidFill>
                <a:latin typeface="+mn-lt"/>
                <a:ea typeface="+mn-ea"/>
              </a:rPr>
              <a:t>, der </a:t>
            </a:r>
            <a:r>
              <a:rPr lang="en-GB" sz="1200" b="0" strike="noStrike" spc="-1" dirty="0" err="1" smtClean="0">
                <a:solidFill>
                  <a:srgbClr val="000000"/>
                </a:solidFill>
                <a:latin typeface="+mn-lt"/>
                <a:ea typeface="+mn-ea"/>
              </a:rPr>
              <a:t>bekymrer</a:t>
            </a:r>
            <a:r>
              <a:rPr lang="en-GB" sz="1200" b="0" strike="noStrike" spc="-1" dirty="0" smtClean="0">
                <a:solidFill>
                  <a:srgbClr val="000000"/>
                </a:solidFill>
                <a:latin typeface="+mn-lt"/>
                <a:ea typeface="+mn-ea"/>
              </a:rPr>
              <a:t> sig om </a:t>
            </a:r>
            <a:r>
              <a:rPr lang="en-GB" sz="1200" b="0" strike="noStrike" spc="-1" dirty="0" err="1" smtClean="0">
                <a:solidFill>
                  <a:srgbClr val="000000"/>
                </a:solidFill>
                <a:latin typeface="+mn-lt"/>
                <a:ea typeface="+mn-ea"/>
              </a:rPr>
              <a:t>deres</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børns</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sikkerhed</a:t>
            </a:r>
            <a:r>
              <a:rPr lang="en-GB" sz="1200" b="0" strike="noStrike" spc="-1" baseline="0" dirty="0" smtClean="0">
                <a:solidFill>
                  <a:srgbClr val="000000"/>
                </a:solidFill>
                <a:latin typeface="+mn-lt"/>
                <a:ea typeface="+mn-ea"/>
              </a:rPr>
              <a:t>. Der </a:t>
            </a:r>
            <a:r>
              <a:rPr lang="en-GB" sz="1200" b="0" strike="noStrike" spc="-1" baseline="0" dirty="0" err="1" smtClean="0">
                <a:solidFill>
                  <a:srgbClr val="000000"/>
                </a:solidFill>
                <a:latin typeface="+mn-lt"/>
                <a:ea typeface="+mn-ea"/>
              </a:rPr>
              <a:t>synes</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imidlertid</a:t>
            </a:r>
            <a:r>
              <a:rPr lang="en-GB" sz="1200" b="0" strike="noStrike" spc="-1" baseline="0" dirty="0" smtClean="0">
                <a:solidFill>
                  <a:srgbClr val="000000"/>
                </a:solidFill>
                <a:latin typeface="+mn-lt"/>
                <a:ea typeface="+mn-ea"/>
              </a:rPr>
              <a:t> at </a:t>
            </a:r>
            <a:r>
              <a:rPr lang="en-GB" sz="1200" b="0" strike="noStrike" spc="-1" baseline="0" dirty="0" err="1" smtClean="0">
                <a:solidFill>
                  <a:srgbClr val="000000"/>
                </a:solidFill>
                <a:latin typeface="+mn-lt"/>
                <a:ea typeface="+mn-ea"/>
              </a:rPr>
              <a:t>være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bevis</a:t>
            </a:r>
            <a:r>
              <a:rPr lang="en-GB" sz="1200" b="0" strike="noStrike" spc="-1" baseline="0" dirty="0" smtClean="0">
                <a:solidFill>
                  <a:srgbClr val="000000"/>
                </a:solidFill>
                <a:latin typeface="+mn-lt"/>
                <a:ea typeface="+mn-ea"/>
              </a:rPr>
              <a:t> for, at </a:t>
            </a:r>
            <a:r>
              <a:rPr lang="en-GB" sz="1200" b="0" strike="noStrike" spc="-1" baseline="0" dirty="0" err="1" smtClean="0">
                <a:solidFill>
                  <a:srgbClr val="000000"/>
                </a:solidFill>
                <a:latin typeface="+mn-lt"/>
                <a:ea typeface="+mn-ea"/>
              </a:rPr>
              <a:t>det</a:t>
            </a:r>
            <a:r>
              <a:rPr lang="en-GB" sz="1200" b="0" strike="noStrike" spc="-1" baseline="0" dirty="0" smtClean="0">
                <a:solidFill>
                  <a:srgbClr val="000000"/>
                </a:solidFill>
                <a:latin typeface="+mn-lt"/>
                <a:ea typeface="+mn-ea"/>
              </a:rPr>
              <a:t> (i </a:t>
            </a:r>
            <a:r>
              <a:rPr lang="en-GB" sz="1200" b="0" strike="noStrike" spc="-1" baseline="0" dirty="0" err="1" smtClean="0">
                <a:solidFill>
                  <a:srgbClr val="000000"/>
                </a:solidFill>
                <a:latin typeface="+mn-lt"/>
                <a:ea typeface="+mn-ea"/>
              </a:rPr>
              <a:t>det</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mindste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er</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sikrere</a:t>
            </a:r>
            <a:r>
              <a:rPr lang="en-GB" sz="1200" b="0" strike="noStrike" spc="-1" baseline="0" dirty="0" smtClean="0">
                <a:solidFill>
                  <a:srgbClr val="000000"/>
                </a:solidFill>
                <a:latin typeface="+mn-lt"/>
                <a:ea typeface="+mn-ea"/>
              </a:rPr>
              <a:t> at </a:t>
            </a:r>
            <a:r>
              <a:rPr lang="en-GB" sz="1200" b="0" strike="noStrike" spc="-1" baseline="0" dirty="0" err="1" smtClean="0">
                <a:solidFill>
                  <a:srgbClr val="000000"/>
                </a:solidFill>
                <a:latin typeface="+mn-lt"/>
                <a:ea typeface="+mn-ea"/>
              </a:rPr>
              <a:t>blive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vaccineret</a:t>
            </a:r>
            <a:r>
              <a:rPr lang="en-GB" sz="1200" b="0" strike="noStrike" spc="-1" baseline="0" dirty="0" smtClean="0">
                <a:solidFill>
                  <a:srgbClr val="000000"/>
                </a:solidFill>
                <a:latin typeface="+mn-lt"/>
                <a:ea typeface="+mn-ea"/>
              </a:rPr>
              <a:t> end </a:t>
            </a:r>
            <a:r>
              <a:rPr lang="en-GB" sz="1200" b="0" strike="noStrike" spc="-1" baseline="0" dirty="0" err="1" smtClean="0">
                <a:solidFill>
                  <a:srgbClr val="000000"/>
                </a:solidFill>
                <a:latin typeface="+mn-lt"/>
                <a:ea typeface="+mn-ea"/>
              </a:rPr>
              <a:t>ikke</a:t>
            </a:r>
            <a:r>
              <a:rPr lang="en-GB" sz="1200" b="0" strike="noStrike" spc="-1" baseline="0" dirty="0" smtClean="0">
                <a:solidFill>
                  <a:srgbClr val="000000"/>
                </a:solidFill>
                <a:latin typeface="+mn-lt"/>
                <a:ea typeface="+mn-ea"/>
              </a:rPr>
              <a:t> at </a:t>
            </a:r>
            <a:r>
              <a:rPr lang="en-GB" sz="1200" b="0" strike="noStrike" spc="-1" baseline="0" dirty="0" err="1" smtClean="0">
                <a:solidFill>
                  <a:srgbClr val="000000"/>
                </a:solidFill>
                <a:latin typeface="+mn-lt"/>
                <a:ea typeface="+mn-ea"/>
              </a:rPr>
              <a:t>blive</a:t>
            </a:r>
            <a:r>
              <a:rPr lang="en-GB" sz="1200" b="0" strike="noStrike" spc="-1" baseline="0" dirty="0" smtClean="0">
                <a:solidFill>
                  <a:srgbClr val="000000"/>
                </a:solidFill>
                <a:latin typeface="+mn-lt"/>
                <a:ea typeface="+mn-ea"/>
              </a:rPr>
              <a:t> det. </a:t>
            </a:r>
            <a:r>
              <a:rPr lang="en-GB" sz="1200" b="0" i="1" strike="noStrike" spc="-1" baseline="0" dirty="0" smtClean="0">
                <a:solidFill>
                  <a:srgbClr val="000000"/>
                </a:solidFill>
                <a:latin typeface="+mn-lt"/>
                <a:ea typeface="+mn-ea"/>
              </a:rPr>
              <a:t>At </a:t>
            </a:r>
            <a:r>
              <a:rPr lang="en-GB" sz="1200" b="0" i="1" strike="noStrike" spc="-1" baseline="0" dirty="0" err="1" smtClean="0">
                <a:solidFill>
                  <a:srgbClr val="000000"/>
                </a:solidFill>
                <a:latin typeface="+mn-lt"/>
                <a:ea typeface="+mn-ea"/>
              </a:rPr>
              <a:t>f</a:t>
            </a:r>
            <a:r>
              <a:rPr lang="en-GB" sz="1200" b="0" i="1" strike="noStrike" spc="-1" dirty="0" err="1" smtClean="0">
                <a:solidFill>
                  <a:srgbClr val="000000"/>
                </a:solidFill>
                <a:latin typeface="+mn-lt"/>
                <a:ea typeface="+mn-ea"/>
              </a:rPr>
              <a:t>orklare</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det</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på</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en</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åben</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og</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empatisk</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måde</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er</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sandsynligvis</a:t>
            </a:r>
            <a:r>
              <a:rPr lang="en-GB" sz="1200" b="0" i="1" strike="noStrike" spc="-1" dirty="0" smtClean="0">
                <a:solidFill>
                  <a:srgbClr val="000000"/>
                </a:solidFill>
                <a:latin typeface="+mn-lt"/>
                <a:ea typeface="+mn-ea"/>
              </a:rPr>
              <a:t> den </a:t>
            </a:r>
            <a:r>
              <a:rPr lang="en-GB" sz="1200" b="0" i="1" strike="noStrike" spc="-1" dirty="0" err="1" smtClean="0">
                <a:solidFill>
                  <a:srgbClr val="000000"/>
                </a:solidFill>
                <a:latin typeface="+mn-lt"/>
                <a:ea typeface="+mn-ea"/>
              </a:rPr>
              <a:t>bedste</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måde</a:t>
            </a:r>
            <a:r>
              <a:rPr lang="en-GB" sz="1200" b="0" i="1" strike="noStrike" spc="-1" dirty="0" smtClean="0">
                <a:solidFill>
                  <a:srgbClr val="000000"/>
                </a:solidFill>
                <a:latin typeface="+mn-lt"/>
                <a:ea typeface="+mn-ea"/>
              </a:rPr>
              <a:t> at </a:t>
            </a:r>
            <a:r>
              <a:rPr lang="en-GB" sz="1200" b="0" i="1" strike="noStrike" spc="-1" dirty="0" err="1" smtClean="0">
                <a:solidFill>
                  <a:srgbClr val="000000"/>
                </a:solidFill>
                <a:latin typeface="+mn-lt"/>
                <a:ea typeface="+mn-ea"/>
              </a:rPr>
              <a:t>få</a:t>
            </a:r>
            <a:r>
              <a:rPr lang="en-GB" sz="1200" b="0" i="1" strike="noStrike" spc="-1" dirty="0" smtClean="0">
                <a:solidFill>
                  <a:srgbClr val="000000"/>
                </a:solidFill>
                <a:latin typeface="+mn-lt"/>
                <a:ea typeface="+mn-ea"/>
              </a:rPr>
              <a:t> folk </a:t>
            </a:r>
            <a:r>
              <a:rPr lang="en-GB" sz="1200" b="0" i="1" strike="noStrike" spc="-1" dirty="0" err="1" smtClean="0">
                <a:solidFill>
                  <a:srgbClr val="000000"/>
                </a:solidFill>
                <a:latin typeface="+mn-lt"/>
                <a:ea typeface="+mn-ea"/>
              </a:rPr>
              <a:t>til</a:t>
            </a:r>
            <a:r>
              <a:rPr lang="en-GB" sz="1200" b="0" i="1" strike="noStrike" spc="-1" dirty="0" smtClean="0">
                <a:solidFill>
                  <a:srgbClr val="000000"/>
                </a:solidFill>
                <a:latin typeface="+mn-lt"/>
                <a:ea typeface="+mn-ea"/>
              </a:rPr>
              <a:t> at </a:t>
            </a:r>
            <a:r>
              <a:rPr lang="en-GB" sz="1200" b="0" i="1" strike="noStrike" spc="-1" dirty="0" err="1" smtClean="0">
                <a:solidFill>
                  <a:srgbClr val="000000"/>
                </a:solidFill>
                <a:latin typeface="+mn-lt"/>
                <a:ea typeface="+mn-ea"/>
              </a:rPr>
              <a:t>ændre</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mening</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på</a:t>
            </a:r>
            <a:r>
              <a:rPr lang="en-GB" sz="1200" b="0" i="1" strike="noStrike" spc="-1" dirty="0" smtClean="0">
                <a:solidFill>
                  <a:srgbClr val="000000"/>
                </a:solidFill>
                <a:latin typeface="+mn-lt"/>
                <a:ea typeface="+mn-ea"/>
              </a:rPr>
              <a:t>;</a:t>
            </a:r>
            <a:r>
              <a:rPr lang="en-GB" sz="1200" b="0" i="1" strike="noStrike" spc="-1" baseline="0" dirty="0" smtClean="0">
                <a:solidFill>
                  <a:srgbClr val="000000"/>
                </a:solidFill>
                <a:latin typeface="+mn-lt"/>
                <a:ea typeface="+mn-ea"/>
              </a:rPr>
              <a:t> </a:t>
            </a:r>
            <a:r>
              <a:rPr lang="en-GB" sz="1200" b="0" i="1" strike="noStrike" spc="-1" baseline="0" dirty="0" err="1" smtClean="0">
                <a:solidFill>
                  <a:srgbClr val="000000"/>
                </a:solidFill>
                <a:latin typeface="+mn-lt"/>
                <a:ea typeface="+mn-ea"/>
              </a:rPr>
              <a:t>vær</a:t>
            </a:r>
            <a:r>
              <a:rPr lang="en-GB" sz="1200" b="0" i="1" strike="noStrike" spc="-1" baseline="0" dirty="0" smtClean="0">
                <a:solidFill>
                  <a:srgbClr val="000000"/>
                </a:solidFill>
                <a:latin typeface="+mn-lt"/>
                <a:ea typeface="+mn-ea"/>
              </a:rPr>
              <a:t> med </a:t>
            </a:r>
            <a:r>
              <a:rPr lang="en-GB" sz="1200" b="0" i="1" strike="noStrike" spc="-1" baseline="0" dirty="0" err="1" smtClean="0">
                <a:solidFill>
                  <a:srgbClr val="000000"/>
                </a:solidFill>
                <a:latin typeface="+mn-lt"/>
                <a:ea typeface="+mn-ea"/>
              </a:rPr>
              <a:t>andre</a:t>
            </a:r>
            <a:r>
              <a:rPr lang="en-GB" sz="1200" b="0" i="1" strike="noStrike" spc="-1" baseline="0" dirty="0" smtClean="0">
                <a:solidFill>
                  <a:srgbClr val="000000"/>
                </a:solidFill>
                <a:latin typeface="+mn-lt"/>
                <a:ea typeface="+mn-ea"/>
              </a:rPr>
              <a:t> </a:t>
            </a:r>
            <a:r>
              <a:rPr lang="en-GB" sz="1200" b="0" i="1" strike="noStrike" spc="-1" baseline="0" dirty="0" err="1" smtClean="0">
                <a:solidFill>
                  <a:srgbClr val="000000"/>
                </a:solidFill>
                <a:latin typeface="+mn-lt"/>
                <a:ea typeface="+mn-ea"/>
              </a:rPr>
              <a:t>ord</a:t>
            </a:r>
            <a:r>
              <a:rPr lang="en-GB" sz="1200" b="0" i="1" strike="noStrike" spc="-1" baseline="0" dirty="0" smtClean="0">
                <a:solidFill>
                  <a:srgbClr val="000000"/>
                </a:solidFill>
                <a:latin typeface="+mn-lt"/>
                <a:ea typeface="+mn-ea"/>
              </a:rPr>
              <a:t> </a:t>
            </a:r>
            <a:r>
              <a:rPr lang="en-GB" sz="1200" b="0" i="1" strike="noStrike" spc="-1" baseline="0" dirty="0" err="1" smtClean="0">
                <a:solidFill>
                  <a:srgbClr val="000000"/>
                </a:solidFill>
                <a:latin typeface="+mn-lt"/>
                <a:ea typeface="+mn-ea"/>
              </a:rPr>
              <a:t>tålmodig</a:t>
            </a:r>
            <a:r>
              <a:rPr lang="en-GB" sz="1200" b="0" i="1" strike="noStrike" spc="-1" baseline="0" dirty="0" smtClean="0">
                <a:solidFill>
                  <a:srgbClr val="000000"/>
                </a:solidFill>
                <a:latin typeface="+mn-lt"/>
                <a:ea typeface="+mn-ea"/>
              </a:rPr>
              <a:t> </a:t>
            </a:r>
            <a:r>
              <a:rPr lang="en-GB" sz="1200" b="0" i="1" strike="noStrike" spc="-1" baseline="0" dirty="0" err="1" smtClean="0">
                <a:solidFill>
                  <a:srgbClr val="000000"/>
                </a:solidFill>
                <a:latin typeface="+mn-lt"/>
                <a:ea typeface="+mn-ea"/>
              </a:rPr>
              <a:t>og</a:t>
            </a:r>
            <a:r>
              <a:rPr lang="en-GB" sz="1200" b="0" i="1" strike="noStrike" spc="-1" baseline="0" dirty="0" smtClean="0">
                <a:solidFill>
                  <a:srgbClr val="000000"/>
                </a:solidFill>
                <a:latin typeface="+mn-lt"/>
                <a:ea typeface="+mn-ea"/>
              </a:rPr>
              <a:t> </a:t>
            </a:r>
            <a:r>
              <a:rPr lang="en-GB" sz="1200" b="0" i="1" strike="noStrike" spc="-1" baseline="0" dirty="0" err="1" smtClean="0">
                <a:solidFill>
                  <a:srgbClr val="000000"/>
                </a:solidFill>
                <a:latin typeface="+mn-lt"/>
                <a:ea typeface="+mn-ea"/>
              </a:rPr>
              <a:t>venlig</a:t>
            </a:r>
            <a:r>
              <a:rPr lang="en-GB" sz="1200" b="0" i="1" strike="noStrike" spc="-1" baseline="0" dirty="0" smtClean="0">
                <a:solidFill>
                  <a:srgbClr val="000000"/>
                </a:solidFill>
                <a:latin typeface="+mn-lt"/>
                <a:ea typeface="+mn-ea"/>
              </a:rPr>
              <a:t>.</a:t>
            </a:r>
            <a:endParaRPr lang="fr-BE" sz="1200" b="0" strike="noStrike" spc="-1" dirty="0">
              <a:latin typeface="Arial"/>
            </a:endParaRPr>
          </a:p>
          <a:p>
            <a:pPr marL="171450" indent="-171450">
              <a:lnSpc>
                <a:spcPct val="100000"/>
              </a:lnSpc>
              <a:buFontTx/>
              <a:buChar char="-"/>
              <a:tabLst>
                <a:tab pos="0" algn="l"/>
              </a:tabLst>
            </a:pPr>
            <a:r>
              <a:rPr lang="en-GB" sz="1200" b="0" i="1" strike="noStrike" spc="-1" dirty="0" smtClean="0">
                <a:solidFill>
                  <a:srgbClr val="000000"/>
                </a:solidFill>
                <a:latin typeface="+mn-lt"/>
                <a:ea typeface="+mn-ea"/>
              </a:rPr>
              <a:t>Den </a:t>
            </a:r>
            <a:r>
              <a:rPr lang="en-GB" sz="1200" b="0" i="1" strike="noStrike" spc="-1" dirty="0" err="1" smtClean="0">
                <a:solidFill>
                  <a:srgbClr val="000000"/>
                </a:solidFill>
                <a:latin typeface="+mn-lt"/>
                <a:ea typeface="+mn-ea"/>
              </a:rPr>
              <a:t>videnskabelige</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proces</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er</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fuld</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af</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usikkerhed</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og</a:t>
            </a:r>
            <a:r>
              <a:rPr lang="en-GB" sz="1200" b="0" i="1" strike="noStrike" spc="-1" dirty="0" smtClean="0">
                <a:solidFill>
                  <a:srgbClr val="000000"/>
                </a:solidFill>
                <a:latin typeface="+mn-lt"/>
                <a:ea typeface="+mn-ea"/>
              </a:rPr>
              <a:t> </a:t>
            </a:r>
            <a:r>
              <a:rPr lang="en-GB" sz="1200" b="0" i="1" strike="noStrike" spc="-1" dirty="0" err="1" smtClean="0">
                <a:solidFill>
                  <a:srgbClr val="000000"/>
                </a:solidFill>
                <a:latin typeface="+mn-lt"/>
                <a:ea typeface="+mn-ea"/>
              </a:rPr>
              <a:t>det</a:t>
            </a:r>
            <a:r>
              <a:rPr lang="en-GB" sz="1200" b="0" i="1" strike="noStrike" spc="-1" baseline="0" dirty="0" err="1" smtClean="0">
                <a:solidFill>
                  <a:srgbClr val="000000"/>
                </a:solidFill>
                <a:latin typeface="+mn-lt"/>
                <a:ea typeface="+mn-ea"/>
              </a:rPr>
              <a:t>te</a:t>
            </a:r>
            <a:r>
              <a:rPr lang="en-GB" sz="1200" b="0" i="1" strike="noStrike" spc="-1" baseline="0" dirty="0" smtClean="0">
                <a:solidFill>
                  <a:srgbClr val="000000"/>
                </a:solidFill>
                <a:latin typeface="+mn-lt"/>
                <a:ea typeface="+mn-ea"/>
              </a:rPr>
              <a:t> </a:t>
            </a:r>
            <a:r>
              <a:rPr lang="en-GB" sz="1200" b="0" i="1" strike="noStrike" spc="-1" baseline="0" dirty="0" err="1" smtClean="0">
                <a:solidFill>
                  <a:srgbClr val="000000"/>
                </a:solidFill>
                <a:latin typeface="+mn-lt"/>
                <a:ea typeface="+mn-ea"/>
              </a:rPr>
              <a:t>formidles</a:t>
            </a:r>
            <a:r>
              <a:rPr lang="en-GB" sz="1200" b="0" i="1" strike="noStrike" spc="-1" baseline="0" dirty="0" smtClean="0">
                <a:solidFill>
                  <a:srgbClr val="000000"/>
                </a:solidFill>
                <a:latin typeface="+mn-lt"/>
                <a:ea typeface="+mn-ea"/>
              </a:rPr>
              <a:t> </a:t>
            </a:r>
            <a:r>
              <a:rPr lang="en-GB" sz="1200" b="0" i="1" strike="noStrike" spc="-1" baseline="0" dirty="0" err="1" smtClean="0">
                <a:solidFill>
                  <a:srgbClr val="000000"/>
                </a:solidFill>
                <a:latin typeface="+mn-lt"/>
                <a:ea typeface="+mn-ea"/>
              </a:rPr>
              <a:t>ikke</a:t>
            </a:r>
            <a:r>
              <a:rPr lang="en-GB" sz="1200" b="0" i="1" strike="noStrike" spc="-1" baseline="0" dirty="0" smtClean="0">
                <a:solidFill>
                  <a:srgbClr val="000000"/>
                </a:solidFill>
                <a:latin typeface="+mn-lt"/>
                <a:ea typeface="+mn-ea"/>
              </a:rPr>
              <a:t> </a:t>
            </a:r>
            <a:r>
              <a:rPr lang="en-GB" sz="1200" b="0" i="1" strike="noStrike" spc="-1" baseline="0" dirty="0" err="1" smtClean="0">
                <a:solidFill>
                  <a:srgbClr val="000000"/>
                </a:solidFill>
                <a:latin typeface="+mn-lt"/>
                <a:ea typeface="+mn-ea"/>
              </a:rPr>
              <a:t>særlig</a:t>
            </a:r>
            <a:r>
              <a:rPr lang="en-GB" sz="1200" b="0" i="1" strike="noStrike" spc="-1" baseline="0" dirty="0" smtClean="0">
                <a:solidFill>
                  <a:srgbClr val="000000"/>
                </a:solidFill>
                <a:latin typeface="+mn-lt"/>
                <a:ea typeface="+mn-ea"/>
              </a:rPr>
              <a:t> </a:t>
            </a:r>
            <a:r>
              <a:rPr lang="en-GB" sz="1200" b="0" i="1" strike="noStrike" spc="-1" baseline="0" dirty="0" err="1" smtClean="0">
                <a:solidFill>
                  <a:srgbClr val="000000"/>
                </a:solidFill>
                <a:latin typeface="+mn-lt"/>
                <a:ea typeface="+mn-ea"/>
              </a:rPr>
              <a:t>godt</a:t>
            </a:r>
            <a:r>
              <a:rPr lang="en-GB" sz="1200" b="0" i="1" strike="noStrike" spc="-1" dirty="0" smtClean="0">
                <a:solidFill>
                  <a:srgbClr val="000000"/>
                </a:solidFill>
                <a:latin typeface="+mn-lt"/>
                <a:ea typeface="+mn-ea"/>
              </a:rPr>
              <a:t>.</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Alle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oplysninger</a:t>
            </a:r>
            <a:r>
              <a:rPr lang="en-GB" sz="1200" b="0" strike="noStrike" spc="-1" baseline="0" dirty="0" smtClean="0">
                <a:solidFill>
                  <a:srgbClr val="000000"/>
                </a:solidFill>
                <a:latin typeface="+mn-lt"/>
                <a:ea typeface="+mn-ea"/>
              </a:rPr>
              <a:t>, som du </a:t>
            </a:r>
            <a:r>
              <a:rPr lang="en-GB" sz="1200" b="0" strike="noStrike" spc="-1" baseline="0" dirty="0" err="1" smtClean="0">
                <a:solidFill>
                  <a:srgbClr val="000000"/>
                </a:solidFill>
                <a:latin typeface="+mn-lt"/>
                <a:ea typeface="+mn-ea"/>
              </a:rPr>
              <a:t>viderebringer</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skal</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ledsages</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af</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en</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ærlig</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forklaring</a:t>
            </a:r>
            <a:r>
              <a:rPr lang="en-GB" sz="1200" b="0" strike="noStrike" spc="-1" baseline="0" dirty="0" smtClean="0">
                <a:solidFill>
                  <a:srgbClr val="000000"/>
                </a:solidFill>
                <a:latin typeface="+mn-lt"/>
                <a:ea typeface="+mn-ea"/>
              </a:rPr>
              <a:t> om, i </a:t>
            </a:r>
            <a:r>
              <a:rPr lang="en-GB" sz="1200" b="0" strike="noStrike" spc="-1" baseline="0" dirty="0" err="1" smtClean="0">
                <a:solidFill>
                  <a:srgbClr val="000000"/>
                </a:solidFill>
                <a:latin typeface="+mn-lt"/>
                <a:ea typeface="+mn-ea"/>
              </a:rPr>
              <a:t>hvor</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høj</a:t>
            </a:r>
            <a:r>
              <a:rPr lang="en-GB" sz="1200" b="0" strike="noStrike" spc="-1" baseline="0" dirty="0" smtClean="0">
                <a:solidFill>
                  <a:srgbClr val="000000"/>
                </a:solidFill>
                <a:latin typeface="+mn-lt"/>
                <a:ea typeface="+mn-ea"/>
              </a:rPr>
              <a:t> grad der </a:t>
            </a:r>
            <a:r>
              <a:rPr lang="en-GB" sz="1200" b="0" strike="noStrike" spc="-1" baseline="0" dirty="0" err="1" smtClean="0">
                <a:solidFill>
                  <a:srgbClr val="000000"/>
                </a:solidFill>
                <a:latin typeface="+mn-lt"/>
                <a:ea typeface="+mn-ea"/>
              </a:rPr>
              <a:t>er</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videnskabelig</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enighed</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eller</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usikkerhed</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Selv</a:t>
            </a:r>
            <a:r>
              <a:rPr lang="en-GB" sz="1200" b="0" strike="noStrike" spc="-1" baseline="0" dirty="0" smtClean="0">
                <a:solidFill>
                  <a:srgbClr val="000000"/>
                </a:solidFill>
                <a:latin typeface="+mn-lt"/>
                <a:ea typeface="+mn-ea"/>
              </a:rPr>
              <a:t> om </a:t>
            </a:r>
            <a:r>
              <a:rPr lang="en-GB" sz="1200" b="0" strike="noStrike" spc="-1" baseline="0" dirty="0" err="1" smtClean="0">
                <a:solidFill>
                  <a:srgbClr val="000000"/>
                </a:solidFill>
                <a:latin typeface="+mn-lt"/>
                <a:ea typeface="+mn-ea"/>
              </a:rPr>
              <a:t>det</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ikke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skal</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være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hovedbudskabet</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når</a:t>
            </a:r>
            <a:r>
              <a:rPr lang="en-GB" sz="1200" b="0" strike="noStrike" spc="-1" baseline="0" dirty="0" smtClean="0">
                <a:solidFill>
                  <a:srgbClr val="000000"/>
                </a:solidFill>
                <a:latin typeface="+mn-lt"/>
                <a:ea typeface="+mn-ea"/>
              </a:rPr>
              <a:t> du </a:t>
            </a:r>
            <a:r>
              <a:rPr lang="en-GB" sz="1200" b="0" strike="noStrike" spc="-1" baseline="0" dirty="0" err="1" smtClean="0">
                <a:solidFill>
                  <a:srgbClr val="000000"/>
                </a:solidFill>
                <a:latin typeface="+mn-lt"/>
                <a:ea typeface="+mn-ea"/>
              </a:rPr>
              <a:t>snakker</a:t>
            </a:r>
            <a:r>
              <a:rPr lang="en-GB" sz="1200" b="0" strike="noStrike" spc="-1" baseline="0" dirty="0" smtClean="0">
                <a:solidFill>
                  <a:srgbClr val="000000"/>
                </a:solidFill>
                <a:latin typeface="+mn-lt"/>
                <a:ea typeface="+mn-ea"/>
              </a:rPr>
              <a:t> med </a:t>
            </a:r>
            <a:r>
              <a:rPr lang="en-GB" sz="1200" b="0" strike="noStrike" spc="-1" baseline="0" dirty="0" err="1" smtClean="0">
                <a:solidFill>
                  <a:srgbClr val="000000"/>
                </a:solidFill>
                <a:latin typeface="+mn-lt"/>
                <a:ea typeface="+mn-ea"/>
              </a:rPr>
              <a:t>venner</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og</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familie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skal</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det</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inkluderes</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og</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nøje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afspejle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graden</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af</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usikkerhed</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blandt</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eksperterne</a:t>
            </a:r>
            <a:r>
              <a:rPr lang="en-GB" sz="1200" b="0" strike="noStrike" spc="-1" baseline="0" dirty="0" smtClean="0">
                <a:solidFill>
                  <a:srgbClr val="000000"/>
                </a:solidFill>
                <a:latin typeface="+mn-lt"/>
                <a:ea typeface="+mn-ea"/>
              </a:rPr>
              <a:t>. Folk </a:t>
            </a:r>
            <a:r>
              <a:rPr lang="en-GB" sz="1200" b="0" strike="noStrike" spc="-1" baseline="0" dirty="0" err="1" smtClean="0">
                <a:solidFill>
                  <a:srgbClr val="000000"/>
                </a:solidFill>
                <a:latin typeface="+mn-lt"/>
                <a:ea typeface="+mn-ea"/>
              </a:rPr>
              <a:t>skal</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forstå</a:t>
            </a:r>
            <a:r>
              <a:rPr lang="en-GB" sz="1200" b="0" strike="noStrike" spc="-1" baseline="0" dirty="0" smtClean="0">
                <a:solidFill>
                  <a:srgbClr val="000000"/>
                </a:solidFill>
                <a:latin typeface="+mn-lt"/>
                <a:ea typeface="+mn-ea"/>
              </a:rPr>
              <a:t>, at </a:t>
            </a:r>
            <a:r>
              <a:rPr lang="en-GB" sz="1200" b="0" strike="noStrike" spc="-1" baseline="0" dirty="0" err="1" smtClean="0">
                <a:solidFill>
                  <a:srgbClr val="000000"/>
                </a:solidFill>
                <a:latin typeface="+mn-lt"/>
                <a:ea typeface="+mn-ea"/>
              </a:rPr>
              <a:t>videnskab</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er</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en</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proces</a:t>
            </a:r>
            <a:r>
              <a:rPr lang="en-GB" sz="1200" b="0" strike="noStrike" spc="-1" baseline="0" dirty="0" smtClean="0">
                <a:solidFill>
                  <a:srgbClr val="000000"/>
                </a:solidFill>
                <a:latin typeface="+mn-lt"/>
                <a:ea typeface="+mn-ea"/>
              </a:rPr>
              <a:t>, der </a:t>
            </a:r>
            <a:r>
              <a:rPr lang="en-GB" sz="1200" b="0" strike="noStrike" spc="-1" baseline="0" dirty="0" err="1" smtClean="0">
                <a:solidFill>
                  <a:srgbClr val="000000"/>
                </a:solidFill>
                <a:latin typeface="+mn-lt"/>
                <a:ea typeface="+mn-ea"/>
              </a:rPr>
              <a:t>består</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af</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forsøg</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og</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fejl</a:t>
            </a:r>
            <a:r>
              <a:rPr lang="en-GB" sz="1200" b="0" strike="noStrike" spc="-1" baseline="0" dirty="0" smtClean="0">
                <a:solidFill>
                  <a:srgbClr val="000000"/>
                </a:solidFill>
                <a:latin typeface="+mn-lt"/>
                <a:ea typeface="+mn-ea"/>
              </a:rPr>
              <a:t> (“</a:t>
            </a:r>
            <a:r>
              <a:rPr lang="en-GB" sz="1200" b="0" strike="noStrike" spc="-1" dirty="0" smtClean="0">
                <a:solidFill>
                  <a:srgbClr val="000000"/>
                </a:solidFill>
                <a:latin typeface="+mn-lt"/>
                <a:ea typeface="+mn-ea"/>
              </a:rPr>
              <a:t>trial and error”), </a:t>
            </a:r>
            <a:r>
              <a:rPr lang="en-GB" sz="1200" b="0" strike="noStrike" spc="-1" dirty="0" err="1" smtClean="0">
                <a:solidFill>
                  <a:srgbClr val="000000"/>
                </a:solidFill>
                <a:latin typeface="+mn-lt"/>
                <a:ea typeface="+mn-ea"/>
              </a:rPr>
              <a:t>og</a:t>
            </a:r>
            <a:r>
              <a:rPr lang="en-GB" sz="1200" b="0" strike="noStrike" spc="-1" dirty="0" smtClean="0">
                <a:solidFill>
                  <a:srgbClr val="000000"/>
                </a:solidFill>
                <a:latin typeface="+mn-lt"/>
                <a:ea typeface="+mn-ea"/>
              </a:rPr>
              <a:t> at </a:t>
            </a:r>
            <a:r>
              <a:rPr lang="en-GB" sz="1200" b="0" strike="noStrike" spc="-1" dirty="0" err="1" smtClean="0">
                <a:solidFill>
                  <a:srgbClr val="000000"/>
                </a:solidFill>
                <a:latin typeface="+mn-lt"/>
                <a:ea typeface="+mn-ea"/>
              </a:rPr>
              <a:t>beslutningerne</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træffes</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på</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grundlag</a:t>
            </a:r>
            <a:r>
              <a:rPr lang="en-GB" sz="1200" b="0" strike="noStrike" spc="-1" baseline="0" dirty="0" smtClean="0">
                <a:solidFill>
                  <a:srgbClr val="000000"/>
                </a:solidFill>
                <a:latin typeface="+mn-lt"/>
                <a:ea typeface="+mn-ea"/>
              </a:rPr>
              <a:t> </a:t>
            </a:r>
            <a:r>
              <a:rPr lang="en-GB" sz="1200" b="0" strike="noStrike" spc="-1" baseline="0" dirty="0" err="1" smtClean="0">
                <a:solidFill>
                  <a:srgbClr val="000000"/>
                </a:solidFill>
                <a:latin typeface="+mn-lt"/>
                <a:ea typeface="+mn-ea"/>
              </a:rPr>
              <a:t>af</a:t>
            </a:r>
            <a:r>
              <a:rPr lang="en-GB" sz="1200" b="0" strike="noStrike" spc="-1" baseline="0" dirty="0" smtClean="0">
                <a:solidFill>
                  <a:srgbClr val="000000"/>
                </a:solidFill>
                <a:latin typeface="+mn-lt"/>
                <a:ea typeface="+mn-ea"/>
              </a:rPr>
              <a:t> de </a:t>
            </a:r>
            <a:r>
              <a:rPr lang="en-US" dirty="0" err="1" smtClean="0"/>
              <a:t>bedste</a:t>
            </a:r>
            <a:r>
              <a:rPr lang="en-US" dirty="0" smtClean="0"/>
              <a:t> </a:t>
            </a:r>
            <a:r>
              <a:rPr lang="en-US" dirty="0" err="1" smtClean="0"/>
              <a:t>foreliggende</a:t>
            </a:r>
            <a:r>
              <a:rPr lang="en-US" dirty="0" smtClean="0"/>
              <a:t> </a:t>
            </a:r>
            <a:r>
              <a:rPr lang="en-US" dirty="0" err="1" smtClean="0"/>
              <a:t>oplysninger</a:t>
            </a:r>
            <a:r>
              <a:rPr lang="en-US" dirty="0" smtClean="0"/>
              <a:t> </a:t>
            </a:r>
            <a:r>
              <a:rPr lang="en-US" dirty="0" err="1" smtClean="0"/>
              <a:t>på</a:t>
            </a:r>
            <a:r>
              <a:rPr lang="en-US" dirty="0" smtClean="0"/>
              <a:t> </a:t>
            </a:r>
            <a:r>
              <a:rPr lang="en-US" dirty="0" err="1" smtClean="0"/>
              <a:t>det</a:t>
            </a:r>
            <a:r>
              <a:rPr lang="en-US" dirty="0" smtClean="0"/>
              <a:t> </a:t>
            </a:r>
            <a:r>
              <a:rPr lang="en-US" dirty="0" err="1" smtClean="0"/>
              <a:t>givne</a:t>
            </a:r>
            <a:r>
              <a:rPr lang="en-US" dirty="0" smtClean="0"/>
              <a:t> </a:t>
            </a:r>
            <a:r>
              <a:rPr lang="en-US" dirty="0" err="1" smtClean="0"/>
              <a:t>tidspunkt</a:t>
            </a:r>
            <a:r>
              <a:rPr lang="en-US" dirty="0" smtClean="0"/>
              <a:t>,</a:t>
            </a:r>
            <a:r>
              <a:rPr lang="en-US" baseline="0" dirty="0" smtClean="0"/>
              <a:t> </a:t>
            </a:r>
            <a:r>
              <a:rPr lang="en-US" baseline="0" dirty="0" err="1" smtClean="0"/>
              <a:t>hvilket</a:t>
            </a:r>
            <a:r>
              <a:rPr lang="en-US" baseline="0" dirty="0" smtClean="0"/>
              <a:t> </a:t>
            </a:r>
            <a:r>
              <a:rPr lang="en-US" baseline="0" dirty="0" err="1" smtClean="0"/>
              <a:t>kan</a:t>
            </a:r>
            <a:r>
              <a:rPr lang="en-US" baseline="0" dirty="0" smtClean="0"/>
              <a:t> </a:t>
            </a:r>
            <a:r>
              <a:rPr lang="en-US" baseline="0" dirty="0" err="1" smtClean="0"/>
              <a:t>ændre</a:t>
            </a:r>
            <a:r>
              <a:rPr lang="en-US" baseline="0" dirty="0" smtClean="0"/>
              <a:t> sig, </a:t>
            </a:r>
            <a:r>
              <a:rPr lang="en-US" baseline="0" dirty="0" err="1" smtClean="0"/>
              <a:t>efterhånden</a:t>
            </a:r>
            <a:r>
              <a:rPr lang="en-US" baseline="0" dirty="0" smtClean="0"/>
              <a:t> som der </a:t>
            </a:r>
            <a:r>
              <a:rPr lang="en-US" baseline="0" dirty="0" err="1" smtClean="0"/>
              <a:t>kommer</a:t>
            </a:r>
            <a:r>
              <a:rPr lang="en-US" baseline="0" dirty="0" smtClean="0"/>
              <a:t> </a:t>
            </a:r>
            <a:r>
              <a:rPr lang="en-US" baseline="0" dirty="0" err="1" smtClean="0"/>
              <a:t>nye</a:t>
            </a:r>
            <a:r>
              <a:rPr lang="en-US" baseline="0" dirty="0" smtClean="0"/>
              <a:t> </a:t>
            </a:r>
            <a:r>
              <a:rPr lang="en-US" baseline="0" dirty="0" err="1" smtClean="0"/>
              <a:t>undersøgelser</a:t>
            </a:r>
            <a:r>
              <a:rPr lang="en-US" baseline="0" dirty="0" smtClean="0"/>
              <a:t> </a:t>
            </a:r>
            <a:r>
              <a:rPr lang="en-US" baseline="0" dirty="0" err="1" smtClean="0"/>
              <a:t>til</a:t>
            </a:r>
            <a:r>
              <a:rPr lang="en-US" baseline="0" dirty="0" smtClean="0"/>
              <a:t>.</a:t>
            </a:r>
          </a:p>
          <a:p>
            <a:pPr marL="0" indent="0">
              <a:lnSpc>
                <a:spcPct val="100000"/>
              </a:lnSpc>
              <a:buFontTx/>
              <a:buNone/>
              <a:tabLst>
                <a:tab pos="0" algn="l"/>
              </a:tabLst>
            </a:pPr>
            <a:endParaRPr lang="fr-BE" sz="1200" b="0" strike="noStrike" spc="-1" dirty="0">
              <a:latin typeface="Arial"/>
            </a:endParaRPr>
          </a:p>
          <a:p>
            <a:pPr>
              <a:lnSpc>
                <a:spcPct val="100000"/>
              </a:lnSpc>
              <a:tabLst>
                <a:tab pos="0" algn="l"/>
              </a:tabLst>
            </a:pPr>
            <a:r>
              <a:rPr lang="en-GB" sz="1200" b="0" strike="noStrike" spc="-1" dirty="0" smtClean="0">
                <a:solidFill>
                  <a:srgbClr val="000000"/>
                </a:solidFill>
                <a:latin typeface="+mn-lt"/>
                <a:ea typeface="+mn-ea"/>
              </a:rPr>
              <a:t>Du </a:t>
            </a:r>
            <a:r>
              <a:rPr lang="en-GB" sz="1200" b="0" strike="noStrike" spc="-1" dirty="0" err="1" smtClean="0">
                <a:solidFill>
                  <a:srgbClr val="000000"/>
                </a:solidFill>
                <a:latin typeface="+mn-lt"/>
                <a:ea typeface="+mn-ea"/>
              </a:rPr>
              <a:t>kan</a:t>
            </a:r>
            <a:r>
              <a:rPr lang="en-GB" sz="1200" b="0" strike="noStrike" spc="-1" dirty="0" smtClean="0">
                <a:solidFill>
                  <a:srgbClr val="000000"/>
                </a:solidFill>
                <a:latin typeface="+mn-lt"/>
                <a:ea typeface="+mn-ea"/>
              </a:rPr>
              <a:t> </a:t>
            </a:r>
            <a:r>
              <a:rPr lang="en-GB" sz="1200" b="0" strike="noStrike" spc="-1" dirty="0" err="1" smtClean="0">
                <a:solidFill>
                  <a:srgbClr val="000000"/>
                </a:solidFill>
                <a:latin typeface="+mn-lt"/>
                <a:ea typeface="+mn-ea"/>
              </a:rPr>
              <a:t>læse</a:t>
            </a:r>
            <a:r>
              <a:rPr lang="en-GB" sz="1200" b="0" strike="noStrike" spc="-1" dirty="0" smtClean="0">
                <a:solidFill>
                  <a:srgbClr val="000000"/>
                </a:solidFill>
                <a:latin typeface="+mn-lt"/>
                <a:ea typeface="+mn-ea"/>
              </a:rPr>
              <a:t> mere her:</a:t>
            </a:r>
            <a:endParaRPr lang="fr-BE" sz="1200" b="0" strike="noStrike" spc="-1" dirty="0">
              <a:latin typeface="Arial"/>
            </a:endParaRPr>
          </a:p>
          <a:p>
            <a:pPr>
              <a:lnSpc>
                <a:spcPct val="100000"/>
              </a:lnSpc>
              <a:tabLst>
                <a:tab pos="0" algn="l"/>
              </a:tabLst>
            </a:pPr>
            <a:r>
              <a:rPr lang="en-GB" sz="1200" b="0" strike="noStrike" spc="-1" dirty="0">
                <a:solidFill>
                  <a:srgbClr val="000000"/>
                </a:solidFill>
                <a:latin typeface="Arial"/>
                <a:ea typeface="+mn-ea"/>
                <a:hlinkClick r:id="rId3"/>
              </a:rPr>
              <a:t>https://firstdraftnews.org/latest/how-to-talk-to-family-and-friends-about-that-misleading-whatsapp-message/</a:t>
            </a:r>
            <a:endParaRPr lang="fr-BE" sz="1200" b="0" strike="noStrike" spc="-1" dirty="0">
              <a:latin typeface="Arial"/>
            </a:endParaRPr>
          </a:p>
          <a:p>
            <a:pPr>
              <a:lnSpc>
                <a:spcPct val="100000"/>
              </a:lnSpc>
              <a:tabLst>
                <a:tab pos="0" algn="l"/>
              </a:tabLst>
            </a:pPr>
            <a:r>
              <a:rPr lang="en-GB" sz="2000" b="0" u="sng" strike="noStrike" spc="-1" dirty="0">
                <a:solidFill>
                  <a:srgbClr val="000000"/>
                </a:solidFill>
                <a:uFillTx/>
                <a:latin typeface="Arial"/>
                <a:ea typeface="+mn-ea"/>
                <a:hlinkClick r:id="rId4"/>
              </a:rPr>
              <a:t>https://www.poynter.org/fact-checking/2020/have-you-become-a-personal-fact-checker-to-your-family-and-friends/</a:t>
            </a:r>
            <a:endParaRPr lang="fr-BE" sz="2000" b="0" strike="noStrike" spc="-1" dirty="0">
              <a:latin typeface="Arial"/>
            </a:endParaRP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fr-BE" sz="2000" b="0" strike="noStrike" spc="-1" dirty="0" err="1" smtClean="0">
                <a:latin typeface="Arial"/>
              </a:rPr>
              <a:t>Forstå</a:t>
            </a:r>
            <a:r>
              <a:rPr lang="fr-BE" sz="2000" b="0" strike="noStrike" spc="-1" dirty="0" smtClean="0">
                <a:latin typeface="Arial"/>
              </a:rPr>
              <a:t> </a:t>
            </a:r>
            <a:r>
              <a:rPr lang="fr-BE" sz="2000" b="0" strike="noStrike" spc="-1" dirty="0" err="1" smtClean="0">
                <a:latin typeface="Arial"/>
              </a:rPr>
              <a:t>desinformation</a:t>
            </a:r>
            <a:r>
              <a:rPr lang="fr-BE" sz="2000" b="0" strike="noStrike" spc="-1" dirty="0" smtClean="0">
                <a:latin typeface="Arial"/>
              </a:rPr>
              <a:t> </a:t>
            </a:r>
            <a:r>
              <a:rPr lang="fr-BE" sz="2000" b="0" strike="noStrike" spc="-1" dirty="0">
                <a:latin typeface="Arial"/>
              </a:rPr>
              <a:t>– slide 4-24</a:t>
            </a:r>
          </a:p>
          <a:p>
            <a:pPr marL="171360" indent="-171000">
              <a:lnSpc>
                <a:spcPct val="100000"/>
              </a:lnSpc>
              <a:buClr>
                <a:srgbClr val="000000"/>
              </a:buClr>
              <a:buFont typeface="StarSymbol"/>
              <a:buChar char="-"/>
            </a:pPr>
            <a:r>
              <a:rPr lang="fr-BE" sz="2000" b="0" strike="noStrike" spc="-1" dirty="0" err="1" smtClean="0">
                <a:latin typeface="Arial"/>
              </a:rPr>
              <a:t>Gruppearbejde</a:t>
            </a:r>
            <a:r>
              <a:rPr lang="fr-BE" sz="2000" b="0" strike="noStrike" spc="-1" dirty="0" smtClean="0">
                <a:latin typeface="Arial"/>
              </a:rPr>
              <a:t> </a:t>
            </a:r>
            <a:r>
              <a:rPr lang="fr-BE" sz="2000" b="0" strike="noStrike" spc="-1" dirty="0">
                <a:latin typeface="Arial"/>
              </a:rPr>
              <a:t>– slide 25</a:t>
            </a:r>
          </a:p>
          <a:p>
            <a:pPr marL="171360" indent="-171000">
              <a:lnSpc>
                <a:spcPct val="100000"/>
              </a:lnSpc>
              <a:buClr>
                <a:srgbClr val="000000"/>
              </a:buClr>
              <a:buFont typeface="StarSymbol"/>
              <a:buChar char="-"/>
            </a:pPr>
            <a:r>
              <a:rPr lang="fr-BE" sz="2000" b="0" strike="noStrike" spc="-1" dirty="0" err="1" smtClean="0">
                <a:latin typeface="Arial"/>
              </a:rPr>
              <a:t>Præsentationer</a:t>
            </a:r>
            <a:r>
              <a:rPr lang="fr-BE" sz="2000" b="0" strike="noStrike" spc="-1" dirty="0" smtClean="0">
                <a:latin typeface="Arial"/>
              </a:rPr>
              <a:t> </a:t>
            </a:r>
            <a:r>
              <a:rPr lang="fr-BE" sz="2000" b="0" strike="noStrike" spc="-1" dirty="0" err="1" smtClean="0">
                <a:latin typeface="Arial"/>
              </a:rPr>
              <a:t>og</a:t>
            </a:r>
            <a:r>
              <a:rPr lang="fr-BE" sz="2000" b="0" strike="noStrike" spc="-1" dirty="0" smtClean="0">
                <a:latin typeface="Arial"/>
              </a:rPr>
              <a:t> </a:t>
            </a:r>
            <a:r>
              <a:rPr lang="fr-BE" sz="2000" b="0" strike="noStrike" spc="-1" dirty="0" err="1" smtClean="0">
                <a:latin typeface="Arial"/>
              </a:rPr>
              <a:t>debat</a:t>
            </a:r>
            <a:r>
              <a:rPr lang="fr-BE" sz="2000" b="0" strike="noStrike" spc="-1" dirty="0" smtClean="0">
                <a:latin typeface="+mn-lt"/>
              </a:rPr>
              <a:t> – slide </a:t>
            </a:r>
            <a:r>
              <a:rPr lang="fr-BE" sz="2000" b="0" strike="noStrike" spc="-1" dirty="0" smtClean="0">
                <a:latin typeface="Arial"/>
              </a:rPr>
              <a:t>25</a:t>
            </a:r>
            <a:endParaRPr lang="fr-BE" sz="2000" b="0" strike="noStrike" spc="-1" dirty="0">
              <a:latin typeface="Arial"/>
            </a:endParaRPr>
          </a:p>
          <a:p>
            <a:pPr marL="171360" marR="0" lvl="0" indent="-171000" algn="l" defTabSz="914400" rtl="0" eaLnBrk="1" fontAlgn="auto" latinLnBrk="0" hangingPunct="1">
              <a:lnSpc>
                <a:spcPct val="100000"/>
              </a:lnSpc>
              <a:spcBef>
                <a:spcPts val="0"/>
              </a:spcBef>
              <a:spcAft>
                <a:spcPts val="0"/>
              </a:spcAft>
              <a:buClr>
                <a:srgbClr val="000000"/>
              </a:buClr>
              <a:buSzTx/>
              <a:buFont typeface="StarSymbol"/>
              <a:buChar char="-"/>
              <a:tabLst/>
              <a:defRPr/>
            </a:pPr>
            <a:r>
              <a:rPr lang="da-DK" sz="2000" b="0" strike="noStrike" dirty="0" smtClean="0">
                <a:solidFill>
                  <a:srgbClr val="FFFFFF"/>
                </a:solidFill>
                <a:latin typeface="+mn-lt"/>
              </a:rPr>
              <a:t>Resumé og tips til at lære mere</a:t>
            </a:r>
            <a:r>
              <a:rPr lang="da-DK" sz="2000" b="0" strike="noStrike" baseline="0" dirty="0" smtClean="0">
                <a:solidFill>
                  <a:srgbClr val="FFFFFF"/>
                </a:solidFill>
                <a:latin typeface="+mn-lt"/>
              </a:rPr>
              <a:t> </a:t>
            </a:r>
            <a:r>
              <a:rPr lang="fr-BE" sz="2000" b="0" strike="noStrike" spc="-1" dirty="0" smtClean="0">
                <a:latin typeface="Arial"/>
              </a:rPr>
              <a:t>– </a:t>
            </a:r>
            <a:r>
              <a:rPr lang="fr-BE" sz="2000" b="0" strike="noStrike" spc="-1" dirty="0">
                <a:latin typeface="Arial"/>
              </a:rPr>
              <a:t>slide </a:t>
            </a:r>
            <a:r>
              <a:rPr lang="fr-BE" sz="2000" b="0" strike="noStrike" spc="-1" dirty="0" smtClean="0">
                <a:latin typeface="Arial"/>
              </a:rPr>
              <a:t>26-34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r>
              <a:rPr lang="da-DK" sz="2000" dirty="0" smtClean="0"/>
              <a:t>Vi skal tale om definitioner, teknikker og nogle råd til, hvordan man let kan spotte desinformation, beskytte sig selv mod det og også hjælpe andre med at blive mere opmærksomme!</a:t>
            </a:r>
            <a:endParaRPr lang="da-DK" sz="2000" dirty="0"/>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algn="just">
              <a:spcAft>
                <a:spcPts val="0"/>
              </a:spcAft>
            </a:pPr>
            <a:r>
              <a:rPr lang="da-DK" sz="1200" dirty="0" smtClean="0">
                <a:ea typeface="Calibri" panose="020F0502020204030204" pitchFamily="34" charset="0"/>
              </a:rPr>
              <a:t>HVAD ER DESINFORMATION?</a:t>
            </a:r>
            <a:r>
              <a:rPr lang="da-DK" sz="1200" baseline="0" dirty="0" smtClean="0">
                <a:ea typeface="Calibri" panose="020F0502020204030204" pitchFamily="34" charset="0"/>
              </a:rPr>
              <a:t> </a:t>
            </a:r>
          </a:p>
          <a:p>
            <a:pPr algn="just">
              <a:spcAft>
                <a:spcPts val="0"/>
              </a:spcAft>
            </a:pPr>
            <a:endParaRPr lang="fr-BE" sz="1200" baseline="0" dirty="0" smtClean="0">
              <a:effectLst/>
              <a:ea typeface="Calibri" panose="020F0502020204030204" pitchFamily="34" charset="0"/>
            </a:endParaRPr>
          </a:p>
          <a:p>
            <a:pPr marL="171450" indent="-171450" algn="just">
              <a:spcAft>
                <a:spcPts val="0"/>
              </a:spcAft>
              <a:buFont typeface="Wingdings" panose="05000000000000000000" pitchFamily="2" charset="2"/>
              <a:buChar char="Ø"/>
            </a:pPr>
            <a:r>
              <a:rPr lang="da-DK" sz="1200" baseline="0" dirty="0" smtClean="0">
                <a:ea typeface="Calibri" panose="020F0502020204030204" pitchFamily="34" charset="0"/>
              </a:rPr>
              <a:t>Læringsmål: </a:t>
            </a:r>
          </a:p>
          <a:p>
            <a:pPr marL="171450" indent="-171450" algn="just">
              <a:spcAft>
                <a:spcPts val="0"/>
              </a:spcAft>
              <a:buFontTx/>
              <a:buChar char="-"/>
            </a:pPr>
            <a:r>
              <a:rPr lang="da-DK" sz="1200" baseline="0" dirty="0" smtClean="0">
                <a:ea typeface="Calibri" panose="020F0502020204030204" pitchFamily="34" charset="0"/>
              </a:rPr>
              <a:t>Start med definitioner, og sørg for at kunne skelne mellem begreberne.</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da-DK" sz="1200" dirty="0" smtClean="0">
                <a:solidFill>
                  <a:schemeClr val="tx1"/>
                </a:solidFill>
              </a:rPr>
              <a:t>Vurdér farerne ved hvert casestudie, og hvordan det kan bruges som et narrativ om desinformation.</a:t>
            </a:r>
          </a:p>
          <a:p>
            <a:pPr marL="171450" indent="-171450" algn="just">
              <a:spcAft>
                <a:spcPts val="0"/>
              </a:spcAft>
              <a:buFontTx/>
              <a:buChar char="-"/>
            </a:pPr>
            <a:r>
              <a:rPr lang="da-DK" sz="1200" dirty="0" smtClean="0">
                <a:solidFill>
                  <a:schemeClr val="tx1"/>
                </a:solidFill>
              </a:rPr>
              <a:t>Understreg vigtigheden af værdier: fremme af mediefrihed og -pluralisme, respekt for grundlæggende rettigheder som ytringsfrihed, intet "sandhedsministerium".</a:t>
            </a:r>
          </a:p>
          <a:p>
            <a:pPr algn="just">
              <a:spcAft>
                <a:spcPts val="0"/>
              </a:spcAft>
            </a:pPr>
            <a:endParaRPr lang="en-GB" sz="1200" dirty="0" smtClean="0">
              <a:effectLst/>
              <a:ea typeface="Calibri" panose="020F0502020204030204" pitchFamily="34" charset="0"/>
            </a:endParaRPr>
          </a:p>
          <a:p>
            <a:pPr algn="just">
              <a:spcAft>
                <a:spcPts val="0"/>
              </a:spcAft>
            </a:pPr>
            <a:r>
              <a:rPr lang="da-DK" sz="1200" dirty="0" smtClean="0">
                <a:ea typeface="Calibri" panose="020F0502020204030204" pitchFamily="34" charset="0"/>
              </a:rPr>
              <a:t>Spørg eleverne, om de ved, hvad desinformation er. Undersøg elevernes eksempler i forhold til definitionen. Kunne nogen af dem have været desinformation?</a:t>
            </a:r>
          </a:p>
          <a:p>
            <a:pPr algn="just">
              <a:spcAft>
                <a:spcPts val="0"/>
              </a:spcAft>
            </a:pPr>
            <a:r>
              <a:rPr lang="da-DK" sz="1200" dirty="0" smtClean="0">
                <a:ea typeface="Calibri" panose="020F0502020204030204" pitchFamily="34" charset="0"/>
              </a:rPr>
              <a:t>Hvis ikke, hvad er de så? (For eksempel ubehagelige nyheder eller meninger, markedsføring, fejl eller misforståelser).</a:t>
            </a:r>
          </a:p>
          <a:p>
            <a:pPr algn="just">
              <a:spcAft>
                <a:spcPts val="0"/>
              </a:spcAft>
            </a:pPr>
            <a:endParaRPr lang="en-GB" sz="1200" dirty="0" smtClean="0">
              <a:effectLst/>
              <a:ea typeface="Calibri" panose="020F0502020204030204" pitchFamily="34" charset="0"/>
            </a:endParaRPr>
          </a:p>
          <a:p>
            <a:r>
              <a:rPr lang="da-DK" sz="1200" b="1" dirty="0" smtClean="0">
                <a:solidFill>
                  <a:schemeClr val="tx1"/>
                </a:solidFill>
              </a:rPr>
              <a:t>Mening eller fakta?</a:t>
            </a:r>
            <a:r>
              <a:rPr lang="da-DK" sz="1200" dirty="0" smtClean="0">
                <a:solidFill>
                  <a:schemeClr val="tx1"/>
                </a:solidFill>
              </a:rPr>
              <a:t> Kend forskel på meninger og fakta.</a:t>
            </a:r>
          </a:p>
          <a:p>
            <a:r>
              <a:rPr lang="da-DK" sz="1200" dirty="0" smtClean="0">
                <a:solidFill>
                  <a:schemeClr val="tx1"/>
                </a:solidFill>
              </a:rPr>
              <a:t>Hvad er fakta? Fakta kan undersøges og understøttes af beviser.</a:t>
            </a:r>
          </a:p>
          <a:p>
            <a:r>
              <a:rPr lang="da-DK" sz="1200" dirty="0" smtClean="0">
                <a:solidFill>
                  <a:schemeClr val="tx1"/>
                </a:solidFill>
              </a:rPr>
              <a:t>Hvad er en mening? Meninger er baseret på en tro eller et synspunkt, ikke på beviser, der kan bekræftes. Nogle mennesker tror måske, at det er omvendt. </a:t>
            </a:r>
          </a:p>
          <a:p>
            <a:r>
              <a:rPr lang="da-DK" sz="1200" dirty="0" smtClean="0">
                <a:solidFill>
                  <a:schemeClr val="tx1"/>
                </a:solidFill>
              </a:rPr>
              <a:t>Foreslået (frivillig)</a:t>
            </a:r>
            <a:r>
              <a:rPr lang="da-DK" sz="1200" baseline="0" dirty="0" smtClean="0">
                <a:solidFill>
                  <a:schemeClr val="tx1"/>
                </a:solidFill>
              </a:rPr>
              <a:t> aktivitet: </a:t>
            </a:r>
            <a:r>
              <a:rPr lang="da-DK" sz="1200" dirty="0" smtClean="0">
                <a:solidFill>
                  <a:schemeClr val="tx1"/>
                </a:solidFill>
              </a:rPr>
              <a:t>Bed eleverne om at gennemgå en nyhedsartikel og fremhæve de dele, der er meninger, bekræfte de dele, der er anført som fakta med en pålidelig kilde, og udpege dem, der fremstår som fakta, men som ikke nævner kilder. Bed eleverne om at dele deres resultater.</a:t>
            </a:r>
          </a:p>
          <a:p>
            <a:endParaRPr lang="sv-SE" baseline="0" dirty="0" smtClean="0"/>
          </a:p>
          <a:p>
            <a:r>
              <a:rPr lang="da-DK" dirty="0" smtClean="0"/>
              <a:t>Der er falske oplysninger overalt, men det er vigtigt at skelne desinformation fra andre typer falske oplysninger, nemlig misinformation, baseret på INTENTIONEN bag:</a:t>
            </a:r>
          </a:p>
          <a:p>
            <a:endParaRPr lang="en-IE" baseline="0" dirty="0" smtClean="0"/>
          </a:p>
          <a:p>
            <a:pPr marL="171450" indent="-171450">
              <a:spcAft>
                <a:spcPts val="600"/>
              </a:spcAft>
              <a:buFontTx/>
              <a:buChar char="-"/>
            </a:pPr>
            <a:r>
              <a:rPr lang="da-DK" baseline="0" dirty="0" smtClean="0"/>
              <a:t>Desinformation er falske oplysninger, der fabrikeres og deles for </a:t>
            </a:r>
            <a:r>
              <a:rPr lang="da-DK" b="1" baseline="0" dirty="0" smtClean="0"/>
              <a:t>bevidst at forårsage skade</a:t>
            </a:r>
            <a:r>
              <a:rPr lang="da-DK" baseline="0" dirty="0" smtClean="0"/>
              <a:t>. Eksempel: et </a:t>
            </a:r>
            <a:r>
              <a:rPr lang="da-DK" baseline="0" dirty="0" err="1" smtClean="0"/>
              <a:t>tweet</a:t>
            </a:r>
            <a:r>
              <a:rPr lang="da-DK" baseline="0" dirty="0" smtClean="0"/>
              <a:t> om migranter, der begår forbrydelser i Europa, som er beregnet til at skabe splittelse i samfundet.</a:t>
            </a:r>
          </a:p>
          <a:p>
            <a:pPr marL="171450" indent="-171450">
              <a:spcAft>
                <a:spcPts val="600"/>
              </a:spcAft>
              <a:buFontTx/>
              <a:buChar char="-"/>
            </a:pPr>
            <a:r>
              <a:rPr lang="da-DK" baseline="0" dirty="0" smtClean="0"/>
              <a:t>Misinformation er falske oplysninger, </a:t>
            </a:r>
            <a:r>
              <a:rPr lang="da-DK" b="1" baseline="0" dirty="0" smtClean="0"/>
              <a:t>der deles af folk, som ikke er klar over, at oplysningerne er urigtige, og ikke er ude på at forvolde skade.</a:t>
            </a:r>
            <a:r>
              <a:rPr lang="da-DK" baseline="0" dirty="0" smtClean="0"/>
              <a:t> Ofte prøver de bare at hjælpe. Eksempel: Når din tante deler en artikel eller et </a:t>
            </a:r>
            <a:r>
              <a:rPr lang="da-DK" baseline="0" dirty="0" err="1" smtClean="0"/>
              <a:t>meme</a:t>
            </a:r>
            <a:r>
              <a:rPr lang="da-DK" baseline="0" dirty="0" smtClean="0"/>
              <a:t> på Facebook, der hævder, at hvidløg beskytter mod covid-19, fordi hun synes, det er nyttige oplysninger, uden at indse, at de er falske.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smtClean="0"/>
              <a:t>Påvirkningsoperationer — en koordineret indsats for at påvirke en målgruppe ved hjælp af en række ulovlige og vildledende midler til støtte for en modstanders mål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smtClean="0"/>
              <a:t>Udenlandsk indblanding — der sker ved hjælp af tvangsbaseret, vildledende og/eller hemmelige tiltag fra en udenlandsk statsaktør eller dens agenter for at forstyrre den frie dannelse og tilkendegivelse af politisk vilje f.eks. i forbindelse med valg</a:t>
            </a:r>
          </a:p>
          <a:p>
            <a:endParaRPr lang="fr-BE" sz="1200" kern="1200" dirty="0" smtClean="0">
              <a:effectLst/>
            </a:endParaRPr>
          </a:p>
          <a:p>
            <a:r>
              <a:rPr lang="fr-BE" sz="1200" kern="1200" dirty="0" err="1" smtClean="0">
                <a:effectLst/>
              </a:rPr>
              <a:t>Eleverne</a:t>
            </a:r>
            <a:r>
              <a:rPr lang="fr-BE" sz="1200" kern="1200" dirty="0" smtClean="0">
                <a:effectLst/>
              </a:rPr>
              <a:t> </a:t>
            </a:r>
            <a:r>
              <a:rPr lang="fr-BE" sz="1200" kern="1200" dirty="0" err="1" smtClean="0">
                <a:effectLst/>
              </a:rPr>
              <a:t>kender</a:t>
            </a:r>
            <a:r>
              <a:rPr lang="fr-BE" sz="1200" kern="1200" dirty="0" smtClean="0">
                <a:effectLst/>
              </a:rPr>
              <a:t> </a:t>
            </a:r>
            <a:r>
              <a:rPr lang="fr-BE" sz="1200" kern="1200" dirty="0" err="1" smtClean="0">
                <a:effectLst/>
              </a:rPr>
              <a:t>måske</a:t>
            </a:r>
            <a:r>
              <a:rPr lang="fr-BE" sz="1200" kern="1200" dirty="0" smtClean="0">
                <a:effectLst/>
              </a:rPr>
              <a:t> </a:t>
            </a:r>
            <a:r>
              <a:rPr lang="fr-BE" sz="1200" kern="1200" dirty="0" err="1" smtClean="0">
                <a:effectLst/>
              </a:rPr>
              <a:t>også</a:t>
            </a:r>
            <a:r>
              <a:rPr lang="fr-BE" sz="1200" kern="1200" dirty="0" smtClean="0">
                <a:effectLst/>
              </a:rPr>
              <a:t> </a:t>
            </a:r>
            <a:r>
              <a:rPr lang="fr-BE" sz="1200" kern="1200" dirty="0" err="1" smtClean="0">
                <a:effectLst/>
              </a:rPr>
              <a:t>begrebet</a:t>
            </a:r>
            <a:r>
              <a:rPr lang="fr-BE" sz="1200" kern="1200" baseline="0" dirty="0" smtClean="0">
                <a:effectLst/>
              </a:rPr>
              <a:t> </a:t>
            </a:r>
            <a:r>
              <a:rPr lang="da-DK" sz="1200" dirty="0" smtClean="0">
                <a:solidFill>
                  <a:schemeClr val="tx1"/>
                </a:solidFill>
              </a:rPr>
              <a:t>” </a:t>
            </a:r>
            <a:r>
              <a:rPr lang="da-DK" sz="1200" dirty="0" err="1" smtClean="0">
                <a:solidFill>
                  <a:schemeClr val="tx1"/>
                </a:solidFill>
              </a:rPr>
              <a:t>fake</a:t>
            </a:r>
            <a:r>
              <a:rPr lang="da-DK" sz="1200" dirty="0" smtClean="0">
                <a:solidFill>
                  <a:schemeClr val="tx1"/>
                </a:solidFill>
              </a:rPr>
              <a:t> </a:t>
            </a:r>
            <a:r>
              <a:rPr lang="da-DK" sz="1200" dirty="0" err="1" smtClean="0">
                <a:solidFill>
                  <a:schemeClr val="tx1"/>
                </a:solidFill>
              </a:rPr>
              <a:t>news</a:t>
            </a:r>
            <a:r>
              <a:rPr lang="da-DK" sz="1200" dirty="0" smtClean="0">
                <a:solidFill>
                  <a:schemeClr val="tx1"/>
                </a:solidFill>
              </a:rPr>
              <a:t>” (f</a:t>
            </a:r>
            <a:r>
              <a:rPr lang="fr-BE" sz="1200" kern="1200" baseline="0" dirty="0" err="1" smtClean="0">
                <a:effectLst/>
              </a:rPr>
              <a:t>alske</a:t>
            </a:r>
            <a:r>
              <a:rPr lang="fr-BE" sz="1200" kern="1200" baseline="0" dirty="0" smtClean="0">
                <a:effectLst/>
              </a:rPr>
              <a:t> </a:t>
            </a:r>
            <a:r>
              <a:rPr lang="fr-BE" sz="1200" kern="1200" baseline="0" dirty="0" err="1" smtClean="0">
                <a:effectLst/>
              </a:rPr>
              <a:t>nyheder</a:t>
            </a:r>
            <a:r>
              <a:rPr lang="da-DK" sz="1200" dirty="0" smtClean="0">
                <a:solidFill>
                  <a:schemeClr val="tx1"/>
                </a:solidFill>
              </a:rPr>
              <a:t>), men vi anbefaler</a:t>
            </a:r>
            <a:r>
              <a:rPr lang="da-DK" sz="1200" baseline="0" dirty="0" smtClean="0">
                <a:solidFill>
                  <a:schemeClr val="tx1"/>
                </a:solidFill>
              </a:rPr>
              <a:t> ikke at bruge det. Når politikere beskylder uafhængige journalister for at bringe ”</a:t>
            </a:r>
            <a:r>
              <a:rPr lang="da-DK" sz="1200" baseline="0" dirty="0" err="1" smtClean="0">
                <a:solidFill>
                  <a:schemeClr val="tx1"/>
                </a:solidFill>
              </a:rPr>
              <a:t>fake</a:t>
            </a:r>
            <a:r>
              <a:rPr lang="da-DK" sz="1200" baseline="0" dirty="0" smtClean="0">
                <a:solidFill>
                  <a:schemeClr val="tx1"/>
                </a:solidFill>
              </a:rPr>
              <a:t> </a:t>
            </a:r>
            <a:r>
              <a:rPr lang="da-DK" sz="1200" baseline="0" dirty="0" err="1" smtClean="0">
                <a:solidFill>
                  <a:schemeClr val="tx1"/>
                </a:solidFill>
              </a:rPr>
              <a:t>news</a:t>
            </a:r>
            <a:r>
              <a:rPr lang="da-DK" sz="1200" baseline="0" dirty="0" smtClean="0">
                <a:solidFill>
                  <a:schemeClr val="tx1"/>
                </a:solidFill>
              </a:rPr>
              <a:t>”, når de faktisk kun forholder sig kritisk, er der noget galt. Vi ønsker ikke, at begrebet ”</a:t>
            </a:r>
            <a:r>
              <a:rPr lang="da-DK" sz="1200" baseline="0" dirty="0" err="1" smtClean="0">
                <a:solidFill>
                  <a:schemeClr val="tx1"/>
                </a:solidFill>
              </a:rPr>
              <a:t>fake</a:t>
            </a:r>
            <a:r>
              <a:rPr lang="da-DK" sz="1200" baseline="0" dirty="0" smtClean="0">
                <a:solidFill>
                  <a:schemeClr val="tx1"/>
                </a:solidFill>
              </a:rPr>
              <a:t> </a:t>
            </a:r>
            <a:r>
              <a:rPr lang="da-DK" sz="1200" baseline="0" dirty="0" err="1" smtClean="0">
                <a:solidFill>
                  <a:schemeClr val="tx1"/>
                </a:solidFill>
              </a:rPr>
              <a:t>news</a:t>
            </a:r>
            <a:r>
              <a:rPr lang="da-DK" sz="1200" baseline="0" dirty="0" smtClean="0">
                <a:solidFill>
                  <a:schemeClr val="tx1"/>
                </a:solidFill>
              </a:rPr>
              <a:t>” ender med at </a:t>
            </a:r>
            <a:r>
              <a:rPr lang="da-DK" sz="1200" baseline="0" dirty="0" err="1" smtClean="0">
                <a:solidFill>
                  <a:schemeClr val="tx1"/>
                </a:solidFill>
              </a:rPr>
              <a:t>delegitimere</a:t>
            </a:r>
            <a:r>
              <a:rPr lang="da-DK" sz="1200" baseline="0" dirty="0" smtClean="0">
                <a:solidFill>
                  <a:schemeClr val="tx1"/>
                </a:solidFill>
              </a:rPr>
              <a:t> medierne.</a:t>
            </a:r>
            <a:endParaRPr lang="fr-BE" sz="1200" kern="1200" dirty="0">
              <a:effectLst/>
            </a:endParaRP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r>
              <a:rPr lang="da-DK" sz="2000" dirty="0" smtClean="0"/>
              <a:t>Start med at afspille videoen på billedet</a:t>
            </a:r>
            <a:r>
              <a:rPr lang="da-DK" sz="2000" baseline="0" dirty="0" smtClean="0"/>
              <a:t> (</a:t>
            </a:r>
            <a:r>
              <a:rPr lang="da-DK" sz="2000" dirty="0" smtClean="0"/>
              <a:t>https://www.youtube.com/watch?v=d8uRYqsu2W4)</a:t>
            </a:r>
            <a:br>
              <a:rPr lang="da-DK" sz="2000" dirty="0" smtClean="0"/>
            </a:br>
            <a:r>
              <a:rPr lang="da-DK" sz="2000" dirty="0" smtClean="0"/>
              <a:t>Samlet tid:</a:t>
            </a:r>
            <a:r>
              <a:rPr lang="da-DK" sz="2000" baseline="0" dirty="0" smtClean="0"/>
              <a:t> </a:t>
            </a:r>
            <a:r>
              <a:rPr lang="da-DK" sz="2000" dirty="0" smtClean="0"/>
              <a:t>1 min. 40 sek.</a:t>
            </a:r>
          </a:p>
          <a:p>
            <a:endParaRPr lang="en-IE" sz="2000" dirty="0" smtClean="0"/>
          </a:p>
          <a:p>
            <a:r>
              <a:rPr lang="da-DK" sz="2000" dirty="0" smtClean="0"/>
              <a:t>Transskription:</a:t>
            </a:r>
          </a:p>
          <a:p>
            <a:pPr marL="139700" indent="0">
              <a:buNone/>
            </a:pPr>
            <a:r>
              <a:rPr lang="da-DK" sz="2000" b="0" i="0" u="none" strike="noStrike" cap="none" dirty="0" smtClean="0">
                <a:solidFill>
                  <a:srgbClr val="000000"/>
                </a:solidFill>
                <a:cs typeface="Arial"/>
                <a:sym typeface="Arial"/>
              </a:rPr>
              <a:t>---------------------------</a:t>
            </a:r>
            <a:r>
              <a:rPr lang="da-DK" sz="2000" dirty="0" smtClean="0"/>
              <a:t/>
            </a:r>
            <a:br>
              <a:rPr lang="da-DK" sz="2000" dirty="0" smtClean="0"/>
            </a:br>
            <a:r>
              <a:rPr lang="da-DK" sz="2000" dirty="0" smtClean="0"/>
              <a:t>(</a:t>
            </a:r>
            <a:r>
              <a:rPr lang="da-DK" sz="2000" dirty="0" err="1" smtClean="0"/>
              <a:t>voiceover</a:t>
            </a:r>
            <a:r>
              <a:rPr lang="da-DK" sz="2000" dirty="0" smtClean="0"/>
              <a:t>)	</a:t>
            </a:r>
          </a:p>
          <a:p>
            <a:pPr marL="139700" indent="0">
              <a:buNone/>
            </a:pPr>
            <a:r>
              <a:rPr lang="da-DK" sz="2000" dirty="0" smtClean="0"/>
              <a:t>For millioner af familier, der har autisme tæt inde på livet, gav det dem mulighed for at få et svar. En skelsættende medicinsk undersøgelse, der kæder børnevaccinationer sammen med forstyrrelsen. Men undersøgelsen kaldes nu "vildledende", og nogle siger endda, at den er ren svindel.</a:t>
            </a:r>
          </a:p>
          <a:p>
            <a:pPr marL="139700" indent="0">
              <a:buNone/>
            </a:pPr>
            <a:r>
              <a:rPr lang="da-DK" sz="2000" dirty="0" smtClean="0"/>
              <a:t>(Fiona </a:t>
            </a:r>
            <a:r>
              <a:rPr lang="da-DK" sz="2000" dirty="0" err="1" smtClean="0"/>
              <a:t>Godlee</a:t>
            </a:r>
            <a:r>
              <a:rPr lang="da-DK" sz="2000" dirty="0" smtClean="0"/>
              <a:t>, redaktør, British Medical Journal)	</a:t>
            </a:r>
          </a:p>
          <a:p>
            <a:pPr marL="139700" indent="0">
              <a:buNone/>
            </a:pPr>
            <a:r>
              <a:rPr lang="da-DK" sz="2000" dirty="0" smtClean="0"/>
              <a:t>Vi har vidst fra starten, at undersøgelsen var dårligt gennemført. Den fik enorm opmærksomhed i medierne. Al dokumentationen, alle de epidemiologiske undersøgelser, der undersøger blodpopulationer hos børn, har imødegået dette og sagt, at der ikke er nogen dokumentation for forbindelsen.</a:t>
            </a:r>
          </a:p>
          <a:p>
            <a:pPr marL="139700" indent="0">
              <a:buNone/>
            </a:pPr>
            <a:r>
              <a:rPr lang="da-DK" sz="2000" dirty="0" smtClean="0"/>
              <a:t>(</a:t>
            </a:r>
            <a:r>
              <a:rPr lang="da-DK" sz="2000" dirty="0" err="1" smtClean="0"/>
              <a:t>voiceover</a:t>
            </a:r>
            <a:r>
              <a:rPr lang="da-DK" sz="2000" dirty="0" smtClean="0"/>
              <a:t>)	</a:t>
            </a:r>
          </a:p>
          <a:p>
            <a:pPr marL="139700" indent="0">
              <a:buNone/>
            </a:pPr>
            <a:r>
              <a:rPr lang="da-DK" sz="2000" dirty="0" smtClean="0"/>
              <a:t>Det var en videnskabelig artikel fra Andrew </a:t>
            </a:r>
            <a:r>
              <a:rPr lang="da-DK" sz="2000" dirty="0" err="1" smtClean="0"/>
              <a:t>Wakefield</a:t>
            </a:r>
            <a:r>
              <a:rPr lang="da-DK" sz="2000" dirty="0" smtClean="0"/>
              <a:t> og hans kolleger i 1998, der skræmte patienter og fik vaccinationsrater over hele kloden til at falde. </a:t>
            </a:r>
            <a:r>
              <a:rPr lang="da-DK" sz="2000" dirty="0" err="1" smtClean="0"/>
              <a:t>Wakefield</a:t>
            </a:r>
            <a:r>
              <a:rPr lang="da-DK" sz="2000" dirty="0" smtClean="0"/>
              <a:t> hævdede, at 12 børn var normale, indtil de fik den almindelige vaccine mod mæslinger, fåresyge og røde hunde.</a:t>
            </a:r>
          </a:p>
          <a:p>
            <a:pPr marL="139700" indent="0">
              <a:buNone/>
            </a:pPr>
            <a:r>
              <a:rPr lang="da-DK" sz="2000" dirty="0" smtClean="0"/>
              <a:t>Men hans artikel blev senere trukket tilbage, og en ny undersøgelse viste, at </a:t>
            </a:r>
            <a:r>
              <a:rPr lang="da-DK" sz="2000" dirty="0" err="1" smtClean="0"/>
              <a:t>Wakefield</a:t>
            </a:r>
            <a:r>
              <a:rPr lang="da-DK" sz="2000" dirty="0" smtClean="0"/>
              <a:t> og hans kolleger havde ændret fakta om patienter i deres undersøgelser. Men </a:t>
            </a:r>
            <a:r>
              <a:rPr lang="da-DK" sz="2000" dirty="0" err="1" smtClean="0"/>
              <a:t>Wakefield</a:t>
            </a:r>
            <a:r>
              <a:rPr lang="da-DK" sz="2000" dirty="0" smtClean="0"/>
              <a:t> har stadig sine tilhængere — Jamie </a:t>
            </a:r>
            <a:r>
              <a:rPr lang="da-DK" sz="2000" dirty="0" err="1" smtClean="0"/>
              <a:t>Handley</a:t>
            </a:r>
            <a:r>
              <a:rPr lang="da-DK" sz="2000" dirty="0" smtClean="0"/>
              <a:t> er en af dem, og han er far til en autistisk søn.</a:t>
            </a:r>
          </a:p>
          <a:p>
            <a:pPr marL="139700" indent="0">
              <a:buNone/>
            </a:pPr>
            <a:r>
              <a:rPr lang="da-DK" sz="2000" dirty="0" smtClean="0"/>
              <a:t>(JB </a:t>
            </a:r>
            <a:r>
              <a:rPr lang="da-DK" sz="2000" dirty="0" err="1" smtClean="0"/>
              <a:t>Handley</a:t>
            </a:r>
            <a:r>
              <a:rPr lang="da-DK" sz="2000" dirty="0" smtClean="0"/>
              <a:t>, grundlægger, Generation </a:t>
            </a:r>
            <a:r>
              <a:rPr lang="da-DK" sz="2000" dirty="0" err="1" smtClean="0"/>
              <a:t>Rescue</a:t>
            </a:r>
            <a:r>
              <a:rPr lang="da-DK" sz="2000" dirty="0" smtClean="0"/>
              <a:t>)	</a:t>
            </a:r>
          </a:p>
          <a:p>
            <a:pPr marL="139700" indent="0">
              <a:buNone/>
            </a:pPr>
            <a:r>
              <a:rPr lang="da-DK" sz="2000" dirty="0" smtClean="0"/>
              <a:t>Vacciner er kendt for at forårsage hjerneskade, så det kræver ikke ekspertviden</a:t>
            </a:r>
            <a:r>
              <a:rPr lang="da-DK" sz="2000" baseline="0" dirty="0" smtClean="0"/>
              <a:t> at få tanken</a:t>
            </a:r>
            <a:r>
              <a:rPr lang="da-DK" sz="2000" dirty="0" smtClean="0"/>
              <a:t>:  Da de tog barnet til lægen, </a:t>
            </a:r>
            <a:r>
              <a:rPr lang="da-DK" sz="2000" smtClean="0"/>
              <a:t>var</a:t>
            </a:r>
            <a:r>
              <a:rPr lang="da-DK" sz="2000" baseline="0" smtClean="0"/>
              <a:t> det </a:t>
            </a:r>
            <a:r>
              <a:rPr lang="da-DK" sz="2000" smtClean="0"/>
              <a:t>normalt</a:t>
            </a:r>
            <a:r>
              <a:rPr lang="da-DK" sz="2000" dirty="0" smtClean="0"/>
              <a:t>, da det kom ud, led det enormt. Og den slags forårsager hjerneskader hos nogle børn. Derfor er vi her stadig, og den rigtige videnskab er aldrig blevet udført.</a:t>
            </a:r>
          </a:p>
          <a:p>
            <a:pPr marL="139700" indent="0">
              <a:buNone/>
            </a:pPr>
            <a:r>
              <a:rPr lang="da-DK" sz="2000" dirty="0" smtClean="0"/>
              <a:t>(</a:t>
            </a:r>
            <a:r>
              <a:rPr lang="da-DK" sz="2000" dirty="0" err="1" smtClean="0"/>
              <a:t>voiceover</a:t>
            </a:r>
            <a:r>
              <a:rPr lang="da-DK" sz="2000" dirty="0" smtClean="0"/>
              <a:t>)	</a:t>
            </a:r>
          </a:p>
          <a:p>
            <a:pPr marL="139700" indent="0">
              <a:buNone/>
            </a:pPr>
            <a:r>
              <a:rPr lang="da-DK" sz="2000" dirty="0" err="1" smtClean="0"/>
              <a:t>Wakefield</a:t>
            </a:r>
            <a:r>
              <a:rPr lang="da-DK" sz="2000" dirty="0" smtClean="0"/>
              <a:t> fik frataget sin ret til at praktisere medicin i Storbritannien i maj sidste år. Siden da har andre undersøgelser ikke vist nogen sammenhæng mellem MFR-vaccinen og autisme.</a:t>
            </a:r>
          </a:p>
          <a:p>
            <a:pPr marL="139700" indent="0">
              <a:buNone/>
            </a:pPr>
            <a:r>
              <a:rPr lang="da-DK" sz="2000" dirty="0" smtClean="0"/>
              <a:t>Det har ikke været muligt at få en kommentar fra </a:t>
            </a:r>
            <a:r>
              <a:rPr lang="da-DK" sz="2000" dirty="0" err="1" smtClean="0"/>
              <a:t>Wakefield</a:t>
            </a:r>
            <a:r>
              <a:rPr lang="da-DK" sz="2000" dirty="0" smtClean="0"/>
              <a:t>. Rosenson, Associated Press.</a:t>
            </a:r>
          </a:p>
          <a:p>
            <a:pPr marL="139700" indent="0">
              <a:buNone/>
            </a:pPr>
            <a:endParaRPr lang="en-US" sz="2000" dirty="0" smtClean="0"/>
          </a:p>
          <a:p>
            <a:pPr marL="139700" indent="0">
              <a:buNone/>
            </a:pPr>
            <a:r>
              <a:rPr lang="da-DK" sz="2000" dirty="0" smtClean="0"/>
              <a:t>---------------------</a:t>
            </a:r>
          </a:p>
          <a:p>
            <a:pPr marL="139700" indent="0">
              <a:buNone/>
            </a:pPr>
            <a:endParaRPr lang="en-GB" sz="2000" b="0" i="0" u="none" strike="noStrike" cap="none" dirty="0" smtClean="0">
              <a:solidFill>
                <a:schemeClr val="tx1"/>
              </a:solidFill>
              <a:effectLst/>
              <a:cs typeface="+mn-cs"/>
              <a:sym typeface="Arial"/>
            </a:endParaRPr>
          </a:p>
          <a:p>
            <a:pPr marL="139700" indent="0">
              <a:buNone/>
            </a:pPr>
            <a:r>
              <a:rPr lang="da-DK" sz="2000" dirty="0" smtClean="0"/>
              <a:t>Samtaleemner:</a:t>
            </a:r>
          </a:p>
          <a:p>
            <a:pPr marL="311150" indent="-171450">
              <a:buFontTx/>
              <a:buChar char="-"/>
            </a:pPr>
            <a:r>
              <a:rPr lang="da-DK" sz="2000" dirty="0" smtClean="0"/>
              <a:t>Samfundet kræver, at folk i akademiske institutioner følger høje akademiske standarder, så det er vigtigt at forstå, hvorfor disse er nødvendige. Denne ene artikel, som er blevet modbevist og</a:t>
            </a:r>
            <a:r>
              <a:rPr lang="da-DK" sz="2000" baseline="0" dirty="0" smtClean="0"/>
              <a:t> forkastet</a:t>
            </a:r>
            <a:r>
              <a:rPr lang="da-DK" sz="2000" dirty="0" smtClean="0"/>
              <a:t> mange gange, er en af de største årsager til, at anti-vaccine-bevægelsen blev skabt og stadig er udbredt i dag.</a:t>
            </a:r>
            <a:r>
              <a:rPr lang="da-DK" sz="2000" baseline="0" dirty="0" smtClean="0"/>
              <a:t> Selv om artiklen var forkert, fik den nok medieopmærksomhed til at skade det offentlige syn på vacciner, som gentagne gange har vist sig at være sikre og effektive. </a:t>
            </a:r>
          </a:p>
          <a:p>
            <a:pPr marL="311150" indent="-171450">
              <a:buFontTx/>
              <a:buChar char="-"/>
            </a:pPr>
            <a:r>
              <a:rPr lang="da-DK" sz="2000" dirty="0" smtClean="0"/>
              <a:t>Alle har ret til ytringsfrihed, men det er ikke det samme som at have ret til bevidst at sprede løgne, især når de kan skade folkesundheden.</a:t>
            </a:r>
            <a:r>
              <a:rPr lang="da-DK" sz="2000" baseline="0" dirty="0" smtClean="0"/>
              <a:t> </a:t>
            </a:r>
          </a:p>
          <a:p>
            <a:pPr marL="139700" indent="0">
              <a:buFontTx/>
              <a:buNone/>
            </a:pPr>
            <a:endParaRPr lang="en-US" sz="2000" baseline="0" dirty="0" smtClean="0"/>
          </a:p>
          <a:p>
            <a:pPr marL="139700" indent="0">
              <a:buFontTx/>
              <a:buNone/>
            </a:pPr>
            <a:r>
              <a:rPr lang="da-DK" sz="2000" baseline="0" dirty="0" smtClean="0"/>
              <a:t>Hvorfor det er skidt:</a:t>
            </a:r>
          </a:p>
          <a:p>
            <a:pPr marL="311150" indent="-171450">
              <a:buFontTx/>
              <a:buChar char="-"/>
            </a:pPr>
            <a:r>
              <a:rPr lang="da-DK" sz="2000" dirty="0" smtClean="0"/>
              <a:t>Folk er ivrige efter "at drage hurtige konklusioner", selv når konklusionerne modsiger videnskabelig viden.</a:t>
            </a:r>
          </a:p>
          <a:p>
            <a:pPr marL="311150" indent="-171450">
              <a:buFontTx/>
              <a:buChar char="-"/>
            </a:pPr>
            <a:r>
              <a:rPr lang="da-DK" sz="2000" dirty="0" smtClean="0"/>
              <a:t>At overføre skyld hjælper med at dække over potentielle faktorer som individuelt ansvar eller dokumenterede årsager til udvikling af autisme. For eksempel diagnosticeres autisme normalt omkring samme tidspunkt, som MFR-vaccinen (dvs. mæslingevaccinen) gives til børn.</a:t>
            </a:r>
            <a:r>
              <a:rPr lang="da-DK" sz="2000" baseline="0" dirty="0" smtClean="0"/>
              <a:t> Denne kendsgerning ignoreres normalt af mennesker, der hellere ville tro, at deres barn fik overført autisme, end at acceptere, at diagnosen var uden for deres kontrol.</a:t>
            </a:r>
          </a:p>
          <a:p>
            <a:pPr marL="311150" indent="-171450">
              <a:buFontTx/>
              <a:buChar char="-"/>
            </a:pPr>
            <a:r>
              <a:rPr lang="da-DK" sz="2000" dirty="0" smtClean="0"/>
              <a:t>Når den urigtige historie spredes bredt, risikerer den at blive en afgørende faktor for vaccinationssystemet. Et stort antal mennesker kan unødigt miste deres immunitet over for alvorlige sygdomme.</a:t>
            </a:r>
          </a:p>
          <a:p>
            <a:endParaRPr lang="fr-BE" sz="2000" dirty="0"/>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r>
              <a:rPr lang="da-DK" sz="1200" b="0" i="0" dirty="0" smtClean="0">
                <a:latin typeface="+mn-lt"/>
                <a:ea typeface="+mn-ea"/>
                <a:cs typeface="+mn-cs"/>
              </a:rPr>
              <a:t>Siden begyndelsen af covid-19-pandemien har der spredt sig meget forvirrende information på sociale medier, hvor mange hævder, at der findes en forbindelse mellem 5G-teknologier og spredning af </a:t>
            </a:r>
            <a:r>
              <a:rPr lang="da-DK" sz="1200" b="0" i="0" dirty="0" err="1" smtClean="0">
                <a:latin typeface="+mn-lt"/>
                <a:ea typeface="+mn-ea"/>
                <a:cs typeface="+mn-cs"/>
              </a:rPr>
              <a:t>coronavirus</a:t>
            </a:r>
            <a:r>
              <a:rPr lang="da-DK" sz="1200" b="0" i="0" dirty="0" smtClean="0">
                <a:latin typeface="+mn-lt"/>
                <a:ea typeface="+mn-ea"/>
                <a:cs typeface="+mn-cs"/>
              </a:rPr>
              <a:t>. På den ene side har alle ret til at udtrykke sig frit, og det er ikke dårligt at være forsigtig eller endda skeptisk over for nye teknologier og den effekt, de kan have på vores liv og sundhed.</a:t>
            </a:r>
          </a:p>
          <a:p>
            <a:endParaRPr lang="en-US" sz="1200" b="0" i="0" kern="1200" dirty="0" smtClean="0">
              <a:effectLst/>
              <a:latin typeface="+mn-lt"/>
              <a:ea typeface="+mn-ea"/>
              <a:cs typeface="+mn-cs"/>
            </a:endParaRPr>
          </a:p>
          <a:p>
            <a:r>
              <a:rPr lang="da-DK" sz="1200" b="0" i="0" dirty="0" smtClean="0"/>
              <a:t>MEN denne teori har medført skadelige konsekvenser i den virkelige verden, såsom nedbrænding af </a:t>
            </a:r>
            <a:r>
              <a:rPr lang="de-DE" dirty="0" err="1" smtClean="0"/>
              <a:t>teleinfrastruktur</a:t>
            </a:r>
            <a:r>
              <a:rPr lang="da-DK" sz="1200" b="0" i="0" baseline="0" dirty="0" smtClean="0"/>
              <a:t> </a:t>
            </a:r>
            <a:r>
              <a:rPr lang="da-DK" sz="1200" b="0" i="0" dirty="0" smtClean="0"/>
              <a:t>og fysiske angreb på arbejdere, der installerer infrastrukturen.</a:t>
            </a:r>
          </a:p>
          <a:p>
            <a:pPr marL="0" indent="0">
              <a:buFontTx/>
              <a:buNone/>
            </a:pPr>
            <a:endParaRPr lang="en-IE" baseline="0" dirty="0" smtClean="0"/>
          </a:p>
          <a:p>
            <a:pPr marL="0" indent="0">
              <a:buFontTx/>
              <a:buNone/>
            </a:pPr>
            <a:r>
              <a:rPr lang="da-DK" baseline="0" dirty="0" smtClean="0"/>
              <a:t>Hvorfor det er skidt:</a:t>
            </a:r>
          </a:p>
          <a:p>
            <a:pPr marL="171450" indent="-171450">
              <a:buFontTx/>
              <a:buChar char="-"/>
            </a:pPr>
            <a:r>
              <a:rPr lang="da-DK" baseline="0" dirty="0" smtClean="0"/>
              <a:t>Ødelæggelser i den virkelige verden: brandstiftere, der sætter ild på mobilmaster i hele Europa</a:t>
            </a:r>
          </a:p>
          <a:p>
            <a:pPr marL="171450" indent="-171450">
              <a:buFontTx/>
              <a:buChar char="-"/>
            </a:pPr>
            <a:r>
              <a:rPr lang="da-DK" baseline="0" dirty="0" smtClean="0"/>
              <a:t>Fejl i telekommunikationsnetværk, da mange af de master, der blev ødelagt og hærget, var til 3G- og 4G-tjenester, som befolkningen er afhængig af</a:t>
            </a:r>
          </a:p>
          <a:p>
            <a:pPr marL="171450" indent="-171450">
              <a:buFontTx/>
              <a:buChar char="-"/>
            </a:pPr>
            <a:r>
              <a:rPr lang="da-DK" sz="1200" b="0" i="0" dirty="0" smtClean="0">
                <a:solidFill>
                  <a:schemeClr val="tx1"/>
                </a:solidFill>
                <a:latin typeface="+mn-lt"/>
                <a:ea typeface="+mn-ea"/>
                <a:cs typeface="+mn-cs"/>
              </a:rPr>
              <a:t>Telekommunikationsmedarbejdere blev chikaneret på gaden for at lægge fiberoptiske 5G-kabler eller anden form for teleinfrastruktur.</a:t>
            </a:r>
          </a:p>
          <a:p>
            <a:pPr marL="0" indent="0">
              <a:buFontTx/>
              <a:buNone/>
            </a:pPr>
            <a:endParaRPr lang="en-IE" sz="1200" b="0" i="0" kern="1200" baseline="0" dirty="0" smtClean="0">
              <a:solidFill>
                <a:schemeClr val="tx1"/>
              </a:solidFill>
              <a:effectLst/>
              <a:latin typeface="+mn-lt"/>
              <a:ea typeface="+mn-ea"/>
              <a:cs typeface="+mn-cs"/>
            </a:endParaRPr>
          </a:p>
          <a:p>
            <a:pPr marL="0" indent="0">
              <a:buFontTx/>
              <a:buNone/>
            </a:pPr>
            <a:r>
              <a:rPr lang="da-DK" sz="1200" b="0" i="0" dirty="0" smtClean="0">
                <a:solidFill>
                  <a:schemeClr val="tx1"/>
                </a:solidFill>
                <a:latin typeface="+mn-lt"/>
                <a:ea typeface="+mn-ea"/>
                <a:cs typeface="+mn-cs"/>
              </a:rPr>
              <a:t>"Når folk føler sig truet eller hjælpeløse eller prøver at tillægge en stor og vigtig begivenhed mening, er de mere sårbare eller tilbøjelige til at ty til konspirationsteorier for at forklare dem. På temmelig kontraintuitiv vis giver det folk mere kontrol at forestille sig, at det ikke er tilfældigheder, men tvivlsomme grupper og agenturer der står bag. Tilfældigheder virker ubehageligt på folk." John Cook, ekspert i misinformation ved George Mason </a:t>
            </a:r>
            <a:r>
              <a:rPr lang="da-DK" sz="1200" b="0" i="0" dirty="0" err="1" smtClean="0">
                <a:solidFill>
                  <a:schemeClr val="tx1"/>
                </a:solidFill>
                <a:latin typeface="+mn-lt"/>
                <a:ea typeface="+mn-ea"/>
                <a:cs typeface="+mn-cs"/>
              </a:rPr>
              <a:t>University's</a:t>
            </a:r>
            <a:r>
              <a:rPr lang="da-DK" sz="1200" b="0" i="0" dirty="0" smtClean="0">
                <a:solidFill>
                  <a:schemeClr val="tx1"/>
                </a:solidFill>
                <a:latin typeface="+mn-lt"/>
                <a:ea typeface="+mn-ea"/>
                <a:cs typeface="+mn-cs"/>
              </a:rPr>
              <a:t> Center for </a:t>
            </a:r>
            <a:r>
              <a:rPr lang="da-DK" sz="1200" b="0" i="0" dirty="0" err="1" smtClean="0">
                <a:solidFill>
                  <a:schemeClr val="tx1"/>
                </a:solidFill>
                <a:latin typeface="+mn-lt"/>
                <a:ea typeface="+mn-ea"/>
                <a:cs typeface="+mn-cs"/>
              </a:rPr>
              <a:t>Climate</a:t>
            </a:r>
            <a:r>
              <a:rPr lang="da-DK" sz="1200" b="0" i="0" dirty="0" smtClean="0">
                <a:solidFill>
                  <a:schemeClr val="tx1"/>
                </a:solidFill>
                <a:latin typeface="+mn-lt"/>
                <a:ea typeface="+mn-ea"/>
                <a:cs typeface="+mn-cs"/>
              </a:rPr>
              <a:t> Change </a:t>
            </a:r>
            <a:r>
              <a:rPr lang="da-DK" sz="1200" b="0" i="0" dirty="0" err="1" smtClean="0">
                <a:solidFill>
                  <a:schemeClr val="tx1"/>
                </a:solidFill>
                <a:latin typeface="+mn-lt"/>
                <a:ea typeface="+mn-ea"/>
                <a:cs typeface="+mn-cs"/>
              </a:rPr>
              <a:t>Communication</a:t>
            </a:r>
            <a:endParaRPr lang="da-DK" sz="1200" b="0" i="0" dirty="0">
              <a:solidFill>
                <a:schemeClr val="tx1"/>
              </a:solidFill>
              <a:latin typeface="+mn-lt"/>
              <a:ea typeface="+mn-ea"/>
              <a:cs typeface="+mn-cs"/>
            </a:endParaRP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smtClean="0"/>
              <a:t>Samtaleemner: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smtClean="0"/>
              <a:t>— Brug af upassende sundhedsrådgivning kan medføre, at nogle menneske ikke helbredes, eller at en bestemt sygdom under- eller overvurderes.</a:t>
            </a:r>
            <a:r>
              <a:rPr lang="da-DK" sz="2000" baseline="0" dirty="0" smtClean="0"/>
              <a:t> I forbindelse med </a:t>
            </a:r>
            <a:r>
              <a:rPr lang="da-DK" sz="2000" baseline="0" dirty="0" err="1" smtClean="0"/>
              <a:t>covid</a:t>
            </a:r>
            <a:r>
              <a:rPr lang="da-DK" sz="2000" baseline="0" dirty="0" smtClean="0"/>
              <a:t> 19 er dette billede et godt eksempel. Dette er originalen, som nogle af jer måske har set på sociale medier eller i nogle af jeres </a:t>
            </a:r>
            <a:r>
              <a:rPr lang="da-DK" sz="2000" baseline="0" dirty="0" err="1" smtClean="0"/>
              <a:t>WhatsApp</a:t>
            </a:r>
            <a:r>
              <a:rPr lang="da-DK" sz="2000" baseline="0" dirty="0" smtClean="0"/>
              <a:t>-samtaler: https://factcheck.afp.com/gargling-warm-salt-water-or-vinegar-does-not-prevent-coronavirus-infection-health-experts-say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baseline="0" dirty="0" smtClean="0"/>
              <a:t>Hvorfor det er skidt: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2000" baseline="0" dirty="0" smtClean="0"/>
              <a:t>I dette tilfælde er det ikke særlig farligt at bede folk om at drikke varmt vand, men hvad hvis desinformationen drejede sig om at drikke en væske, der faktisk er meget farlig for os, som blegemiddel?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2000" baseline="0" dirty="0" smtClean="0"/>
              <a:t>Faktisk viste en undersøgelse i American Journal of </a:t>
            </a:r>
            <a:r>
              <a:rPr lang="da-DK" sz="2000" baseline="0" dirty="0" err="1" smtClean="0"/>
              <a:t>Tropical</a:t>
            </a:r>
            <a:r>
              <a:rPr lang="da-DK" sz="2000" baseline="0" dirty="0" smtClean="0"/>
              <a:t> </a:t>
            </a:r>
            <a:r>
              <a:rPr lang="da-DK" sz="2000" baseline="0" dirty="0" err="1" smtClean="0"/>
              <a:t>Medicine</a:t>
            </a:r>
            <a:r>
              <a:rPr lang="da-DK" sz="2000" baseline="0" dirty="0" smtClean="0"/>
              <a:t> and </a:t>
            </a:r>
            <a:r>
              <a:rPr lang="da-DK" sz="2000" baseline="0" dirty="0" err="1" smtClean="0"/>
              <a:t>Hygiene</a:t>
            </a:r>
            <a:r>
              <a:rPr lang="da-DK" sz="2000" baseline="0" dirty="0" smtClean="0"/>
              <a:t>, at desinformation og misinformation om </a:t>
            </a:r>
            <a:r>
              <a:rPr lang="da-DK" sz="2000" baseline="0" dirty="0" err="1" smtClean="0"/>
              <a:t>coronavirus</a:t>
            </a:r>
            <a:r>
              <a:rPr lang="da-DK" sz="2000" baseline="0" dirty="0" smtClean="0"/>
              <a:t> har ført til dødsfald for mindst 800 mennesker og muligvis flere (pr. august 2020) såvel som hospitalsindlæggelse for omkring 6 000. Undersøgelsen undersøgte rygter, stigmatisering og konspirationsfortællinger i forbindelse med covid-19, der er i omløb online, og deres indvirkning på folkesundheden.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2000" dirty="0" smtClean="0">
                <a:latin typeface="+mn-lt"/>
                <a:ea typeface="+mn-ea"/>
                <a:cs typeface="+mn-cs"/>
              </a:rPr>
              <a:t>Denne type falske oplysninger spredes ofte utilsigtet, men i mange andre tilfælde spredes de af kilder, der forsøger at opnå klik fra overskrifter og historier omhyggeligt udformet for at tiltrække opmærksomhed ("</a:t>
            </a:r>
            <a:r>
              <a:rPr lang="da-DK" sz="2000" dirty="0" err="1" smtClean="0">
                <a:latin typeface="+mn-lt"/>
                <a:ea typeface="+mn-ea"/>
                <a:cs typeface="+mn-cs"/>
              </a:rPr>
              <a:t>clickbaitjournalistik</a:t>
            </a:r>
            <a:r>
              <a:rPr lang="da-DK" sz="2000" dirty="0" smtClean="0">
                <a:latin typeface="+mn-lt"/>
                <a:ea typeface="+mn-ea"/>
                <a:cs typeface="+mn-cs"/>
              </a:rPr>
              <a:t>", f.eks.: "Forskere siger, at dette gamle middel måske kan helbrede kræft.</a:t>
            </a:r>
            <a:r>
              <a:rPr lang="da-DK" sz="2000" baseline="0" dirty="0" smtClean="0">
                <a:latin typeface="+mn-lt"/>
                <a:ea typeface="+mn-ea"/>
                <a:cs typeface="+mn-cs"/>
              </a:rPr>
              <a:t> Klik her for at læse mere!") </a:t>
            </a:r>
            <a:r>
              <a:rPr lang="da-DK" sz="2000" dirty="0" smtClean="0">
                <a:latin typeface="+mn-lt"/>
                <a:ea typeface="+mn-ea"/>
                <a:cs typeface="+mn-cs"/>
              </a:rPr>
              <a:t>eller endda ondsindede aktører, der forsøger at skabe kaos og forvirring og forurene informationsmiljøet med mange, ofte modstridende fortællinger.</a:t>
            </a:r>
          </a:p>
          <a:p>
            <a:pPr marR="0" lvl="0" algn="l" defTabSz="914400" rtl="0" eaLnBrk="1" fontAlgn="auto" latinLnBrk="0" hangingPunct="1">
              <a:lnSpc>
                <a:spcPct val="100000"/>
              </a:lnSpc>
              <a:spcBef>
                <a:spcPts val="0"/>
              </a:spcBef>
              <a:spcAft>
                <a:spcPts val="0"/>
              </a:spcAft>
              <a:buClrTx/>
              <a:buSzTx/>
              <a:tabLst/>
              <a:defRPr/>
            </a:pPr>
            <a:endParaRPr lang="en-GB" sz="2000" kern="1200" dirty="0">
              <a:solidFill>
                <a:schemeClr val="tx1"/>
              </a:solidFill>
              <a:effectLst/>
              <a:latin typeface="+mn-lt"/>
              <a:ea typeface="+mn-ea"/>
              <a:cs typeface="+mn-cs"/>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r>
              <a:rPr lang="da-DK" sz="2000" dirty="0" smtClean="0"/>
              <a:t>Start med at afspille videoen på billedet</a:t>
            </a:r>
            <a:r>
              <a:rPr lang="da-DK" sz="2000" baseline="0" dirty="0" smtClean="0"/>
              <a:t> (</a:t>
            </a:r>
            <a:r>
              <a:rPr lang="da-DK" sz="2000" dirty="0" smtClean="0"/>
              <a:t>https://www.youtube.com/watch?v=9jnq3MRLsEU)</a:t>
            </a:r>
            <a:br>
              <a:rPr lang="da-DK" sz="2000" dirty="0" smtClean="0"/>
            </a:br>
            <a:r>
              <a:rPr lang="da-DK" sz="2000" dirty="0" smtClean="0"/>
              <a:t>Samlet tid:</a:t>
            </a:r>
            <a:r>
              <a:rPr lang="da-DK" sz="2000" baseline="0" dirty="0" smtClean="0"/>
              <a:t>  40'' </a:t>
            </a:r>
            <a:r>
              <a:rPr lang="da-DK" sz="2000" dirty="0" smtClean="0"/>
              <a:t>(fra</a:t>
            </a:r>
            <a:r>
              <a:rPr lang="da-DK" sz="2000" baseline="0" dirty="0" smtClean="0"/>
              <a:t> 2</a:t>
            </a:r>
            <a:r>
              <a:rPr lang="da-DK" sz="2000" dirty="0" smtClean="0"/>
              <a:t>min. 51 sek.</a:t>
            </a:r>
            <a:r>
              <a:rPr lang="da-DK" sz="2000" baseline="0" dirty="0" smtClean="0"/>
              <a:t> </a:t>
            </a:r>
            <a:r>
              <a:rPr lang="da-DK" sz="2000" dirty="0" smtClean="0"/>
              <a:t>til</a:t>
            </a:r>
            <a:r>
              <a:rPr lang="da-DK" sz="2000" baseline="0" dirty="0" smtClean="0"/>
              <a:t> </a:t>
            </a:r>
            <a:r>
              <a:rPr lang="da-DK" sz="2000" dirty="0" smtClean="0"/>
              <a:t>3 min. 31 sek.)</a:t>
            </a:r>
          </a:p>
          <a:p>
            <a:endParaRPr lang="en-IE" sz="2000" dirty="0" smtClean="0"/>
          </a:p>
          <a:p>
            <a:r>
              <a:rPr lang="da-DK" sz="2000" dirty="0" smtClean="0"/>
              <a:t>Transskription (oversat):</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sz="2000" b="0" i="0" u="none" strike="noStrike" cap="none" dirty="0" smtClean="0">
                <a:solidFill>
                  <a:srgbClr val="000000"/>
                </a:solidFill>
                <a:cs typeface="Arial"/>
                <a:sym typeface="Arial"/>
              </a:rPr>
              <a:t>---------------------------</a:t>
            </a:r>
            <a:r>
              <a:rPr lang="da-DK" sz="2000" dirty="0" smtClean="0"/>
              <a:t/>
            </a:r>
            <a:br>
              <a:rPr lang="da-DK" sz="2000" dirty="0" smtClean="0"/>
            </a:br>
            <a:r>
              <a:rPr lang="da-DK" sz="2000" dirty="0" smtClean="0"/>
              <a:t>(Maria, hun kalder sig selv en Odessa-borger, der kom til demonstrationen i Sevastopol på Krim den 3. marts 2014)</a:t>
            </a:r>
            <a:br>
              <a:rPr lang="da-DK" sz="2000" dirty="0" smtClean="0"/>
            </a:br>
            <a:r>
              <a:rPr lang="da-DK" sz="2000" dirty="0" smtClean="0"/>
              <a:t>(uddraget er fra en reportage fra demonstrationen, der blev sendt på </a:t>
            </a:r>
            <a:r>
              <a:rPr lang="da-DK" sz="2000" dirty="0" err="1" smtClean="0"/>
              <a:t>TV-stationen</a:t>
            </a:r>
            <a:r>
              <a:rPr lang="da-DK" sz="2000" dirty="0" smtClean="0"/>
              <a:t> NTS på Krim)</a:t>
            </a:r>
            <a:br>
              <a:rPr lang="da-DK" sz="2000" dirty="0" smtClean="0"/>
            </a:br>
            <a:r>
              <a:rPr lang="da-DK" sz="2000" dirty="0" smtClean="0"/>
              <a:t>//</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sz="2000" dirty="0" smtClean="0"/>
              <a:t>Lærere fra skolen ringer og beder om beskyttelse.</a:t>
            </a:r>
            <a:br>
              <a:rPr lang="da-DK" sz="2000" dirty="0" smtClean="0"/>
            </a:br>
            <a:r>
              <a:rPr lang="da-DK" sz="2000" dirty="0" smtClean="0"/>
              <a:t>Mine børn går på russisk skole, og jeg sidder i forældrebestyrelsen.</a:t>
            </a:r>
          </a:p>
          <a:p>
            <a:pPr marL="139700" indent="0">
              <a:buNone/>
            </a:pPr>
            <a:r>
              <a:rPr lang="da-DK" sz="2000" dirty="0" smtClean="0"/>
              <a:t>Når jeg kommer hen på skolen, og børn spørger: "Skal vi nu i fængsel, fordi vi lærer russisk og taler russisk?"</a:t>
            </a:r>
          </a:p>
          <a:p>
            <a:pPr marL="139700" indent="0">
              <a:buNone/>
            </a:pPr>
            <a:r>
              <a:rPr lang="da-DK" sz="2000" dirty="0" smtClean="0"/>
              <a:t>For at komme i kontakt med dig måtte vi slukke for vores mobiltelefoner og tage batterierne ud.</a:t>
            </a:r>
          </a:p>
          <a:p>
            <a:pPr marL="139700" indent="0">
              <a:buNone/>
            </a:pPr>
            <a:r>
              <a:rPr lang="da-DK" sz="2000" dirty="0" smtClean="0"/>
              <a:t>Så begyndte den store forfølgelse — den er virkelig forfærdelig.</a:t>
            </a:r>
          </a:p>
          <a:p>
            <a:pPr marL="139700" indent="0">
              <a:buNone/>
            </a:pPr>
            <a:r>
              <a:rPr lang="da-DK" sz="2000" b="0" i="0" u="none" strike="noStrike" cap="none" dirty="0" smtClean="0">
                <a:solidFill>
                  <a:srgbClr val="000000"/>
                </a:solidFill>
                <a:cs typeface="Arial"/>
                <a:sym typeface="Arial"/>
              </a:rPr>
              <a:t>---------------------------</a:t>
            </a:r>
          </a:p>
          <a:p>
            <a:pPr marL="139700" indent="0">
              <a:buNone/>
            </a:pPr>
            <a:endParaRPr lang="en-IE" sz="2000" b="0" i="0" u="none" strike="noStrike" cap="none" dirty="0" smtClean="0">
              <a:solidFill>
                <a:srgbClr val="000000"/>
              </a:solidFill>
              <a:effectLst/>
              <a:cs typeface="Arial"/>
              <a:sym typeface="Arial"/>
            </a:endParaRPr>
          </a:p>
          <a:p>
            <a:pPr marL="139700" indent="0">
              <a:buNone/>
            </a:pPr>
            <a:r>
              <a:rPr lang="da-DK" sz="2000" dirty="0" smtClean="0"/>
              <a:t>//</a:t>
            </a:r>
          </a:p>
          <a:p>
            <a:pPr marL="139700" indent="0">
              <a:buNone/>
            </a:pPr>
            <a:r>
              <a:rPr lang="da-DK" sz="2000" dirty="0" smtClean="0"/>
              <a:t>Forskellige videoer med de samme deltagere:</a:t>
            </a:r>
          </a:p>
          <a:p>
            <a:pPr marL="139700" indent="0">
              <a:buNone/>
            </a:pPr>
            <a:r>
              <a:rPr lang="da-DK" sz="2000" dirty="0" smtClean="0"/>
              <a:t>https://www.youtube.com/watch?v=Onui6ivzf4o (</a:t>
            </a:r>
            <a:r>
              <a:rPr lang="da-DK" sz="2000" dirty="0" err="1" smtClean="0"/>
              <a:t>Kharkiv</a:t>
            </a:r>
            <a:r>
              <a:rPr lang="da-DK" sz="2000" dirty="0" smtClean="0"/>
              <a:t>)</a:t>
            </a:r>
          </a:p>
          <a:p>
            <a:pPr marL="139700" indent="0">
              <a:buNone/>
            </a:pPr>
            <a:r>
              <a:rPr lang="da-DK" sz="2000" dirty="0" smtClean="0"/>
              <a:t>https://www.youtube.com/watch?v=9jnq3MRLsEU (Sevastopol)</a:t>
            </a:r>
          </a:p>
          <a:p>
            <a:pPr marL="139700" indent="0">
              <a:buNone/>
            </a:pPr>
            <a:r>
              <a:rPr lang="da-DK" sz="2000" dirty="0" smtClean="0"/>
              <a:t>https://www.youtube.com/watch?v=mYlDRUnzvsc ("Folkeafstemning" på Krim)</a:t>
            </a:r>
          </a:p>
          <a:p>
            <a:pPr marL="139700" indent="0">
              <a:buNone/>
            </a:pPr>
            <a:r>
              <a:rPr lang="da-DK" sz="2000" dirty="0" smtClean="0"/>
              <a:t>https://www.youtube.com/watch?v=3YM-Og-g_jY (Kiev)</a:t>
            </a:r>
          </a:p>
          <a:p>
            <a:pPr marL="139700" indent="0">
              <a:buNone/>
            </a:pPr>
            <a:r>
              <a:rPr lang="da-DK" sz="2000" dirty="0" smtClean="0"/>
              <a:t>https://www.youtube.com/watch?v=x4jWXVQ-Jog (</a:t>
            </a:r>
            <a:r>
              <a:rPr lang="da-DK" sz="2000" dirty="0" err="1" smtClean="0"/>
              <a:t>Lugansk</a:t>
            </a:r>
            <a:r>
              <a:rPr lang="da-DK" sz="2000" dirty="0" smtClean="0"/>
              <a:t>) &gt; video ikke tilgængelig</a:t>
            </a:r>
          </a:p>
          <a:p>
            <a:pPr marL="139700" indent="0">
              <a:buNone/>
            </a:pPr>
            <a:r>
              <a:rPr lang="da-DK" sz="2000" dirty="0" smtClean="0"/>
              <a:t>https://www.youtube.com/watch?v=JzcBu28nqV0 (</a:t>
            </a:r>
            <a:r>
              <a:rPr lang="da-DK" sz="2000" dirty="0" err="1" smtClean="0"/>
              <a:t>Krivoy</a:t>
            </a:r>
            <a:r>
              <a:rPr lang="da-DK" sz="2000" dirty="0" smtClean="0"/>
              <a:t> Rog)</a:t>
            </a:r>
          </a:p>
          <a:p>
            <a:pPr marL="139700" indent="0">
              <a:buNone/>
            </a:pPr>
            <a:endParaRPr lang="en-GB" sz="2000" dirty="0" smtClean="0"/>
          </a:p>
          <a:p>
            <a:pPr marL="139700" indent="0">
              <a:buNone/>
            </a:pPr>
            <a:r>
              <a:rPr lang="da-DK" sz="2000" dirty="0" smtClean="0"/>
              <a:t>Samtaleemner:</a:t>
            </a:r>
          </a:p>
          <a:p>
            <a:pPr marL="139700" indent="0">
              <a:buNone/>
            </a:pPr>
            <a:r>
              <a:rPr lang="da-DK" sz="2000" dirty="0" smtClean="0"/>
              <a:t>— Propagandaforfattere skal være sikre på, at deres budskab er konsistent, så der anvendes professionelle skuespillere til at spille forskellige følelsesmæssigt rørende karakterer</a:t>
            </a:r>
          </a:p>
          <a:p>
            <a:pPr marL="139700" indent="0">
              <a:buFontTx/>
              <a:buNone/>
            </a:pPr>
            <a:r>
              <a:rPr lang="da-DK" sz="2000" dirty="0" smtClean="0"/>
              <a:t>— Reelle eksempler fremstår ikke så radikale, så argumenterne ville være afbalancerede og den endelige virkning for seeren ville være objektiv. I stedet har vi her produceret had mod ukrainsk uafhængighed og tilhængerne af den</a:t>
            </a:r>
          </a:p>
          <a:p>
            <a:pPr marL="0" lvl="0" indent="0" algn="l" rtl="0">
              <a:spcBef>
                <a:spcPts val="0"/>
              </a:spcBef>
              <a:spcAft>
                <a:spcPts val="0"/>
              </a:spcAft>
              <a:buNone/>
            </a:pPr>
            <a:endParaRPr lang="en-US" sz="2000" dirty="0" smtClean="0"/>
          </a:p>
          <a:p>
            <a:pPr marL="0" lvl="0" indent="0" algn="l" rtl="0">
              <a:spcBef>
                <a:spcPts val="0"/>
              </a:spcBef>
              <a:spcAft>
                <a:spcPts val="0"/>
              </a:spcAft>
              <a:buNone/>
            </a:pPr>
            <a:r>
              <a:rPr lang="da-DK" sz="2000" dirty="0" smtClean="0"/>
              <a:t>Hvorfor det er skidt:</a:t>
            </a:r>
          </a:p>
          <a:p>
            <a:pPr marL="0" lvl="0" indent="0" algn="l" rtl="0">
              <a:spcBef>
                <a:spcPts val="0"/>
              </a:spcBef>
              <a:spcAft>
                <a:spcPts val="0"/>
              </a:spcAft>
              <a:buFontTx/>
              <a:buNone/>
            </a:pPr>
            <a:r>
              <a:rPr lang="da-DK" sz="2000" dirty="0" smtClean="0"/>
              <a:t>Falske oplysninger bruges til at bagvaske modstandere, ligegyldigt hvad de faktiske forhold er.</a:t>
            </a:r>
          </a:p>
          <a:p>
            <a:pPr marL="0" lvl="0" indent="0" algn="l" rtl="0">
              <a:spcBef>
                <a:spcPts val="0"/>
              </a:spcBef>
              <a:spcAft>
                <a:spcPts val="0"/>
              </a:spcAft>
              <a:buFontTx/>
              <a:buNone/>
            </a:pPr>
            <a:r>
              <a:rPr lang="da-DK" sz="2000" dirty="0" smtClean="0"/>
              <a:t>En ekstrem (falsk) beskrivelse af situationen fremstilles som reel og tilskynder således til en hævngerrig reaktion.</a:t>
            </a:r>
          </a:p>
          <a:p>
            <a:pPr marL="0" lvl="0" indent="0" algn="l" rtl="0">
              <a:spcBef>
                <a:spcPts val="0"/>
              </a:spcBef>
              <a:spcAft>
                <a:spcPts val="0"/>
              </a:spcAft>
              <a:buFontTx/>
              <a:buNone/>
            </a:pPr>
            <a:r>
              <a:rPr lang="da-DK" sz="2000" dirty="0" smtClean="0"/>
              <a:t>Følelsesmæssig manipulation bruger forskellige sociale grupper som et indirekte argument for at støtte "ekstreme modforanstaltninger".</a:t>
            </a:r>
            <a:endParaRPr lang="da-DK" sz="2000" dirty="0"/>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8000" b="1" strike="noStrike">
                <a:solidFill>
                  <a:srgbClr val="FF5D00"/>
                </a:solidFill>
                <a:latin typeface="Arial"/>
              </a:rPr>
              <a:t>des</a:t>
            </a:r>
            <a:r>
              <a:rPr lang="da-DK" sz="8000" b="1" strike="noStrike">
                <a:solidFill>
                  <a:srgbClr val="164193"/>
                </a:solidFill>
                <a:latin typeface="Arial"/>
              </a:rPr>
              <a:t>information</a:t>
            </a:r>
          </a:p>
        </p:txBody>
      </p:sp>
      <p:sp>
        <p:nvSpPr>
          <p:cNvPr id="283" name="CustomShape 2"/>
          <p:cNvSpPr/>
          <p:nvPr/>
        </p:nvSpPr>
        <p:spPr>
          <a:xfrm>
            <a:off x="2955240" y="3429000"/>
            <a:ext cx="383724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2800" b="0" strike="noStrike">
                <a:solidFill>
                  <a:srgbClr val="164193"/>
                </a:solidFill>
                <a:latin typeface="Arial"/>
              </a:rPr>
              <a:t>SPOT OG BEKÆMP</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HVAD ER DESINFORMATION? </a:t>
            </a:r>
            <a:r>
              <a:rPr lang="da-DK" sz="1800" b="1" strike="noStrike">
                <a:solidFill>
                  <a:srgbClr val="FFFFFF"/>
                </a:solidFill>
                <a:latin typeface="Arial"/>
              </a:rPr>
              <a:t>DEN SAMME PERSON OPTRÆDER SOM FORSKELLIGE ANTI-UKRAINSKE BORGERE</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da-DK" sz="1400" b="1" strike="noStrike">
                <a:solidFill>
                  <a:srgbClr val="FFFFFF"/>
                </a:solidFill>
                <a:latin typeface="Arial"/>
              </a:rPr>
              <a:t>Jeg hedder Maria, er mor og bor på Krim</a:t>
            </a:r>
          </a:p>
        </p:txBody>
      </p:sp>
      <p:sp>
        <p:nvSpPr>
          <p:cNvPr id="387" name="CustomShape 3"/>
          <p:cNvSpPr/>
          <p:nvPr/>
        </p:nvSpPr>
        <p:spPr>
          <a:xfrm>
            <a:off x="3541320" y="1670040"/>
            <a:ext cx="23526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da-DK" sz="1400" b="1" strike="noStrike">
                <a:solidFill>
                  <a:srgbClr val="FFFFFF"/>
                </a:solidFill>
                <a:latin typeface="Arial"/>
              </a:rPr>
              <a:t>Nu er jeg næstformand </a:t>
            </a:r>
          </a:p>
          <a:p>
            <a:pPr algn="ctr">
              <a:lnSpc>
                <a:spcPts val="1380"/>
              </a:lnSpc>
            </a:pPr>
            <a:r>
              <a:rPr lang="da-DK" sz="1400" b="1" strike="noStrike">
                <a:solidFill>
                  <a:srgbClr val="FFFFFF"/>
                </a:solidFill>
                <a:latin typeface="Arial"/>
              </a:rPr>
              <a:t>for en kulturfond </a:t>
            </a:r>
          </a:p>
          <a:p>
            <a:pPr algn="ctr">
              <a:lnSpc>
                <a:spcPts val="1380"/>
              </a:lnSpc>
            </a:pPr>
            <a:r>
              <a:rPr lang="da-DK" sz="1400" b="1" strike="noStrike">
                <a:solidFill>
                  <a:srgbClr val="FFFFFF"/>
                </a:solidFill>
                <a:latin typeface="Arial"/>
              </a:rPr>
              <a:t>i Lugansk</a:t>
            </a: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da-DK" sz="1400" b="1" strike="noStrike">
                <a:solidFill>
                  <a:srgbClr val="FFFFFF"/>
                </a:solidFill>
                <a:latin typeface="Arial"/>
              </a:rPr>
              <a:t>Nu er jeg russisktalende og bor i Riga, Letland</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da-DK" sz="1400" b="1" strike="noStrike">
                <a:solidFill>
                  <a:srgbClr val="FFFFFF"/>
                </a:solidFill>
                <a:latin typeface="Arial"/>
              </a:rPr>
              <a:t>Nu bor jeg </a:t>
            </a:r>
          </a:p>
          <a:p>
            <a:pPr algn="ctr">
              <a:lnSpc>
                <a:spcPts val="1380"/>
              </a:lnSpc>
            </a:pPr>
            <a:r>
              <a:rPr lang="da-DK" sz="1400" b="1" strike="noStrike">
                <a:solidFill>
                  <a:srgbClr val="FFFFFF"/>
                </a:solidFill>
                <a:latin typeface="Arial"/>
              </a:rPr>
              <a:t>i Kharkiv, Ukraine</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1</a:t>
            </a:r>
          </a:p>
        </p:txBody>
      </p:sp>
      <p:sp>
        <p:nvSpPr>
          <p:cNvPr id="391" name="CustomShape 7"/>
          <p:cNvSpPr/>
          <p:nvPr/>
        </p:nvSpPr>
        <p:spPr>
          <a:xfrm>
            <a:off x="2003760" y="4816800"/>
            <a:ext cx="8661600" cy="6040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da-DK" sz="2000" b="1" strike="noStrike" dirty="0">
                <a:solidFill>
                  <a:srgbClr val="FFFFFF"/>
                </a:solidFill>
                <a:latin typeface="Arial"/>
              </a:rPr>
              <a:t>RIGTIG PERSON ANVENDT SOM SKUESPILLER I EN FALSK HISTORIE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SÅDAN VIRKER DESINFORMATION — </a:t>
            </a:r>
            <a:r>
              <a:rPr lang="da-DK" sz="1800" b="1" strike="noStrike">
                <a:solidFill>
                  <a:srgbClr val="FFFFFF"/>
                </a:solidFill>
                <a:latin typeface="Arial"/>
              </a:rPr>
              <a:t>DESINFORMATIONSPROCES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da-DK" sz="4800" b="1" strike="noStrike">
                <a:solidFill>
                  <a:srgbClr val="FFFFFF"/>
                </a:solidFill>
                <a:latin typeface="Arial"/>
              </a:rPr>
              <a:t>STØT</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254840"/>
            <a:ext cx="3251880" cy="93024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da-DK" sz="4800" b="1" strike="noStrike">
                <a:solidFill>
                  <a:srgbClr val="FFFFFF"/>
                </a:solidFill>
                <a:latin typeface="Arial"/>
              </a:rPr>
              <a:t>TRO</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493960" y="4243349"/>
            <a:ext cx="3195120"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da-DK" sz="4800" b="1" strike="noStrike" dirty="0">
                <a:solidFill>
                  <a:srgbClr val="FFFFFF"/>
                </a:solidFill>
                <a:latin typeface="Arial"/>
              </a:rPr>
              <a:t>REAGER</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SÅDAN VIRKER DESINFORMATION — </a:t>
            </a:r>
            <a:r>
              <a:rPr lang="da-DK" sz="1800" b="1" strike="noStrike">
                <a:solidFill>
                  <a:srgbClr val="FFFFFF"/>
                </a:solidFill>
                <a:latin typeface="Arial"/>
              </a:rPr>
              <a:t>DESINFORMATIONSPROCES II — EUROPÆISKE VÆRDIER</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4901957" y="2798640"/>
            <a:ext cx="2584161" cy="2078640"/>
            <a:chOff x="4913522" y="2798640"/>
            <a:chExt cx="2389967" cy="1937520"/>
          </a:xfrm>
        </p:grpSpPr>
        <p:sp>
          <p:nvSpPr>
            <p:cNvPr id="440" name="CustomShape 34"/>
            <p:cNvSpPr/>
            <p:nvPr/>
          </p:nvSpPr>
          <p:spPr>
            <a:xfrm>
              <a:off x="5152339" y="279864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052769" y="3859588"/>
              <a:ext cx="2250720" cy="7833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1760"/>
                </a:lnSpc>
              </a:pPr>
              <a:r>
                <a:rPr lang="da-DK" sz="1700" b="1" strike="noStrike" dirty="0">
                  <a:solidFill>
                    <a:srgbClr val="FF5D00"/>
                  </a:solidFill>
                  <a:latin typeface="Arial"/>
                </a:rPr>
                <a:t>ENHED I</a:t>
              </a:r>
            </a:p>
            <a:p>
              <a:pPr algn="ctr">
                <a:lnSpc>
                  <a:spcPts val="1760"/>
                </a:lnSpc>
              </a:pPr>
              <a:r>
                <a:rPr lang="da-DK" sz="1700" b="1" strike="noStrike" dirty="0" smtClean="0">
                  <a:solidFill>
                    <a:srgbClr val="FF5D00"/>
                  </a:solidFill>
                  <a:latin typeface="Arial"/>
                </a:rPr>
                <a:t>MANGFOL-</a:t>
              </a:r>
            </a:p>
            <a:p>
              <a:pPr algn="ctr">
                <a:lnSpc>
                  <a:spcPts val="1760"/>
                </a:lnSpc>
              </a:pPr>
              <a:r>
                <a:rPr lang="da-DK" sz="1700" b="1" strike="noStrike" dirty="0" smtClean="0">
                  <a:solidFill>
                    <a:srgbClr val="FF5D00"/>
                  </a:solidFill>
                  <a:latin typeface="Arial"/>
                </a:rPr>
                <a:t>DIGHED</a:t>
              </a:r>
              <a:endParaRPr lang="da-DK" sz="1700" b="1" strike="noStrike" dirty="0">
                <a:solidFill>
                  <a:srgbClr val="FF5D00"/>
                </a:solidFill>
                <a:latin typeface="Arial"/>
              </a:endParaRP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4913522" y="3586668"/>
              <a:ext cx="2292580" cy="285527"/>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da-DK" sz="1400" b="1" strike="noStrike" dirty="0" smtClean="0">
                  <a:solidFill>
                    <a:srgbClr val="FFFFFF"/>
                  </a:solidFill>
                  <a:latin typeface="Arial"/>
                </a:rPr>
                <a:t>   EUROPÆISKE </a:t>
              </a:r>
              <a:r>
                <a:rPr lang="da-DK" sz="1400" b="1" strike="noStrike" dirty="0">
                  <a:solidFill>
                    <a:srgbClr val="FFFFFF"/>
                  </a:solidFill>
                  <a:latin typeface="Arial"/>
                </a:rPr>
                <a:t>VÆRDIER</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SÅDAN VIRKER DESINFORMATION — </a:t>
            </a:r>
            <a:r>
              <a:rPr lang="da-DK" sz="1800" b="1" strike="noStrike">
                <a:solidFill>
                  <a:srgbClr val="FFFFFF"/>
                </a:solidFill>
                <a:latin typeface="Arial"/>
              </a:rPr>
              <a:t>DESINFORMATIONSPROCES II — EUROPÆISKE VÆRDIER</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4999535" y="2812200"/>
            <a:ext cx="2548538" cy="2022360"/>
            <a:chOff x="4983053" y="2812161"/>
            <a:chExt cx="2201400" cy="1937520"/>
          </a:xfrm>
        </p:grpSpPr>
        <p:sp>
          <p:nvSpPr>
            <p:cNvPr id="487" name="CustomShape 34"/>
            <p:cNvSpPr/>
            <p:nvPr/>
          </p:nvSpPr>
          <p:spPr>
            <a:xfrm>
              <a:off x="5114993" y="2812161"/>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4983053" y="3858791"/>
              <a:ext cx="2201400" cy="57096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1760"/>
                </a:lnSpc>
              </a:pPr>
              <a:r>
                <a:rPr lang="da-DK" sz="1700" b="1" strike="noStrike" dirty="0">
                  <a:solidFill>
                    <a:srgbClr val="FF5D00"/>
                  </a:solidFill>
                  <a:latin typeface="Arial"/>
                </a:rPr>
                <a:t>ENHED I</a:t>
              </a:r>
            </a:p>
            <a:p>
              <a:pPr algn="ctr">
                <a:lnSpc>
                  <a:spcPts val="1760"/>
                </a:lnSpc>
              </a:pPr>
              <a:r>
                <a:rPr lang="da-DK" sz="1700" b="1" strike="noStrike" dirty="0">
                  <a:solidFill>
                    <a:srgbClr val="FF5D00"/>
                  </a:solidFill>
                  <a:latin typeface="Arial"/>
                </a:rPr>
                <a:t>MANGFOLDIGHED</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da-DK" sz="1400" b="1" strike="noStrike" dirty="0">
                  <a:solidFill>
                    <a:srgbClr val="FFFFFF"/>
                  </a:solidFill>
                  <a:latin typeface="Arial"/>
                </a:rPr>
                <a:t>EUROPÆISKE VÆRDIER</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40" y="1934640"/>
            <a:ext cx="2373360" cy="80568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da-DK" sz="2000" b="1" strike="noStrike" dirty="0">
                <a:solidFill>
                  <a:srgbClr val="FFFFFF"/>
                </a:solidFill>
                <a:latin typeface="Arial"/>
              </a:rPr>
              <a:t>Mistilliden og</a:t>
            </a:r>
          </a:p>
          <a:p>
            <a:pPr>
              <a:lnSpc>
                <a:spcPts val="2001"/>
              </a:lnSpc>
            </a:pPr>
            <a:r>
              <a:rPr lang="da-DK" sz="2000" b="1" strike="noStrike" dirty="0">
                <a:solidFill>
                  <a:srgbClr val="FFFFFF"/>
                </a:solidFill>
                <a:latin typeface="Arial"/>
              </a:rPr>
              <a:t>mistanken vokser</a:t>
            </a:r>
          </a:p>
        </p:txBody>
      </p:sp>
      <p:sp>
        <p:nvSpPr>
          <p:cNvPr id="497" name="CustomShape 41"/>
          <p:cNvSpPr/>
          <p:nvPr/>
        </p:nvSpPr>
        <p:spPr>
          <a:xfrm>
            <a:off x="714240" y="3107880"/>
            <a:ext cx="4120560" cy="82584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da-DK" sz="2000" b="1" strike="noStrike" dirty="0">
                <a:solidFill>
                  <a:srgbClr val="FFFFFF"/>
                </a:solidFill>
                <a:latin typeface="Arial"/>
              </a:rPr>
              <a:t>Tilliden til værdier som demokrati og lighed daler stille og roligt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SÅDAN VIRKER DESINFORMATION — </a:t>
            </a:r>
            <a:r>
              <a:rPr lang="da-DK" sz="1800" b="1" strike="noStrike">
                <a:solidFill>
                  <a:srgbClr val="FFFFFF"/>
                </a:solidFill>
                <a:latin typeface="Arial"/>
              </a:rPr>
              <a:t>DESINFORMATIONSPROCES II — EUROPÆISKE VÆRDIER</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da-DK" sz="1400" b="1" strike="noStrike">
                <a:solidFill>
                  <a:srgbClr val="FFFFFF"/>
                </a:solidFill>
                <a:latin typeface="Arial"/>
              </a:rPr>
              <a:t>ANTI-EUROPÆISKE VÆRDIER VOKSER</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da-DK" sz="1700" b="1" strike="noStrike">
                  <a:solidFill>
                    <a:srgbClr val="FF5D00"/>
                  </a:solidFill>
                  <a:latin typeface="Arial"/>
                </a:rPr>
                <a:t>ENHED I</a:t>
              </a:r>
            </a:p>
            <a:p>
              <a:pPr algn="ctr">
                <a:lnSpc>
                  <a:spcPts val="1760"/>
                </a:lnSpc>
              </a:pPr>
              <a:r>
                <a:rPr lang="da-DK" sz="1700" b="1" strike="noStrike">
                  <a:solidFill>
                    <a:srgbClr val="FF5D00"/>
                  </a:solidFill>
                  <a:latin typeface="Arial"/>
                </a:rPr>
                <a:t>MANGFOLDIGHED</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da-DK" sz="1400" b="1" strike="noStrike">
                  <a:solidFill>
                    <a:srgbClr val="FFFFFF"/>
                  </a:solidFill>
                  <a:latin typeface="Arial"/>
                </a:rPr>
                <a:t>EUROPÆISKE VÆRDIER</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da-DK" sz="1400" b="1" strike="noStrike">
                <a:solidFill>
                  <a:srgbClr val="FFFFFF"/>
                </a:solidFill>
                <a:latin typeface="Arial"/>
              </a:rPr>
              <a:t>FORVIRRING OG UBESLUTSOMHED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SÅDAN VIRKER DESINFORMATION — </a:t>
            </a:r>
            <a:r>
              <a:rPr lang="da-DK" sz="1800" b="1" strike="noStrike">
                <a:solidFill>
                  <a:srgbClr val="FFFFFF"/>
                </a:solidFill>
                <a:latin typeface="Arial"/>
              </a:rPr>
              <a:t>DESINFORMATIONSPROCES II — IMOD EU: FRA 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SÅDAN VIRKER DESINFORMATION — </a:t>
            </a:r>
            <a:r>
              <a:rPr lang="da-DK" sz="1800" b="1" strike="noStrike">
                <a:solidFill>
                  <a:srgbClr val="FFFFFF"/>
                </a:solidFill>
                <a:latin typeface="Arial"/>
              </a:rPr>
              <a:t>DESINFORMATIONSPROCES II — EUROPÆISKE VÆRDIER</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SÅDAN VIRKER DESINFORMATION — </a:t>
            </a:r>
            <a:r>
              <a:rPr lang="da-DK" sz="1800" b="1" strike="noStrike">
                <a:solidFill>
                  <a:srgbClr val="FFFFFF"/>
                </a:solidFill>
                <a:latin typeface="Arial"/>
              </a:rPr>
              <a:t>DE SOCIALE MEDIERS ROLLE</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da-DK" sz="2000" b="1" strike="noStrike">
                <a:solidFill>
                  <a:srgbClr val="FFFFFF"/>
                </a:solidFill>
                <a:latin typeface="Arial"/>
              </a:rPr>
              <a:t>DE SOCIALE MEDIERS ROLLE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SÅDAN VIRKER DESINFORMATION — </a:t>
            </a:r>
            <a:r>
              <a:rPr lang="da-DK" sz="1800" b="1" strike="noStrike">
                <a:solidFill>
                  <a:srgbClr val="FFFFFF"/>
                </a:solidFill>
                <a:latin typeface="Arial"/>
              </a:rPr>
              <a:t>HVORDAN KAN DER MANIPULERES MED INDHOLD?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strike="noStrike">
                <a:solidFill>
                  <a:srgbClr val="FFFFFF"/>
                </a:solidFill>
                <a:latin typeface="Arial"/>
              </a:rPr>
              <a:t>SÅDAN VIRKER DESINFORMATION — HVORDAN KAN DER MANIPULERES MED INDHOLD?</a:t>
            </a:r>
            <a:r>
              <a:rPr lang="da-DK" sz="1800" b="1" strike="noStrike">
                <a:solidFill>
                  <a:srgbClr val="FFFFFF"/>
                </a:solidFill>
                <a:latin typeface="Arial"/>
              </a:rPr>
              <a:t>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ET PAR EKSEMPLER</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a-DK" sz="2400" b="1" strike="noStrike">
                <a:solidFill>
                  <a:srgbClr val="FFFFFF"/>
                </a:solidFill>
                <a:latin typeface="Arial"/>
              </a:rPr>
              <a:t>Greta med en maskinpistol!</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a-DK" sz="2400" b="1" strike="noStrike">
                <a:solidFill>
                  <a:srgbClr val="FFFFFF"/>
                </a:solidFill>
                <a:latin typeface="Arial"/>
              </a:rPr>
              <a:t>Paven støtter en politisk leder!</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da-DK" sz="1400" b="1" strike="noStrike">
                <a:solidFill>
                  <a:srgbClr val="0B1741"/>
                </a:solidFill>
                <a:latin typeface="Arial"/>
              </a:rPr>
              <a:t>ÉN PÅ TWITTER SIGER</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da-DK" sz="1400" b="1" strike="noStrike">
                <a:solidFill>
                  <a:srgbClr val="0B1741"/>
                </a:solidFill>
                <a:latin typeface="Arial"/>
              </a:rPr>
              <a:t>EN ANDEN PÅ FACEBOOK POSTER</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SÅDAN REAGERER MAN PÅ DESINFORMATION</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4000" b="1" strike="noStrike">
                <a:solidFill>
                  <a:srgbClr val="FFFFFF"/>
                </a:solidFill>
                <a:latin typeface="Arial"/>
              </a:rPr>
              <a:t>Tænk</a:t>
            </a:r>
          </a:p>
        </p:txBody>
      </p:sp>
      <p:sp>
        <p:nvSpPr>
          <p:cNvPr id="535" name="CustomShape 3"/>
          <p:cNvSpPr/>
          <p:nvPr/>
        </p:nvSpPr>
        <p:spPr>
          <a:xfrm>
            <a:off x="3608280" y="214704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1600" b="1" strike="noStrike" dirty="0">
                <a:solidFill>
                  <a:srgbClr val="FFFFFF"/>
                </a:solidFill>
                <a:latin typeface="Arial"/>
              </a:rPr>
              <a:t>før du deler</a:t>
            </a:r>
          </a:p>
        </p:txBody>
      </p:sp>
      <p:sp>
        <p:nvSpPr>
          <p:cNvPr id="536" name="CustomShape 4"/>
          <p:cNvSpPr/>
          <p:nvPr/>
        </p:nvSpPr>
        <p:spPr>
          <a:xfrm>
            <a:off x="9028800" y="1530000"/>
            <a:ext cx="226404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a-DK" sz="4000" b="1" strike="noStrike" dirty="0">
                <a:solidFill>
                  <a:srgbClr val="FFFFFF"/>
                </a:solidFill>
                <a:latin typeface="Arial"/>
              </a:rPr>
              <a:t>Anmeld</a:t>
            </a:r>
          </a:p>
        </p:txBody>
      </p:sp>
      <p:sp>
        <p:nvSpPr>
          <p:cNvPr id="537" name="CustomShape 5"/>
          <p:cNvSpPr/>
          <p:nvPr/>
        </p:nvSpPr>
        <p:spPr>
          <a:xfrm>
            <a:off x="9217440" y="214704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1600" b="1" strike="noStrike">
                <a:solidFill>
                  <a:srgbClr val="FFFFFF"/>
                </a:solidFill>
                <a:latin typeface="Arial"/>
              </a:rPr>
              <a:t>til platformene</a:t>
            </a:r>
          </a:p>
        </p:txBody>
      </p:sp>
      <p:sp>
        <p:nvSpPr>
          <p:cNvPr id="538" name="CustomShape 6"/>
          <p:cNvSpPr/>
          <p:nvPr/>
        </p:nvSpPr>
        <p:spPr>
          <a:xfrm>
            <a:off x="6819480" y="4979520"/>
            <a:ext cx="3452280" cy="3578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1600" b="1" strike="noStrike" dirty="0">
                <a:solidFill>
                  <a:srgbClr val="FFFFFF"/>
                </a:solidFill>
                <a:latin typeface="Arial"/>
              </a:rPr>
              <a:t>Bliv personlig </a:t>
            </a:r>
            <a:r>
              <a:rPr lang="da-DK" sz="1600" b="1" strike="noStrike" dirty="0" err="1">
                <a:solidFill>
                  <a:srgbClr val="FFFFFF"/>
                </a:solidFill>
                <a:latin typeface="Arial"/>
              </a:rPr>
              <a:t>faktatjekker</a:t>
            </a:r>
            <a:r>
              <a:rPr lang="da-DK" sz="1600" b="1" strike="noStrike" dirty="0">
                <a:solidFill>
                  <a:srgbClr val="FFFFFF"/>
                </a:solidFill>
                <a:latin typeface="Arial"/>
              </a:rPr>
              <a:t> for </a:t>
            </a:r>
          </a:p>
        </p:txBody>
      </p:sp>
      <p:sp>
        <p:nvSpPr>
          <p:cNvPr id="539" name="CustomShape 7"/>
          <p:cNvSpPr/>
          <p:nvPr/>
        </p:nvSpPr>
        <p:spPr>
          <a:xfrm>
            <a:off x="2643480" y="5276880"/>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4000" b="1" strike="noStrike">
                <a:solidFill>
                  <a:srgbClr val="FFFFFF"/>
                </a:solidFill>
                <a:latin typeface="Arial"/>
              </a:rPr>
              <a:t>Faktatjek</a:t>
            </a:r>
          </a:p>
        </p:txBody>
      </p:sp>
      <p:sp>
        <p:nvSpPr>
          <p:cNvPr id="540" name="CustomShape 8"/>
          <p:cNvSpPr/>
          <p:nvPr/>
        </p:nvSpPr>
        <p:spPr>
          <a:xfrm>
            <a:off x="6386760" y="5276880"/>
            <a:ext cx="40201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4000" b="1" strike="noStrike">
                <a:solidFill>
                  <a:srgbClr val="FFFFFF"/>
                </a:solidFill>
                <a:latin typeface="Arial"/>
              </a:rPr>
              <a:t>familie og venner</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dirty="0">
                <a:solidFill>
                  <a:srgbClr val="FFFFFF"/>
                </a:solidFill>
                <a:latin typeface="Arial"/>
              </a:rPr>
              <a:t>SÅDAN REAGERER MAN PÅ DESINFORMATION — </a:t>
            </a:r>
            <a:r>
              <a:rPr lang="da-DK" sz="1800" b="1" strike="noStrike" dirty="0" smtClean="0">
                <a:solidFill>
                  <a:srgbClr val="FFFFFF"/>
                </a:solidFill>
                <a:latin typeface="Arial"/>
              </a:rPr>
              <a:t>TÆNK OG TJEK FAKTA, </a:t>
            </a:r>
            <a:r>
              <a:rPr lang="da-DK" sz="1800" b="1" strike="noStrike" dirty="0">
                <a:solidFill>
                  <a:srgbClr val="FFFFFF"/>
                </a:solidFill>
                <a:latin typeface="Arial"/>
              </a:rPr>
              <a:t>FØR DU </a:t>
            </a:r>
            <a:r>
              <a:rPr lang="da-DK" sz="1800" b="1" strike="noStrike" dirty="0" smtClean="0">
                <a:solidFill>
                  <a:srgbClr val="FFFFFF"/>
                </a:solidFill>
                <a:latin typeface="Arial"/>
              </a:rPr>
              <a:t>DELER</a:t>
            </a:r>
            <a:endParaRPr lang="da-DK" sz="1800" b="1" strike="noStrike" dirty="0">
              <a:solidFill>
                <a:srgbClr val="FFFFFF"/>
              </a:solidFill>
              <a:latin typeface="Arial"/>
            </a:endParaRPr>
          </a:p>
        </p:txBody>
      </p:sp>
      <p:sp>
        <p:nvSpPr>
          <p:cNvPr id="546" name="CustomShape 3"/>
          <p:cNvSpPr/>
          <p:nvPr/>
        </p:nvSpPr>
        <p:spPr>
          <a:xfrm>
            <a:off x="584280" y="2877120"/>
            <a:ext cx="28706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6500" b="1" strike="noStrike">
                <a:solidFill>
                  <a:srgbClr val="FFFFFF"/>
                </a:solidFill>
                <a:latin typeface="Arial"/>
              </a:rPr>
              <a:t>Tvivl</a:t>
            </a:r>
          </a:p>
        </p:txBody>
      </p:sp>
      <p:sp>
        <p:nvSpPr>
          <p:cNvPr id="547" name="CustomShape 4"/>
          <p:cNvSpPr/>
          <p:nvPr/>
        </p:nvSpPr>
        <p:spPr>
          <a:xfrm>
            <a:off x="3428640" y="2877120"/>
            <a:ext cx="53348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a-DK" sz="6500" b="1" strike="noStrike">
                <a:solidFill>
                  <a:srgbClr val="FFFFFF"/>
                </a:solidFill>
                <a:latin typeface="Arial"/>
              </a:rPr>
              <a:t>Faktatjek</a:t>
            </a:r>
          </a:p>
        </p:txBody>
      </p:sp>
      <p:sp>
        <p:nvSpPr>
          <p:cNvPr id="548" name="CustomShape 5"/>
          <p:cNvSpPr/>
          <p:nvPr/>
        </p:nvSpPr>
        <p:spPr>
          <a:xfrm>
            <a:off x="8822880" y="2877120"/>
            <a:ext cx="294516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6500" b="1" strike="noStrike">
                <a:solidFill>
                  <a:srgbClr val="FFFFFF"/>
                </a:solidFill>
                <a:latin typeface="Arial"/>
              </a:rPr>
              <a:t>Beslut</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SÅDAN REAGERER MAN PÅ DESINFORMATION — </a:t>
            </a:r>
            <a:r>
              <a:rPr lang="da-DK" sz="1800" b="1" strike="noStrike">
                <a:solidFill>
                  <a:srgbClr val="FFFFFF"/>
                </a:solidFill>
                <a:latin typeface="Arial"/>
              </a:rPr>
              <a:t>FAKTATJEK</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a-DK" sz="1600" b="1" strike="noStrike">
                <a:solidFill>
                  <a:srgbClr val="FFFFFF"/>
                </a:solidFill>
                <a:latin typeface="Arial"/>
              </a:rPr>
              <a:t>Undersøg indholdet</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752200"/>
            <a:ext cx="18727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a-DK" sz="1600" b="1" strike="noStrike">
                <a:solidFill>
                  <a:srgbClr val="FFFFFF"/>
                </a:solidFill>
                <a:latin typeface="Arial"/>
              </a:rPr>
              <a:t>Undersøg platformen</a:t>
            </a:r>
          </a:p>
        </p:txBody>
      </p:sp>
      <p:sp>
        <p:nvSpPr>
          <p:cNvPr id="555" name="CustomShape 5"/>
          <p:cNvSpPr/>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a-DK" sz="1600" b="1" strike="noStrike">
                <a:solidFill>
                  <a:srgbClr val="FFFFFF"/>
                </a:solidFill>
                <a:latin typeface="Arial"/>
              </a:rPr>
              <a:t>Undersøg forfatteren</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a-DK" sz="1600" b="1" strike="noStrike">
                <a:solidFill>
                  <a:srgbClr val="FFFFFF"/>
                </a:solidFill>
                <a:latin typeface="Arial"/>
              </a:rPr>
              <a:t>Undersøg kilderne</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a-DK" sz="1600" b="1" strike="noStrike">
                <a:solidFill>
                  <a:srgbClr val="FFFFFF"/>
                </a:solidFill>
                <a:latin typeface="Arial"/>
              </a:rPr>
              <a:t>Undersøg billederne</a:t>
            </a:r>
          </a:p>
        </p:txBody>
      </p:sp>
      <p:sp>
        <p:nvSpPr>
          <p:cNvPr id="558" name="CustomShape 8"/>
          <p:cNvSpPr/>
          <p:nvPr/>
        </p:nvSpPr>
        <p:spPr>
          <a:xfrm>
            <a:off x="2211840" y="4881240"/>
            <a:ext cx="25552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a-DK" sz="1600" b="1" strike="noStrike">
                <a:solidFill>
                  <a:srgbClr val="FFFFFF"/>
                </a:solidFill>
                <a:latin typeface="Arial"/>
              </a:rPr>
              <a:t>Tænk før du deler</a:t>
            </a:r>
          </a:p>
        </p:txBody>
      </p:sp>
      <p:sp>
        <p:nvSpPr>
          <p:cNvPr id="559" name="CustomShape 9"/>
          <p:cNvSpPr/>
          <p:nvPr/>
        </p:nvSpPr>
        <p:spPr>
          <a:xfrm>
            <a:off x="1578600" y="3830040"/>
            <a:ext cx="3008640" cy="4244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a-DK" sz="1600" b="1" strike="noStrike" dirty="0">
                <a:solidFill>
                  <a:srgbClr val="FFFFFF"/>
                </a:solidFill>
                <a:latin typeface="Arial"/>
              </a:rPr>
              <a:t>Sæt spørgsmålstegn ved dine egne overbevisninger</a:t>
            </a:r>
          </a:p>
        </p:txBody>
      </p:sp>
      <p:sp>
        <p:nvSpPr>
          <p:cNvPr id="560" name="CustomShape 10"/>
          <p:cNvSpPr/>
          <p:nvPr/>
        </p:nvSpPr>
        <p:spPr>
          <a:xfrm>
            <a:off x="2274120" y="2752200"/>
            <a:ext cx="24580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a-DK" sz="1600" b="1" strike="noStrike">
                <a:solidFill>
                  <a:srgbClr val="FFFFFF"/>
                </a:solidFill>
                <a:latin typeface="Arial"/>
              </a:rPr>
              <a:t>Bliv en myth-buster</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da-DK" sz="4000" b="1" strike="noStrike">
                <a:solidFill>
                  <a:srgbClr val="FFFFFF"/>
                </a:solidFill>
                <a:latin typeface="Arial"/>
              </a:rPr>
              <a:t>Faktatjek i tvivlstilfælde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SÅDAN REAGERER MAN PÅ DESINFORMATION</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2141280" y="2832840"/>
            <a:ext cx="220500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a-DK" sz="4000" b="1" strike="noStrike" dirty="0">
                <a:solidFill>
                  <a:srgbClr val="FFFFFF"/>
                </a:solidFill>
                <a:latin typeface="Arial"/>
              </a:rPr>
              <a:t>Anmeld</a:t>
            </a:r>
          </a:p>
        </p:txBody>
      </p:sp>
      <p:sp>
        <p:nvSpPr>
          <p:cNvPr id="566" name="CustomShape 4"/>
          <p:cNvSpPr/>
          <p:nvPr/>
        </p:nvSpPr>
        <p:spPr>
          <a:xfrm>
            <a:off x="1520280" y="347580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1600" b="1" strike="noStrike">
                <a:solidFill>
                  <a:srgbClr val="FFFFFF"/>
                </a:solidFill>
                <a:latin typeface="Arial"/>
              </a:rPr>
              <a:t>til platformene</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SÅDAN REAGERER MAN PÅ DESINFORMATION</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3</a:t>
            </a:r>
          </a:p>
        </p:txBody>
      </p:sp>
      <p:sp>
        <p:nvSpPr>
          <p:cNvPr id="579" name="CustomShape 3"/>
          <p:cNvSpPr/>
          <p:nvPr/>
        </p:nvSpPr>
        <p:spPr>
          <a:xfrm>
            <a:off x="7962840"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da-DK" sz="2800" b="1" strike="noStrike">
                <a:solidFill>
                  <a:srgbClr val="FFFFFF"/>
                </a:solidFill>
                <a:latin typeface="Arial"/>
              </a:rPr>
              <a:t>UDSKAM IKKE</a:t>
            </a:r>
          </a:p>
          <a:p>
            <a:pPr>
              <a:lnSpc>
                <a:spcPts val="2761"/>
              </a:lnSpc>
            </a:pPr>
            <a:r>
              <a:rPr lang="da-DK" sz="2800" b="1" strike="noStrike">
                <a:solidFill>
                  <a:srgbClr val="FFFFFF"/>
                </a:solidFill>
                <a:latin typeface="Arial"/>
              </a:rPr>
              <a:t>VIS EMPATI</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da-DK" sz="1800" b="0" strike="noStrike">
                <a:solidFill>
                  <a:srgbClr val="FFFFFF"/>
                </a:solidFill>
                <a:latin typeface="Arial"/>
              </a:rPr>
              <a:t>Udtryksformen </a:t>
            </a:r>
          </a:p>
          <a:p>
            <a:pPr>
              <a:lnSpc>
                <a:spcPts val="1760"/>
              </a:lnSpc>
            </a:pPr>
            <a:r>
              <a:rPr lang="da-DK" sz="1800" b="0" strike="noStrike">
                <a:solidFill>
                  <a:srgbClr val="FFFFFF"/>
                </a:solidFill>
                <a:latin typeface="Arial"/>
              </a:rPr>
              <a:t>"</a:t>
            </a:r>
            <a:r>
              <a:rPr lang="da-DK" sz="1800" b="1" strike="noStrike">
                <a:solidFill>
                  <a:srgbClr val="FFFFFF"/>
                </a:solidFill>
                <a:latin typeface="Arial"/>
              </a:rPr>
              <a:t>du tager fejl, og jeg har ret</a:t>
            </a:r>
            <a:r>
              <a:rPr lang="da-DK" sz="1800" b="0" strike="noStrike">
                <a:solidFill>
                  <a:srgbClr val="FFFFFF"/>
                </a:solidFill>
                <a:latin typeface="Arial"/>
              </a:rPr>
              <a:t>"</a:t>
            </a:r>
          </a:p>
          <a:p>
            <a:pPr>
              <a:lnSpc>
                <a:spcPts val="1760"/>
              </a:lnSpc>
            </a:pPr>
            <a:r>
              <a:rPr lang="da-DK" sz="1800" b="0" strike="noStrike">
                <a:solidFill>
                  <a:srgbClr val="FFFFFF"/>
                </a:solidFill>
                <a:latin typeface="Arial"/>
              </a:rPr>
              <a:t>virker ikke</a:t>
            </a:r>
          </a:p>
        </p:txBody>
      </p:sp>
      <p:sp>
        <p:nvSpPr>
          <p:cNvPr id="582" name="CustomShape 5"/>
          <p:cNvSpPr/>
          <p:nvPr/>
        </p:nvSpPr>
        <p:spPr>
          <a:xfrm>
            <a:off x="2673360" y="4087440"/>
            <a:ext cx="751458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2000" b="1" strike="noStrike" dirty="0">
                <a:solidFill>
                  <a:srgbClr val="FFFFFF"/>
                </a:solidFill>
                <a:latin typeface="Arial"/>
              </a:rPr>
              <a:t>Sådan taler man om desinformation med venner og familie</a:t>
            </a:r>
          </a:p>
        </p:txBody>
      </p:sp>
      <p:sp>
        <p:nvSpPr>
          <p:cNvPr id="583" name="CustomShape 6"/>
          <p:cNvSpPr/>
          <p:nvPr/>
        </p:nvSpPr>
        <p:spPr>
          <a:xfrm>
            <a:off x="2171700" y="5189040"/>
            <a:ext cx="8877300" cy="44995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2761"/>
              </a:lnSpc>
            </a:pPr>
            <a:r>
              <a:rPr lang="da-DK" sz="2800" b="1" strike="noStrike" dirty="0">
                <a:solidFill>
                  <a:srgbClr val="FFFFFF"/>
                </a:solidFill>
                <a:latin typeface="Arial"/>
              </a:rPr>
              <a:t>FORVENT IKKE ØJEBLIKKELIGE ÆNDRINGER</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da-DK" sz="1800" b="0" strike="noStrike">
                <a:solidFill>
                  <a:srgbClr val="FFFFFF"/>
                </a:solidFill>
                <a:latin typeface="Arial"/>
              </a:rPr>
              <a:t>Det kræver høflighed og tålmodighed at stoppe folk i at sprede desinformation</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da-DK" sz="2800" b="1" strike="noStrike">
                <a:solidFill>
                  <a:srgbClr val="FFFFFF"/>
                </a:solidFill>
                <a:latin typeface="Arial"/>
              </a:rPr>
              <a:t>VÆR AKTIV</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da-DK" sz="1800" b="0" strike="noStrike">
                <a:solidFill>
                  <a:srgbClr val="FFFFFF"/>
                </a:solidFill>
                <a:latin typeface="Arial"/>
              </a:rPr>
              <a:t>Vi har ALLE et ansvar for at forhindre spredning af vildledende oplysninger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GRUPPEARBEJDE —</a:t>
            </a:r>
            <a:r>
              <a:rPr lang="da-DK" sz="1800" b="1" strike="noStrike">
                <a:solidFill>
                  <a:srgbClr val="FFFFFF"/>
                </a:solidFill>
                <a:latin typeface="Arial"/>
              </a:rPr>
              <a:t> OPGAVER TIL 3-4 GRUPPER</a:t>
            </a:r>
          </a:p>
        </p:txBody>
      </p:sp>
      <p:sp>
        <p:nvSpPr>
          <p:cNvPr id="588" name="CustomShape 2"/>
          <p:cNvSpPr/>
          <p:nvPr/>
        </p:nvSpPr>
        <p:spPr>
          <a:xfrm>
            <a:off x="4696560" y="1078920"/>
            <a:ext cx="2885340" cy="5746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a-DK" sz="2000" b="1" strike="noStrike" dirty="0">
                <a:solidFill>
                  <a:srgbClr val="FFFFFF"/>
                </a:solidFill>
                <a:latin typeface="Arial"/>
              </a:rPr>
              <a:t>Opgaver til 3-4 grupper</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da-DK" sz="1800" b="1" strike="noStrike">
                <a:solidFill>
                  <a:srgbClr val="FFFFFF"/>
                </a:solidFill>
                <a:latin typeface="Arial"/>
              </a:rPr>
              <a:t>OPDEL I GRUPPER</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da-DK" sz="1800" b="1" strike="noStrike">
                <a:solidFill>
                  <a:srgbClr val="FFFFFF"/>
                </a:solidFill>
                <a:latin typeface="Arial"/>
              </a:rPr>
              <a:t>FÅ DIN HISTORIE OG DINE OPGAVER</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da-DK" sz="1800" b="1" strike="noStrike">
                <a:solidFill>
                  <a:srgbClr val="FFFFFF"/>
                </a:solidFill>
                <a:latin typeface="Arial"/>
              </a:rPr>
              <a:t>FORBERED EN FREMLÆGGELSE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dirty="0">
                <a:solidFill>
                  <a:srgbClr val="FFFFFF"/>
                </a:solidFill>
                <a:latin typeface="Arial"/>
              </a:rPr>
              <a:t>RESUMÉ </a:t>
            </a:r>
            <a:r>
              <a:rPr lang="da-DK" sz="1800" b="0" strike="noStrike" dirty="0" smtClean="0">
                <a:solidFill>
                  <a:srgbClr val="FFFFFF"/>
                </a:solidFill>
                <a:latin typeface="Arial"/>
              </a:rPr>
              <a:t>— </a:t>
            </a:r>
            <a:r>
              <a:rPr lang="da-DK" sz="1800" b="1" strike="noStrike" dirty="0" smtClean="0">
                <a:solidFill>
                  <a:srgbClr val="FFFFFF"/>
                </a:solidFill>
                <a:latin typeface="Arial"/>
              </a:rPr>
              <a:t>HVAD </a:t>
            </a:r>
            <a:r>
              <a:rPr lang="da-DK" sz="1800" b="1" strike="noStrike" dirty="0">
                <a:solidFill>
                  <a:srgbClr val="FFFFFF"/>
                </a:solidFill>
                <a:latin typeface="Arial"/>
              </a:rPr>
              <a:t>HAR VI LÆRT</a:t>
            </a:r>
            <a:r>
              <a:rPr lang="da-DK" sz="1800" b="1" strike="noStrike" dirty="0" smtClean="0">
                <a:solidFill>
                  <a:srgbClr val="FFFFFF"/>
                </a:solidFill>
                <a:latin typeface="Arial"/>
              </a:rPr>
              <a:t>? </a:t>
            </a:r>
            <a:r>
              <a:rPr lang="da-DK" dirty="0" smtClean="0">
                <a:solidFill>
                  <a:srgbClr val="FFFFFF"/>
                </a:solidFill>
              </a:rPr>
              <a:t>— </a:t>
            </a:r>
            <a:r>
              <a:rPr lang="da-DK" b="1" dirty="0" smtClean="0">
                <a:solidFill>
                  <a:srgbClr val="FFFFFF"/>
                </a:solidFill>
              </a:rPr>
              <a:t>TIPS</a:t>
            </a:r>
            <a:endParaRPr lang="da-DK" sz="1800" b="1" strike="noStrike" dirty="0">
              <a:solidFill>
                <a:srgbClr val="FFFFFF"/>
              </a:solidFill>
              <a:latin typeface="Arial"/>
            </a:endParaRP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5</a:t>
            </a:r>
          </a:p>
        </p:txBody>
      </p:sp>
      <p:sp>
        <p:nvSpPr>
          <p:cNvPr id="623" name="CustomShape 3"/>
          <p:cNvSpPr/>
          <p:nvPr/>
        </p:nvSpPr>
        <p:spPr>
          <a:xfrm>
            <a:off x="3225240" y="162756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8000" b="1" strike="noStrike">
                <a:solidFill>
                  <a:srgbClr val="FF5D00"/>
                </a:solidFill>
                <a:latin typeface="Arial"/>
              </a:rPr>
              <a:t>Hvad</a:t>
            </a:r>
          </a:p>
        </p:txBody>
      </p:sp>
      <p:sp>
        <p:nvSpPr>
          <p:cNvPr id="624" name="CustomShape 4"/>
          <p:cNvSpPr/>
          <p:nvPr/>
        </p:nvSpPr>
        <p:spPr>
          <a:xfrm>
            <a:off x="3225240" y="2541960"/>
            <a:ext cx="444048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a-DK" sz="8000" b="1" strike="noStrike" dirty="0">
                <a:solidFill>
                  <a:srgbClr val="164193"/>
                </a:solidFill>
                <a:latin typeface="Arial"/>
              </a:rPr>
              <a:t>Hvordan</a:t>
            </a:r>
          </a:p>
        </p:txBody>
      </p:sp>
      <p:sp>
        <p:nvSpPr>
          <p:cNvPr id="625" name="CustomShape 5"/>
          <p:cNvSpPr/>
          <p:nvPr/>
        </p:nvSpPr>
        <p:spPr>
          <a:xfrm>
            <a:off x="3225240" y="3495600"/>
            <a:ext cx="444048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a-DK" sz="8000" b="1" strike="noStrike" dirty="0">
                <a:solidFill>
                  <a:srgbClr val="164193"/>
                </a:solidFill>
                <a:latin typeface="Arial"/>
              </a:rPr>
              <a:t>Hvordan</a:t>
            </a:r>
          </a:p>
        </p:txBody>
      </p:sp>
      <p:sp>
        <p:nvSpPr>
          <p:cNvPr id="626" name="CustomShape 6"/>
          <p:cNvSpPr/>
          <p:nvPr/>
        </p:nvSpPr>
        <p:spPr>
          <a:xfrm>
            <a:off x="6095880" y="209340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1600" b="1" strike="noStrike">
                <a:solidFill>
                  <a:srgbClr val="FFFFFF"/>
                </a:solidFill>
                <a:latin typeface="Arial"/>
              </a:rPr>
              <a:t>er desinformation? </a:t>
            </a:r>
          </a:p>
        </p:txBody>
      </p:sp>
      <p:sp>
        <p:nvSpPr>
          <p:cNvPr id="627" name="CustomShape 7"/>
          <p:cNvSpPr/>
          <p:nvPr/>
        </p:nvSpPr>
        <p:spPr>
          <a:xfrm>
            <a:off x="7574160" y="309330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1600" b="1" strike="noStrike" dirty="0">
                <a:solidFill>
                  <a:srgbClr val="FFFFFF"/>
                </a:solidFill>
                <a:latin typeface="Arial"/>
              </a:rPr>
              <a:t>virker desinformation?</a:t>
            </a:r>
          </a:p>
        </p:txBody>
      </p:sp>
      <p:sp>
        <p:nvSpPr>
          <p:cNvPr id="628" name="CustomShape 8"/>
          <p:cNvSpPr/>
          <p:nvPr/>
        </p:nvSpPr>
        <p:spPr>
          <a:xfrm>
            <a:off x="7574160" y="407556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da-DK" sz="1600" b="1" strike="noStrike" dirty="0">
                <a:solidFill>
                  <a:srgbClr val="FFFFFF"/>
                </a:solidFill>
                <a:latin typeface="Arial"/>
              </a:rPr>
              <a:t>bør vi reagere på desinformation? </a:t>
            </a:r>
          </a:p>
        </p:txBody>
      </p:sp>
      <p:sp>
        <p:nvSpPr>
          <p:cNvPr id="629" name="CustomShape 9"/>
          <p:cNvSpPr/>
          <p:nvPr/>
        </p:nvSpPr>
        <p:spPr>
          <a:xfrm>
            <a:off x="3225240" y="4431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8000" b="1" strike="noStrike">
                <a:solidFill>
                  <a:srgbClr val="F49900"/>
                </a:solidFill>
                <a:latin typeface="Arial"/>
              </a:rPr>
              <a:t>Tips</a:t>
            </a:r>
          </a:p>
        </p:txBody>
      </p:sp>
      <p:sp>
        <p:nvSpPr>
          <p:cNvPr id="630" name="CustomShape 10"/>
          <p:cNvSpPr/>
          <p:nvPr/>
        </p:nvSpPr>
        <p:spPr>
          <a:xfrm>
            <a:off x="5717460" y="4959750"/>
            <a:ext cx="2507100" cy="36966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da-DK" sz="1600" b="1" strike="noStrike" dirty="0">
                <a:solidFill>
                  <a:srgbClr val="FFFFFF"/>
                </a:solidFill>
                <a:latin typeface="Arial"/>
              </a:rPr>
              <a:t>til at finde ud af mere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TIPS TIL AT FINDE UD AF MERE — </a:t>
            </a:r>
            <a:r>
              <a:rPr lang="da-DK" sz="1800" b="1" strike="noStrike">
                <a:solidFill>
                  <a:srgbClr val="FFFFFF"/>
                </a:solidFill>
                <a:latin typeface="Arial"/>
              </a:rPr>
              <a:t>ONLINESPIL OM DESINFORMATION (EKSTERNE RESSOURCER)</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da-DK" sz="1400" b="1" u="sng" strike="noStrike">
                <a:solidFill>
                  <a:srgbClr val="964277"/>
                </a:solidFill>
                <a:uFillTx/>
                <a:latin typeface="Arial"/>
                <a:hlinkClick r:id="rId3"/>
              </a:rPr>
              <a:t>The Bad News Game </a:t>
            </a:r>
            <a:r>
              <a:rPr lang="da-DK" sz="1400" b="0" strike="noStrike">
                <a:solidFill>
                  <a:srgbClr val="808080"/>
                </a:solidFill>
                <a:latin typeface="Arial"/>
              </a:rPr>
              <a:t>(adskillige sprog) og</a:t>
            </a:r>
            <a:r>
              <a:rPr lang="da-DK" sz="1400" strike="noStrike">
                <a:latin typeface="Arial"/>
              </a:rPr>
              <a:t> </a:t>
            </a:r>
            <a:r>
              <a:rPr lang="da-DK" sz="1400" u="sng" strike="noStrike">
                <a:solidFill>
                  <a:srgbClr val="964277"/>
                </a:solidFill>
                <a:uFillTx/>
                <a:latin typeface="Arial"/>
                <a:hlinkClick r:id="rId4"/>
              </a:rPr>
              <a:t>Bad News Game for børn</a:t>
            </a:r>
            <a:r>
              <a:rPr lang="da-DK" sz="1400" b="0" strike="noStrike">
                <a:solidFill>
                  <a:srgbClr val="808080"/>
                </a:solidFill>
                <a:latin typeface="Arial"/>
              </a:rPr>
              <a:t> (færre sprog).  </a:t>
            </a:r>
            <a:r>
              <a:rPr lang="da-DK"/>
              <a:t/>
            </a:r>
            <a:br>
              <a:rPr lang="da-DK"/>
            </a:br>
            <a:r>
              <a:rPr lang="da-DK" sz="1400" b="0" strike="noStrike">
                <a:solidFill>
                  <a:srgbClr val="808080"/>
                </a:solidFill>
                <a:latin typeface="Arial"/>
              </a:rPr>
              <a:t>Lav dine egne falske nyheder. Standardversion: fra 15 år og op. Version til børn: fra 8 år og op.</a:t>
            </a:r>
          </a:p>
          <a:p>
            <a:pPr marL="1035000">
              <a:lnSpc>
                <a:spcPct val="90000"/>
              </a:lnSpc>
              <a:spcBef>
                <a:spcPts val="1199"/>
              </a:spcBef>
              <a:tabLst>
                <a:tab pos="1060560" algn="l"/>
              </a:tabLst>
            </a:pPr>
            <a:r>
              <a:rPr lang="da-DK" sz="1200" b="0" i="1" strike="noStrike">
                <a:solidFill>
                  <a:srgbClr val="808080"/>
                </a:solidFill>
                <a:latin typeface="Arial"/>
              </a:rPr>
              <a:t>Tilgængelig på adskillige sprog.</a:t>
            </a:r>
          </a:p>
          <a:p>
            <a:pPr marL="863640" indent="-285480">
              <a:lnSpc>
                <a:spcPct val="90000"/>
              </a:lnSpc>
              <a:spcBef>
                <a:spcPts val="1199"/>
              </a:spcBef>
              <a:buClr>
                <a:srgbClr val="4365E2"/>
              </a:buClr>
              <a:buFont typeface="Arial"/>
              <a:buChar char="•"/>
              <a:tabLst>
                <a:tab pos="1060560" algn="l"/>
              </a:tabLst>
            </a:pPr>
            <a:r>
              <a:rPr lang="da-DK" sz="1400" b="1" u="sng" strike="noStrike">
                <a:solidFill>
                  <a:srgbClr val="964277"/>
                </a:solidFill>
                <a:uFillTx/>
                <a:latin typeface="Arial"/>
                <a:hlinkClick r:id="rId5"/>
              </a:rPr>
              <a:t>Ægte eller Photoshop?</a:t>
            </a:r>
            <a:r>
              <a:rPr lang="da-DK" sz="1400" b="1" strike="noStrike">
                <a:solidFill>
                  <a:srgbClr val="1D848A"/>
                </a:solidFill>
                <a:latin typeface="Arial"/>
              </a:rPr>
              <a:t> </a:t>
            </a:r>
            <a:r>
              <a:rPr lang="da-DK" sz="1400" b="0" strike="noStrike">
                <a:solidFill>
                  <a:srgbClr val="808080"/>
                </a:solidFill>
                <a:latin typeface="Arial"/>
              </a:rPr>
              <a:t>(EN) Test dine observationsevner for bedre at forstå billedmanipulation.</a:t>
            </a:r>
          </a:p>
          <a:p>
            <a:pPr marL="577800">
              <a:lnSpc>
                <a:spcPct val="90000"/>
              </a:lnSpc>
              <a:spcBef>
                <a:spcPts val="1199"/>
              </a:spcBef>
              <a:tabLst>
                <a:tab pos="1060560" algn="l"/>
              </a:tabLst>
            </a:pPr>
            <a:r>
              <a:rPr lang="da-DK" sz="1200" b="0" i="1" strike="noStrike">
                <a:solidFill>
                  <a:srgbClr val="808080"/>
                </a:solidFill>
                <a:latin typeface="Arial"/>
              </a:rPr>
              <a:t>	Kun tilgængelig på engelsk.</a:t>
            </a:r>
          </a:p>
          <a:p>
            <a:pPr marL="863640" indent="-285480">
              <a:lnSpc>
                <a:spcPct val="90000"/>
              </a:lnSpc>
              <a:spcBef>
                <a:spcPts val="1199"/>
              </a:spcBef>
              <a:buClr>
                <a:srgbClr val="4365E2"/>
              </a:buClr>
              <a:buFont typeface="Arial"/>
              <a:buChar char="•"/>
              <a:tabLst>
                <a:tab pos="1060560" algn="l"/>
              </a:tabLst>
            </a:pPr>
            <a:r>
              <a:rPr lang="da-DK" sz="1400" b="1" u="sng" strike="noStrike">
                <a:solidFill>
                  <a:srgbClr val="964277"/>
                </a:solidFill>
                <a:uFillTx/>
                <a:latin typeface="Arial"/>
                <a:hlinkClick r:id="rId6"/>
              </a:rPr>
              <a:t>Fakescape</a:t>
            </a:r>
            <a:r>
              <a:rPr lang="da-DK" sz="1400" strike="noStrike">
                <a:solidFill>
                  <a:srgbClr val="808080"/>
                </a:solidFill>
                <a:latin typeface="Arial"/>
              </a:rPr>
              <a:t> (CZ og EN).</a:t>
            </a:r>
            <a:r>
              <a:rPr lang="da-DK" sz="1400" b="0" strike="noStrike">
                <a:solidFill>
                  <a:srgbClr val="808080"/>
                </a:solidFill>
                <a:latin typeface="Arial"/>
              </a:rPr>
              <a:t> Spil, der lærer elever at "undslippe" falske nyheder. On demand og gratis for undervisere. Fra 13 år.</a:t>
            </a:r>
          </a:p>
          <a:p>
            <a:pPr marL="577800">
              <a:lnSpc>
                <a:spcPct val="90000"/>
              </a:lnSpc>
              <a:spcBef>
                <a:spcPts val="1199"/>
              </a:spcBef>
              <a:tabLst>
                <a:tab pos="1060560" algn="l"/>
              </a:tabLst>
            </a:pPr>
            <a:r>
              <a:rPr lang="da-DK" sz="1200" b="0" i="1" strike="noStrike">
                <a:solidFill>
                  <a:srgbClr val="808080"/>
                </a:solidFill>
                <a:latin typeface="Arial"/>
              </a:rPr>
              <a:t>	Tilgængelig på engelsk og tjekkisk.</a:t>
            </a:r>
          </a:p>
          <a:p>
            <a:pPr marL="863640" indent="-285480">
              <a:lnSpc>
                <a:spcPct val="90000"/>
              </a:lnSpc>
              <a:spcBef>
                <a:spcPts val="1199"/>
              </a:spcBef>
              <a:buClr>
                <a:srgbClr val="4365E2"/>
              </a:buClr>
              <a:buFont typeface="Arial"/>
              <a:buChar char="•"/>
              <a:tabLst>
                <a:tab pos="1060560" algn="l"/>
              </a:tabLst>
            </a:pPr>
            <a:r>
              <a:rPr lang="da-DK" sz="1400" b="1" u="sng" strike="noStrike">
                <a:solidFill>
                  <a:srgbClr val="964277"/>
                </a:solidFill>
                <a:uFillTx/>
                <a:latin typeface="Arial"/>
                <a:hlinkClick r:id="rId7"/>
              </a:rPr>
              <a:t>Fakey</a:t>
            </a:r>
            <a:r>
              <a:rPr lang="da-DK" sz="1400" strike="noStrike">
                <a:solidFill>
                  <a:srgbClr val="808080"/>
                </a:solidFill>
                <a:latin typeface="Arial"/>
              </a:rPr>
              <a:t> (EN).</a:t>
            </a:r>
            <a:r>
              <a:rPr lang="da-DK" sz="1400" b="0" strike="noStrike">
                <a:solidFill>
                  <a:srgbClr val="808080"/>
                </a:solidFill>
                <a:latin typeface="Arial"/>
              </a:rPr>
              <a:t> Spil, der underviser i mediekendskab, og hvordan folk reagerer på misinformation. Fra 16 år.</a:t>
            </a:r>
          </a:p>
          <a:p>
            <a:pPr marL="577800">
              <a:lnSpc>
                <a:spcPct val="90000"/>
              </a:lnSpc>
              <a:spcBef>
                <a:spcPts val="1199"/>
              </a:spcBef>
              <a:tabLst>
                <a:tab pos="1060560" algn="l"/>
              </a:tabLst>
            </a:pPr>
            <a:r>
              <a:rPr lang="da-DK" sz="1200" b="0" i="1" strike="noStrike">
                <a:solidFill>
                  <a:srgbClr val="808080"/>
                </a:solidFill>
                <a:latin typeface="Arial"/>
              </a:rPr>
              <a:t>	Kun tilgængelig på engelsk.</a:t>
            </a:r>
          </a:p>
          <a:p>
            <a:pPr marL="863640" indent="-285480">
              <a:lnSpc>
                <a:spcPct val="90000"/>
              </a:lnSpc>
              <a:spcBef>
                <a:spcPts val="1199"/>
              </a:spcBef>
              <a:buClr>
                <a:srgbClr val="4365E2"/>
              </a:buClr>
              <a:buFont typeface="Arial"/>
              <a:buChar char="•"/>
              <a:tabLst>
                <a:tab pos="1060560" algn="l"/>
              </a:tabLst>
            </a:pPr>
            <a:r>
              <a:rPr lang="da-DK" sz="1400" b="1" u="sng" strike="noStrike">
                <a:solidFill>
                  <a:srgbClr val="964277"/>
                </a:solidFill>
                <a:uFillTx/>
                <a:latin typeface="Arial"/>
                <a:hlinkClick r:id="rId8"/>
              </a:rPr>
              <a:t>Escape Fake</a:t>
            </a:r>
            <a:r>
              <a:rPr lang="da-DK" sz="1400" b="0" strike="noStrike">
                <a:solidFill>
                  <a:srgbClr val="808080"/>
                </a:solidFill>
                <a:latin typeface="Arial"/>
              </a:rPr>
              <a:t> (DE og EN). Spilapplikation, der kan downloades og på en sjov måde underviser i mediekendskab. Fra 15 år.</a:t>
            </a:r>
          </a:p>
          <a:p>
            <a:pPr marL="577800">
              <a:lnSpc>
                <a:spcPct val="90000"/>
              </a:lnSpc>
              <a:spcBef>
                <a:spcPts val="1199"/>
              </a:spcBef>
              <a:tabLst>
                <a:tab pos="1060560" algn="l"/>
              </a:tabLst>
            </a:pPr>
            <a:r>
              <a:rPr lang="da-DK" sz="1200" b="0" i="1" strike="noStrike">
                <a:solidFill>
                  <a:srgbClr val="808080"/>
                </a:solidFill>
                <a:latin typeface="Arial"/>
              </a:rPr>
              <a:t>	Tilgængelig på engelsk og tysk.</a:t>
            </a:r>
          </a:p>
          <a:p>
            <a:pPr marL="863640" indent="-285480">
              <a:lnSpc>
                <a:spcPct val="90000"/>
              </a:lnSpc>
              <a:spcBef>
                <a:spcPts val="1199"/>
              </a:spcBef>
              <a:buClr>
                <a:srgbClr val="4365E2"/>
              </a:buClr>
              <a:buFont typeface="Arial"/>
              <a:buChar char="•"/>
              <a:tabLst>
                <a:tab pos="1060560" algn="l"/>
              </a:tabLst>
            </a:pPr>
            <a:r>
              <a:rPr lang="da-DK" sz="1400" b="1" u="sng" strike="noStrike">
                <a:solidFill>
                  <a:srgbClr val="964277"/>
                </a:solidFill>
                <a:uFillTx/>
                <a:latin typeface="Arial"/>
                <a:hlinkClick r:id="rId9"/>
              </a:rPr>
              <a:t>Troll Factory</a:t>
            </a:r>
            <a:r>
              <a:rPr lang="da-DK" sz="1400" b="1" strike="noStrike">
                <a:solidFill>
                  <a:srgbClr val="1D848A"/>
                </a:solidFill>
                <a:latin typeface="Arial"/>
              </a:rPr>
              <a:t> </a:t>
            </a:r>
            <a:r>
              <a:rPr lang="da-DK" sz="1400" b="0" strike="noStrike">
                <a:solidFill>
                  <a:srgbClr val="808080"/>
                </a:solidFill>
                <a:latin typeface="Arial"/>
              </a:rPr>
              <a:t>(EN). Spilleren er en troll, der skaber falske nyheder. Fra 16 år.</a:t>
            </a:r>
          </a:p>
          <a:p>
            <a:pPr marL="577800">
              <a:lnSpc>
                <a:spcPct val="90000"/>
              </a:lnSpc>
              <a:spcBef>
                <a:spcPts val="1199"/>
              </a:spcBef>
              <a:tabLst>
                <a:tab pos="1060560" algn="l"/>
              </a:tabLst>
            </a:pPr>
            <a:r>
              <a:rPr lang="da-DK" sz="1200" b="0" i="1" strike="noStrike">
                <a:solidFill>
                  <a:srgbClr val="808080"/>
                </a:solidFill>
                <a:latin typeface="Arial"/>
              </a:rPr>
              <a:t>	Kun tilgængelig på engelsk.</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TIPS TIL AT FINDE UD AF MERE — </a:t>
            </a:r>
            <a:r>
              <a:rPr lang="da-DK" sz="1800" b="1" strike="noStrike">
                <a:solidFill>
                  <a:srgbClr val="FFFFFF"/>
                </a:solidFill>
                <a:latin typeface="Arial"/>
              </a:rPr>
              <a:t>FAKTATJEKKERE</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da-DK" sz="1400" b="0" strike="noStrike">
                <a:solidFill>
                  <a:srgbClr val="808080"/>
                </a:solidFill>
                <a:latin typeface="Arial"/>
              </a:rPr>
              <a:t>Lister over faktatjekkende organisationer i dit land opdateres via </a:t>
            </a:r>
            <a:r>
              <a:rPr lang="da-DK" sz="1400" b="1" u="sng" strike="noStrike">
                <a:solidFill>
                  <a:srgbClr val="964277"/>
                </a:solidFill>
                <a:uFillTx/>
                <a:latin typeface="Arial"/>
                <a:hlinkClick r:id="rId3"/>
              </a:rPr>
              <a:t>Poynter Institute</a:t>
            </a:r>
            <a:r>
              <a:rPr lang="da-DK" sz="1400" b="1" strike="noStrike">
                <a:latin typeface="Arial"/>
              </a:rPr>
              <a:t/>
            </a:r>
            <a:br>
              <a:rPr lang="da-DK" sz="1400" b="1" strike="noStrike">
                <a:latin typeface="Arial"/>
              </a:rPr>
            </a:br>
            <a:r>
              <a:rPr lang="da-DK" sz="1400" strike="noStrike">
                <a:solidFill>
                  <a:srgbClr val="808080"/>
                </a:solidFill>
                <a:latin typeface="Arial"/>
              </a:rPr>
              <a:t> og</a:t>
            </a:r>
            <a:r>
              <a:rPr lang="da-DK" sz="1400" strike="noStrike">
                <a:latin typeface="Arial"/>
              </a:rPr>
              <a:t> </a:t>
            </a:r>
            <a:r>
              <a:rPr lang="da-DK" sz="1400" b="1" u="sng" strike="noStrike">
                <a:solidFill>
                  <a:srgbClr val="964277"/>
                </a:solidFill>
                <a:uFillTx/>
                <a:latin typeface="Arial"/>
                <a:hlinkClick r:id="rId4"/>
              </a:rPr>
              <a:t>Facebook</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da-DK" sz="1400" b="0" strike="noStrike">
                <a:solidFill>
                  <a:srgbClr val="808080"/>
                </a:solidFill>
                <a:latin typeface="Arial"/>
              </a:rPr>
              <a:t>Søg efter resultater af faktatjek fra internettet om et emne eller en person med </a:t>
            </a:r>
            <a:r>
              <a:rPr lang="da-DK"/>
              <a:t/>
            </a:r>
            <a:br>
              <a:rPr lang="da-DK"/>
            </a:br>
            <a:r>
              <a:rPr lang="da-DK" sz="1400" b="1" u="sng" strike="noStrike">
                <a:solidFill>
                  <a:srgbClr val="964277"/>
                </a:solidFill>
                <a:uFillTx/>
                <a:latin typeface="Arial"/>
                <a:hlinkClick r:id="rId5"/>
              </a:rPr>
              <a:t>Google's Fact Check Explorer</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da-DK" sz="1400" b="1" u="sng" strike="noStrike">
                <a:solidFill>
                  <a:srgbClr val="964277"/>
                </a:solidFill>
                <a:uFillTx/>
                <a:latin typeface="Arial"/>
                <a:hlinkClick r:id="rId6"/>
              </a:rPr>
              <a:t>"Learn to Discern" </a:t>
            </a:r>
            <a:r>
              <a:rPr lang="da-DK" sz="1400" b="0" strike="noStrike">
                <a:solidFill>
                  <a:srgbClr val="808080"/>
                </a:solidFill>
                <a:latin typeface="Arial"/>
              </a:rPr>
              <a:t>– Media Literacy Trainer's Manual fra nonprofit IREX inden for global udvikling og uddannelse </a:t>
            </a:r>
            <a:r>
              <a:rPr lang="da-DK"/>
              <a:t/>
            </a:r>
            <a:br>
              <a:rPr lang="da-DK"/>
            </a:br>
            <a:endParaRPr lang="da-DK"/>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da-DK" sz="1400" b="0" strike="noStrike">
                <a:solidFill>
                  <a:srgbClr val="808080"/>
                </a:solidFill>
                <a:latin typeface="Arial"/>
              </a:rPr>
              <a:t>EU's egen </a:t>
            </a:r>
            <a:r>
              <a:rPr lang="da-DK" sz="1400" b="1" u="sng" strike="noStrike">
                <a:solidFill>
                  <a:srgbClr val="964277"/>
                </a:solidFill>
                <a:uFillTx/>
                <a:latin typeface="Arial"/>
                <a:hlinkClick r:id="rId7"/>
              </a:rPr>
              <a:t>anti-desinformationsgruppe</a:t>
            </a:r>
            <a:r>
              <a:rPr lang="da-DK" sz="1400" b="0" strike="noStrike">
                <a:solidFill>
                  <a:srgbClr val="808080"/>
                </a:solidFill>
                <a:latin typeface="Arial"/>
              </a:rPr>
              <a:t> og</a:t>
            </a:r>
            <a:r>
              <a:rPr lang="da-DK" sz="1400" b="1" strike="noStrike">
                <a:solidFill>
                  <a:srgbClr val="808080"/>
                </a:solidFill>
                <a:latin typeface="Arial"/>
              </a:rPr>
              <a:t> "</a:t>
            </a:r>
            <a:r>
              <a:rPr lang="da-DK" sz="1400" b="1" u="sng" strike="noStrike">
                <a:solidFill>
                  <a:srgbClr val="964277"/>
                </a:solidFill>
                <a:uFillTx/>
                <a:latin typeface="Arial"/>
                <a:hlinkClick r:id="rId8"/>
              </a:rPr>
              <a:t>tænk før du deler</a:t>
            </a:r>
            <a:r>
              <a:rPr lang="da-DK" sz="1400" b="1" strike="noStrike">
                <a:solidFill>
                  <a:srgbClr val="808080"/>
                </a:solidFill>
                <a:latin typeface="Arial"/>
              </a:rPr>
              <a:t>"-</a:t>
            </a:r>
            <a:r>
              <a:rPr lang="da-DK" sz="1400" b="0" strike="noStrike">
                <a:solidFill>
                  <a:srgbClr val="808080"/>
                </a:solidFill>
                <a:latin typeface="Arial"/>
              </a:rPr>
              <a:t>kampagne</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TIPS TIL AT FINDE UD AF MERE — </a:t>
            </a:r>
            <a:r>
              <a:rPr lang="da-DK" sz="1800" b="1" strike="noStrike">
                <a:solidFill>
                  <a:srgbClr val="FFFFFF"/>
                </a:solidFill>
                <a:latin typeface="Arial"/>
              </a:rPr>
              <a:t>NATIONALE RESSOURCER</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a-DK" sz="1400" b="1" strike="noStrike">
                <a:solidFill>
                  <a:srgbClr val="0A1641"/>
                </a:solidFill>
                <a:latin typeface="Arial"/>
              </a:rPr>
              <a:t>ØSTRIG</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6"/>
              </a:rPr>
              <a:t>Click &amp; Check</a:t>
            </a:r>
            <a:r>
              <a:rPr lang="da-DK"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BELGIEN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BULGARIEN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8"/>
              </a:rPr>
              <a:t>Gramoten</a:t>
            </a:r>
            <a:r>
              <a:rPr lang="da-DK"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KROATIEN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9"/>
              </a:rPr>
              <a:t>Forening for kommunikation og mediekultur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0"/>
              </a:rPr>
              <a:t>Børn af medierne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1"/>
              </a:rPr>
              <a:t>Dage til mediekendskab</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a-DK" sz="1400" b="1" strike="noStrike">
                <a:solidFill>
                  <a:srgbClr val="0A1641"/>
                </a:solidFill>
                <a:latin typeface="Arial"/>
              </a:rPr>
              <a:t>CYPERN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2"/>
              </a:rPr>
              <a:t>Bekæmpelse af misinformation gennem mediekendskab </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TJEKKIET</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3"/>
              </a:rPr>
              <a:t>Clovekvtisni</a:t>
            </a:r>
            <a:r>
              <a:rPr lang="da-DK"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5"/>
              </a:rPr>
              <a:t>Elpida</a:t>
            </a:r>
            <a:r>
              <a:rPr lang="da-DK"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DANMARK</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6"/>
              </a:rPr>
              <a:t>International mediestøtte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7"/>
              </a:rPr>
              <a:t>TjekDet</a:t>
            </a:r>
            <a:r>
              <a:rPr lang="da-DK"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8"/>
              </a:rPr>
              <a:t>DR Detektor</a:t>
            </a:r>
            <a:r>
              <a:rPr lang="da-DK"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20"/>
              </a:rPr>
              <a:t>Børneavisen</a:t>
            </a:r>
            <a:r>
              <a:rPr lang="da-DK"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21"/>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ET PAR EKSEMPLER</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da-DK" sz="1400" b="1" strike="noStrike">
                <a:solidFill>
                  <a:srgbClr val="0B1741"/>
                </a:solidFill>
                <a:latin typeface="Arial"/>
              </a:rPr>
              <a:t>MISVISENDE BILLEDTEKST</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da-DK" sz="1400" b="1" strike="noStrike">
                <a:solidFill>
                  <a:srgbClr val="0B1741"/>
                </a:solidFill>
                <a:latin typeface="Arial"/>
              </a:rPr>
              <a:t>KILDEN FINDES IKKE</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80"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a-DK" sz="2800" b="1" strike="noStrike">
                <a:solidFill>
                  <a:srgbClr val="FFFFFF"/>
                </a:solidFill>
                <a:latin typeface="Arial"/>
              </a:rPr>
              <a:t>FALSK</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da-DK" sz="1400" b="1" strike="noStrike">
                <a:solidFill>
                  <a:srgbClr val="0A1641"/>
                </a:solidFill>
                <a:latin typeface="Arial"/>
              </a:rPr>
              <a:t>Billedet tilhører en anden piges konto, der fra netop den vinkel ligner Greta.</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da-DK" sz="1400" b="1" strike="noStrike">
                <a:solidFill>
                  <a:srgbClr val="0A1641"/>
                </a:solidFill>
                <a:latin typeface="Arial"/>
              </a:rPr>
              <a:t>Dailypresser.com er ikke et ægte nyhedswebsted, opslaget var fuldstændig opdigtet.</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da-DK" sz="2800" b="1" strike="noStrike">
                <a:solidFill>
                  <a:srgbClr val="FFFFFF"/>
                </a:solidFill>
                <a:latin typeface="Arial"/>
              </a:rPr>
              <a:t>FALSK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ANBEFALINGER TIL YDERLIGERE LÆSNING</a:t>
            </a:r>
            <a:r>
              <a:rPr lang="da-DK" sz="1800" b="1" strike="noStrike">
                <a:solidFill>
                  <a:srgbClr val="FFFFFF"/>
                </a:solidFill>
                <a:latin typeface="Arial"/>
              </a:rPr>
              <a:t> — NATIONALE RESSOURCER</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a-DK" sz="1400" b="1" strike="noStrike">
                <a:solidFill>
                  <a:srgbClr val="0A1641"/>
                </a:solidFill>
                <a:latin typeface="Arial"/>
              </a:rPr>
              <a:t>ESTLAND</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4"/>
              </a:rPr>
              <a:t>SALTO Participation &amp; Informa</a:t>
            </a:r>
            <a:r>
              <a:rPr lang="da-DK" sz="1400" b="1" u="sng" strike="noStrike">
                <a:solidFill>
                  <a:srgbClr val="964277"/>
                </a:solidFill>
                <a:uFillTx/>
                <a:latin typeface="Arial"/>
                <a:hlinkClick r:id="rId4"/>
              </a:rPr>
              <a:t>tion</a:t>
            </a:r>
          </a:p>
          <a:p>
            <a:pPr>
              <a:lnSpc>
                <a:spcPct val="90000"/>
              </a:lnSpc>
              <a:spcBef>
                <a:spcPts val="1199"/>
              </a:spcBef>
            </a:pPr>
            <a:endParaRPr lang="fr-BE" sz="1400" b="0" strike="noStrike" spc="-1">
              <a:latin typeface="Arial"/>
            </a:endParaRPr>
          </a:p>
          <a:p>
            <a:pPr>
              <a:lnSpc>
                <a:spcPct val="90000"/>
              </a:lnSpc>
              <a:spcBef>
                <a:spcPts val="1199"/>
              </a:spcBef>
            </a:pPr>
            <a:r>
              <a:rPr lang="da-DK" sz="1400" b="1" strike="noStrike">
                <a:solidFill>
                  <a:srgbClr val="0A1641"/>
                </a:solidFill>
                <a:latin typeface="Arial"/>
              </a:rPr>
              <a:t>FINLAND</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5"/>
              </a:rPr>
              <a:t>Mediekendskab i Finland</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7"/>
              </a:rPr>
              <a:t>Undervisning i mediekendskab</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8"/>
              </a:rPr>
              <a:t>Mediataitoviikko</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9"/>
              </a:rPr>
              <a:t>Mediakasvastus</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0"/>
              </a:rPr>
              <a:t>YLE Digitrennit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1"/>
              </a:rPr>
              <a:t>YLE</a:t>
            </a:r>
            <a:r>
              <a:rPr lang="da-DK" sz="1200" b="0" u="sng" strike="noStrike">
                <a:solidFill>
                  <a:srgbClr val="964277"/>
                </a:solidFill>
                <a:uFillTx/>
                <a:latin typeface="Arial"/>
                <a:hlinkClick r:id="rId11"/>
              </a:rPr>
              <a:t> </a:t>
            </a:r>
            <a:r>
              <a:rPr lang="da-DK" sz="1200" b="1" u="sng" strike="noStrike">
                <a:solidFill>
                  <a:srgbClr val="964277"/>
                </a:solidFill>
                <a:uFillTx/>
                <a:latin typeface="Arial"/>
                <a:hlinkClick r:id="rId11"/>
              </a:rPr>
              <a:t>Uutisluokka</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FRANKRIG</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2"/>
              </a:rPr>
              <a:t>IREX Europe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a-DK" sz="1400" b="1" strike="noStrike">
                <a:solidFill>
                  <a:srgbClr val="0A1641"/>
                </a:solidFill>
                <a:latin typeface="Arial"/>
              </a:rPr>
              <a:t>TYSKLAND</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4"/>
              </a:rPr>
              <a:t>SCHAU HIN! Was Dein Kind mit Medien macht</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8"/>
              </a:rPr>
              <a:t>ACT ON! aktiv + selbstbestimmt online</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9"/>
              </a:rPr>
              <a:t>Kindersuchmaschine "Blinde Kuh"</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20"/>
              </a:rPr>
              <a:t>DW Akademie</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GRÆKENLAND</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21"/>
              </a:rPr>
              <a:t>Institut for mediekendskab</a:t>
            </a:r>
            <a:r>
              <a:rPr lang="da-DK"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22"/>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ANBEFALINGER TIL YDERLIGERE LÆSNING</a:t>
            </a:r>
            <a:r>
              <a:rPr lang="da-DK" sz="1800" b="1" strike="noStrike">
                <a:solidFill>
                  <a:srgbClr val="FFFFFF"/>
                </a:solidFill>
                <a:latin typeface="Arial"/>
              </a:rPr>
              <a:t> — NATIONALE RESSOURCER</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a-DK" sz="1400" b="1" strike="noStrike">
                <a:solidFill>
                  <a:srgbClr val="0A1641"/>
                </a:solidFill>
                <a:latin typeface="Arial"/>
              </a:rPr>
              <a:t>UNGARN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IRLAND</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ITALIEN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7"/>
              </a:rPr>
              <a:t>Medieuddannelse</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8"/>
              </a:rPr>
              <a:t>Eurispes</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LETLAND</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9"/>
              </a:rPr>
              <a:t>Pilna doma (Full Thought)</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3"/>
              </a:rPr>
              <a:t>Superheroes in the Internet</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a-DK" sz="1400" b="1" strike="noStrike">
                <a:solidFill>
                  <a:srgbClr val="0A1641"/>
                </a:solidFill>
                <a:latin typeface="Arial"/>
              </a:rPr>
              <a:t>LITAUEN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4"/>
              </a:rPr>
              <a:t>Draugiškas internetas (Friendly Internet)</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6"/>
              </a:rPr>
              <a:t>Platform for mediekendskab</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LUXEMBOURG</a:t>
            </a:r>
          </a:p>
          <a:p>
            <a:pPr marL="171360" indent="-171000">
              <a:lnSpc>
                <a:spcPct val="90000"/>
              </a:lnSpc>
              <a:spcBef>
                <a:spcPts val="1199"/>
              </a:spcBef>
              <a:buClr>
                <a:srgbClr val="40BAD2"/>
              </a:buClr>
              <a:buFont typeface="Arial"/>
              <a:buChar char="•"/>
            </a:pPr>
            <a:r>
              <a:rPr lang="da-DK"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MALTA</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9"/>
              </a:rPr>
              <a:t>BeSmartOnline!</a:t>
            </a:r>
            <a:r>
              <a:rPr lang="da-DK"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NEDERLANDENE</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21"/>
              </a:rPr>
              <a:t>European Journalism Centre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22"/>
              </a:rPr>
              <a:t>Hoezomediawijs</a:t>
            </a:r>
            <a:r>
              <a:rPr lang="da-DK"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23"/>
              </a:rPr>
              <a:t>Bad News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ANBEFALINGER TIL YDERLIGERE LÆSNING</a:t>
            </a:r>
            <a:r>
              <a:rPr lang="da-DK" sz="1800" b="1" strike="noStrike">
                <a:solidFill>
                  <a:srgbClr val="FFFFFF"/>
                </a:solidFill>
                <a:latin typeface="Arial"/>
              </a:rPr>
              <a:t> — NATIONALE RESSOURCER</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1400" b="1" strike="noStrike">
                <a:solidFill>
                  <a:srgbClr val="0A1641"/>
                </a:solidFill>
                <a:latin typeface="Arial"/>
              </a:rPr>
              <a:t>POLEN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3"/>
              </a:rPr>
              <a:t>Stefan Batory-fonden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4"/>
              </a:rPr>
              <a:t>Journalistic Craft for Neighborhood</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6"/>
              </a:rPr>
              <a:t>Center for Borgerundervisning</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8"/>
              </a:rPr>
              <a:t>Et barn på nettet</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9"/>
              </a:rPr>
              <a:t>Panoptykon-fonden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0"/>
              </a:rPr>
              <a:t>Polsk forening for mediekendskab</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1"/>
              </a:rPr>
              <a:t>Skolen med klassefonden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da-DK" sz="1400" b="1" strike="noStrike">
                <a:solidFill>
                  <a:srgbClr val="0A1641"/>
                </a:solidFill>
                <a:latin typeface="Arial"/>
              </a:rPr>
              <a:t>PORTUGAL</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6"/>
              </a:rPr>
              <a:t>National Digital Competence Initiative e.2030</a:t>
            </a:r>
          </a:p>
          <a:p>
            <a:pPr>
              <a:lnSpc>
                <a:spcPct val="90000"/>
              </a:lnSpc>
              <a:spcBef>
                <a:spcPts val="1199"/>
              </a:spcBef>
            </a:pPr>
            <a:endParaRPr lang="fr-BE" sz="1200" b="0" strike="noStrike" spc="-1">
              <a:latin typeface="Arial"/>
            </a:endParaRPr>
          </a:p>
          <a:p>
            <a:pPr>
              <a:lnSpc>
                <a:spcPct val="90000"/>
              </a:lnSpc>
              <a:spcBef>
                <a:spcPts val="1199"/>
              </a:spcBef>
            </a:pPr>
            <a:r>
              <a:rPr lang="da-DK" sz="1400" b="1" strike="noStrike">
                <a:solidFill>
                  <a:srgbClr val="0A1641"/>
                </a:solidFill>
                <a:latin typeface="Arial"/>
              </a:rPr>
              <a:t>RUMÆNIEN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7"/>
              </a:rPr>
              <a:t>ActiveWatch</a:t>
            </a:r>
            <a:r>
              <a:rPr lang="da-DK"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9"/>
              </a:rPr>
              <a:t>Funky Citizens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20"/>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da-DK" sz="1400" b="1" strike="noStrike">
                <a:solidFill>
                  <a:srgbClr val="0A1641"/>
                </a:solidFill>
                <a:latin typeface="Arial"/>
              </a:rPr>
              <a:t>SLOVAKIET</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21"/>
              </a:rPr>
              <a:t>Council for Broadcasting and Retransmission</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ANBEFALINGER TIL YDERLIGERE LÆSNING</a:t>
            </a:r>
            <a:r>
              <a:rPr lang="da-DK" sz="1800" b="1" strike="noStrike">
                <a:solidFill>
                  <a:srgbClr val="FFFFFF"/>
                </a:solidFill>
                <a:latin typeface="Arial"/>
              </a:rPr>
              <a:t> — NATIONALE RESSOURCER</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1400" b="1" strike="noStrike">
                <a:solidFill>
                  <a:srgbClr val="0A1641"/>
                </a:solidFill>
                <a:latin typeface="Arial"/>
              </a:rPr>
              <a:t>SPANIEN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1400" b="1" strike="noStrike">
                <a:solidFill>
                  <a:srgbClr val="0A1641"/>
                </a:solidFill>
                <a:latin typeface="Arial"/>
              </a:rPr>
              <a:t>SLOVENIEN</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7"/>
              </a:rPr>
              <a:t>MIPI – medijska in informacijska pismenost</a:t>
            </a:r>
            <a:r>
              <a:rPr lang="da-DK"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9"/>
              </a:rPr>
              <a:t>Otroci in mediji: iskanje resnice v svetu novic</a:t>
            </a:r>
            <a:r>
              <a:rPr lang="da-DK"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0"/>
              </a:rPr>
              <a:t>Medijska pismenost</a:t>
            </a:r>
            <a:r>
              <a:rPr lang="da-DK"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1"/>
              </a:rPr>
              <a:t>Safe</a:t>
            </a:r>
            <a:r>
              <a:rPr lang="da-DK"/>
              <a:t/>
            </a:r>
            <a:br>
              <a:rPr lang="da-DK"/>
            </a:br>
            <a:r>
              <a:rPr lang="da-DK" sz="1200" b="1" strike="noStrike">
                <a:solidFill>
                  <a:srgbClr val="0A1641"/>
                </a:solidFill>
                <a:latin typeface="Arial"/>
              </a:rPr>
              <a:t> </a:t>
            </a:r>
          </a:p>
          <a:p>
            <a:pPr>
              <a:lnSpc>
                <a:spcPct val="90000"/>
              </a:lnSpc>
              <a:spcBef>
                <a:spcPts val="1199"/>
              </a:spcBef>
            </a:pPr>
            <a:r>
              <a:rPr lang="da-DK" sz="1400" b="1" strike="noStrike">
                <a:solidFill>
                  <a:srgbClr val="0A1641"/>
                </a:solidFill>
                <a:latin typeface="Arial"/>
              </a:rPr>
              <a:t>SVERIGE</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3"/>
              </a:rPr>
              <a:t>Det svenske internationale udviklingsagentur</a:t>
            </a:r>
          </a:p>
          <a:p>
            <a:pPr marL="182880" indent="-182520">
              <a:lnSpc>
                <a:spcPct val="90000"/>
              </a:lnSpc>
              <a:spcBef>
                <a:spcPts val="1199"/>
              </a:spcBef>
              <a:buClr>
                <a:srgbClr val="40BAD2"/>
              </a:buClr>
              <a:buFont typeface="Wingdings 2" charset="2"/>
              <a:buChar char=""/>
            </a:pPr>
            <a:r>
              <a:rPr lang="da-DK" sz="1200" b="1" u="sng" strike="noStrike">
                <a:solidFill>
                  <a:srgbClr val="964277"/>
                </a:solidFill>
                <a:uFillTx/>
                <a:latin typeface="Arial"/>
                <a:hlinkClick r:id="rId14"/>
              </a:rPr>
              <a:t>FOJO</a:t>
            </a:r>
            <a:r>
              <a:rPr lang="da-DK"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LEKTIONSPLAN</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649680"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da-DK" sz="2400" b="1" strike="noStrike">
                  <a:solidFill>
                    <a:srgbClr val="FFFFFF"/>
                  </a:solidFill>
                  <a:latin typeface="Arial"/>
                </a:rPr>
                <a:t>GRUPPEARBEJDE</a:t>
              </a:r>
            </a:p>
            <a:p>
              <a:pPr marL="457200">
                <a:lnSpc>
                  <a:spcPts val="1559"/>
                </a:lnSpc>
              </a:pPr>
              <a:r>
                <a:rPr lang="da-DK" sz="1400" b="1" strike="noStrike">
                  <a:solidFill>
                    <a:srgbClr val="FFFFFF"/>
                  </a:solidFill>
                  <a:latin typeface="Arial"/>
                </a:rPr>
                <a:t>CASESTUDIER</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a-DK" sz="4000" b="1" strike="noStrike">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da-DK" sz="2400" b="1" strike="noStrike">
                  <a:solidFill>
                    <a:srgbClr val="FFFFFF"/>
                  </a:solidFill>
                  <a:latin typeface="Arial"/>
                </a:rPr>
                <a:t>FORSTÅ DESINFORMATION</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a-DK" sz="4000" b="1" strike="noStrike">
                  <a:solidFill>
                    <a:srgbClr val="FFFFFF"/>
                  </a:solidFill>
                  <a:latin typeface="Arial"/>
                </a:rPr>
                <a:t>1</a:t>
              </a:r>
            </a:p>
          </p:txBody>
        </p:sp>
      </p:grpSp>
      <p:grpSp>
        <p:nvGrpSpPr>
          <p:cNvPr id="322" name="Group 8"/>
          <p:cNvGrpSpPr/>
          <p:nvPr/>
        </p:nvGrpSpPr>
        <p:grpSpPr>
          <a:xfrm>
            <a:off x="1319040" y="4677120"/>
            <a:ext cx="3717780" cy="772560"/>
            <a:chOff x="1319040" y="4677120"/>
            <a:chExt cx="3717780" cy="772560"/>
          </a:xfrm>
        </p:grpSpPr>
        <p:sp>
          <p:nvSpPr>
            <p:cNvPr id="323" name="CustomShape 9"/>
            <p:cNvSpPr/>
            <p:nvPr/>
          </p:nvSpPr>
          <p:spPr>
            <a:xfrm>
              <a:off x="1319040" y="4699800"/>
              <a:ext cx="371778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da-DK" sz="2400" b="1" strike="noStrike" dirty="0">
                  <a:solidFill>
                    <a:srgbClr val="FFFFFF"/>
                  </a:solidFill>
                  <a:latin typeface="Arial"/>
                </a:rPr>
                <a:t>PRÆSENTATIONER</a:t>
              </a:r>
            </a:p>
            <a:p>
              <a:pPr marL="457200">
                <a:lnSpc>
                  <a:spcPts val="2259"/>
                </a:lnSpc>
              </a:pPr>
              <a:r>
                <a:rPr lang="da-DK" sz="2400" b="1" strike="noStrike" dirty="0">
                  <a:solidFill>
                    <a:srgbClr val="FFFFFF"/>
                  </a:solidFill>
                  <a:latin typeface="Arial"/>
                </a:rPr>
                <a:t>OG DEBAT</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a-DK" sz="4000" b="1" strike="noStrike">
                  <a:solidFill>
                    <a:srgbClr val="FFFFFF"/>
                  </a:solidFill>
                  <a:latin typeface="Arial"/>
                </a:rPr>
                <a:t>3</a:t>
              </a:r>
            </a:p>
          </p:txBody>
        </p:sp>
      </p:grpSp>
      <p:grpSp>
        <p:nvGrpSpPr>
          <p:cNvPr id="325" name="Group 11"/>
          <p:cNvGrpSpPr/>
          <p:nvPr/>
        </p:nvGrpSpPr>
        <p:grpSpPr>
          <a:xfrm>
            <a:off x="6910920" y="4641480"/>
            <a:ext cx="4237200" cy="742680"/>
            <a:chOff x="6910920" y="4641480"/>
            <a:chExt cx="4237200" cy="742680"/>
          </a:xfrm>
        </p:grpSpPr>
        <p:sp>
          <p:nvSpPr>
            <p:cNvPr id="326" name="CustomShape 12"/>
            <p:cNvSpPr/>
            <p:nvPr/>
          </p:nvSpPr>
          <p:spPr>
            <a:xfrm>
              <a:off x="6910920" y="4641480"/>
              <a:ext cx="423720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da-DK" sz="2400" b="1" strike="noStrike" dirty="0">
                  <a:solidFill>
                    <a:srgbClr val="FFFFFF"/>
                  </a:solidFill>
                  <a:latin typeface="Arial"/>
                </a:rPr>
                <a:t>RESUMÉ OG TIPS TIL AT LÆRE MERE</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a-DK" sz="4000" b="1" strike="noStrike">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FORSTÅ DESINFORMATION</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8000" b="1" strike="noStrike">
                <a:solidFill>
                  <a:srgbClr val="FF5D00"/>
                </a:solidFill>
                <a:latin typeface="Arial"/>
              </a:rPr>
              <a:t>Hvad</a:t>
            </a:r>
          </a:p>
        </p:txBody>
      </p:sp>
      <p:sp>
        <p:nvSpPr>
          <p:cNvPr id="330" name="CustomShape 3"/>
          <p:cNvSpPr/>
          <p:nvPr/>
        </p:nvSpPr>
        <p:spPr>
          <a:xfrm>
            <a:off x="3884400" y="2686320"/>
            <a:ext cx="432996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a-DK" sz="8000" b="1" strike="noStrike" dirty="0">
                <a:solidFill>
                  <a:srgbClr val="164193"/>
                </a:solidFill>
                <a:latin typeface="Arial"/>
              </a:rPr>
              <a:t>Hvordan</a:t>
            </a:r>
          </a:p>
        </p:txBody>
      </p:sp>
      <p:sp>
        <p:nvSpPr>
          <p:cNvPr id="331" name="CustomShape 4"/>
          <p:cNvSpPr/>
          <p:nvPr/>
        </p:nvSpPr>
        <p:spPr>
          <a:xfrm>
            <a:off x="3884400" y="3924720"/>
            <a:ext cx="447474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a-DK" sz="8000" b="1" strike="noStrike" dirty="0" smtClean="0">
                <a:solidFill>
                  <a:srgbClr val="164193"/>
                </a:solidFill>
                <a:latin typeface="Arial"/>
              </a:rPr>
              <a:t>Hvordan</a:t>
            </a:r>
            <a:endParaRPr lang="da-DK" sz="8000" b="1" strike="noStrike" dirty="0">
              <a:solidFill>
                <a:srgbClr val="164193"/>
              </a:solidFill>
              <a:latin typeface="Arial"/>
            </a:endParaRP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53340" y="2012650"/>
            <a:ext cx="2128680" cy="780830"/>
            <a:chOff x="6630480" y="2013070"/>
            <a:chExt cx="2128680" cy="780830"/>
          </a:xfrm>
        </p:grpSpPr>
        <p:sp>
          <p:nvSpPr>
            <p:cNvPr id="334" name="CustomShape 6"/>
            <p:cNvSpPr/>
            <p:nvPr/>
          </p:nvSpPr>
          <p:spPr>
            <a:xfrm>
              <a:off x="6630480" y="201307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1600" b="1" strike="noStrike" dirty="0">
                  <a:solidFill>
                    <a:srgbClr val="FFFFFF"/>
                  </a:solidFill>
                  <a:latin typeface="Arial"/>
                </a:rPr>
                <a:t>er desinformation? </a:t>
              </a:r>
            </a:p>
          </p:txBody>
        </p:sp>
        <p:sp>
          <p:nvSpPr>
            <p:cNvPr id="335" name="CustomShape 7"/>
            <p:cNvSpPr/>
            <p:nvPr/>
          </p:nvSpPr>
          <p:spPr>
            <a:xfrm>
              <a:off x="6630480" y="246018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1600" b="1" strike="noStrike" dirty="0">
                  <a:solidFill>
                    <a:srgbClr val="FE5D00"/>
                  </a:solidFill>
                  <a:latin typeface="Arial"/>
                </a:rPr>
                <a:t>Eksempler</a:t>
              </a:r>
            </a:p>
          </p:txBody>
        </p:sp>
        <p:sp>
          <p:nvSpPr>
            <p:cNvPr id="336" name="CustomShape 8"/>
            <p:cNvSpPr/>
            <p:nvPr/>
          </p:nvSpPr>
          <p:spPr>
            <a:xfrm rot="5400000">
              <a:off x="7831440" y="256837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8125800" y="4365920"/>
            <a:ext cx="4035780" cy="760760"/>
            <a:chOff x="6672900" y="4568500"/>
            <a:chExt cx="4035780" cy="760760"/>
          </a:xfrm>
        </p:grpSpPr>
        <p:sp>
          <p:nvSpPr>
            <p:cNvPr id="338" name="CustomShape 10"/>
            <p:cNvSpPr/>
            <p:nvPr/>
          </p:nvSpPr>
          <p:spPr>
            <a:xfrm>
              <a:off x="6672900" y="499554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da-DK" sz="1600" b="1" strike="noStrike" dirty="0">
                  <a:solidFill>
                    <a:srgbClr val="164193"/>
                  </a:solidFill>
                  <a:latin typeface="Arial"/>
                </a:rPr>
                <a:t>Anbefalede reaktioner</a:t>
              </a:r>
            </a:p>
          </p:txBody>
        </p:sp>
        <p:sp>
          <p:nvSpPr>
            <p:cNvPr id="339" name="CustomShape 11"/>
            <p:cNvSpPr/>
            <p:nvPr/>
          </p:nvSpPr>
          <p:spPr>
            <a:xfrm>
              <a:off x="6691440" y="456850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da-DK" sz="1600" b="1" strike="noStrike" dirty="0">
                  <a:solidFill>
                    <a:srgbClr val="FFFFFF"/>
                  </a:solidFill>
                  <a:latin typeface="Arial"/>
                </a:rPr>
                <a:t>bør vi reagere på desinformation? </a:t>
              </a:r>
            </a:p>
          </p:txBody>
        </p:sp>
        <p:sp>
          <p:nvSpPr>
            <p:cNvPr id="340" name="CustomShape 12"/>
            <p:cNvSpPr/>
            <p:nvPr/>
          </p:nvSpPr>
          <p:spPr>
            <a:xfrm rot="5400000">
              <a:off x="895464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8252610" y="3261780"/>
            <a:ext cx="2917710" cy="815180"/>
            <a:chOff x="8252610" y="3261780"/>
            <a:chExt cx="2917710" cy="815180"/>
          </a:xfrm>
        </p:grpSpPr>
        <p:sp>
          <p:nvSpPr>
            <p:cNvPr id="342" name="CustomShape 14"/>
            <p:cNvSpPr/>
            <p:nvPr/>
          </p:nvSpPr>
          <p:spPr>
            <a:xfrm>
              <a:off x="8255400" y="326178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1600" b="1" strike="noStrike" dirty="0">
                  <a:solidFill>
                    <a:srgbClr val="FFFFFF"/>
                  </a:solidFill>
                  <a:latin typeface="Arial"/>
                </a:rPr>
                <a:t>virker desinformation?</a:t>
              </a:r>
            </a:p>
          </p:txBody>
        </p:sp>
        <p:sp>
          <p:nvSpPr>
            <p:cNvPr id="343" name="CustomShape 15"/>
            <p:cNvSpPr/>
            <p:nvPr/>
          </p:nvSpPr>
          <p:spPr>
            <a:xfrm>
              <a:off x="8252610" y="3739860"/>
              <a:ext cx="1417170"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da-DK" sz="1600" b="1" strike="noStrike" dirty="0">
                  <a:solidFill>
                    <a:srgbClr val="164193"/>
                  </a:solidFill>
                  <a:latin typeface="Arial"/>
                </a:rPr>
                <a:t>Eksempler</a:t>
              </a:r>
            </a:p>
          </p:txBody>
        </p:sp>
        <p:sp>
          <p:nvSpPr>
            <p:cNvPr id="344" name="CustomShape 16"/>
            <p:cNvSpPr/>
            <p:nvPr/>
          </p:nvSpPr>
          <p:spPr>
            <a:xfrm rot="5400000">
              <a:off x="9418800" y="384595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HVAD ER DESINFORMATION?</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1</a:t>
            </a:r>
          </a:p>
        </p:txBody>
      </p:sp>
      <p:sp>
        <p:nvSpPr>
          <p:cNvPr id="347" name="CustomShape 3"/>
          <p:cNvSpPr/>
          <p:nvPr/>
        </p:nvSpPr>
        <p:spPr>
          <a:xfrm>
            <a:off x="4127400" y="3139560"/>
            <a:ext cx="11667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2000" b="1" strike="noStrike">
                <a:solidFill>
                  <a:srgbClr val="FFFFFF"/>
                </a:solidFill>
                <a:latin typeface="Arial"/>
              </a:rPr>
              <a:t>FAKTA</a:t>
            </a:r>
          </a:p>
        </p:txBody>
      </p:sp>
      <p:sp>
        <p:nvSpPr>
          <p:cNvPr id="348" name="CustomShape 4"/>
          <p:cNvSpPr/>
          <p:nvPr/>
        </p:nvSpPr>
        <p:spPr>
          <a:xfrm>
            <a:off x="4127400" y="1015920"/>
            <a:ext cx="394218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da-DK" sz="2000" b="1" strike="noStrike" dirty="0">
                <a:solidFill>
                  <a:srgbClr val="FFFFFF"/>
                </a:solidFill>
                <a:latin typeface="Arial"/>
              </a:rPr>
              <a:t>UDENLANDSK INDBLANDING</a:t>
            </a:r>
          </a:p>
        </p:txBody>
      </p:sp>
      <p:sp>
        <p:nvSpPr>
          <p:cNvPr id="349" name="CustomShape 5"/>
          <p:cNvSpPr/>
          <p:nvPr/>
        </p:nvSpPr>
        <p:spPr>
          <a:xfrm>
            <a:off x="4127400" y="1546560"/>
            <a:ext cx="394218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2000" b="1" strike="noStrike" dirty="0">
                <a:solidFill>
                  <a:srgbClr val="FFFFFF"/>
                </a:solidFill>
                <a:latin typeface="Arial"/>
              </a:rPr>
              <a:t>PÅVIRKNINGSOPERATIONER</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2000" b="1" strike="noStrike">
                <a:solidFill>
                  <a:srgbClr val="FFFFFF"/>
                </a:solidFill>
                <a:latin typeface="Arial"/>
              </a:rPr>
              <a:t>DESINFORMATION</a:t>
            </a:r>
          </a:p>
        </p:txBody>
      </p:sp>
      <p:sp>
        <p:nvSpPr>
          <p:cNvPr id="351" name="CustomShape 7"/>
          <p:cNvSpPr/>
          <p:nvPr/>
        </p:nvSpPr>
        <p:spPr>
          <a:xfrm>
            <a:off x="4127400" y="3670200"/>
            <a:ext cx="196098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2000" b="1" strike="noStrike" dirty="0">
                <a:solidFill>
                  <a:srgbClr val="FFFFFF"/>
                </a:solidFill>
                <a:latin typeface="Arial"/>
              </a:rPr>
              <a:t>MENINGER</a:t>
            </a:r>
          </a:p>
        </p:txBody>
      </p:sp>
      <p:sp>
        <p:nvSpPr>
          <p:cNvPr id="352" name="CustomShape 8"/>
          <p:cNvSpPr/>
          <p:nvPr/>
        </p:nvSpPr>
        <p:spPr>
          <a:xfrm>
            <a:off x="4127400" y="2608560"/>
            <a:ext cx="26478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2000" b="1" strike="noStrike">
                <a:solidFill>
                  <a:srgbClr val="FFFFFF"/>
                </a:solidFill>
                <a:latin typeface="Arial"/>
              </a:rPr>
              <a:t>MISINFORMATION</a:t>
            </a:r>
          </a:p>
        </p:txBody>
      </p:sp>
      <p:sp>
        <p:nvSpPr>
          <p:cNvPr id="353" name="CustomShape 9"/>
          <p:cNvSpPr/>
          <p:nvPr/>
        </p:nvSpPr>
        <p:spPr>
          <a:xfrm>
            <a:off x="4127400" y="4201200"/>
            <a:ext cx="2766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da-DK" sz="2000" b="1" strike="noStrike">
                <a:solidFill>
                  <a:srgbClr val="FFFFFF"/>
                </a:solidFill>
                <a:latin typeface="Arial"/>
              </a:rPr>
              <a:t>SATIRE OG HUMOR</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da-DK" sz="4000" b="1" strike="noStrike" dirty="0">
                <a:solidFill>
                  <a:srgbClr val="FFFFFF"/>
                </a:solidFill>
                <a:latin typeface="Arial"/>
              </a:rPr>
              <a:t>HVAD ER FUP, </a:t>
            </a:r>
          </a:p>
          <a:p>
            <a:pPr>
              <a:lnSpc>
                <a:spcPts val="3781"/>
              </a:lnSpc>
            </a:pPr>
            <a:r>
              <a:rPr lang="da-DK" sz="4000" b="1" strike="noStrike" dirty="0">
                <a:solidFill>
                  <a:srgbClr val="FFFFFF"/>
                </a:solidFill>
                <a:latin typeface="Arial"/>
              </a:rPr>
              <a:t>OG HVAD ER FAKTA?</a:t>
            </a:r>
          </a:p>
        </p:txBody>
      </p:sp>
      <p:pic>
        <p:nvPicPr>
          <p:cNvPr id="355" name="Immagine 12"/>
          <p:cNvPicPr/>
          <p:nvPr/>
        </p:nvPicPr>
        <p:blipFill>
          <a:blip r:embed="rId4"/>
          <a:stretch/>
        </p:blipFill>
        <p:spPr>
          <a:xfrm>
            <a:off x="9188220" y="134514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HVAD ER DESINFORMATION?</a:t>
            </a:r>
            <a:r>
              <a:rPr lang="da-DK" sz="1800" b="1" strike="noStrike">
                <a:solidFill>
                  <a:srgbClr val="FFFFFF"/>
                </a:solidFill>
                <a:latin typeface="Arial"/>
              </a:rPr>
              <a:t> "ANTI-VAX"-BEVÆGELSEN</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47020" y="199080"/>
            <a:ext cx="4698000" cy="6731640"/>
          </a:xfrm>
          <a:prstGeom prst="rect">
            <a:avLst/>
          </a:prstGeom>
          <a:ln w="0">
            <a:noFill/>
          </a:ln>
        </p:spPr>
      </p:pic>
      <p:sp>
        <p:nvSpPr>
          <p:cNvPr id="361" name="CustomShape 3"/>
          <p:cNvSpPr/>
          <p:nvPr/>
        </p:nvSpPr>
        <p:spPr>
          <a:xfrm>
            <a:off x="7147440" y="2554920"/>
            <a:ext cx="4155120" cy="3877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ct val="100000"/>
              </a:lnSpc>
            </a:pPr>
            <a:r>
              <a:rPr lang="da-DK" sz="1800" b="1" strike="noStrike">
                <a:solidFill>
                  <a:srgbClr val="FFFFFF"/>
                </a:solidFill>
                <a:latin typeface="Arial"/>
              </a:rPr>
              <a:t>Falske konklusioner, social illusion</a:t>
            </a:r>
          </a:p>
        </p:txBody>
      </p:sp>
      <p:sp>
        <p:nvSpPr>
          <p:cNvPr id="362" name="CustomShape 4"/>
          <p:cNvSpPr/>
          <p:nvPr/>
        </p:nvSpPr>
        <p:spPr>
          <a:xfrm>
            <a:off x="7147440" y="3168000"/>
            <a:ext cx="4155120" cy="6678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860"/>
              </a:lnSpc>
            </a:pPr>
            <a:r>
              <a:rPr lang="da-DK" sz="1800" b="1" strike="noStrike" dirty="0">
                <a:solidFill>
                  <a:srgbClr val="FFFFFF"/>
                </a:solidFill>
                <a:latin typeface="Arial"/>
              </a:rPr>
              <a:t>Udpegelse af syndebukke, reelle årsager til</a:t>
            </a:r>
            <a:r>
              <a:rPr lang="da-DK" dirty="0"/>
              <a:t/>
            </a:r>
            <a:br>
              <a:rPr lang="da-DK" dirty="0"/>
            </a:br>
            <a:r>
              <a:rPr lang="da-DK" sz="1800" b="1" strike="noStrike" dirty="0">
                <a:solidFill>
                  <a:srgbClr val="FFFFFF"/>
                </a:solidFill>
                <a:latin typeface="Arial"/>
              </a:rPr>
              <a:t>autisme glemmes/ analyseres ikke</a:t>
            </a:r>
          </a:p>
        </p:txBody>
      </p:sp>
      <p:sp>
        <p:nvSpPr>
          <p:cNvPr id="363" name="CustomShape 5"/>
          <p:cNvSpPr/>
          <p:nvPr/>
        </p:nvSpPr>
        <p:spPr>
          <a:xfrm>
            <a:off x="7147440" y="4006440"/>
            <a:ext cx="4155120" cy="895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da-DK" sz="1800" b="1" strike="noStrike" dirty="0">
                <a:solidFill>
                  <a:srgbClr val="FFFFFF"/>
                </a:solidFill>
                <a:latin typeface="Arial"/>
              </a:rPr>
              <a:t>Langvarig påvirkning: fald</a:t>
            </a:r>
          </a:p>
          <a:p>
            <a:pPr algn="ctr">
              <a:lnSpc>
                <a:spcPts val="1661"/>
              </a:lnSpc>
            </a:pPr>
            <a:r>
              <a:rPr lang="da-DK" sz="1800" b="1" strike="noStrike" dirty="0">
                <a:solidFill>
                  <a:srgbClr val="FFFFFF"/>
                </a:solidFill>
                <a:latin typeface="Arial"/>
              </a:rPr>
              <a:t>i andelen af vaccinationer betyder masseepidemi senere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HVAD ER DESINFORMATION? </a:t>
            </a:r>
            <a:r>
              <a:rPr lang="da-DK" sz="1800" b="1" strike="noStrike">
                <a:solidFill>
                  <a:srgbClr val="FFFFFF"/>
                </a:solidFill>
                <a:latin typeface="Arial"/>
              </a:rPr>
              <a:t>HISTORIEN OM CORONAVIRUS FORÅRSAGET AF 5G</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da-DK" sz="2000" b="1" strike="noStrike">
                <a:solidFill>
                  <a:srgbClr val="FFFFFF"/>
                </a:solidFill>
                <a:latin typeface="Arial"/>
              </a:rPr>
              <a:t>YTRINGSFRIHED</a:t>
            </a:r>
          </a:p>
        </p:txBody>
      </p:sp>
      <p:sp>
        <p:nvSpPr>
          <p:cNvPr id="369" name="CustomShape 4"/>
          <p:cNvSpPr/>
          <p:nvPr/>
        </p:nvSpPr>
        <p:spPr>
          <a:xfrm>
            <a:off x="560520" y="2444040"/>
            <a:ext cx="4630680"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da-DK" sz="2000" b="1" strike="noStrike" dirty="0">
                <a:solidFill>
                  <a:srgbClr val="FFFFFF"/>
                </a:solidFill>
                <a:latin typeface="Arial"/>
              </a:rPr>
              <a:t>FORSIGTIGHED ANGÅENDE</a:t>
            </a:r>
          </a:p>
          <a:p>
            <a:pPr>
              <a:lnSpc>
                <a:spcPts val="1899"/>
              </a:lnSpc>
            </a:pPr>
            <a:r>
              <a:rPr lang="da-DK" sz="2000" b="1" strike="noStrike" dirty="0">
                <a:solidFill>
                  <a:srgbClr val="FFFFFF"/>
                </a:solidFill>
                <a:latin typeface="Arial"/>
              </a:rPr>
              <a:t>SUNDHEDSMÆSSIGE VIRKNINGER</a:t>
            </a:r>
          </a:p>
        </p:txBody>
      </p:sp>
      <p:sp>
        <p:nvSpPr>
          <p:cNvPr id="370" name="CustomShape 5"/>
          <p:cNvSpPr/>
          <p:nvPr/>
        </p:nvSpPr>
        <p:spPr>
          <a:xfrm>
            <a:off x="7008840" y="121968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da-DK" sz="2000" b="1" strike="noStrike">
                <a:solidFill>
                  <a:srgbClr val="FFFFFF"/>
                </a:solidFill>
                <a:latin typeface="Arial"/>
              </a:rPr>
              <a:t>SKADE PÅ 5G-MASTER</a:t>
            </a:r>
          </a:p>
        </p:txBody>
      </p:sp>
      <p:sp>
        <p:nvSpPr>
          <p:cNvPr id="371" name="CustomShape 6"/>
          <p:cNvSpPr/>
          <p:nvPr/>
        </p:nvSpPr>
        <p:spPr>
          <a:xfrm>
            <a:off x="8735760" y="2444040"/>
            <a:ext cx="2788200"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da-DK" sz="2000" b="1" strike="noStrike">
                <a:solidFill>
                  <a:srgbClr val="FFFFFF"/>
                </a:solidFill>
                <a:latin typeface="Arial"/>
              </a:rPr>
              <a:t>FEJL I KOMMUNI-</a:t>
            </a:r>
          </a:p>
          <a:p>
            <a:pPr>
              <a:lnSpc>
                <a:spcPts val="1899"/>
              </a:lnSpc>
            </a:pPr>
            <a:r>
              <a:rPr lang="da-DK" sz="2000" b="1" strike="noStrike">
                <a:solidFill>
                  <a:srgbClr val="FFFFFF"/>
                </a:solidFill>
                <a:latin typeface="Arial"/>
              </a:rPr>
              <a:t>KATIONSNETVÆRK</a:t>
            </a:r>
          </a:p>
        </p:txBody>
      </p:sp>
      <p:sp>
        <p:nvSpPr>
          <p:cNvPr id="372" name="CustomShape 7"/>
          <p:cNvSpPr/>
          <p:nvPr/>
        </p:nvSpPr>
        <p:spPr>
          <a:xfrm>
            <a:off x="6884280" y="3844440"/>
            <a:ext cx="386892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da-DK" sz="2000" b="1" strike="noStrike">
                <a:solidFill>
                  <a:srgbClr val="FFFFFF"/>
                </a:solidFill>
                <a:latin typeface="Arial"/>
              </a:rPr>
              <a:t>URIGTIG FORBINDELSE </a:t>
            </a:r>
          </a:p>
          <a:p>
            <a:pPr>
              <a:lnSpc>
                <a:spcPts val="1899"/>
              </a:lnSpc>
            </a:pPr>
            <a:r>
              <a:rPr lang="da-DK" sz="2000" b="1" strike="noStrike">
                <a:solidFill>
                  <a:srgbClr val="FFFFFF"/>
                </a:solidFill>
                <a:latin typeface="Arial"/>
              </a:rPr>
              <a:t>MELLEM COVID-19 OG </a:t>
            </a:r>
          </a:p>
          <a:p>
            <a:pPr>
              <a:lnSpc>
                <a:spcPts val="1899"/>
              </a:lnSpc>
            </a:pPr>
            <a:r>
              <a:rPr lang="da-DK" sz="2000" b="1" strike="noStrike">
                <a:solidFill>
                  <a:srgbClr val="FFFFFF"/>
                </a:solidFill>
                <a:latin typeface="Arial"/>
              </a:rPr>
              <a:t>NETVÆRKSTEKNOLOGIER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da-DK" sz="1800" b="0" strike="noStrike">
                <a:solidFill>
                  <a:srgbClr val="FFFFFF"/>
                </a:solidFill>
                <a:latin typeface="Arial"/>
              </a:rPr>
              <a:t>HVAD ER DESINFORMATION? </a:t>
            </a:r>
            <a:r>
              <a:rPr lang="da-DK" sz="1800" b="1" strike="noStrike">
                <a:solidFill>
                  <a:srgbClr val="FFFFFF"/>
                </a:solidFill>
                <a:latin typeface="Arial"/>
              </a:rPr>
              <a:t>AT DRIKKE VARMT VAND DRÆBER CORONAVIRUS</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da-DK" sz="2000" b="1" strike="noStrike">
                <a:solidFill>
                  <a:srgbClr val="FFFFFF"/>
                </a:solidFill>
                <a:latin typeface="Arial"/>
              </a:rPr>
              <a:t>MAN TAGER IKKE </a:t>
            </a:r>
          </a:p>
          <a:p>
            <a:pPr>
              <a:lnSpc>
                <a:spcPts val="1899"/>
              </a:lnSpc>
            </a:pPr>
            <a:r>
              <a:rPr lang="da-DK" sz="2000" b="1" strike="noStrike">
                <a:solidFill>
                  <a:srgbClr val="FFFFFF"/>
                </a:solidFill>
                <a:latin typeface="Arial"/>
              </a:rPr>
              <a:t>FYSISK SKADE AF AT</a:t>
            </a:r>
          </a:p>
          <a:p>
            <a:pPr>
              <a:lnSpc>
                <a:spcPts val="1899"/>
              </a:lnSpc>
            </a:pPr>
            <a:r>
              <a:rPr lang="da-DK" sz="2000" b="1" strike="noStrike">
                <a:solidFill>
                  <a:srgbClr val="FFFFFF"/>
                </a:solidFill>
                <a:latin typeface="Arial"/>
              </a:rPr>
              <a:t>DRIKKE VARMT VAND</a:t>
            </a:r>
          </a:p>
        </p:txBody>
      </p:sp>
      <p:sp>
        <p:nvSpPr>
          <p:cNvPr id="376" name="CustomShape 3"/>
          <p:cNvSpPr/>
          <p:nvPr/>
        </p:nvSpPr>
        <p:spPr>
          <a:xfrm>
            <a:off x="7292520" y="1088280"/>
            <a:ext cx="4458240" cy="12769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da-DK" sz="2000" b="1" strike="noStrike">
                <a:solidFill>
                  <a:srgbClr val="FFFFFF"/>
                </a:solidFill>
                <a:latin typeface="Arial"/>
              </a:rPr>
              <a:t>FJERNER OPMÆRKSOMHEDEN</a:t>
            </a:r>
          </a:p>
          <a:p>
            <a:pPr>
              <a:lnSpc>
                <a:spcPts val="1899"/>
              </a:lnSpc>
            </a:pPr>
            <a:r>
              <a:rPr lang="da-DK" sz="2000" b="1" strike="noStrike">
                <a:solidFill>
                  <a:srgbClr val="FFFFFF"/>
                </a:solidFill>
                <a:latin typeface="Arial"/>
              </a:rPr>
              <a:t>FRA RIGTIGE METODER TIL</a:t>
            </a:r>
          </a:p>
          <a:p>
            <a:pPr>
              <a:lnSpc>
                <a:spcPts val="1899"/>
              </a:lnSpc>
            </a:pPr>
            <a:r>
              <a:rPr lang="da-DK" sz="2000" b="1" strike="noStrike">
                <a:solidFill>
                  <a:srgbClr val="FFFFFF"/>
                </a:solidFill>
                <a:latin typeface="Arial"/>
              </a:rPr>
              <a:t>TIL AT BESKYTTE SIG SELV</a:t>
            </a:r>
          </a:p>
          <a:p>
            <a:pPr>
              <a:lnSpc>
                <a:spcPts val="1899"/>
              </a:lnSpc>
            </a:pPr>
            <a:r>
              <a:rPr lang="da-DK" sz="1400" b="0" strike="noStrike">
                <a:solidFill>
                  <a:srgbClr val="FFFFFF"/>
                </a:solidFill>
                <a:latin typeface="Arial"/>
              </a:rPr>
              <a:t>(hånd- vask/eller social afstand, ansigtsmaske)</a:t>
            </a:r>
          </a:p>
        </p:txBody>
      </p:sp>
      <p:sp>
        <p:nvSpPr>
          <p:cNvPr id="377" name="CustomShape 4"/>
          <p:cNvSpPr/>
          <p:nvPr/>
        </p:nvSpPr>
        <p:spPr>
          <a:xfrm>
            <a:off x="7292520" y="2650320"/>
            <a:ext cx="4693740"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da-DK" sz="2000" b="1" strike="noStrike" dirty="0">
                <a:solidFill>
                  <a:srgbClr val="FFFFFF"/>
                </a:solidFill>
                <a:latin typeface="Arial"/>
              </a:rPr>
              <a:t>FALSK FØLELSE AF BESKYTTELSE</a:t>
            </a:r>
          </a:p>
          <a:p>
            <a:pPr>
              <a:lnSpc>
                <a:spcPts val="1899"/>
              </a:lnSpc>
            </a:pPr>
            <a:r>
              <a:rPr lang="da-DK" sz="2000" b="1" strike="noStrike" dirty="0">
                <a:solidFill>
                  <a:srgbClr val="FFFFFF"/>
                </a:solidFill>
                <a:latin typeface="Arial"/>
              </a:rPr>
              <a:t>MOD CORONAVIRUS</a:t>
            </a:r>
          </a:p>
        </p:txBody>
      </p:sp>
      <p:sp>
        <p:nvSpPr>
          <p:cNvPr id="378" name="CustomShape 5"/>
          <p:cNvSpPr/>
          <p:nvPr/>
        </p:nvSpPr>
        <p:spPr>
          <a:xfrm>
            <a:off x="7292520" y="3695400"/>
            <a:ext cx="4556580" cy="948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da-DK" sz="2000" b="1" strike="noStrike" dirty="0">
                <a:solidFill>
                  <a:srgbClr val="FFFFFF"/>
                </a:solidFill>
                <a:latin typeface="Arial"/>
              </a:rPr>
              <a:t>UDNYTTER FOLKS FRYGT OG </a:t>
            </a:r>
          </a:p>
          <a:p>
            <a:pPr>
              <a:lnSpc>
                <a:spcPts val="1899"/>
              </a:lnSpc>
            </a:pPr>
            <a:r>
              <a:rPr lang="da-DK" sz="2000" b="1" strike="noStrike" dirty="0">
                <a:solidFill>
                  <a:srgbClr val="FFFFFF"/>
                </a:solidFill>
                <a:latin typeface="Arial"/>
              </a:rPr>
              <a:t>USIKKERHED TIL AT SPREDE </a:t>
            </a:r>
          </a:p>
          <a:p>
            <a:pPr>
              <a:lnSpc>
                <a:spcPts val="1899"/>
              </a:lnSpc>
            </a:pPr>
            <a:r>
              <a:rPr lang="da-DK" sz="2000" b="1" strike="noStrike" dirty="0">
                <a:solidFill>
                  <a:srgbClr val="FFFFFF"/>
                </a:solidFill>
                <a:latin typeface="Arial"/>
              </a:rPr>
              <a:t>UVIDENSKABELIG INFORMATION</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da-DK"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2461</TotalTime>
  <Words>5991</Words>
  <Application>Microsoft Office PowerPoint</Application>
  <PresentationFormat>Widescreen</PresentationFormat>
  <Paragraphs>593</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VANHEUSDEN Daisy Euthalia (COMM)</cp:lastModifiedBy>
  <cp:revision>115</cp:revision>
  <dcterms:created xsi:type="dcterms:W3CDTF">2021-01-13T11:40:04Z</dcterms:created>
  <dcterms:modified xsi:type="dcterms:W3CDTF">2021-04-09T09:15:06Z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