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55" autoAdjust="0"/>
  </p:normalViewPr>
  <p:slideViewPr>
    <p:cSldViewPr snapToGrid="0">
      <p:cViewPr varScale="1">
        <p:scale>
          <a:sx n="45" d="100"/>
          <a:sy n="45" d="100"/>
        </p:scale>
        <p:origin x="145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2000" b="1" strike="noStrike">
                <a:latin typeface="Arial"/>
              </a:rPr>
              <a:t>Ποιο από τα δύο είναι ψευδές;</a:t>
            </a:r>
          </a:p>
          <a:p>
            <a:pPr marL="216000" indent="-216000">
              <a:lnSpc>
                <a:spcPct val="100000"/>
              </a:lnSpc>
            </a:pPr>
            <a:endParaRPr lang="fr-BE" sz="2000" b="0" strike="noStrike" spc="-1">
              <a:latin typeface="Arial"/>
            </a:endParaRPr>
          </a:p>
          <a:p>
            <a:pPr marL="216000" indent="-216000">
              <a:lnSpc>
                <a:spcPct val="100000"/>
              </a:lnSpc>
            </a:pPr>
            <a:r>
              <a:rPr lang="el-GR" sz="2000" b="0" strike="noStrike">
                <a:latin typeface="Arial"/>
              </a:rPr>
              <a:t>Για να σπάσει ο πάγος: ας ξεκινήσουμε με ένα εύκολο παράδειγμα που πιθανότατα δεν θα ξεγελάσει κανέναν, αλλά ίσως σας κάνει να γελάσετε. </a:t>
            </a:r>
          </a:p>
          <a:p>
            <a:pPr marL="216000" indent="-216000">
              <a:lnSpc>
                <a:spcPct val="100000"/>
              </a:lnSpc>
            </a:pPr>
            <a:endParaRPr lang="fr-BE" sz="2000" b="0" strike="noStrike" spc="-1">
              <a:latin typeface="Arial"/>
            </a:endParaRPr>
          </a:p>
          <a:p>
            <a:pPr marL="216000" indent="-216000">
              <a:lnSpc>
                <a:spcPct val="100000"/>
              </a:lnSpc>
            </a:pPr>
            <a:r>
              <a:rPr lang="el-GR" sz="2000" b="0" strike="noStrike">
                <a:latin typeface="Arial"/>
              </a:rPr>
              <a:t>Πηγή: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1200" b="0" strike="noStrike" dirty="0">
                <a:latin typeface="Arial"/>
                <a:ea typeface="Calibri"/>
              </a:rPr>
              <a:t>ΠΩΣ ΛΕΙΤΟΥΡΓΕΙ Η ΠΑΡΑΠΛΗΡΟΦΟΡΗΣΗ;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l-GR" sz="1200" b="0" strike="noStrike" dirty="0">
                <a:latin typeface="Arial"/>
                <a:ea typeface="Calibri"/>
              </a:rPr>
              <a:t>Μαθησιακοί στόχοι</a:t>
            </a:r>
          </a:p>
          <a:p>
            <a:pPr marL="171360" indent="-171000">
              <a:lnSpc>
                <a:spcPct val="100000"/>
              </a:lnSpc>
              <a:buClr>
                <a:srgbClr val="000000"/>
              </a:buClr>
              <a:buFont typeface="Wingdings" charset="2"/>
              <a:buChar char="-"/>
              <a:tabLst>
                <a:tab pos="0" algn="l"/>
              </a:tabLst>
            </a:pPr>
            <a:r>
              <a:rPr lang="el-GR" sz="1200" b="0" strike="noStrike" dirty="0">
                <a:latin typeface="Arial"/>
                <a:ea typeface="Calibri"/>
              </a:rPr>
              <a:t>Να γίνουν κατανοητοί οι κύριοι παράγοντες, οι συμπεριφορές και το περιεχόμενο που καθορίζουν την παραπληροφόρηση</a:t>
            </a:r>
          </a:p>
          <a:p>
            <a:pPr marL="171360" indent="-171000">
              <a:lnSpc>
                <a:spcPct val="100000"/>
              </a:lnSpc>
              <a:buClr>
                <a:srgbClr val="000000"/>
              </a:buClr>
              <a:buFont typeface="Wingdings" charset="2"/>
              <a:buChar char="-"/>
              <a:tabLst>
                <a:tab pos="0" algn="l"/>
              </a:tabLst>
            </a:pPr>
            <a:r>
              <a:rPr lang="el-GR" sz="1200" b="0" strike="noStrike" dirty="0">
                <a:latin typeface="Arial"/>
                <a:ea typeface="Calibri"/>
              </a:rPr>
              <a:t>Να γίνει κατανοητό ότι όσοι διαδίδουν την παραπληροφόρηση, συχνά προσπαθούν να προκαλέσουν σκόπιμα τις συναισθηματικές αντιδράσεις των αναγνωστών</a:t>
            </a:r>
          </a:p>
          <a:p>
            <a:pPr marL="171360" indent="-171000">
              <a:lnSpc>
                <a:spcPct val="100000"/>
              </a:lnSpc>
              <a:buClr>
                <a:srgbClr val="000000"/>
              </a:buClr>
              <a:buFont typeface="Wingdings" charset="2"/>
              <a:buChar char="-"/>
              <a:tabLst>
                <a:tab pos="0" algn="l"/>
              </a:tabLst>
            </a:pPr>
            <a:r>
              <a:rPr lang="el-GR" sz="1200" b="0" strike="noStrike" dirty="0">
                <a:latin typeface="Arial"/>
                <a:ea typeface="Calibri"/>
              </a:rPr>
              <a:t>Να γίνει κατανοητό ότι όλοι διατρέχουμε τον κίνδυνο να πέσουμε θύμα παραπληροφόρησης· συζητήστε τους λόγους για τους οποίους είναι επικίνδυνη.</a:t>
            </a:r>
          </a:p>
          <a:p>
            <a:pPr>
              <a:lnSpc>
                <a:spcPct val="100000"/>
              </a:lnSpc>
              <a:tabLst>
                <a:tab pos="0" algn="l"/>
              </a:tabLst>
            </a:pPr>
            <a:endParaRPr lang="fr-BE" sz="1200" b="0" strike="noStrike" spc="-1" dirty="0">
              <a:latin typeface="Arial"/>
            </a:endParaRPr>
          </a:p>
          <a:p>
            <a:pPr>
              <a:lnSpc>
                <a:spcPct val="100000"/>
              </a:lnSpc>
              <a:tabLst>
                <a:tab pos="0" algn="l"/>
              </a:tabLst>
            </a:pPr>
            <a:r>
              <a:rPr lang="el-GR" sz="2000" b="0" strike="noStrike" dirty="0">
                <a:latin typeface="Arial"/>
                <a:ea typeface="Calibri"/>
              </a:rPr>
              <a:t>Περιγραφή:</a:t>
            </a:r>
            <a:r>
              <a:rPr lang="el-GR" dirty="0"/>
              <a:t/>
            </a:r>
            <a:br>
              <a:rPr lang="el-GR" dirty="0"/>
            </a:br>
            <a:r>
              <a:rPr lang="el-GR" sz="2000" b="0" strike="noStrike" dirty="0">
                <a:latin typeface="Arial"/>
                <a:ea typeface="Calibri"/>
              </a:rPr>
              <a:t>- Πότε αρχίζουμε να πιστεύουμε κάτι και πότε είμαστε έτοιμοι να κάνουμε μια επιπλέον προσπάθεια για να υποστηρίξουμε κάτι;</a:t>
            </a:r>
          </a:p>
          <a:p>
            <a:pPr>
              <a:lnSpc>
                <a:spcPct val="100000"/>
              </a:lnSpc>
              <a:tabLst>
                <a:tab pos="0" algn="l"/>
              </a:tabLst>
            </a:pPr>
            <a:r>
              <a:rPr lang="el-GR" sz="2000" b="0" strike="noStrike" dirty="0">
                <a:latin typeface="Arial"/>
                <a:ea typeface="Calibri"/>
              </a:rPr>
              <a:t>- Η παραπληροφόρηση είναι μια διαδικασία - Δεν συμβαίνει γρήγορα:</a:t>
            </a:r>
          </a:p>
          <a:p>
            <a:pPr>
              <a:lnSpc>
                <a:spcPct val="100000"/>
              </a:lnSpc>
              <a:tabLst>
                <a:tab pos="0" algn="l"/>
              </a:tabLst>
            </a:pPr>
            <a:r>
              <a:rPr lang="el-GR" sz="2000" b="0" strike="noStrike" dirty="0">
                <a:latin typeface="Arial"/>
                <a:ea typeface="Calibri"/>
              </a:rPr>
              <a:t>- Μια ψευδής ερευνητική έκθεση που συνδέει το εμβόλιο κατά της ιλαράς με τον αυτισμό δημοσιεύεται το </a:t>
            </a:r>
            <a:r>
              <a:rPr lang="el-GR" sz="2000" b="0" strike="noStrike" dirty="0" smtClean="0">
                <a:latin typeface="Arial"/>
                <a:ea typeface="Calibri"/>
              </a:rPr>
              <a:t>1998.</a:t>
            </a:r>
            <a:r>
              <a:rPr lang="el-GR" sz="2000" b="0" strike="noStrike" baseline="0" dirty="0" smtClean="0">
                <a:latin typeface="Arial"/>
                <a:ea typeface="Calibri"/>
              </a:rPr>
              <a:t> </a:t>
            </a:r>
            <a:r>
              <a:rPr lang="el-GR" sz="1200" b="0" strike="noStrike" dirty="0" smtClean="0">
                <a:solidFill>
                  <a:srgbClr val="000000"/>
                </a:solidFill>
                <a:latin typeface="Times New Roman"/>
                <a:ea typeface="Arial"/>
              </a:rPr>
              <a:t>Η </a:t>
            </a:r>
            <a:r>
              <a:rPr lang="el-GR" sz="1200" b="0" strike="noStrike" dirty="0">
                <a:solidFill>
                  <a:srgbClr val="000000"/>
                </a:solidFill>
                <a:latin typeface="Times New Roman"/>
                <a:ea typeface="Arial"/>
              </a:rPr>
              <a:t>ψευδής έρευνα πυροδοτεί τον φόβο κατά του εμβολιασμού, γεγονός που οδηγεί στην αύξηση της νόσου της ιλαράς</a:t>
            </a:r>
          </a:p>
          <a:p>
            <a:pPr>
              <a:lnSpc>
                <a:spcPct val="100000"/>
              </a:lnSpc>
              <a:tabLst>
                <a:tab pos="0" algn="l"/>
              </a:tabLst>
            </a:pPr>
            <a:r>
              <a:rPr lang="el-GR" sz="2000" b="0" strike="noStrike" dirty="0">
                <a:solidFill>
                  <a:srgbClr val="000000"/>
                </a:solidFill>
                <a:latin typeface="Times New Roman"/>
                <a:ea typeface="Arial"/>
              </a:rPr>
              <a:t>- Κίνητρο για την υποστήριξη μιας ιδέας / ενός σκοπού για πολιτικό ή οικονομικό κέρδος</a:t>
            </a:r>
          </a:p>
          <a:p>
            <a:pPr>
              <a:lnSpc>
                <a:spcPct val="100000"/>
              </a:lnSpc>
              <a:tabLst>
                <a:tab pos="0" algn="l"/>
              </a:tabLst>
            </a:pPr>
            <a:r>
              <a:rPr lang="el-GR" sz="1200" b="0" strike="noStrike" dirty="0">
                <a:solidFill>
                  <a:srgbClr val="000000"/>
                </a:solidFill>
                <a:latin typeface="Times New Roman"/>
                <a:ea typeface="Arial"/>
              </a:rPr>
              <a:t>- Οι μαθητές ενθαρρύνονται να σκεφτούν ότι δεν μπορεί να γίνει πραγματικός διάλογος εάν δεν μπορούν όλοι να κάνουν τεκμηριωμένες επιλογές βάσει γεγονότων· ενώ όλες οι απόψεις είναι αποδεκτές, η διάδοση ψεμάτων δεν είναι.</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a:latin typeface="Arial"/>
              </a:rPr>
              <a:t>Βασικά σημεία παρουσίασης:</a:t>
            </a:r>
            <a:r>
              <a:rPr lang="el-GR"/>
              <a:t/>
            </a:r>
            <a:br>
              <a:rPr lang="el-GR"/>
            </a:br>
            <a:endParaRPr lang="el-GR"/>
          </a:p>
          <a:p>
            <a:pPr marL="171360" indent="-171000">
              <a:lnSpc>
                <a:spcPct val="100000"/>
              </a:lnSpc>
              <a:buClr>
                <a:srgbClr val="000000"/>
              </a:buClr>
              <a:buFont typeface="StarSymbol"/>
              <a:buChar char="-"/>
              <a:tabLst>
                <a:tab pos="0" algn="l"/>
              </a:tabLst>
            </a:pPr>
            <a:r>
              <a:rPr lang="el-GR" sz="2000" b="0" strike="noStrike">
                <a:latin typeface="Arial"/>
              </a:rPr>
              <a:t>Ο υπερτονισμός των διαφορών είναι εργαλείο αποδυνάμωσης μιας κοινότητας</a:t>
            </a:r>
          </a:p>
          <a:p>
            <a:pPr marL="171360" indent="-171000">
              <a:lnSpc>
                <a:spcPct val="100000"/>
              </a:lnSpc>
              <a:buClr>
                <a:srgbClr val="000000"/>
              </a:buClr>
              <a:buFont typeface="StarSymbol"/>
              <a:buChar char="-"/>
              <a:tabLst>
                <a:tab pos="0" algn="l"/>
              </a:tabLst>
            </a:pPr>
            <a:r>
              <a:rPr lang="el-GR" sz="2000" b="0" strike="noStrike">
                <a:latin typeface="Arial"/>
              </a:rPr>
              <a:t>Είναι πιο δύσκολη η υπονόμευση μιας ισχυρής κοινότητας που την ενώνουν οι κοινές αξίες και η κοινή ταυτότητα</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l-GR" sz="2000" b="0" strike="noStrike">
                <a:latin typeface="Arial"/>
              </a:rPr>
              <a:t>Επομένως, η παραπληροφόρηση χρησιμοποιείται για να διχάσει τους ανθρώπους και να υπερτονίσει τις εσωτερικές διαφορές</a:t>
            </a:r>
          </a:p>
          <a:p>
            <a:pPr marL="171360" indent="-171000">
              <a:lnSpc>
                <a:spcPct val="100000"/>
              </a:lnSpc>
              <a:buClr>
                <a:srgbClr val="000000"/>
              </a:buClr>
              <a:buFont typeface="StarSymbol"/>
              <a:buChar char="-"/>
            </a:pPr>
            <a:r>
              <a:rPr lang="el-GR" sz="1200" b="0" strike="noStrike">
                <a:latin typeface="Arial"/>
                <a:ea typeface="Arial"/>
              </a:rPr>
              <a:t>Όσοι διαδίδουν την παραπληροφόρηση θέλουν να πολώσουν τις κοινωνίες μας και να προωθήσουν αφηγήματα που χαρακτηρίζονται από το «εμείς εναντίον αυτών»</a:t>
            </a:r>
          </a:p>
          <a:p>
            <a:pPr marL="171360" indent="-171000">
              <a:lnSpc>
                <a:spcPct val="100000"/>
              </a:lnSpc>
              <a:buClr>
                <a:srgbClr val="000000"/>
              </a:buClr>
              <a:buFont typeface="StarSymbol"/>
              <a:buChar char="-"/>
            </a:pPr>
            <a:r>
              <a:rPr lang="el-GR" sz="2000" b="0" strike="noStrike">
                <a:latin typeface="Arial"/>
                <a:ea typeface="Arial"/>
              </a:rPr>
              <a:t>Όταν πρώην φίλοι διχάζονται, είναι πολύ πιο εύκολο να αντιμετωπιστεί κάθε μικρή ομάδα χωριστά</a:t>
            </a:r>
          </a:p>
          <a:p>
            <a:pPr marL="171360" indent="-171000">
              <a:lnSpc>
                <a:spcPct val="100000"/>
              </a:lnSpc>
              <a:buClr>
                <a:srgbClr val="000000"/>
              </a:buClr>
              <a:buFont typeface="StarSymbol"/>
              <a:buChar char="-"/>
            </a:pPr>
            <a:r>
              <a:rPr lang="el-GR" sz="1200" b="0" strike="noStrike">
                <a:latin typeface="Arial"/>
                <a:ea typeface="Arial"/>
              </a:rPr>
              <a:t>Όμως η πρόοδος του πολιτισμού έγκειται σε μεγάλο βαθμό στην εύρεση συμβιβασμών μεταξύ των συμφερόντων διαφορετικών ομάδων</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1200" b="0" strike="noStrike">
                <a:solidFill>
                  <a:srgbClr val="000000"/>
                </a:solidFill>
                <a:latin typeface="+mn-lt"/>
                <a:ea typeface="+mn-ea"/>
              </a:rPr>
              <a:t>Διατρέχουμε όλοι τον κίνδυνο να πέσουμε θύματα της παραπληροφόρησης. Είναι ένα επικίνδυνο φαινόμενο που μπορεί:</a:t>
            </a:r>
          </a:p>
          <a:p>
            <a:pPr marL="216000" indent="-216000">
              <a:lnSpc>
                <a:spcPct val="100000"/>
              </a:lnSpc>
            </a:pPr>
            <a:r>
              <a:rPr lang="el-GR" sz="1200" b="1" strike="noStrike">
                <a:solidFill>
                  <a:srgbClr val="000000"/>
                </a:solidFill>
                <a:latin typeface="+mn-lt"/>
                <a:ea typeface="+mn-ea"/>
              </a:rPr>
              <a:t>- να σπείρει τη δυσπιστία στους δημόσιους οργανισμούς</a:t>
            </a:r>
            <a:r>
              <a:rPr lang="el-GR" sz="1200" b="0" strike="noStrike">
                <a:solidFill>
                  <a:srgbClr val="000000"/>
                </a:solidFill>
                <a:latin typeface="+mn-lt"/>
                <a:ea typeface="+mn-ea"/>
              </a:rPr>
              <a:t>, γεγονός που μπορεί να οδηγήσει σε πολιτική απάθεια ή ριζοσπαστικοποίηση.</a:t>
            </a:r>
          </a:p>
          <a:p>
            <a:pPr marL="216000" indent="-216000">
              <a:lnSpc>
                <a:spcPct val="100000"/>
              </a:lnSpc>
            </a:pPr>
            <a:r>
              <a:rPr lang="el-GR" sz="1200" b="1" strike="noStrike">
                <a:solidFill>
                  <a:srgbClr val="000000"/>
                </a:solidFill>
                <a:latin typeface="+mn-lt"/>
                <a:ea typeface="+mn-ea"/>
              </a:rPr>
              <a:t>- να σπείρει τη δυσπιστία στις επιστημονικές και ιατρικές πληροφορίες</a:t>
            </a:r>
            <a:r>
              <a:rPr lang="el-GR" sz="1200" b="0" strike="noStrike">
                <a:solidFill>
                  <a:srgbClr val="000000"/>
                </a:solidFill>
                <a:latin typeface="+mn-lt"/>
                <a:ea typeface="+mn-ea"/>
              </a:rPr>
              <a:t>, γεγονός που μπορεί να έχει σοβαρές </a:t>
            </a:r>
            <a:r>
              <a:rPr lang="el-GR" sz="1200" b="0" strike="noStrike">
                <a:latin typeface="+mn-lt"/>
                <a:ea typeface="+mn-ea"/>
              </a:rPr>
              <a:t>συνέπειες</a:t>
            </a:r>
            <a:r>
              <a:rPr lang="el-GR" sz="1200" b="0" strike="noStrike">
                <a:solidFill>
                  <a:srgbClr val="FF0000"/>
                </a:solidFill>
                <a:latin typeface="+mn-lt"/>
                <a:ea typeface="+mn-ea"/>
              </a:rPr>
              <a:t> </a:t>
            </a:r>
            <a:r>
              <a:rPr lang="el-GR" sz="1200" b="0" strike="noStrike">
                <a:solidFill>
                  <a:srgbClr val="000000"/>
                </a:solidFill>
                <a:latin typeface="+mn-lt"/>
                <a:ea typeface="+mn-ea"/>
              </a:rPr>
              <a:t>στην υγεία.</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dirty="0">
                <a:latin typeface="Arial"/>
                <a:ea typeface="+mn-ea"/>
              </a:rPr>
              <a:t>Τα κρατικά ελεγχόμενα μέσα ενημέρωσης όπως ο σταθμός </a:t>
            </a:r>
            <a:r>
              <a:rPr lang="el-GR" sz="2000" b="0" strike="noStrike" dirty="0" err="1">
                <a:latin typeface="Arial"/>
                <a:ea typeface="+mn-ea"/>
              </a:rPr>
              <a:t>Russia</a:t>
            </a:r>
            <a:r>
              <a:rPr lang="el-GR" sz="2000" b="0" strike="noStrike" dirty="0">
                <a:latin typeface="Arial"/>
                <a:ea typeface="+mn-ea"/>
              </a:rPr>
              <a:t> </a:t>
            </a:r>
            <a:r>
              <a:rPr lang="el-GR" sz="2000" b="0" strike="noStrike" dirty="0" err="1">
                <a:latin typeface="Arial"/>
                <a:ea typeface="+mn-ea"/>
              </a:rPr>
              <a:t>Today</a:t>
            </a:r>
            <a:r>
              <a:rPr lang="el-GR" sz="2000" b="0" strike="noStrike" dirty="0">
                <a:latin typeface="Arial"/>
                <a:ea typeface="+mn-ea"/>
              </a:rPr>
              <a:t> συγκαταλέγονται στους «συνήθεις υπόπτους» παραγόντων παραπληροφόρησης, σκοπός των οποίων είναι ειδικότερα να σπείρουν τη δυσπιστία και τη διχόνοια στο εσωτερικό της ΕΕ και στη Δύση. Κοινή τακτική των παραγόντων που διαδίδουν την παραπληροφόρηση, ειδικότερα αυτών που συνδέονται με το Κρεμλίνο, είναι να ενσταλάξουν τη δυσπιστία έναντι των δημοκρατικών θεσμών, ενώ επιδιώκουν να υπονομεύσουν την Ευρωπαϊκή Ένωση γεμίζοντας σκόπιμα τον χώρο της πληροφόρησης με ψευδή αφηγήματα. Στα παραδείγματα που παρουσιάζονται εδώ, η κάλυψη από τον σταθμό </a:t>
            </a:r>
            <a:r>
              <a:rPr lang="el-GR" sz="2000" b="0" strike="noStrike" dirty="0" err="1">
                <a:latin typeface="Arial"/>
                <a:ea typeface="+mn-ea"/>
              </a:rPr>
              <a:t>Russia</a:t>
            </a:r>
            <a:r>
              <a:rPr lang="el-GR" sz="2000" b="0" strike="noStrike" dirty="0">
                <a:latin typeface="Arial"/>
                <a:ea typeface="+mn-ea"/>
              </a:rPr>
              <a:t> </a:t>
            </a:r>
            <a:r>
              <a:rPr lang="el-GR" sz="2000" b="0" strike="noStrike" dirty="0" err="1">
                <a:latin typeface="Arial"/>
                <a:ea typeface="+mn-ea"/>
              </a:rPr>
              <a:t>Today</a:t>
            </a:r>
            <a:r>
              <a:rPr lang="el-GR" sz="2000" b="0" strike="noStrike" dirty="0">
                <a:latin typeface="Arial"/>
                <a:ea typeface="+mn-ea"/>
              </a:rPr>
              <a:t> επικεντρώνεται στη </a:t>
            </a:r>
            <a:r>
              <a:rPr lang="el-GR" sz="2000" b="0" strike="noStrike" dirty="0" err="1">
                <a:latin typeface="Arial"/>
                <a:ea typeface="+mn-ea"/>
              </a:rPr>
              <a:t>ρεμδεσιβίρη</a:t>
            </a:r>
            <a:r>
              <a:rPr lang="el-GR" sz="2000" b="0" strike="noStrike" dirty="0">
                <a:latin typeface="Arial"/>
                <a:ea typeface="+mn-ea"/>
              </a:rPr>
              <a:t>, η οποία εγκρίθηκε </a:t>
            </a:r>
            <a:r>
              <a:rPr lang="el-GR" sz="1200" b="0" strike="noStrike" dirty="0">
                <a:solidFill>
                  <a:srgbClr val="000000"/>
                </a:solidFill>
                <a:latin typeface="+mn-lt"/>
                <a:ea typeface="+mn-ea"/>
              </a:rPr>
              <a:t>στην ΕΕ τον Ιούλιο του 2020 ως φάρμακο για τη θεραπεία της νόσου COVID-19 σε ενήλικες και εφήβους 12 ετών και άνω που παρουσιάζουν πνευμονία και έχουν ανάγκη από υποστήριξη με οξυγόνο. Τα μέσα ενημέρωσης που υποστηρίζουν το Κρεμλίνο προώθησαν σωρεία παραπλανητικών ιστοριών σχετικά με την αγορά από την ΕΕ μεγάλου αποθέματος </a:t>
            </a:r>
            <a:r>
              <a:rPr lang="el-GR" sz="1200" b="0" strike="noStrike" dirty="0" err="1">
                <a:solidFill>
                  <a:srgbClr val="000000"/>
                </a:solidFill>
                <a:latin typeface="+mn-lt"/>
                <a:ea typeface="+mn-ea"/>
              </a:rPr>
              <a:t>ρεμδεσιβίρης</a:t>
            </a:r>
            <a:r>
              <a:rPr lang="el-GR" sz="1200" b="0" strike="noStrike" dirty="0">
                <a:solidFill>
                  <a:srgbClr val="000000"/>
                </a:solidFill>
                <a:latin typeface="+mn-lt"/>
                <a:ea typeface="+mn-ea"/>
              </a:rPr>
              <a:t>, η οποία υποτίθεται ότι κρίθηκε ως ακατάλληλη αγωγή από τον ΠΟΥ. Η κίνηση αυτή </a:t>
            </a:r>
            <a:r>
              <a:rPr lang="el-GR" sz="1200" b="0" strike="noStrike" dirty="0" err="1">
                <a:solidFill>
                  <a:srgbClr val="000000"/>
                </a:solidFill>
                <a:latin typeface="+mn-lt"/>
                <a:ea typeface="+mn-ea"/>
              </a:rPr>
              <a:t>περιγράφηκε</a:t>
            </a:r>
            <a:r>
              <a:rPr lang="el-GR" sz="1200" b="0" strike="noStrike" dirty="0">
                <a:solidFill>
                  <a:srgbClr val="000000"/>
                </a:solidFill>
                <a:latin typeface="+mn-lt"/>
                <a:ea typeface="+mn-ea"/>
              </a:rPr>
              <a:t> από τα εν λόγω μέσα ως τεράστια αποτυχία της πολιτικής της ΕΕ για την υγεία και ως ένα από «τα μεγαλύτερα σκάνδαλα στο πλαίσιο της κρίσης στον τομέα της υγείας». Στην πραγματικότητα, σύμφωνα με τον ΠΟΥ, η βεβαιότητα για τα αποτελέσματά του δεν ήταν υψηλή και τα στοιχεία δεν απέδειξαν ότι η </a:t>
            </a:r>
            <a:r>
              <a:rPr lang="el-GR" sz="1200" b="0" strike="noStrike" dirty="0" err="1">
                <a:solidFill>
                  <a:srgbClr val="000000"/>
                </a:solidFill>
                <a:latin typeface="+mn-lt"/>
                <a:ea typeface="+mn-ea"/>
              </a:rPr>
              <a:t>ρεμδεσιβίρη</a:t>
            </a:r>
            <a:r>
              <a:rPr lang="el-GR" sz="1200" b="0" strike="noStrike" dirty="0">
                <a:solidFill>
                  <a:srgbClr val="000000"/>
                </a:solidFill>
                <a:latin typeface="+mn-lt"/>
                <a:ea typeface="+mn-ea"/>
              </a:rPr>
              <a:t> δεν έχει </a:t>
            </a:r>
            <a:r>
              <a:rPr lang="el-GR" sz="1200" b="0" i="1" strike="noStrike" dirty="0">
                <a:solidFill>
                  <a:srgbClr val="000000"/>
                </a:solidFill>
                <a:latin typeface="+mn-lt"/>
                <a:ea typeface="+mn-ea"/>
              </a:rPr>
              <a:t>κανένα</a:t>
            </a:r>
            <a:r>
              <a:rPr lang="el-GR" sz="1200" b="0" strike="noStrike" dirty="0">
                <a:solidFill>
                  <a:srgbClr val="000000"/>
                </a:solidFill>
                <a:latin typeface="+mn-lt"/>
                <a:ea typeface="+mn-ea"/>
              </a:rPr>
              <a:t> όφελος. Η σύσταση διατυπώθηκε </a:t>
            </a:r>
            <a:r>
              <a:rPr lang="el-GR" sz="1200" b="0" i="1" strike="noStrike" dirty="0">
                <a:solidFill>
                  <a:srgbClr val="000000"/>
                </a:solidFill>
                <a:latin typeface="+mn-lt"/>
                <a:ea typeface="+mn-ea"/>
              </a:rPr>
              <a:t>με επιφύλαξη</a:t>
            </a:r>
            <a:r>
              <a:rPr lang="el-GR" sz="1200" b="0" strike="noStrike" dirty="0">
                <a:solidFill>
                  <a:srgbClr val="000000"/>
                </a:solidFill>
                <a:latin typeface="+mn-lt"/>
                <a:ea typeface="+mn-ea"/>
              </a:rPr>
              <a:t>, το οποίο συμβαίνει όταν τα στοιχεία σχετικά με τα οφέλη και τους κινδύνους μιας παρέμβασης είναι λιγότερο βέβαια. </a:t>
            </a:r>
          </a:p>
          <a:p>
            <a:pPr>
              <a:lnSpc>
                <a:spcPct val="100000"/>
              </a:lnSpc>
              <a:tabLst>
                <a:tab pos="0" algn="l"/>
              </a:tabLst>
            </a:pPr>
            <a:endParaRPr lang="fr-BE" sz="1200" b="0" strike="noStrike" spc="-1" dirty="0">
              <a:latin typeface="Arial"/>
            </a:endParaRPr>
          </a:p>
          <a:p>
            <a:pPr>
              <a:lnSpc>
                <a:spcPct val="100000"/>
              </a:lnSpc>
              <a:tabLst>
                <a:tab pos="0" algn="l"/>
              </a:tabLst>
            </a:pPr>
            <a:r>
              <a:rPr lang="el-GR" sz="1200" b="0" strike="noStrike" dirty="0">
                <a:solidFill>
                  <a:srgbClr val="000000"/>
                </a:solidFill>
                <a:latin typeface="+mn-lt"/>
                <a:ea typeface="+mn-ea"/>
              </a:rPr>
              <a:t>Η μέθοδος αυτή χρησιμοποιείται ευρέως από κακόβουλους παράγοντες που διαδίδουν παραπληροφόρηση για πολιτικό και οικονομικό κέρδος: πολύ συχνά, ο στόχος είναι να υπονομεύσουν την ΕΕ/τη Δύση παρουσιάζοντας τις πολιτικές και τις αξίες της ως αποτυχημένες, διαβρώνοντας με τον τρόπο αυτόν την εμπιστοσύνη του κοινού στους θεσμούς και στις αρχές που εμπλέκονται στη λήψη τέτοιου είδους αποφάσεων. Ενισχύοντας πληροφορίες όπως οι παραπάνω, οι παράγοντες παραπληροφόρησης δημιουργούν μεγαλύτερη σύγχυση σε μια ήδη αβέβαιη κατάσταση, με αποτέλεσμα το κοινό συχνά να μην λαμβάνει υπόψη τις οδηγίες των εθνικών αρχών και των επιστημόνων εμπειρογνωμόνων. </a:t>
            </a:r>
          </a:p>
          <a:p>
            <a:pPr>
              <a:lnSpc>
                <a:spcPct val="100000"/>
              </a:lnSpc>
              <a:tabLst>
                <a:tab pos="0" algn="l"/>
              </a:tabLst>
            </a:pPr>
            <a:endParaRPr lang="fr-BE" sz="1200" b="0" strike="noStrike" spc="-1" dirty="0">
              <a:latin typeface="Arial"/>
            </a:endParaRPr>
          </a:p>
          <a:p>
            <a:pPr>
              <a:lnSpc>
                <a:spcPct val="100000"/>
              </a:lnSpc>
              <a:tabLst>
                <a:tab pos="0" algn="l"/>
              </a:tabLst>
            </a:pPr>
            <a:r>
              <a:rPr lang="el-GR" sz="2000" b="0" strike="noStrike" dirty="0">
                <a:solidFill>
                  <a:srgbClr val="000000"/>
                </a:solidFill>
                <a:latin typeface="+mn-lt"/>
                <a:ea typeface="+mn-ea"/>
              </a:rPr>
              <a:t>Πηγή: https://www.youtube.com/watch?v=e7jiPDxxx3o&amp;ab_channel=RTFrance</a:t>
            </a:r>
          </a:p>
          <a:p>
            <a:pPr>
              <a:lnSpc>
                <a:spcPct val="100000"/>
              </a:lnSpc>
              <a:tabLst>
                <a:tab pos="0" algn="l"/>
              </a:tabLst>
            </a:pPr>
            <a:r>
              <a:rPr lang="el-GR"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el-GR"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2000" b="0" strike="noStrike" dirty="0">
                <a:latin typeface="Arial"/>
              </a:rPr>
              <a:t>Ανεξάρτητα από το αν ο στόχος εκείνων που διαδίδουν ένα συγκεκριμένο αφήγημα παραπληροφόρησης είναι το πολιτικό ή το οικονομικό κέρδος, τα μέσα κοινωνικής δικτύωσης διαδραματίζουν πολύ σημαντικό ρόλο στην ενίσχυση ή τη διακοπή της εξάπλωσης της παραπληροφόρησης. Θέματα προς συζήτηση:</a:t>
            </a:r>
            <a:r>
              <a:rPr lang="el-GR" dirty="0"/>
              <a:t/>
            </a:r>
            <a:br>
              <a:rPr lang="el-GR" dirty="0"/>
            </a:br>
            <a:endParaRPr lang="el-GR" dirty="0"/>
          </a:p>
          <a:p>
            <a:pPr marL="171360" indent="-171000">
              <a:lnSpc>
                <a:spcPct val="100000"/>
              </a:lnSpc>
              <a:buClr>
                <a:srgbClr val="000000"/>
              </a:buClr>
              <a:buFont typeface="StarSymbol"/>
              <a:buChar char="-"/>
            </a:pPr>
            <a:r>
              <a:rPr lang="el-GR" sz="2000" b="0" strike="noStrike" dirty="0">
                <a:latin typeface="Arial"/>
              </a:rPr>
              <a:t>Τα μέσα κοινωνικής δικτύωσης χρησιμοποιούνται από όλους, από εμάς και όσους εμπιστευόμαστε, όπως οι φίλοι και οι συγγενείς μας. Για αυτόν τον λόγο, πρέπει να είμαστε ακόμα πιο προσεκτικοί με τις πληροφορίες που βλέπουμε/λαμβάνουμε. Δείτε παραπάνω ένα παράδειγμα μηνύματος </a:t>
            </a:r>
            <a:r>
              <a:rPr lang="el-GR" sz="2000" b="0" strike="noStrike" dirty="0" err="1">
                <a:latin typeface="Arial"/>
              </a:rPr>
              <a:t>WhatsApp</a:t>
            </a:r>
            <a:r>
              <a:rPr lang="el-GR" sz="2000" b="0" strike="noStrike" dirty="0">
                <a:latin typeface="Arial"/>
              </a:rPr>
              <a:t> που περιέχει εντελώς ψευδείς πληροφορίες σχετικά με μια ψεύτικη θεραπεία κατά του </a:t>
            </a:r>
            <a:r>
              <a:rPr lang="el-GR" sz="2000" b="0" strike="noStrike" dirty="0" err="1">
                <a:latin typeface="Arial"/>
              </a:rPr>
              <a:t>κορονοϊού</a:t>
            </a:r>
            <a:r>
              <a:rPr lang="el-GR" sz="2000" b="0" strike="noStrike" dirty="0">
                <a:latin typeface="Arial"/>
              </a:rPr>
              <a:t>. </a:t>
            </a:r>
            <a:r>
              <a:rPr lang="el-GR" sz="2000" b="0" strike="noStrike" dirty="0" smtClean="0">
                <a:latin typeface="Arial"/>
              </a:rPr>
              <a:t>(πρώτη εικόνα από αριστερά</a:t>
            </a:r>
            <a:r>
              <a:rPr lang="el-GR" sz="2000" b="0" strike="noStrike" dirty="0">
                <a:latin typeface="Arial"/>
              </a:rPr>
              <a:t>)</a:t>
            </a:r>
          </a:p>
          <a:p>
            <a:pPr marL="171360" indent="-171000">
              <a:lnSpc>
                <a:spcPct val="100000"/>
              </a:lnSpc>
              <a:buClr>
                <a:srgbClr val="000000"/>
              </a:buClr>
              <a:buFont typeface="StarSymbol"/>
              <a:buChar char="-"/>
            </a:pPr>
            <a:r>
              <a:rPr lang="el-GR" sz="2000" b="0" strike="noStrike" dirty="0">
                <a:latin typeface="Arial"/>
              </a:rPr>
              <a:t>Δόλωμα για κλικ (αποκόμιση κέρδους από τα κλικ) &gt; σκόπιμα ελκυστικοί και μυστηριώδεις τίτλοι ειδήσεων ή εικόνες/βίντεο για περισσότερα κλικ. Θυμάστε το άρθρο «Ο Πάπας υποστηρίζει τον </a:t>
            </a:r>
            <a:r>
              <a:rPr lang="el-GR" sz="2000" b="0" strike="noStrike" dirty="0" err="1">
                <a:latin typeface="Arial"/>
              </a:rPr>
              <a:t>Τραμπ</a:t>
            </a:r>
            <a:r>
              <a:rPr lang="el-GR" sz="2000" b="0" strike="noStrike" dirty="0">
                <a:latin typeface="Arial"/>
              </a:rPr>
              <a:t>» που είδαμε νωρίτερα; Δείτε, επίσης, το παραπάνω παράδειγμα όπου η ΕΕ υποτίθεται ότι θέλει να συγχωνεύσει το Ηνωμένο Βασίλειο με τη Γαλλία. </a:t>
            </a:r>
            <a:r>
              <a:rPr lang="el-GR" sz="2000" b="0" strike="noStrike" dirty="0" smtClean="0">
                <a:latin typeface="Arial"/>
              </a:rPr>
              <a:t>(δεύτερη εικόνα από αριστερά)</a:t>
            </a:r>
            <a:endParaRPr lang="el-GR" sz="2000" b="0" strike="noStrike" dirty="0">
              <a:latin typeface="Arial"/>
            </a:endParaRPr>
          </a:p>
          <a:p>
            <a:pPr marL="171360" indent="-171000">
              <a:lnSpc>
                <a:spcPct val="100000"/>
              </a:lnSpc>
              <a:buClr>
                <a:srgbClr val="000000"/>
              </a:buClr>
              <a:buFont typeface="StarSymbol"/>
              <a:buChar char="-"/>
            </a:pPr>
            <a:r>
              <a:rPr lang="el-GR" sz="2000" b="0" strike="noStrike" dirty="0">
                <a:latin typeface="Arial"/>
              </a:rPr>
              <a:t>Πλήρως κατασκευασμένες ιστορίες όπως η παραπάνω ανάρτηση στο </a:t>
            </a:r>
            <a:r>
              <a:rPr lang="el-GR" sz="2000" b="0" strike="noStrike" dirty="0" err="1">
                <a:latin typeface="Arial"/>
              </a:rPr>
              <a:t>Instagram</a:t>
            </a:r>
            <a:r>
              <a:rPr lang="el-GR" sz="2000" b="0" strike="noStrike" dirty="0">
                <a:latin typeface="Arial"/>
              </a:rPr>
              <a:t> τον Απρίλιο του 2020 που ισχυρίζεται ότι βρέθηκε το εμβόλιο για τον </a:t>
            </a:r>
            <a:r>
              <a:rPr lang="el-GR" sz="2000" b="0" strike="noStrike" dirty="0" err="1">
                <a:latin typeface="Arial"/>
              </a:rPr>
              <a:t>κορονοϊό</a:t>
            </a:r>
            <a:r>
              <a:rPr lang="el-GR" sz="2000" b="0" strike="noStrike" dirty="0">
                <a:latin typeface="Arial"/>
              </a:rPr>
              <a:t>, ενώ την περίοδο εκείνη δεν υπήρχε εμβόλιο και δεν είχε καν αρχίσει προηγμένη έρευνα για αυτό </a:t>
            </a:r>
            <a:r>
              <a:rPr lang="el-GR" sz="2000" b="0" strike="noStrike" dirty="0" smtClean="0">
                <a:latin typeface="Arial"/>
              </a:rPr>
              <a:t>(τρίτη</a:t>
            </a:r>
            <a:r>
              <a:rPr lang="el-GR" sz="2000" b="0" strike="noStrike" baseline="0" dirty="0" smtClean="0">
                <a:latin typeface="Arial"/>
              </a:rPr>
              <a:t> εικόνα από αριστερά</a:t>
            </a:r>
            <a:r>
              <a:rPr lang="el-GR" sz="2000" b="0" strike="noStrike" dirty="0" smtClean="0">
                <a:latin typeface="Arial"/>
              </a:rPr>
              <a:t>)</a:t>
            </a:r>
            <a:endParaRPr lang="el-GR" sz="2000" b="0" strike="noStrike" dirty="0">
              <a:latin typeface="Arial"/>
            </a:endParaRPr>
          </a:p>
          <a:p>
            <a:pPr marL="171360" indent="-171000">
              <a:lnSpc>
                <a:spcPct val="100000"/>
              </a:lnSpc>
              <a:buClr>
                <a:srgbClr val="000000"/>
              </a:buClr>
              <a:buFont typeface="StarSymbol"/>
              <a:buChar char="-"/>
            </a:pPr>
            <a:r>
              <a:rPr lang="el-GR" sz="2000" b="0" strike="noStrike" dirty="0">
                <a:latin typeface="Arial"/>
              </a:rPr>
              <a:t>Τεχνητή ενίσχυση &gt; μια ιστορία ή ένα αφήγημα διαδίδεται αστραπιαία με μη γνήσια μέσα: ψευδή προφίλ και </a:t>
            </a:r>
            <a:r>
              <a:rPr lang="el-GR" sz="2000" b="0" strike="noStrike" dirty="0" err="1">
                <a:latin typeface="Arial"/>
              </a:rPr>
              <a:t>bot</a:t>
            </a:r>
            <a:r>
              <a:rPr lang="el-GR" sz="2000" b="0" strike="noStrike" dirty="0">
                <a:latin typeface="Arial"/>
              </a:rPr>
              <a:t>, καταιγιστικές αναρτήσεις με σχόλια και κοινοποιήσεις για μεγαλύτερη κινητικότητα. Προφίλ που δημιουργούνται για να μοιάζουν σκόπιμα με προφίλ «καθημερινών» ανθρώπων, περιέχουν περιγραφές της εργασίας και των χόμπι τους, αλλά λειτουργούν εντελώς τεχνητά ή τα διαχειρίζονται </a:t>
            </a:r>
            <a:r>
              <a:rPr lang="en-US" sz="2000" b="0" strike="noStrike" dirty="0" smtClean="0">
                <a:latin typeface="Arial"/>
              </a:rPr>
              <a:t>‘</a:t>
            </a:r>
            <a:r>
              <a:rPr lang="el-GR" sz="2000" b="0" strike="noStrike" dirty="0" smtClean="0">
                <a:latin typeface="Arial"/>
              </a:rPr>
              <a:t>εργοστάσια </a:t>
            </a:r>
            <a:r>
              <a:rPr lang="el-GR" sz="2000" b="0" strike="noStrike" dirty="0" err="1" smtClean="0">
                <a:latin typeface="Arial"/>
              </a:rPr>
              <a:t>τρολ</a:t>
            </a:r>
            <a:r>
              <a:rPr lang="en-US" sz="2000" b="0" strike="noStrike" dirty="0" smtClean="0">
                <a:latin typeface="Arial"/>
              </a:rPr>
              <a:t>’</a:t>
            </a:r>
            <a:r>
              <a:rPr lang="el-GR" sz="2000" b="0" strike="noStrike" dirty="0" smtClean="0">
                <a:latin typeface="Arial"/>
              </a:rPr>
              <a:t>. </a:t>
            </a:r>
            <a:r>
              <a:rPr lang="el-GR" sz="2000" b="0" strike="noStrike" dirty="0">
                <a:latin typeface="Arial"/>
              </a:rPr>
              <a:t>Το παραπάνω παράδειγμα δείχνει απαντήσεις σε αναρτήσεις διαφορετικών λογαριασμών στο Twitter, όπου χρησιμοποιούνται παρόμοια αφηγήματα ή πανομοιότυπο κείμενο, γεγονός που υποδηλώνει συντονισμένη αποστολή μηνυμάτων. Πηγή: Έκθεση του </a:t>
            </a:r>
            <a:r>
              <a:rPr lang="el-GR" sz="2000" b="0" strike="noStrike" dirty="0" err="1">
                <a:latin typeface="Arial"/>
              </a:rPr>
              <a:t>Institute</a:t>
            </a:r>
            <a:r>
              <a:rPr lang="el-GR" sz="2000" b="0" strike="noStrike" dirty="0">
                <a:latin typeface="Arial"/>
              </a:rPr>
              <a:t> for </a:t>
            </a:r>
            <a:r>
              <a:rPr lang="el-GR" sz="2000" b="0" strike="noStrike" dirty="0" err="1">
                <a:latin typeface="Arial"/>
              </a:rPr>
              <a:t>Strategic</a:t>
            </a:r>
            <a:r>
              <a:rPr lang="el-GR" sz="2000" b="0" strike="noStrike" dirty="0">
                <a:latin typeface="Arial"/>
              </a:rPr>
              <a:t> </a:t>
            </a:r>
            <a:r>
              <a:rPr lang="el-GR" sz="2000" b="0" strike="noStrike" dirty="0" err="1">
                <a:latin typeface="Arial"/>
              </a:rPr>
              <a:t>Dialogue</a:t>
            </a:r>
            <a:r>
              <a:rPr lang="el-GR" sz="2000" b="0" strike="noStrike" dirty="0">
                <a:latin typeface="Arial"/>
              </a:rPr>
              <a:t> and </a:t>
            </a:r>
            <a:r>
              <a:rPr lang="el-GR" sz="2000" b="0" strike="noStrike" dirty="0" err="1">
                <a:latin typeface="Arial"/>
              </a:rPr>
              <a:t>Alliance</a:t>
            </a:r>
            <a:r>
              <a:rPr lang="el-GR" sz="2000" b="0" strike="noStrike" dirty="0">
                <a:latin typeface="Arial"/>
              </a:rPr>
              <a:t> for </a:t>
            </a:r>
            <a:r>
              <a:rPr lang="el-GR" sz="2000" b="0" strike="noStrike" dirty="0" err="1">
                <a:latin typeface="Arial"/>
              </a:rPr>
              <a:t>Securing</a:t>
            </a:r>
            <a:r>
              <a:rPr lang="el-GR" sz="2000" b="0" strike="noStrike" dirty="0">
                <a:latin typeface="Arial"/>
              </a:rPr>
              <a:t> </a:t>
            </a:r>
            <a:r>
              <a:rPr lang="el-GR" sz="2000" b="0" strike="noStrike" dirty="0" err="1">
                <a:latin typeface="Arial"/>
              </a:rPr>
              <a:t>Democracy</a:t>
            </a:r>
            <a:r>
              <a:rPr lang="el-GR" sz="2000" b="0" strike="noStrike" dirty="0">
                <a:latin typeface="Arial"/>
              </a:rPr>
              <a:t> - https://</a:t>
            </a:r>
            <a:r>
              <a:rPr lang="el-GR" sz="2000" b="0" strike="noStrike" dirty="0" smtClean="0">
                <a:latin typeface="Arial"/>
              </a:rPr>
              <a:t>www.isdglobal.org/wp-content/uploads/2020/08/ISDG-proCCP.pdf</a:t>
            </a:r>
            <a:r>
              <a:rPr lang="en-US" sz="2000" b="0" strike="noStrike" dirty="0" smtClean="0">
                <a:latin typeface="Arial"/>
              </a:rPr>
              <a:t> (</a:t>
            </a:r>
            <a:r>
              <a:rPr lang="el-GR" sz="2000" b="0" strike="noStrike" dirty="0" smtClean="0">
                <a:latin typeface="Arial"/>
              </a:rPr>
              <a:t>τέταρτη</a:t>
            </a:r>
            <a:r>
              <a:rPr lang="el-GR" sz="2000" b="0" strike="noStrike" baseline="0" dirty="0" smtClean="0">
                <a:latin typeface="Arial"/>
              </a:rPr>
              <a:t> εικόνα από αριστερά)</a:t>
            </a:r>
            <a:endParaRPr lang="el-GR" sz="2000" b="0" strike="noStrike" dirty="0">
              <a:latin typeface="Arial"/>
            </a:endParaRPr>
          </a:p>
          <a:p>
            <a:pPr marL="171360" indent="-171000">
              <a:lnSpc>
                <a:spcPct val="100000"/>
              </a:lnSpc>
              <a:buClr>
                <a:srgbClr val="000000"/>
              </a:buClr>
              <a:buFont typeface="StarSymbol"/>
              <a:buChar char="-"/>
            </a:pPr>
            <a:r>
              <a:rPr lang="el-GR" sz="2000" b="0" strike="noStrike" dirty="0">
                <a:latin typeface="Arial"/>
              </a:rPr>
              <a:t>Χρήση οπτικού υλικού εκτός πλαισίου: θα δούμε ένα παράδειγμα στις επόμενες διαφάνειες. Μια πολύ συνηθισμένη τεχνική παραπληροφόρησης είναι η επαναχρησιμοποίηση παλαιότερου υλικού (συχνά γραφικό ή </a:t>
            </a:r>
            <a:r>
              <a:rPr lang="el-GR" sz="2000" b="0" strike="noStrike" dirty="0" err="1">
                <a:latin typeface="Arial"/>
              </a:rPr>
              <a:t>σοκαριστικό</a:t>
            </a:r>
            <a:r>
              <a:rPr lang="el-GR" sz="2000" b="0" strike="noStrike" dirty="0">
                <a:latin typeface="Arial"/>
              </a:rPr>
              <a:t>) για ένα τρέχον συμβάν ή σε εντελώς διαφορετικά πλαίσια.</a:t>
            </a:r>
          </a:p>
          <a:p>
            <a:pPr>
              <a:lnSpc>
                <a:spcPct val="100000"/>
              </a:lnSpc>
            </a:pPr>
            <a:endParaRPr lang="fr-BE" sz="2000" b="0" strike="noStrike" spc="-1" dirty="0">
              <a:latin typeface="Arial"/>
            </a:endParaRPr>
          </a:p>
          <a:p>
            <a:pPr>
              <a:lnSpc>
                <a:spcPct val="100000"/>
              </a:lnSpc>
              <a:tabLst>
                <a:tab pos="0" algn="l"/>
              </a:tabLst>
            </a:pPr>
            <a:r>
              <a:rPr lang="el-GR" sz="2000" b="0" strike="noStrike" dirty="0">
                <a:latin typeface="Arial"/>
              </a:rPr>
              <a:t>Περισσότερες πληροφορίες: </a:t>
            </a:r>
            <a:r>
              <a:rPr lang="el-GR"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l-GR" sz="2000" b="0" strike="noStrike" dirty="0">
                <a:latin typeface="Arial"/>
                <a:ea typeface="+mn-ea"/>
              </a:rPr>
              <a:t>Η εφαρμογή σύντομων βίντεο </a:t>
            </a:r>
            <a:r>
              <a:rPr lang="el-GR" sz="2000" b="0" strike="noStrike" dirty="0" err="1">
                <a:latin typeface="Arial"/>
                <a:ea typeface="+mn-ea"/>
              </a:rPr>
              <a:t>TikTok</a:t>
            </a:r>
            <a:r>
              <a:rPr lang="el-GR" sz="2000" b="0" strike="noStrike" dirty="0">
                <a:latin typeface="Arial"/>
                <a:ea typeface="+mn-ea"/>
              </a:rPr>
              <a:t> αυξάνει με απίστευτα ταχείς ρυθμούς τη βάση των χρηστών της, ειδικότερα μεταξύ των εφήβων. Όμως, καθώς η δημοτικότητα του </a:t>
            </a:r>
            <a:r>
              <a:rPr lang="el-GR" sz="2000" b="0" strike="noStrike" dirty="0" err="1">
                <a:latin typeface="Arial"/>
                <a:ea typeface="+mn-ea"/>
              </a:rPr>
              <a:t>TikTok</a:t>
            </a:r>
            <a:r>
              <a:rPr lang="el-GR" sz="2000" b="0" strike="noStrike" dirty="0">
                <a:latin typeface="Arial"/>
                <a:ea typeface="+mn-ea"/>
              </a:rPr>
              <a:t> αυξήθηκε στην Ευρώπη και στις Ηνωμένες Πολιτείες, </a:t>
            </a:r>
            <a:r>
              <a:rPr lang="el-GR" sz="1200" b="0" strike="noStrike" dirty="0">
                <a:solidFill>
                  <a:srgbClr val="000000"/>
                </a:solidFill>
                <a:latin typeface="+mn-lt"/>
                <a:ea typeface="+mn-ea"/>
              </a:rPr>
              <a:t>η εφαρμογή μετατράπηκε επίσης σε χώρο φιλοξενίας ψευδούς περιεχομένου ευρέος φάσματος, κυρίως πολιτικού χαρακτήρα, καθώς και αναρτήσεων κατά του εμβολιασμού και εσφαλμένων πληροφοριών σχετικά με την κλιματική αλλαγή, όπως επιθέσεις κατά της Σουηδής ακτιβίστριας για το περιβάλλον Γκρέτα </a:t>
            </a:r>
            <a:r>
              <a:rPr lang="el-GR" sz="1200" b="0" strike="noStrike" dirty="0" err="1">
                <a:solidFill>
                  <a:srgbClr val="000000"/>
                </a:solidFill>
                <a:latin typeface="+mn-lt"/>
                <a:ea typeface="+mn-ea"/>
              </a:rPr>
              <a:t>Τούνμπεργκ</a:t>
            </a:r>
            <a:r>
              <a:rPr lang="el-GR"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el-GR" sz="1200" b="0" strike="noStrike" dirty="0">
                <a:solidFill>
                  <a:srgbClr val="000000"/>
                </a:solidFill>
                <a:latin typeface="+mn-lt"/>
                <a:ea typeface="+mn-ea"/>
              </a:rPr>
              <a:t>Νωρίτερα φέτος, αναρτήθηκαν πολλά βίντεο στο </a:t>
            </a:r>
            <a:r>
              <a:rPr lang="el-GR" sz="1200" b="0" strike="noStrike" dirty="0" err="1">
                <a:solidFill>
                  <a:srgbClr val="000000"/>
                </a:solidFill>
                <a:latin typeface="+mn-lt"/>
                <a:ea typeface="+mn-ea"/>
              </a:rPr>
              <a:t>TikTok</a:t>
            </a:r>
            <a:r>
              <a:rPr lang="el-GR" sz="1200" b="0" strike="noStrike" dirty="0">
                <a:solidFill>
                  <a:srgbClr val="000000"/>
                </a:solidFill>
                <a:latin typeface="+mn-lt"/>
                <a:ea typeface="+mn-ea"/>
              </a:rPr>
              <a:t> που διέδιδαν αβάσιμους ισχυρισμούς και αποκάλυπταν θεωρίες συνωμοσίας σχετικά με την έξαρση της νόσου του </a:t>
            </a:r>
            <a:r>
              <a:rPr lang="el-GR" sz="1200" b="0" strike="noStrike" dirty="0" err="1">
                <a:solidFill>
                  <a:srgbClr val="000000"/>
                </a:solidFill>
                <a:latin typeface="+mn-lt"/>
                <a:ea typeface="+mn-ea"/>
              </a:rPr>
              <a:t>κορονοϊού</a:t>
            </a:r>
            <a:r>
              <a:rPr lang="el-GR" sz="1200" b="0" strike="noStrike" dirty="0">
                <a:solidFill>
                  <a:srgbClr val="000000"/>
                </a:solidFill>
                <a:latin typeface="+mn-lt"/>
                <a:ea typeface="+mn-ea"/>
              </a:rPr>
              <a:t>.</a:t>
            </a:r>
          </a:p>
          <a:p>
            <a:pPr marL="171360" indent="-171000">
              <a:lnSpc>
                <a:spcPct val="100000"/>
              </a:lnSpc>
              <a:buClr>
                <a:srgbClr val="000000"/>
              </a:buClr>
              <a:buFont typeface="StarSymbol"/>
              <a:buChar char="-"/>
            </a:pPr>
            <a:r>
              <a:rPr lang="el-GR" sz="1200" b="0" strike="noStrike" dirty="0">
                <a:solidFill>
                  <a:srgbClr val="000000"/>
                </a:solidFill>
                <a:latin typeface="+mn-lt"/>
                <a:ea typeface="+mn-ea"/>
              </a:rPr>
              <a:t>Σε βίντεο όπως αυτό που παρουσιάζεται εδώ, με χιλιάδες προβολές, διατυπώνονταν ισχυρισμοί ότι «η κινεζική κυβέρνηση είχε ξεκινήσει έναν ιό ως μέσο ελέγχου του πληθυσμού» ή ότι η έξαρση της νόσου ήταν «στην πραγματικότητα κρατική βιοχημική επίθεση» για να αποσπάσει την προσοχή του κόσμου. Σε ένα άλλο βίντεο αναφερόταν ότι «οι άνθρωποι είναι πεπεισμένοι ότι η Κίνα αποφάσισε να απελευθερώσει τον ιό “κατά λάθος”... ως μέσο ελέγχου του πληθυσμού».</a:t>
            </a:r>
          </a:p>
          <a:p>
            <a:pPr marL="171360" indent="-171000">
              <a:lnSpc>
                <a:spcPct val="100000"/>
              </a:lnSpc>
              <a:buClr>
                <a:srgbClr val="000000"/>
              </a:buClr>
              <a:buFont typeface="StarSymbol"/>
              <a:buChar char="-"/>
            </a:pPr>
            <a:r>
              <a:rPr lang="el-GR" sz="1200" b="0" strike="noStrike" dirty="0">
                <a:solidFill>
                  <a:srgbClr val="000000"/>
                </a:solidFill>
                <a:latin typeface="+mn-lt"/>
                <a:ea typeface="+mn-ea"/>
              </a:rPr>
              <a:t>Έκτοτε, το </a:t>
            </a:r>
            <a:r>
              <a:rPr lang="el-GR" sz="1200" b="0" strike="noStrike" dirty="0" err="1">
                <a:solidFill>
                  <a:srgbClr val="000000"/>
                </a:solidFill>
                <a:latin typeface="+mn-lt"/>
                <a:ea typeface="+mn-ea"/>
              </a:rPr>
              <a:t>TikTok</a:t>
            </a:r>
            <a:r>
              <a:rPr lang="el-GR" sz="1200" b="0" strike="noStrike" dirty="0">
                <a:solidFill>
                  <a:srgbClr val="000000"/>
                </a:solidFill>
                <a:latin typeface="+mn-lt"/>
                <a:ea typeface="+mn-ea"/>
              </a:rPr>
              <a:t> ανέπτυξε σαφείς κατευθυντήριες γραμμές κατά των παραπλανητικών πληροφοριών στην πλατφόρμα, μεταξύ άλλων και για τις ιατρικές εσφαλμένες πληροφορίες, αλλά όλοι όσοι χρησιμοποιούν την εφαρμογή γνωρίζουν πόσο γρήγορα μπορούν να δημιουργηθούν και να διαδοθούν νέες τάσεις, </a:t>
            </a:r>
            <a:r>
              <a:rPr lang="el-GR" sz="1200" b="0" strike="noStrike" dirty="0" err="1">
                <a:solidFill>
                  <a:srgbClr val="000000"/>
                </a:solidFill>
                <a:latin typeface="+mn-lt"/>
                <a:ea typeface="+mn-ea"/>
              </a:rPr>
              <a:t>hashtags</a:t>
            </a:r>
            <a:r>
              <a:rPr lang="el-GR" sz="1200" b="0" strike="noStrike" dirty="0">
                <a:solidFill>
                  <a:srgbClr val="000000"/>
                </a:solidFill>
                <a:latin typeface="+mn-lt"/>
                <a:ea typeface="+mn-ea"/>
              </a:rPr>
              <a:t> και προκλήσεις, επομένως είναι σημαντικό να είμαστε προσεκτικοί όταν βλέπουμε και μοιραζόμαστε τέτοιου είδους περιεχόμενο.</a:t>
            </a:r>
          </a:p>
          <a:p>
            <a:pPr>
              <a:lnSpc>
                <a:spcPct val="100000"/>
              </a:lnSpc>
            </a:pPr>
            <a:endParaRPr lang="fr-BE" sz="1200" b="0" strike="noStrike" spc="-1" dirty="0">
              <a:latin typeface="Arial"/>
            </a:endParaRPr>
          </a:p>
          <a:p>
            <a:pPr>
              <a:lnSpc>
                <a:spcPct val="100000"/>
              </a:lnSpc>
            </a:pPr>
            <a:r>
              <a:rPr lang="el-GR" sz="1200" b="0" strike="noStrike" dirty="0">
                <a:solidFill>
                  <a:srgbClr val="000000"/>
                </a:solidFill>
                <a:latin typeface="+mn-lt"/>
                <a:ea typeface="+mn-ea"/>
              </a:rPr>
              <a:t>Πηγές: https://www.poynter.org/fact-checking/2019/misinformation-makes-its-way-to-tiktok/</a:t>
            </a:r>
          </a:p>
          <a:p>
            <a:pPr>
              <a:lnSpc>
                <a:spcPct val="100000"/>
              </a:lnSpc>
            </a:pPr>
            <a:r>
              <a:rPr lang="el-GR"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dirty="0">
                <a:latin typeface="Arial"/>
              </a:rPr>
              <a:t>Παρακολουθήστε πολύ προσεκτικά αυτό το βίντεο. Φαίνεται πολύ αληθινό, σωστά; Ωστόσο, δεν προκαλεί έκπληξη το γεγονός ότι ο Πάπας δεν έκανε ένα κόλπο με το τραπεζομάντιλο κατά την επίσκεψή του στις Ηνωμένες Πολιτείες. Αυτό το βίντεο είναι τελείως κατασκευασμένο: είναι αυτό που αποκαλούμε «βαθιά ψευδείς ειδήσεις» (</a:t>
            </a:r>
            <a:r>
              <a:rPr lang="el-GR" sz="2000" b="0" strike="noStrike" dirty="0" err="1">
                <a:latin typeface="Arial"/>
              </a:rPr>
              <a:t>deep</a:t>
            </a:r>
            <a:r>
              <a:rPr lang="el-GR" sz="2000" b="0" strike="noStrike" dirty="0">
                <a:latin typeface="Arial"/>
              </a:rPr>
              <a:t> </a:t>
            </a:r>
            <a:r>
              <a:rPr lang="el-GR" sz="2000" b="0" strike="noStrike" dirty="0" err="1">
                <a:latin typeface="Arial"/>
              </a:rPr>
              <a:t>fake</a:t>
            </a:r>
            <a:r>
              <a:rPr lang="el-GR" sz="2000" b="0" strike="noStrike" dirty="0">
                <a:latin typeface="Arial"/>
              </a:rPr>
              <a:t>). Ακολουθεί μια σύγκριση με την αρχική έκδοση: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el-GR" sz="2000" b="0" strike="noStrike" dirty="0">
                <a:latin typeface="Arial"/>
                <a:ea typeface="+mn-ea"/>
              </a:rPr>
              <a:t>Οι βαθιά ψευδείς ειδήσεις είναι η σημερινή εκδοχή του </a:t>
            </a:r>
            <a:r>
              <a:rPr lang="el-GR" sz="2000" b="0" strike="noStrike" dirty="0" err="1">
                <a:latin typeface="Arial"/>
                <a:ea typeface="+mn-ea"/>
              </a:rPr>
              <a:t>Photoshop</a:t>
            </a:r>
            <a:r>
              <a:rPr lang="el-GR" sz="2000" b="0" strike="noStrike" dirty="0">
                <a:latin typeface="Arial"/>
                <a:ea typeface="+mn-ea"/>
              </a:rPr>
              <a:t>: χρησιμοποιούν τεχνητή νοημοσύνη για να </a:t>
            </a:r>
            <a:r>
              <a:rPr lang="el-GR" sz="1200" b="0" strike="noStrike" dirty="0">
                <a:solidFill>
                  <a:srgbClr val="000000"/>
                </a:solidFill>
                <a:latin typeface="+mn-lt"/>
                <a:ea typeface="+mn-ea"/>
              </a:rPr>
              <a:t>δημιουργήσουν νέο υλικό (εικόνες, βίντεο, ηχογραφήσεις) που απεικονίζει γεγονότα, δηλώσεις ή ενέργειες που δεν συνέβησαν ποτέ. Τα αποτελέσματα μπορεί να είναι αρκετά πειστικά. Οι άκρως ψευδείς ειδήσεις διαφέρουν από άλλες μορφές ψευδών πληροφοριών επειδή είναι πολύ δύσκολο να αναγνωριστούν ως ψευδείς. Οι άκρως ψευδείς ειδήσεις είναι ψευδή βίντεο που δημιουργήθηκαν με τη χρήση ψηφιακού λογισμικού, μηχανικής μάθησης και εφαρμογών αλλαγής προσώπων (</a:t>
            </a:r>
            <a:r>
              <a:rPr lang="el-GR" sz="1200" b="0" strike="noStrike" dirty="0" err="1">
                <a:solidFill>
                  <a:srgbClr val="000000"/>
                </a:solidFill>
                <a:latin typeface="+mn-lt"/>
                <a:ea typeface="+mn-ea"/>
              </a:rPr>
              <a:t>face</a:t>
            </a:r>
            <a:r>
              <a:rPr lang="el-GR" sz="1200" b="0" strike="noStrike" dirty="0">
                <a:solidFill>
                  <a:srgbClr val="000000"/>
                </a:solidFill>
                <a:latin typeface="+mn-lt"/>
                <a:ea typeface="+mn-ea"/>
              </a:rPr>
              <a:t> </a:t>
            </a:r>
            <a:r>
              <a:rPr lang="el-GR" sz="1200" b="0" strike="noStrike" dirty="0" err="1">
                <a:solidFill>
                  <a:srgbClr val="000000"/>
                </a:solidFill>
                <a:latin typeface="+mn-lt"/>
                <a:ea typeface="+mn-ea"/>
              </a:rPr>
              <a:t>swapping</a:t>
            </a:r>
            <a:r>
              <a:rPr lang="el-GR" sz="1200" b="0" strike="noStrike" dirty="0">
                <a:solidFill>
                  <a:srgbClr val="000000"/>
                </a:solidFill>
                <a:latin typeface="+mn-lt"/>
                <a:ea typeface="+mn-ea"/>
              </a:rPr>
              <a:t>).</a:t>
            </a:r>
          </a:p>
          <a:p>
            <a:pPr>
              <a:lnSpc>
                <a:spcPct val="100000"/>
              </a:lnSpc>
              <a:tabLst>
                <a:tab pos="0" algn="l"/>
              </a:tabLst>
            </a:pPr>
            <a:endParaRPr lang="fr-BE" sz="1200" b="0" strike="noStrike" spc="-1" dirty="0">
              <a:latin typeface="Arial"/>
            </a:endParaRPr>
          </a:p>
          <a:p>
            <a:pPr>
              <a:lnSpc>
                <a:spcPct val="100000"/>
              </a:lnSpc>
              <a:tabLst>
                <a:tab pos="0" algn="l"/>
              </a:tabLst>
            </a:pPr>
            <a:r>
              <a:rPr lang="el-GR" sz="2000" b="0" strike="noStrike" dirty="0">
                <a:solidFill>
                  <a:srgbClr val="000000"/>
                </a:solidFill>
                <a:latin typeface="+mn-lt"/>
                <a:ea typeface="+mn-ea"/>
              </a:rPr>
              <a:t>Για περισσότερες πληροφορίες, διαβάστε εδώ: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dirty="0">
                <a:latin typeface="Arial"/>
              </a:rPr>
              <a:t>Άλλο ένα παράδειγμα της χρήσης οπτικού υλικού εκτός του πλαισίου του για τη δημιουργία ενός ψευδούς αφηγήματος είναι η ιστορία του Σπούτνικ για την πλύση εγκεφάλου που έγινε από το NATO σε παιδιά στη «στρατιωτικοποιημένη» Λετονία: </a:t>
            </a:r>
            <a:r>
              <a:rPr lang="el-GR"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el-GR" sz="1200" b="0" strike="noStrike" dirty="0">
                <a:solidFill>
                  <a:srgbClr val="000000"/>
                </a:solidFill>
                <a:latin typeface="+mn-lt"/>
                <a:ea typeface="+mn-ea"/>
              </a:rPr>
              <a:t>Επιτρέψτε στους μαθητές να εκφράσουν </a:t>
            </a:r>
            <a:r>
              <a:rPr lang="el-GR" sz="1200" b="1" strike="noStrike" dirty="0">
                <a:solidFill>
                  <a:srgbClr val="000000"/>
                </a:solidFill>
                <a:latin typeface="+mn-lt"/>
                <a:ea typeface="+mn-ea"/>
              </a:rPr>
              <a:t>τα συναισθήματά τους</a:t>
            </a:r>
            <a:r>
              <a:rPr lang="el-GR" sz="1200" b="0" strike="noStrike" dirty="0">
                <a:solidFill>
                  <a:srgbClr val="000000"/>
                </a:solidFill>
                <a:latin typeface="+mn-lt"/>
                <a:ea typeface="+mn-ea"/>
              </a:rPr>
              <a:t>. Τι αισθάνονται όταν το βλέπουν αυτό; Πώς θα αντιδρούσαν αν έβλεπαν αυτήν την είδηση στη ροή ειδήσεων τους στο </a:t>
            </a:r>
            <a:r>
              <a:rPr lang="el-GR" sz="1200" b="0" strike="noStrike" dirty="0" err="1">
                <a:solidFill>
                  <a:srgbClr val="000000"/>
                </a:solidFill>
                <a:latin typeface="+mn-lt"/>
                <a:ea typeface="+mn-ea"/>
              </a:rPr>
              <a:t>Instagram</a:t>
            </a:r>
            <a:r>
              <a:rPr lang="el-GR" sz="1200" b="0" strike="noStrike" dirty="0">
                <a:solidFill>
                  <a:srgbClr val="000000"/>
                </a:solidFill>
                <a:latin typeface="+mn-lt"/>
                <a:ea typeface="+mn-ea"/>
              </a:rPr>
              <a:t>/</a:t>
            </a:r>
            <a:r>
              <a:rPr lang="el-GR" sz="1200" b="0" strike="noStrike" dirty="0" err="1">
                <a:solidFill>
                  <a:srgbClr val="000000"/>
                </a:solidFill>
                <a:latin typeface="+mn-lt"/>
                <a:ea typeface="+mn-ea"/>
              </a:rPr>
              <a:t>Tiktok</a:t>
            </a:r>
            <a:r>
              <a:rPr lang="el-GR" sz="1200" b="0" strike="noStrike" dirty="0">
                <a:solidFill>
                  <a:srgbClr val="000000"/>
                </a:solidFill>
                <a:latin typeface="+mn-lt"/>
                <a:ea typeface="+mn-ea"/>
              </a:rPr>
              <a:t>; Γιατί αυτό τους επηρεάζει συναισθηματικά; Είναι η είδηση αυτή καθαυτή, ο τρόπος που διατυπώνεται, η εικόνα...;</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el-GR" sz="1200" b="0" strike="noStrike" dirty="0">
                <a:solidFill>
                  <a:srgbClr val="000000"/>
                </a:solidFill>
                <a:latin typeface="+mn-lt"/>
                <a:ea typeface="+mn-ea"/>
              </a:rPr>
              <a:t>Εισαγωγή στο επόμενο κεφάλαιο: αντιμετώπιση της παραπληροφόρησης</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1200" b="0" strike="noStrike" dirty="0">
                <a:solidFill>
                  <a:srgbClr val="000000"/>
                </a:solidFill>
                <a:latin typeface="Arial"/>
              </a:rPr>
              <a:t>ΤΡΟΠΟΙ ΑΝΤΙΜΕΤΩΠΙΣΗΣ ΤΗΣ ΠΑΡΑΠΛΗΡΟΦΟΡΗΣΗΣ</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l-GR" sz="1200" b="0" strike="noStrike" dirty="0">
                <a:solidFill>
                  <a:srgbClr val="000000"/>
                </a:solidFill>
                <a:latin typeface="Arial"/>
                <a:ea typeface="Calibri"/>
              </a:rPr>
              <a:t>Μαθησιακοί στόχοι:</a:t>
            </a:r>
            <a:r>
              <a:rPr lang="el-GR" dirty="0"/>
              <a:t/>
            </a:r>
            <a:br>
              <a:rPr lang="el-GR" dirty="0"/>
            </a:br>
            <a:r>
              <a:rPr lang="el-GR"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el-GR" sz="1200" b="0" strike="noStrike" dirty="0">
                <a:solidFill>
                  <a:srgbClr val="000000"/>
                </a:solidFill>
                <a:latin typeface="Arial"/>
                <a:ea typeface="Calibri"/>
              </a:rPr>
              <a:t>Θα πρέπει να γίνει κατανοητό ότι όλοι πρέπει να διαδραματίσουμε έναν ρόλο για να αποτρέψουμε τη διασπορά της παραπληροφόρησης, διότι θέτει σε κίνδυνο τις δημοκρατίες μας (και ενδεχομένως τη ζωή μας)</a:t>
            </a:r>
          </a:p>
          <a:p>
            <a:pPr marL="171360" indent="-171000">
              <a:lnSpc>
                <a:spcPct val="100000"/>
              </a:lnSpc>
              <a:buClr>
                <a:srgbClr val="000000"/>
              </a:buClr>
              <a:buFont typeface="Wingdings" charset="2"/>
              <a:buChar char="-"/>
              <a:tabLst>
                <a:tab pos="0" algn="l"/>
              </a:tabLst>
            </a:pPr>
            <a:r>
              <a:rPr lang="el-GR" sz="1200" b="0" strike="noStrike" dirty="0">
                <a:solidFill>
                  <a:srgbClr val="000000"/>
                </a:solidFill>
                <a:latin typeface="Arial"/>
                <a:ea typeface="Calibri"/>
              </a:rPr>
              <a:t>Συζητήστε τα διάφορα βήματα στην αξιολόγηση της ακρίβειας του περιεχομένου, όπως η ενδελεχής σκέψη πριν από την κοινοποίηση και τα βασικά στοιχεία της διαδικασίας ελέγχου γεγονότων</a:t>
            </a:r>
          </a:p>
          <a:p>
            <a:pPr marL="171360" indent="-171000">
              <a:lnSpc>
                <a:spcPct val="100000"/>
              </a:lnSpc>
              <a:buClr>
                <a:srgbClr val="000000"/>
              </a:buClr>
              <a:buFont typeface="Wingdings" charset="2"/>
              <a:buChar char="-"/>
              <a:tabLst>
                <a:tab pos="0" algn="l"/>
              </a:tabLst>
            </a:pPr>
            <a:r>
              <a:rPr lang="el-GR" sz="1200" b="0" strike="noStrike" dirty="0">
                <a:solidFill>
                  <a:srgbClr val="000000"/>
                </a:solidFill>
                <a:latin typeface="Arial"/>
                <a:ea typeface="Calibri"/>
              </a:rPr>
              <a:t>Μάθετε πώς να μιλάτε σε άλλους σχετικά με την παραπληροφόρηση και τους κινδύνους της και πώς να αποτρέπετε τη διαιώνιση επιβλαβών και ψευδών αφηγημάτων</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dirty="0">
                <a:latin typeface="Arial"/>
              </a:rPr>
              <a:t>Μερικές φορές είναι δύσκολο να εντοπίσουμε τη διαφορά μεταξύ μιας αληθούς και μιας ψευδούς είδησης</a:t>
            </a:r>
          </a:p>
          <a:p>
            <a:pPr>
              <a:lnSpc>
                <a:spcPct val="100000"/>
              </a:lnSpc>
              <a:tabLst>
                <a:tab pos="0" algn="l"/>
              </a:tabLst>
            </a:pPr>
            <a:endParaRPr lang="fr-BE" sz="2000" b="0" strike="noStrike" spc="-1" dirty="0">
              <a:latin typeface="Arial"/>
            </a:endParaRPr>
          </a:p>
          <a:p>
            <a:pPr>
              <a:lnSpc>
                <a:spcPct val="100000"/>
              </a:lnSpc>
              <a:tabLst>
                <a:tab pos="0" algn="l"/>
              </a:tabLst>
            </a:pPr>
            <a:r>
              <a:rPr lang="el-GR" sz="2000" b="0" strike="noStrike" dirty="0">
                <a:latin typeface="Arial"/>
              </a:rPr>
              <a:t>Λύσεις: και οι δύο ψευδείς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el-GR" sz="2000" b="0" strike="noStrike" dirty="0">
                <a:latin typeface="Arial"/>
              </a:rPr>
              <a:t>Παραπλανητική ιστορία: μια ακτιβίστρια για την κλιματική αλλαγή κρατάει όπλο; Η εικόνα ανήκει σε άλλο άτομο που, από τη συγκεκριμένη γωνία, μοιάζει με την Γκρέτα </a:t>
            </a:r>
            <a:r>
              <a:rPr lang="el-GR" sz="2000" b="0" strike="noStrike" dirty="0" err="1">
                <a:latin typeface="Arial"/>
              </a:rPr>
              <a:t>Τούνμπεργκ</a:t>
            </a:r>
            <a:r>
              <a:rPr lang="el-GR" sz="2000" b="0" strike="noStrike" dirty="0">
                <a:latin typeface="Arial"/>
              </a:rPr>
              <a:t> (Πηγή: www.snopes.com και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el-GR" sz="2000" b="0" strike="noStrike" dirty="0">
                <a:latin typeface="Arial"/>
              </a:rPr>
              <a:t>Κατασκευασμένη είδηση: Η ιστορία δεν είναι αληθινή και η ειδησεογραφική πηγή (dailypresser.com) απλώς δεν υπάρχει</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1200" b="0" strike="noStrike" dirty="0">
                <a:solidFill>
                  <a:srgbClr val="000000"/>
                </a:solidFill>
                <a:latin typeface="+mn-lt"/>
                <a:ea typeface="+mn-ea"/>
              </a:rPr>
              <a:t>Περιγραφή:</a:t>
            </a:r>
          </a:p>
          <a:p>
            <a:pPr marL="171360" indent="-171000">
              <a:lnSpc>
                <a:spcPct val="100000"/>
              </a:lnSpc>
              <a:buClr>
                <a:srgbClr val="000000"/>
              </a:buClr>
              <a:buFont typeface="StarSymbol"/>
              <a:buChar char="-"/>
              <a:tabLst>
                <a:tab pos="0" algn="l"/>
              </a:tabLst>
            </a:pPr>
            <a:r>
              <a:rPr lang="el-GR" sz="1200" b="0" strike="noStrike" dirty="0">
                <a:solidFill>
                  <a:srgbClr val="000000"/>
                </a:solidFill>
                <a:latin typeface="+mn-lt"/>
                <a:ea typeface="+mn-ea"/>
              </a:rPr>
              <a:t>Η επίγνωση της παραπληροφόρησης και του γεγονότος ότι μπορεί και εσύ να είσαι στόχος της είναι το πρώτο βήμα προς την προστασία.</a:t>
            </a:r>
          </a:p>
          <a:p>
            <a:pPr marL="171360" indent="-171000">
              <a:lnSpc>
                <a:spcPct val="100000"/>
              </a:lnSpc>
              <a:buClr>
                <a:srgbClr val="000000"/>
              </a:buClr>
              <a:buFont typeface="StarSymbol"/>
              <a:buChar char="-"/>
              <a:tabLst>
                <a:tab pos="0" algn="l"/>
              </a:tabLst>
            </a:pPr>
            <a:r>
              <a:rPr lang="el-GR" sz="1200" b="0" strike="noStrike" dirty="0">
                <a:solidFill>
                  <a:srgbClr val="000000"/>
                </a:solidFill>
                <a:latin typeface="+mn-lt"/>
                <a:ea typeface="+mn-ea"/>
              </a:rPr>
              <a:t>Ο έλεγχος γεγονότων είναι ένα καλό δεύτερο βήμα που μπορεί επίσης να είναι διασκεδαστικό: είναι σαν να παίζουμε κλέφτες και αστυνόμους και οι μαθητές μπορεί πραγματικά να το απολαύσουν. Είναι αλήθεια ότι τις περισσότερες φορές είναι αρκετά χρονοβόρο, όμως οι μαθητές δεν πρέπει να αποθαρρύνονται διότι συγκεκριμένα χαρακτηριστικά μιας πληροφορίας αποκαλύπτουν ήδη πολλά για την ποιότητα του μηνύματος που διαβιβάζεται. </a:t>
            </a:r>
          </a:p>
          <a:p>
            <a:pPr marL="171360" indent="-171000">
              <a:lnSpc>
                <a:spcPct val="100000"/>
              </a:lnSpc>
              <a:buClr>
                <a:srgbClr val="000000"/>
              </a:buClr>
              <a:buFont typeface="StarSymbol"/>
              <a:buChar char="-"/>
              <a:tabLst>
                <a:tab pos="0" algn="l"/>
              </a:tabLst>
            </a:pPr>
            <a:r>
              <a:rPr lang="el-GR" sz="2000" b="0" strike="noStrike" dirty="0">
                <a:solidFill>
                  <a:srgbClr val="000000"/>
                </a:solidFill>
                <a:latin typeface="+mn-lt"/>
                <a:ea typeface="+mn-ea"/>
              </a:rPr>
              <a:t>Θα πρέπει να έχετε πάντα</a:t>
            </a:r>
            <a:r>
              <a:rPr lang="el-GR" sz="1200" b="0" strike="noStrike" dirty="0">
                <a:solidFill>
                  <a:srgbClr val="000000"/>
                </a:solidFill>
                <a:latin typeface="+mn-lt"/>
                <a:ea typeface="Arial"/>
              </a:rPr>
              <a:t> κριτική στάση απέναντι στις πληροφορίες.</a:t>
            </a:r>
          </a:p>
          <a:p>
            <a:pPr marL="171360" indent="-171000">
              <a:lnSpc>
                <a:spcPct val="100000"/>
              </a:lnSpc>
              <a:buClr>
                <a:srgbClr val="000000"/>
              </a:buClr>
              <a:buFont typeface="StarSymbol"/>
              <a:buChar char="-"/>
              <a:tabLst>
                <a:tab pos="0" algn="l"/>
              </a:tabLst>
            </a:pPr>
            <a:r>
              <a:rPr lang="el-GR" sz="2000" b="0" strike="noStrike" dirty="0">
                <a:solidFill>
                  <a:srgbClr val="000000"/>
                </a:solidFill>
                <a:latin typeface="+mn-lt"/>
                <a:ea typeface="Arial"/>
              </a:rPr>
              <a:t>Πώς ενισχύεται η εμπιστοσύνη προς τους θεσμούς και τα μέσα ενημέρωσης;</a:t>
            </a:r>
          </a:p>
          <a:p>
            <a:pPr marL="171360" indent="-171000">
              <a:lnSpc>
                <a:spcPct val="100000"/>
              </a:lnSpc>
              <a:buClr>
                <a:srgbClr val="000000"/>
              </a:buClr>
              <a:buFont typeface="StarSymbol"/>
              <a:buChar char="-"/>
              <a:tabLst>
                <a:tab pos="0" algn="l"/>
              </a:tabLst>
            </a:pPr>
            <a:r>
              <a:rPr lang="el-GR" sz="2000" b="0" strike="noStrike" dirty="0">
                <a:solidFill>
                  <a:srgbClr val="000000"/>
                </a:solidFill>
                <a:latin typeface="+mn-lt"/>
                <a:ea typeface="Arial"/>
              </a:rPr>
              <a:t>Τι θα συνέβαινε αν, σε περίοδο κρίσης, δεν πιστεύαμε ό,τι μας λένε οι αρχές να κάνουμε;</a:t>
            </a:r>
          </a:p>
          <a:p>
            <a:pPr marL="171360" indent="-171000">
              <a:lnSpc>
                <a:spcPct val="100000"/>
              </a:lnSpc>
              <a:buClr>
                <a:srgbClr val="000000"/>
              </a:buClr>
              <a:buFont typeface="StarSymbol"/>
              <a:buChar char="-"/>
              <a:tabLst>
                <a:tab pos="0" algn="l"/>
              </a:tabLst>
            </a:pPr>
            <a:r>
              <a:rPr lang="el-GR" sz="2000" b="0" strike="noStrike" dirty="0">
                <a:solidFill>
                  <a:srgbClr val="000000"/>
                </a:solidFill>
                <a:latin typeface="+mn-lt"/>
                <a:ea typeface="Arial"/>
              </a:rPr>
              <a:t>Το πιο σημαντικό είναι η </a:t>
            </a:r>
            <a:r>
              <a:rPr lang="el-GR" sz="2000" b="1" i="1" strike="noStrike" dirty="0">
                <a:solidFill>
                  <a:srgbClr val="000000"/>
                </a:solidFill>
                <a:latin typeface="+mn-lt"/>
                <a:ea typeface="Arial"/>
              </a:rPr>
              <a:t>πηγή</a:t>
            </a:r>
            <a:r>
              <a:rPr lang="el-GR" sz="2000" b="0" strike="noStrike" dirty="0">
                <a:solidFill>
                  <a:srgbClr val="000000"/>
                </a:solidFill>
                <a:latin typeface="+mn-lt"/>
                <a:ea typeface="Arial"/>
              </a:rPr>
              <a:t> - είναι καλό να διατηρούμε ένα επίπεδο δυσπιστίας, αλλά είναι ιδιαίτερα σημαντικό, όταν η πηγή δεν είναι αξιόπιστη.</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el-GR" sz="1200" b="0" strike="noStrike" dirty="0">
                <a:latin typeface="Arial"/>
                <a:ea typeface="Calibri"/>
              </a:rPr>
              <a:t>Επιστρέψτε σε ένα από τα προηγούμενα παραδείγματα σαν άσκηση (π.χ. βίντεο με παιδιά που κρατούν όπλα και υποτίθεται ότι έχουν καταταχθεί στον στρατό της Λετονίας ή ψευδής εικόνα εφεύρεσης του εμβολίου κατά της νόσου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el-GR" sz="1200" b="0" strike="noStrike" dirty="0">
                <a:latin typeface="Arial"/>
                <a:ea typeface="Calibri"/>
              </a:rPr>
              <a:t>Επιτρέψτε στους μαθητές να εκφράσουν </a:t>
            </a:r>
            <a:r>
              <a:rPr lang="el-GR" sz="1200" b="1" strike="noStrike" dirty="0">
                <a:latin typeface="Arial"/>
                <a:ea typeface="Calibri"/>
              </a:rPr>
              <a:t>τις δικές τους προκαταλήψεις</a:t>
            </a:r>
            <a:r>
              <a:rPr lang="el-GR" sz="1200" b="0" strike="noStrike" dirty="0">
                <a:latin typeface="Arial"/>
                <a:ea typeface="Calibri"/>
              </a:rPr>
              <a:t>. Πιστεύουν ότι αυτές οι ειδήσεις επιβεβαιώνουν τις πεποιθήσεις τους; Θα υπήρχε διαφορά αν αυτές οι ειδήσεις είχαν κοινοποιηθεί από έναν φίλο που συμπαθούν ή από κάποιον διάσημο που ακολουθούν…; Συζητήστε </a:t>
            </a:r>
            <a:r>
              <a:rPr lang="el-GR" sz="1200" b="1" strike="noStrike" dirty="0">
                <a:latin typeface="Arial"/>
                <a:ea typeface="Calibri"/>
              </a:rPr>
              <a:t>πώς μπορούν να ελέγξουν</a:t>
            </a:r>
            <a:r>
              <a:rPr lang="el-GR" sz="1200" b="0" strike="noStrike" dirty="0">
                <a:latin typeface="Arial"/>
                <a:ea typeface="Calibri"/>
              </a:rPr>
              <a:t> αν αυτό ισχύει (τα βήματα της πυξίδας): ελέγξτε το περιεχόμενο, το μέσο μαζικής επικοινωνίας, τον συντάκτη, τις πηγές</a:t>
            </a:r>
            <a:r>
              <a:rPr lang="el-GR" sz="1200" b="0" strike="noStrike" dirty="0">
                <a:solidFill>
                  <a:srgbClr val="000000"/>
                </a:solidFill>
                <a:latin typeface="Arial"/>
                <a:ea typeface="Calibri"/>
              </a:rPr>
              <a:t>, τις εικόνες και τους </a:t>
            </a:r>
            <a:r>
              <a:rPr lang="el-GR" sz="1200" b="0" strike="noStrike" dirty="0" err="1">
                <a:solidFill>
                  <a:srgbClr val="000000"/>
                </a:solidFill>
                <a:latin typeface="Arial"/>
                <a:ea typeface="Calibri"/>
              </a:rPr>
              <a:t>μυθοκτόνους</a:t>
            </a:r>
            <a:r>
              <a:rPr lang="el-GR" sz="1200" b="0" strike="noStrike" dirty="0">
                <a:solidFill>
                  <a:srgbClr val="000000"/>
                </a:solidFill>
                <a:latin typeface="Arial"/>
                <a:ea typeface="Calibri"/>
              </a:rPr>
              <a:t>. Αφήστε τους να σκεφτούν ποια είναι αξιόπιστη πηγή και ποια όχι. ΣΚΕΨΟΥ ΠΡΟΤΟΥ ΚΟΙΝΟΠΟΙΗΣΕΙΣ!! Δείξτε το βίντεο του </a:t>
            </a:r>
            <a:r>
              <a:rPr lang="el-GR" sz="1200" b="0" strike="noStrike" dirty="0" err="1">
                <a:solidFill>
                  <a:srgbClr val="000000"/>
                </a:solidFill>
                <a:latin typeface="Arial"/>
                <a:ea typeface="Calibri"/>
              </a:rPr>
              <a:t>EUvsDisinfo</a:t>
            </a:r>
            <a:r>
              <a:rPr lang="el-GR" sz="1200" b="0" strike="noStrike" dirty="0">
                <a:solidFill>
                  <a:srgbClr val="000000"/>
                </a:solidFill>
                <a:latin typeface="Arial"/>
                <a:ea typeface="Calibri"/>
              </a:rPr>
              <a:t> για έμπνευση: </a:t>
            </a:r>
            <a:r>
              <a:rPr lang="el-GR" sz="1200" b="0" u="sng" strike="noStrike" dirty="0">
                <a:solidFill>
                  <a:srgbClr val="000000"/>
                </a:solidFill>
                <a:uFillTx/>
                <a:latin typeface="Arial"/>
                <a:ea typeface="Calibri"/>
                <a:hlinkClick r:id="rId3"/>
              </a:rPr>
              <a:t>https://www.facebook.com/watch/?v=3192621760756370</a:t>
            </a:r>
            <a:r>
              <a:rPr lang="el-GR" sz="1200" b="0" u="sng" strike="noStrike" dirty="0">
                <a:solidFill>
                  <a:srgbClr val="000000"/>
                </a:solidFill>
                <a:uFillTx/>
                <a:latin typeface="Arial"/>
                <a:ea typeface="Calibri"/>
              </a:rPr>
              <a:t>·</a:t>
            </a:r>
            <a:r>
              <a:rPr lang="el-GR" sz="1200" b="0" strike="noStrike" dirty="0">
                <a:solidFill>
                  <a:srgbClr val="000000"/>
                </a:solidFill>
                <a:latin typeface="Arial"/>
                <a:ea typeface="Calibri"/>
              </a:rPr>
              <a:t> </a:t>
            </a:r>
            <a:r>
              <a:rPr lang="el-GR"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el-GR" sz="1200" b="0" strike="noStrike" dirty="0">
                <a:solidFill>
                  <a:srgbClr val="000000"/>
                </a:solidFill>
                <a:latin typeface="Arial"/>
                <a:ea typeface="Calibri"/>
              </a:rPr>
              <a:t>Αναλυτικότερα: </a:t>
            </a:r>
          </a:p>
          <a:p>
            <a:pPr algn="just">
              <a:lnSpc>
                <a:spcPct val="100000"/>
              </a:lnSpc>
              <a:tabLst>
                <a:tab pos="0" algn="l"/>
              </a:tabLst>
            </a:pPr>
            <a:r>
              <a:rPr lang="el-GR"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el-GR" sz="1200" strike="noStrike" dirty="0">
                <a:solidFill>
                  <a:srgbClr val="000000"/>
                </a:solidFill>
                <a:latin typeface="Arial"/>
                <a:ea typeface="Calibri"/>
              </a:rPr>
              <a:t>Διαβάστε ολόκληρο το άρθρο – το </a:t>
            </a:r>
            <a:r>
              <a:rPr lang="el-GR" sz="1200" b="1" strike="noStrike" dirty="0">
                <a:solidFill>
                  <a:srgbClr val="000000"/>
                </a:solidFill>
                <a:latin typeface="Arial"/>
                <a:ea typeface="Calibri"/>
              </a:rPr>
              <a:t>περιεχόμενο και ο τίτλος ταιριάζουν;</a:t>
            </a:r>
          </a:p>
          <a:p>
            <a:pPr marL="171360" indent="-171000">
              <a:lnSpc>
                <a:spcPct val="100000"/>
              </a:lnSpc>
              <a:buClr>
                <a:srgbClr val="000000"/>
              </a:buClr>
              <a:buFont typeface="Arial"/>
              <a:buChar char="-"/>
              <a:tabLst>
                <a:tab pos="457200" algn="l"/>
              </a:tabLst>
            </a:pPr>
            <a:r>
              <a:rPr lang="el-GR" sz="1200" strike="noStrike" dirty="0">
                <a:solidFill>
                  <a:srgbClr val="000000"/>
                </a:solidFill>
                <a:latin typeface="Arial"/>
                <a:ea typeface="Calibri"/>
              </a:rPr>
              <a:t>Πώς μπορώ να </a:t>
            </a:r>
            <a:r>
              <a:rPr lang="el-GR" sz="1200" b="1" strike="noStrike" dirty="0">
                <a:solidFill>
                  <a:srgbClr val="000000"/>
                </a:solidFill>
                <a:latin typeface="Arial"/>
                <a:ea typeface="Calibri"/>
              </a:rPr>
              <a:t>επαληθεύσω την αξιοπιστία ενός </a:t>
            </a:r>
            <a:r>
              <a:rPr lang="el-GR" sz="1200" b="1" strike="noStrike" dirty="0" err="1">
                <a:solidFill>
                  <a:srgbClr val="000000"/>
                </a:solidFill>
                <a:latin typeface="Arial"/>
                <a:ea typeface="Calibri"/>
              </a:rPr>
              <a:t>ιστότοπου</a:t>
            </a:r>
            <a:r>
              <a:rPr lang="el-GR" sz="1200" b="1" strike="noStrike" dirty="0">
                <a:solidFill>
                  <a:srgbClr val="000000"/>
                </a:solidFill>
                <a:latin typeface="Arial"/>
                <a:ea typeface="Calibri"/>
              </a:rPr>
              <a:t>;</a:t>
            </a:r>
            <a:r>
              <a:rPr lang="el-GR" sz="1200" b="0" strike="noStrike" dirty="0">
                <a:solidFill>
                  <a:srgbClr val="000000"/>
                </a:solidFill>
                <a:latin typeface="Arial"/>
                <a:ea typeface="Calibri"/>
              </a:rPr>
              <a:t> Ανάλυση διεύθυνσης URL: ελέγχετε πάντα αν ο αρχικός </a:t>
            </a:r>
            <a:r>
              <a:rPr lang="el-GR" sz="1200" b="0" strike="noStrike" dirty="0" err="1">
                <a:solidFill>
                  <a:srgbClr val="000000"/>
                </a:solidFill>
                <a:latin typeface="Arial"/>
                <a:ea typeface="Calibri"/>
              </a:rPr>
              <a:t>ιστότοπος</a:t>
            </a:r>
            <a:r>
              <a:rPr lang="el-GR" sz="1200" b="0" strike="noStrike" dirty="0">
                <a:solidFill>
                  <a:srgbClr val="000000"/>
                </a:solidFill>
                <a:latin typeface="Arial"/>
                <a:ea typeface="Calibri"/>
              </a:rPr>
              <a:t> ή η διεύθυνση URL έχει μια μικρή τροποποίηση στο όνομα ή την επέκταση, ώστε ένας αφηρημένος ή βιαστικός αναγνώστης να μην το προσέξει. Οι </a:t>
            </a:r>
            <a:r>
              <a:rPr lang="el-GR" sz="1200" b="0" strike="noStrike" dirty="0" err="1">
                <a:solidFill>
                  <a:srgbClr val="000000"/>
                </a:solidFill>
                <a:latin typeface="Arial"/>
                <a:ea typeface="Calibri"/>
              </a:rPr>
              <a:t>ιστότοποι</a:t>
            </a:r>
            <a:r>
              <a:rPr lang="el-GR" sz="1200" b="0" strike="noStrike" dirty="0">
                <a:solidFill>
                  <a:srgbClr val="000000"/>
                </a:solidFill>
                <a:latin typeface="Arial"/>
                <a:ea typeface="Calibri"/>
              </a:rPr>
              <a:t> παραπληροφόρησης αντιγράφουν τα ονόματα γνωστών πηγών ειδήσεων, αλλάζοντας μικρές λεπτομέρειες. Για παράδειγμα: (από τη διαφάνεια στην αρχή) dailypresser.com ή nevvyorktimes.com.</a:t>
            </a:r>
          </a:p>
          <a:p>
            <a:pPr marL="171360" indent="-171000">
              <a:lnSpc>
                <a:spcPct val="100000"/>
              </a:lnSpc>
              <a:buClr>
                <a:srgbClr val="000000"/>
              </a:buClr>
              <a:buFont typeface="Arial"/>
              <a:buChar char="-"/>
              <a:tabLst>
                <a:tab pos="457200" algn="l"/>
              </a:tabLst>
            </a:pPr>
            <a:r>
              <a:rPr lang="el-GR" sz="1200" b="1" strike="noStrike" dirty="0">
                <a:solidFill>
                  <a:srgbClr val="000000"/>
                </a:solidFill>
                <a:latin typeface="Arial"/>
                <a:ea typeface="Calibri"/>
              </a:rPr>
              <a:t>Ελέγξτε</a:t>
            </a:r>
            <a:r>
              <a:rPr lang="el-GR" sz="1200" b="1" strike="noStrike" dirty="0">
                <a:solidFill>
                  <a:srgbClr val="FF0000"/>
                </a:solidFill>
                <a:latin typeface="Arial"/>
                <a:ea typeface="Calibri"/>
              </a:rPr>
              <a:t> την ημερομηνία και τον συντάκτη</a:t>
            </a:r>
            <a:r>
              <a:rPr lang="el-GR" sz="1200" b="0" strike="noStrike" dirty="0">
                <a:solidFill>
                  <a:srgbClr val="FF0000"/>
                </a:solidFill>
                <a:latin typeface="Arial"/>
                <a:ea typeface="Calibri"/>
              </a:rPr>
              <a:t>: οι λογαριασμοί των δημοσίων προσώπων στα μέσα κοινωνικής δικτύωσης είναι συχνά (αλλά όχι πάντα) «επαληθευμένοι», όπως και των μέσων ενημέρωσης και των δημοσιογράφων. Συχνά, οι άνθρωποι που εργάζονται στη βιομηχανία των πληροφοριών έχουν </a:t>
            </a:r>
            <a:r>
              <a:rPr lang="el-GR" sz="1200" b="0" strike="noStrike" dirty="0" err="1">
                <a:solidFill>
                  <a:srgbClr val="FF0000"/>
                </a:solidFill>
                <a:latin typeface="Arial"/>
                <a:ea typeface="Calibri"/>
              </a:rPr>
              <a:t>ιστότοπους</a:t>
            </a:r>
            <a:r>
              <a:rPr lang="el-GR" sz="1200" b="0" strike="noStrike" dirty="0">
                <a:solidFill>
                  <a:srgbClr val="FF0000"/>
                </a:solidFill>
                <a:latin typeface="Arial"/>
                <a:ea typeface="Calibri"/>
              </a:rPr>
              <a:t> ή δημόσια προφίλ που μπορούν να σας βοηθήσουν να βρείτε εκείνους και τη δουλειά τους.</a:t>
            </a:r>
          </a:p>
          <a:p>
            <a:pPr marL="171360" indent="-171000">
              <a:lnSpc>
                <a:spcPct val="100000"/>
              </a:lnSpc>
              <a:buClr>
                <a:srgbClr val="000000"/>
              </a:buClr>
              <a:buFont typeface="Arial"/>
              <a:buChar char="-"/>
              <a:tabLst>
                <a:tab pos="457200" algn="l"/>
              </a:tabLst>
            </a:pPr>
            <a:r>
              <a:rPr lang="el-GR" sz="1200" b="1" strike="noStrike" dirty="0">
                <a:solidFill>
                  <a:srgbClr val="FF0000"/>
                </a:solidFill>
                <a:latin typeface="Arial"/>
                <a:ea typeface="Calibri"/>
              </a:rPr>
              <a:t>Αναζητήστε την ιστορία στο διαδίκτυο – </a:t>
            </a:r>
            <a:r>
              <a:rPr lang="el-GR" sz="1200" strike="noStrike" dirty="0">
                <a:solidFill>
                  <a:srgbClr val="FF0000"/>
                </a:solidFill>
                <a:latin typeface="Arial"/>
                <a:ea typeface="Calibri"/>
              </a:rPr>
              <a:t>υπάρχουν άλλες πηγές που υποστηρίζουν τους ισχυρισμούς;</a:t>
            </a:r>
            <a:r>
              <a:rPr lang="el-GR" sz="1200" b="0" strike="noStrike" dirty="0">
                <a:solidFill>
                  <a:srgbClr val="FF0000"/>
                </a:solidFill>
                <a:latin typeface="Arial"/>
                <a:ea typeface="Calibri"/>
              </a:rPr>
              <a:t> Γνωρίζετε τι είδους πηγές είναι;</a:t>
            </a:r>
          </a:p>
          <a:p>
            <a:pPr marL="171360" indent="-171000">
              <a:lnSpc>
                <a:spcPct val="100000"/>
              </a:lnSpc>
              <a:buClr>
                <a:srgbClr val="000000"/>
              </a:buClr>
              <a:buFont typeface="Arial"/>
              <a:buChar char="-"/>
              <a:tabLst>
                <a:tab pos="457200" algn="l"/>
              </a:tabLst>
            </a:pPr>
            <a:r>
              <a:rPr lang="el-GR" sz="1200" strike="noStrike" dirty="0">
                <a:solidFill>
                  <a:srgbClr val="FF0000"/>
                </a:solidFill>
                <a:latin typeface="Arial"/>
                <a:ea typeface="Calibri"/>
              </a:rPr>
              <a:t>Ελέγξτε αν οι </a:t>
            </a:r>
            <a:r>
              <a:rPr lang="el-GR" sz="1200" b="1" strike="noStrike" dirty="0">
                <a:solidFill>
                  <a:srgbClr val="FF0000"/>
                </a:solidFill>
                <a:latin typeface="Arial"/>
                <a:ea typeface="Calibri"/>
              </a:rPr>
              <a:t>εικόνες μοιάζουν περίεργες ή παραποιημένες</a:t>
            </a:r>
            <a:r>
              <a:rPr lang="el-GR" sz="1200" b="0" strike="noStrike" dirty="0">
                <a:solidFill>
                  <a:srgbClr val="FF0000"/>
                </a:solidFill>
                <a:latin typeface="Arial"/>
                <a:ea typeface="Calibri"/>
              </a:rPr>
              <a:t>. Αν ναι, μπορείτε να κάνετε αντίστροφη αναζήτηση στις εικόνες </a:t>
            </a:r>
            <a:r>
              <a:rPr lang="el-GR" sz="1200" b="0" strike="noStrike" dirty="0" err="1">
                <a:solidFill>
                  <a:srgbClr val="FF0000"/>
                </a:solidFill>
                <a:latin typeface="Arial"/>
                <a:ea typeface="Calibri"/>
              </a:rPr>
              <a:t>Google</a:t>
            </a:r>
            <a:r>
              <a:rPr lang="el-GR" sz="1200" b="0" strike="noStrike" dirty="0">
                <a:solidFill>
                  <a:srgbClr val="FF0000"/>
                </a:solidFill>
                <a:latin typeface="Arial"/>
                <a:ea typeface="Calibri"/>
              </a:rPr>
              <a:t>: </a:t>
            </a:r>
            <a:r>
              <a:rPr lang="el-GR" sz="2000" b="0" u="sng" strike="noStrike" dirty="0">
                <a:solidFill>
                  <a:srgbClr val="000000"/>
                </a:solidFill>
                <a:uFillTx/>
                <a:latin typeface="Arial"/>
                <a:ea typeface="Calibri"/>
                <a:hlinkClick r:id="rId5"/>
              </a:rPr>
              <a:t>https://support.google.com/websearch/answer/1325808?co=GENIE.Platform%3DAndroid&amp;hl=en</a:t>
            </a:r>
            <a:r>
              <a:rPr lang="el-GR" sz="1200" b="0" strike="noStrike" dirty="0">
                <a:solidFill>
                  <a:srgbClr val="000000"/>
                </a:solidFill>
                <a:latin typeface="Arial"/>
                <a:ea typeface="Calibri"/>
              </a:rPr>
              <a:t>. Μπορεί να ανακαλύψετε ότι αφορούν ένα διαφορετικό συμβάν ή έχουν προγενέστερη ημερομηνία.</a:t>
            </a:r>
          </a:p>
          <a:p>
            <a:pPr marL="171360" indent="-171000">
              <a:lnSpc>
                <a:spcPct val="100000"/>
              </a:lnSpc>
              <a:buClr>
                <a:srgbClr val="000000"/>
              </a:buClr>
              <a:buFont typeface="Arial"/>
              <a:buChar char="-"/>
              <a:tabLst>
                <a:tab pos="457200" algn="l"/>
              </a:tabLst>
            </a:pPr>
            <a:r>
              <a:rPr lang="el-GR" sz="1200" b="1" strike="noStrike" dirty="0">
                <a:solidFill>
                  <a:srgbClr val="000000"/>
                </a:solidFill>
                <a:latin typeface="Arial"/>
                <a:ea typeface="Calibri"/>
              </a:rPr>
              <a:t>Εξετάστε το γενικό πλαίσιο </a:t>
            </a:r>
            <a:r>
              <a:rPr lang="el-GR" sz="1200" b="0" strike="noStrike" dirty="0">
                <a:solidFill>
                  <a:srgbClr val="000000"/>
                </a:solidFill>
                <a:latin typeface="Arial"/>
                <a:ea typeface="Calibri"/>
              </a:rPr>
              <a:t>των πληροφοριών: φανταστείτε ότι ένας κατασκευαστής τηλεφώνων σάς λέει ότι οι πωλήσεις έχουν διπλασιαστεί. Τώρα προσθέστε το γενικό πλαίσιο: Ήταν Δεκέμβριος, στην περίοδο των διακοπών, τα καταστήματα έχουν εκπτώσεις και η αγορά ενός τηλεφώνου απλά κοστίζει λιγότερο. Αυτό ήταν αναμενόμενο, σωστά; Συχνά, το ίδιο συμβαίνει επίσης και στις δημόσιες συζητήσεις για πολιτικά ζητήματα.</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dirty="0">
                <a:latin typeface="Arial"/>
              </a:rPr>
              <a:t>Οι διάφορες πλατφόρμες έχουν διαφορετικές πολιτικές για την αντιμετώπιση της παραπληροφόρησης, της εσφαλμένης πληροφόρησης και του δυνητικώς επιβλαβούς περιεχομένου. Όμως μπορείτε να βοηθήσετε </a:t>
            </a:r>
            <a:r>
              <a:rPr lang="el-GR" sz="2000" b="1" strike="noStrike" dirty="0">
                <a:latin typeface="Arial"/>
              </a:rPr>
              <a:t>αναφέροντας </a:t>
            </a:r>
            <a:r>
              <a:rPr lang="el-GR" sz="2000" b="1" strike="noStrike" dirty="0" err="1">
                <a:latin typeface="Arial"/>
              </a:rPr>
              <a:t>προδραστικά</a:t>
            </a:r>
            <a:r>
              <a:rPr lang="el-GR" sz="2000" b="1" strike="noStrike" dirty="0">
                <a:latin typeface="Arial"/>
              </a:rPr>
              <a:t> </a:t>
            </a:r>
            <a:r>
              <a:rPr lang="el-GR" sz="2000" b="0" strike="noStrike" dirty="0">
                <a:latin typeface="Arial"/>
              </a:rPr>
              <a:t>ιστορίες και αναρτήσεις που σας φαίνονται ύποπτες (λόγω του περιεχομένου τους ή επειδή πιστεύετε ότι ο λογαριασμός που κάνει την ανάρτηση δεν ανήκει σε πραγματικό άτομο ή ότι η ανάρτηση/τα σχόλια γίνονται με συντονισμένο και μη γνήσιο τρόπο). Οι πλατφόρμες συνήθως έχουν μια επιλογή για να κάνετε εύκολα την παραπάνω αναφορά.</a:t>
            </a:r>
          </a:p>
          <a:p>
            <a:pPr>
              <a:lnSpc>
                <a:spcPct val="100000"/>
              </a:lnSpc>
              <a:tabLst>
                <a:tab pos="0" algn="l"/>
              </a:tabLst>
            </a:pPr>
            <a:endParaRPr lang="fr-BE" sz="2000" b="0" strike="noStrike" spc="-1" dirty="0">
              <a:latin typeface="Arial"/>
            </a:endParaRPr>
          </a:p>
          <a:p>
            <a:pPr>
              <a:lnSpc>
                <a:spcPct val="100000"/>
              </a:lnSpc>
              <a:tabLst>
                <a:tab pos="0" algn="l"/>
              </a:tabLst>
            </a:pPr>
            <a:r>
              <a:rPr lang="el-GR" sz="2000" b="0" strike="noStrike" dirty="0">
                <a:latin typeface="Arial"/>
              </a:rPr>
              <a:t>Περισσότερες πληροφορίες: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2000" b="1" strike="noStrike" dirty="0">
                <a:latin typeface="Arial"/>
              </a:rPr>
              <a:t>Ο τρόπος με τον οποίο ελέγχετε τα γεγονότα για τους φίλους και τους συγγενείς σας είναι σημαντικός! Συχνά ο τρόπος αυτός θα καθορίσει αν θα σας ακούσουν ή αν θα αλλάξουν γνώμη. Παρακάτω διατυπώνονται μερικές ιδέες για το πώς να προσεγγίσετε μια τέτοια δύσκολη συζήτηση.</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el-GR" sz="1200" b="0" i="1" strike="noStrike" dirty="0">
                <a:solidFill>
                  <a:srgbClr val="000000"/>
                </a:solidFill>
                <a:latin typeface="+mn-lt"/>
                <a:ea typeface="+mn-ea"/>
              </a:rPr>
              <a:t>- Το μεγαλύτερο λάθος που μπορείτε να κάνετε</a:t>
            </a:r>
            <a:r>
              <a:rPr lang="el-GR" sz="1200" b="0" strike="noStrike" dirty="0">
                <a:solidFill>
                  <a:srgbClr val="000000"/>
                </a:solidFill>
                <a:latin typeface="+mn-lt"/>
                <a:ea typeface="+mn-ea"/>
              </a:rPr>
              <a:t>: Παρότι μπορεί να μπείτε στον πειρασμό να προσβάλετε άτομα που πιστεύουν ψευδείς πληροφορίες, η συμπεριφορά αυτή δεν είναι καθόλου παραγωγική. Πολλά από τα άτομα αυτά μπορεί να έχουν κατανοητές, αν και εσφαλμένες, ανησυχίες που συνδέονται με τη δική τους ιδιαίτερη κατάσταση, αλλά όχι με τον γενικότερο πληθυσμό. Για παράδειγμα, μπορεί το παιδί τους να παρουσίασε αντίδραση σε ένα εμβόλιο, διότι οι γιατροί δεν γνώριζαν ότι το παιδί είχε αλλεργία, και ενδέχεται να μην εμπιστεύονται τα εμβόλια για τον λόγο αυτόν. Η επίθεση σε μια τέτοια περίπτωση απλώς θα ενισχύσει τις πεποιθήσεις τους.</a:t>
            </a:r>
          </a:p>
          <a:p>
            <a:pPr marL="457200">
              <a:lnSpc>
                <a:spcPct val="100000"/>
              </a:lnSpc>
              <a:tabLst>
                <a:tab pos="0" algn="l"/>
              </a:tabLst>
            </a:pPr>
            <a:r>
              <a:rPr lang="el-GR" sz="1200" b="0" i="1" strike="noStrike" dirty="0">
                <a:solidFill>
                  <a:srgbClr val="000000"/>
                </a:solidFill>
                <a:latin typeface="+mn-lt"/>
                <a:ea typeface="+mn-ea"/>
              </a:rPr>
              <a:t>- Προσεγγίστε τους σκληροπυρηνικούς ακούγοντας τις ανησυχίες τους</a:t>
            </a:r>
            <a:r>
              <a:rPr lang="el-GR" sz="1200" b="0" strike="noStrike" dirty="0">
                <a:solidFill>
                  <a:srgbClr val="000000"/>
                </a:solidFill>
                <a:latin typeface="+mn-lt"/>
                <a:ea typeface="+mn-ea"/>
              </a:rPr>
              <a:t>: Σε τελική ανάλυση, οι άνθρωποι που πιστεύουν εσφαλμένες πληροφορίες (όπως οι αρνητές εμβολίων) είναι και αυτοί άνθρωποι που θέλουν απλώς να βεβαιωθούν ότι τα παιδιά τους είναι ασφαλή. Ωστόσο, από τα στοιχεία προκύπτει ότι ο εμβολιασμός είναι (τουλάχιστον) ασφαλέστερος από τον μη εμβολιασμό. </a:t>
            </a:r>
            <a:r>
              <a:rPr lang="el-GR" sz="1200" b="0" i="1" strike="noStrike" dirty="0">
                <a:solidFill>
                  <a:srgbClr val="000000"/>
                </a:solidFill>
                <a:latin typeface="+mn-lt"/>
                <a:ea typeface="+mn-ea"/>
              </a:rPr>
              <a:t>Εάν εξηγήσει κανείς το στοιχείο αυτό με συμπονετικό τρόπο που να δείχνει </a:t>
            </a:r>
            <a:r>
              <a:rPr lang="el-GR" sz="1200" b="0" i="1" strike="noStrike" dirty="0" err="1">
                <a:solidFill>
                  <a:srgbClr val="000000"/>
                </a:solidFill>
                <a:latin typeface="+mn-lt"/>
                <a:ea typeface="+mn-ea"/>
              </a:rPr>
              <a:t>ενσυναίσθηση</a:t>
            </a:r>
            <a:r>
              <a:rPr lang="el-GR" sz="1200" b="0" i="1" strike="noStrike" dirty="0">
                <a:solidFill>
                  <a:srgbClr val="000000"/>
                </a:solidFill>
                <a:latin typeface="+mn-lt"/>
                <a:ea typeface="+mn-ea"/>
              </a:rPr>
              <a:t> έχει περισσότερες πιθανότητες να αλλάξει τη γνώμη σε κάποιον</a:t>
            </a:r>
            <a:r>
              <a:rPr lang="el-GR" sz="1200" b="0" strike="noStrike" dirty="0">
                <a:solidFill>
                  <a:srgbClr val="000000"/>
                </a:solidFill>
                <a:latin typeface="+mn-lt"/>
                <a:ea typeface="+mn-ea"/>
              </a:rPr>
              <a:t>· </a:t>
            </a:r>
            <a:r>
              <a:rPr lang="el-GR" sz="1200" b="0" i="1" strike="noStrike" dirty="0">
                <a:solidFill>
                  <a:srgbClr val="000000"/>
                </a:solidFill>
                <a:latin typeface="+mn-lt"/>
                <a:ea typeface="+mn-ea"/>
              </a:rPr>
              <a:t>με άλλα λόγια, να είστε υπομονετικοί και ευγενικοί απέναντί τους. </a:t>
            </a:r>
          </a:p>
          <a:p>
            <a:pPr>
              <a:lnSpc>
                <a:spcPct val="100000"/>
              </a:lnSpc>
              <a:tabLst>
                <a:tab pos="0" algn="l"/>
              </a:tabLst>
            </a:pPr>
            <a:endParaRPr lang="fr-BE" sz="1200" b="0" strike="noStrike" spc="-1" dirty="0">
              <a:latin typeface="Arial"/>
            </a:endParaRPr>
          </a:p>
          <a:p>
            <a:pPr>
              <a:lnSpc>
                <a:spcPct val="100000"/>
              </a:lnSpc>
              <a:tabLst>
                <a:tab pos="0" algn="l"/>
              </a:tabLst>
            </a:pPr>
            <a:r>
              <a:rPr lang="el-GR" sz="1200" b="0" i="1" strike="noStrike" dirty="0">
                <a:solidFill>
                  <a:srgbClr val="000000"/>
                </a:solidFill>
                <a:latin typeface="+mn-lt"/>
                <a:ea typeface="+mn-ea"/>
              </a:rPr>
              <a:t>- Η επιστημονική διαδικασία είναι γεμάτη αβεβαιότητα και αυτό δεν αναφέρεται με σαφήνεια.</a:t>
            </a:r>
            <a:r>
              <a:rPr lang="el-GR" sz="1200" b="0" strike="noStrike" dirty="0">
                <a:solidFill>
                  <a:srgbClr val="000000"/>
                </a:solidFill>
                <a:latin typeface="+mn-lt"/>
                <a:ea typeface="+mn-ea"/>
              </a:rPr>
              <a:t> Κάθε πληροφορία που παρέχετε πρέπει να συνοδεύεται από ειλικρινή εξήγηση του βαθμού στον οποίο υπάρχει επιστημονική συναίνεση ή βεβαιότητα για αυτή. Παρότι δεν θα πρέπει αυτό να είναι το βασικό μήνυμά σας όταν μιλάτε σε φίλους και συγγενείς, θα πρέπει ωστόσο να συμπεριλαμβάνεται στα μηνύματά σας και να αντικατοπτρίζει με ακρίβεια τον βαθμό αβεβαιότητας των εμπειρογνωμόνων. Οι άνθρωποι πρέπει να κατανοήσουν ότι η επιστήμη είναι μια διαδικασία δοκιμής και σφάλματος και ότι οι αποφάσεις λαμβάνονται με βάση τις βέλτιστες πληροφορίες που είναι διαθέσιμες σε μια δεδομένη στιγμή και οι οποίες μπορεί να αλλάξουν με τη διεξαγωγή νέων μελετών.</a:t>
            </a:r>
          </a:p>
          <a:p>
            <a:pPr>
              <a:lnSpc>
                <a:spcPct val="100000"/>
              </a:lnSpc>
              <a:tabLst>
                <a:tab pos="0" algn="l"/>
              </a:tabLst>
            </a:pPr>
            <a:endParaRPr lang="fr-BE" sz="1200" b="0" strike="noStrike" spc="-1" dirty="0">
              <a:latin typeface="Arial"/>
            </a:endParaRPr>
          </a:p>
          <a:p>
            <a:pPr>
              <a:lnSpc>
                <a:spcPct val="100000"/>
              </a:lnSpc>
              <a:tabLst>
                <a:tab pos="0" algn="l"/>
              </a:tabLst>
            </a:pPr>
            <a:r>
              <a:rPr lang="el-GR" sz="1200" b="0" strike="noStrike" dirty="0">
                <a:solidFill>
                  <a:srgbClr val="000000"/>
                </a:solidFill>
                <a:latin typeface="+mn-lt"/>
                <a:ea typeface="+mn-ea"/>
              </a:rPr>
              <a:t>Εάν επιθυμείτε να μάθετε περισσότερα, διαβάστε εδώ:</a:t>
            </a:r>
          </a:p>
          <a:p>
            <a:pPr>
              <a:lnSpc>
                <a:spcPct val="100000"/>
              </a:lnSpc>
              <a:tabLst>
                <a:tab pos="0" algn="l"/>
              </a:tabLst>
            </a:pPr>
            <a:r>
              <a:rPr lang="el-GR"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el-GR"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l-GR" sz="2000" b="0" strike="noStrike">
                <a:latin typeface="Arial"/>
              </a:rPr>
              <a:t>Κατανόηση της παραπληροφόρησης – διαφάνειες 4-24</a:t>
            </a:r>
          </a:p>
          <a:p>
            <a:pPr marL="171360" indent="-171000">
              <a:lnSpc>
                <a:spcPct val="100000"/>
              </a:lnSpc>
              <a:buClr>
                <a:srgbClr val="000000"/>
              </a:buClr>
              <a:buFont typeface="StarSymbol"/>
              <a:buChar char="-"/>
            </a:pPr>
            <a:r>
              <a:rPr lang="el-GR" sz="2000" b="0" strike="noStrike">
                <a:latin typeface="Arial"/>
              </a:rPr>
              <a:t>Εργασία σε ομάδες – διαφάνεια 25</a:t>
            </a:r>
          </a:p>
          <a:p>
            <a:pPr marL="171360" indent="-171000">
              <a:lnSpc>
                <a:spcPct val="100000"/>
              </a:lnSpc>
              <a:buClr>
                <a:srgbClr val="000000"/>
              </a:buClr>
              <a:buFont typeface="StarSymbol"/>
              <a:buChar char="-"/>
            </a:pPr>
            <a:r>
              <a:rPr lang="el-GR" sz="2000" b="0" strike="noStrike">
                <a:latin typeface="Arial"/>
              </a:rPr>
              <a:t>Παρουσίαση και συζήτηση διαφάνεια 25</a:t>
            </a:r>
          </a:p>
          <a:p>
            <a:pPr marL="171360" indent="-171000">
              <a:lnSpc>
                <a:spcPct val="100000"/>
              </a:lnSpc>
              <a:buClr>
                <a:srgbClr val="000000"/>
              </a:buClr>
              <a:buFont typeface="StarSymbol"/>
              <a:buChar char="-"/>
            </a:pPr>
            <a:r>
              <a:rPr lang="el-GR" sz="2000" b="0" strike="noStrike">
                <a:latin typeface="Arial"/>
              </a:rPr>
              <a:t>Συνοπτική παρουσίαση και συμβουλές για περισσότερες πληροφορίες – διαφάνειες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a:latin typeface="Arial"/>
              </a:rPr>
              <a:t>Θα μιλήσουμε για ορισμούς, τεχνικές και θα δώσουμε κάποιες συμβουλές για το πώς να εντοπίζετε εύκολα την παραπληροφόρηση, να προστατεύεστε από αυτήν και να βοηθάτε και τους άλλους να είναι πιο προσεκτικοί!</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el-GR" sz="1200" b="0" strike="noStrike" dirty="0">
                <a:latin typeface="Arial"/>
                <a:ea typeface="Calibri"/>
              </a:rPr>
              <a:t>ΤΙ ΕΙΝΑΙ Η ΠΑΡΑΠΛΗΡΟΦΟΡΗΣΗ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el-GR" sz="1200" b="0" strike="noStrike" dirty="0">
                <a:latin typeface="Arial"/>
                <a:ea typeface="Calibri"/>
              </a:rPr>
              <a:t>Μαθησιακοί στόχοι: </a:t>
            </a:r>
          </a:p>
          <a:p>
            <a:pPr marL="171360" indent="-171000" algn="just">
              <a:lnSpc>
                <a:spcPct val="100000"/>
              </a:lnSpc>
              <a:buClr>
                <a:srgbClr val="000000"/>
              </a:buClr>
              <a:buFont typeface="Wingdings" charset="2"/>
              <a:buChar char="-"/>
            </a:pPr>
            <a:r>
              <a:rPr lang="el-GR" sz="1200" b="0" strike="noStrike" dirty="0">
                <a:latin typeface="Arial"/>
                <a:ea typeface="Calibri"/>
              </a:rPr>
              <a:t>ξεκινήστε με τους ορισμούς και αναπτύξτε την ικανότητα σας να διακρίνετε τις έννοιες</a:t>
            </a:r>
          </a:p>
          <a:p>
            <a:pPr marL="171360" indent="-171000" algn="just">
              <a:lnSpc>
                <a:spcPct val="100000"/>
              </a:lnSpc>
              <a:buClr>
                <a:srgbClr val="000000"/>
              </a:buClr>
              <a:buFont typeface="Wingdings" charset="2"/>
              <a:buChar char="-"/>
            </a:pPr>
            <a:r>
              <a:rPr lang="el-GR" sz="1200" b="0" strike="noStrike" dirty="0">
                <a:solidFill>
                  <a:srgbClr val="000000"/>
                </a:solidFill>
                <a:latin typeface="Arial"/>
                <a:ea typeface="Calibri"/>
              </a:rPr>
              <a:t>αξιολογήστε τους κινδύνους κάθε περιπτωσιολογικής μελέτης και του τρόπου με τον οποίο θα μπορούσε να χρησιμοποιηθεί ως αφήγημα παραπληροφόρησης</a:t>
            </a:r>
          </a:p>
          <a:p>
            <a:pPr marL="171360" indent="-171000" algn="just">
              <a:lnSpc>
                <a:spcPct val="100000"/>
              </a:lnSpc>
              <a:buClr>
                <a:srgbClr val="000000"/>
              </a:buClr>
              <a:buFont typeface="Wingdings" charset="2"/>
              <a:buChar char="-"/>
            </a:pPr>
            <a:r>
              <a:rPr lang="el-GR" sz="1200" b="0" strike="noStrike" dirty="0">
                <a:solidFill>
                  <a:srgbClr val="000000"/>
                </a:solidFill>
                <a:latin typeface="Arial"/>
                <a:ea typeface="Calibri"/>
              </a:rPr>
              <a:t>δώστε έμφαση στη σημασία των αξιών: προώθηση της ελευθερίας των μέσων ενημέρωσης και του πλουραλισμού, σεβασμός των θεμελιωδών δικαιωμάτων όπως η ελευθερία έκφρασης, δεν υπάρχει «Υπουργείο Αλήθειας»</a:t>
            </a:r>
          </a:p>
          <a:p>
            <a:pPr algn="just">
              <a:lnSpc>
                <a:spcPct val="100000"/>
              </a:lnSpc>
            </a:pPr>
            <a:endParaRPr lang="fr-BE" sz="1200" b="0" strike="noStrike" spc="-1" dirty="0">
              <a:latin typeface="Arial"/>
            </a:endParaRPr>
          </a:p>
          <a:p>
            <a:pPr algn="just">
              <a:lnSpc>
                <a:spcPct val="100000"/>
              </a:lnSpc>
            </a:pPr>
            <a:r>
              <a:rPr lang="el-GR" sz="1200" b="0" strike="noStrike" dirty="0">
                <a:solidFill>
                  <a:srgbClr val="000000"/>
                </a:solidFill>
                <a:latin typeface="Arial"/>
                <a:ea typeface="Calibri"/>
              </a:rPr>
              <a:t>Ρωτήστε τους μαθητές αν ξέρουν τι είναι η παραπληροφόρηση. Ελέγξτε τα παραδείγματα των μαθητών με βάση τον ορισμό. Θα μπορούσαν κάποια από αυτά να είναι παραπληροφόρηση;</a:t>
            </a:r>
          </a:p>
          <a:p>
            <a:pPr algn="just">
              <a:lnSpc>
                <a:spcPct val="100000"/>
              </a:lnSpc>
            </a:pPr>
            <a:r>
              <a:rPr lang="el-GR" sz="1200" b="0" strike="noStrike" dirty="0">
                <a:solidFill>
                  <a:srgbClr val="000000"/>
                </a:solidFill>
                <a:latin typeface="Arial"/>
                <a:ea typeface="Calibri"/>
              </a:rPr>
              <a:t>Εάν όχι, τι αφορούν; (Για παράδειγμα, δυσάρεστα νέα ή γνώμες, μάρκετινγκ, λάθη ή παρανοήσεις.)</a:t>
            </a:r>
          </a:p>
          <a:p>
            <a:pPr algn="just">
              <a:lnSpc>
                <a:spcPct val="100000"/>
              </a:lnSpc>
            </a:pPr>
            <a:endParaRPr lang="fr-BE" sz="1200" b="0" strike="noStrike" spc="-1" dirty="0">
              <a:latin typeface="Arial"/>
            </a:endParaRPr>
          </a:p>
          <a:p>
            <a:pPr>
              <a:lnSpc>
                <a:spcPct val="100000"/>
              </a:lnSpc>
            </a:pPr>
            <a:r>
              <a:rPr lang="el-GR" sz="1200" b="1" strike="noStrike" dirty="0">
                <a:solidFill>
                  <a:srgbClr val="000000"/>
                </a:solidFill>
                <a:latin typeface="Arial"/>
                <a:ea typeface="Calibri"/>
              </a:rPr>
              <a:t>Γνώμη ή γεγονός;</a:t>
            </a:r>
            <a:r>
              <a:rPr lang="el-GR" sz="1200" b="0" strike="noStrike" dirty="0">
                <a:solidFill>
                  <a:srgbClr val="000000"/>
                </a:solidFill>
                <a:latin typeface="Arial"/>
                <a:ea typeface="Calibri"/>
              </a:rPr>
              <a:t> Να γίνει διάκριση μεταξύ της γνώμης και του γεγονότος.</a:t>
            </a:r>
          </a:p>
          <a:p>
            <a:pPr>
              <a:lnSpc>
                <a:spcPct val="100000"/>
              </a:lnSpc>
            </a:pPr>
            <a:r>
              <a:rPr lang="el-GR" sz="1200" b="0" strike="noStrike" dirty="0">
                <a:solidFill>
                  <a:srgbClr val="000000"/>
                </a:solidFill>
                <a:latin typeface="Arial"/>
                <a:ea typeface="Calibri"/>
              </a:rPr>
              <a:t>Τι είναι το γεγονός; Τα γεγονότα ελέγχονται και βασίζονται σε αποδεικτικά στοιχεία.</a:t>
            </a:r>
          </a:p>
          <a:p>
            <a:pPr>
              <a:lnSpc>
                <a:spcPct val="100000"/>
              </a:lnSpc>
            </a:pPr>
            <a:r>
              <a:rPr lang="el-GR" sz="1200" b="0" strike="noStrike" dirty="0">
                <a:solidFill>
                  <a:srgbClr val="000000"/>
                </a:solidFill>
                <a:latin typeface="Arial"/>
                <a:ea typeface="Calibri"/>
              </a:rPr>
              <a:t>Τι είναι η γνώμη; Η γνώμη βασίζεται σε μια πεποίθηση ή άποψη και όχι σε αποδεικτικά στοιχεία που μπορούν να επαληθευτούν. Ορισμένοι μπορεί να πιστεύουν το αντίθετο. </a:t>
            </a:r>
          </a:p>
          <a:p>
            <a:pPr>
              <a:lnSpc>
                <a:spcPct val="100000"/>
              </a:lnSpc>
            </a:pPr>
            <a:endParaRPr lang="fr-BE" sz="1200" b="0" strike="noStrike" spc="-1" dirty="0">
              <a:latin typeface="Arial"/>
            </a:endParaRPr>
          </a:p>
          <a:p>
            <a:pPr>
              <a:lnSpc>
                <a:spcPct val="100000"/>
              </a:lnSpc>
            </a:pPr>
            <a:r>
              <a:rPr lang="el-GR" sz="1200" b="0" i="1" strike="noStrike" dirty="0">
                <a:solidFill>
                  <a:srgbClr val="000000"/>
                </a:solidFill>
                <a:latin typeface="Arial"/>
                <a:ea typeface="Calibri"/>
              </a:rPr>
              <a:t>Προτεινόμενη (προαιρετική) δραστηριότητα: </a:t>
            </a:r>
            <a:r>
              <a:rPr lang="el-GR" sz="1200" b="0" strike="noStrike" dirty="0">
                <a:solidFill>
                  <a:srgbClr val="000000"/>
                </a:solidFill>
                <a:latin typeface="Arial"/>
                <a:ea typeface="Calibri"/>
              </a:rPr>
              <a:t>Ζητήστε από τους μαθητές να διαβάσουν ένα δημοσίευμα σε εφημερίδα και να επισημάνουν τα μέρη που συνιστούν γνώμη, να επαληθεύσουν όσα συνιστούν γεγονός με μια αξιόπιστη πηγή, και εκείνα που μοιάζουν με γεγονός αλλά δεν αναφέρουν πηγές. Ζητήστε από τους μαθητές να παρουσιάσουν τα ευρήματά τους.</a:t>
            </a:r>
          </a:p>
          <a:p>
            <a:pPr>
              <a:lnSpc>
                <a:spcPct val="100000"/>
              </a:lnSpc>
            </a:pPr>
            <a:endParaRPr lang="fr-BE" sz="1200" b="0" strike="noStrike" spc="-1" dirty="0">
              <a:latin typeface="Arial"/>
            </a:endParaRPr>
          </a:p>
          <a:p>
            <a:pPr>
              <a:lnSpc>
                <a:spcPct val="100000"/>
              </a:lnSpc>
            </a:pPr>
            <a:r>
              <a:rPr lang="el-GR" sz="2000" b="0" strike="noStrike" dirty="0">
                <a:solidFill>
                  <a:srgbClr val="000000"/>
                </a:solidFill>
                <a:latin typeface="Arial"/>
                <a:ea typeface="Calibri"/>
              </a:rPr>
              <a:t>Οι ψευδείς πληροφορίες είναι παντού αλλά είναι σημαντικό να γίνεται διάκριση μεταξύ της παραπληροφόρησης και άλλων ειδών ψευδών πληροφοριών, όπως η εσφαλμένη πληροφόρηση, η οποία βασίζεται στην ΠΡΟΘΕΣΗ:</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el-GR" sz="2000" strike="noStrike" dirty="0">
                <a:solidFill>
                  <a:srgbClr val="000000"/>
                </a:solidFill>
                <a:latin typeface="Arial"/>
                <a:ea typeface="Calibri"/>
              </a:rPr>
              <a:t>Η παραπληροφόρηση είναι ψευδείς πληροφορίες που δημιουργούνται και κοινοποιούνται </a:t>
            </a:r>
            <a:r>
              <a:rPr lang="el-GR" sz="2000" b="1" strike="noStrike" dirty="0">
                <a:solidFill>
                  <a:srgbClr val="000000"/>
                </a:solidFill>
                <a:latin typeface="Arial"/>
                <a:ea typeface="Calibri"/>
              </a:rPr>
              <a:t>για να κάνουν σκόπιμα κακό</a:t>
            </a:r>
            <a:r>
              <a:rPr lang="el-GR" sz="2000" strike="noStrike" dirty="0">
                <a:solidFill>
                  <a:srgbClr val="000000"/>
                </a:solidFill>
                <a:latin typeface="Arial"/>
                <a:ea typeface="Calibri"/>
              </a:rPr>
              <a:t>.</a:t>
            </a:r>
            <a:r>
              <a:rPr lang="el-GR" sz="2000" b="0" strike="noStrike" dirty="0">
                <a:solidFill>
                  <a:srgbClr val="000000"/>
                </a:solidFill>
                <a:latin typeface="Arial"/>
                <a:ea typeface="Calibri"/>
              </a:rPr>
              <a:t> Παράδειγμα: ένα </a:t>
            </a:r>
            <a:r>
              <a:rPr lang="el-GR" sz="2000" b="0" strike="noStrike" dirty="0" err="1">
                <a:solidFill>
                  <a:srgbClr val="000000"/>
                </a:solidFill>
                <a:latin typeface="Arial"/>
                <a:ea typeface="Calibri"/>
              </a:rPr>
              <a:t>tweet</a:t>
            </a:r>
            <a:r>
              <a:rPr lang="el-GR" sz="2000" b="0" strike="noStrike" dirty="0">
                <a:solidFill>
                  <a:srgbClr val="000000"/>
                </a:solidFill>
                <a:latin typeface="Arial"/>
                <a:ea typeface="Calibri"/>
              </a:rPr>
              <a:t> για τους μετανάστες που διαπράττουν εγκλήματα στην Ευρώπη, με σκοπό να διχάσει την κοινωνία.</a:t>
            </a:r>
          </a:p>
          <a:p>
            <a:pPr marL="171360" indent="-171000">
              <a:lnSpc>
                <a:spcPct val="100000"/>
              </a:lnSpc>
              <a:spcAft>
                <a:spcPts val="601"/>
              </a:spcAft>
              <a:buClr>
                <a:srgbClr val="000000"/>
              </a:buClr>
              <a:buFont typeface="Wingdings" charset="2"/>
              <a:buChar char="-"/>
            </a:pPr>
            <a:r>
              <a:rPr lang="el-GR" sz="2000" strike="noStrike" dirty="0">
                <a:solidFill>
                  <a:srgbClr val="000000"/>
                </a:solidFill>
                <a:latin typeface="Arial"/>
                <a:ea typeface="Calibri"/>
              </a:rPr>
              <a:t>Η εσφαλμένη πληροφόρηση είναι ψευδείς πληροφορίες που </a:t>
            </a:r>
            <a:r>
              <a:rPr lang="el-GR" sz="2000" b="1" strike="noStrike" dirty="0">
                <a:solidFill>
                  <a:srgbClr val="000000"/>
                </a:solidFill>
                <a:latin typeface="Arial"/>
                <a:ea typeface="Calibri"/>
              </a:rPr>
              <a:t>κοινοποιούνται από άτομα που δεν συνειδητοποιούν ότι είναι ψευδείς και δεν έχουν σκοπό να προκαλέσουν κακό</a:t>
            </a:r>
            <a:r>
              <a:rPr lang="el-GR" sz="2000" strike="noStrike" dirty="0">
                <a:solidFill>
                  <a:srgbClr val="000000"/>
                </a:solidFill>
                <a:latin typeface="Arial"/>
                <a:ea typeface="Calibri"/>
              </a:rPr>
              <a:t>.</a:t>
            </a:r>
            <a:r>
              <a:rPr lang="el-GR" sz="2000" b="0" strike="noStrike" dirty="0">
                <a:solidFill>
                  <a:srgbClr val="000000"/>
                </a:solidFill>
                <a:latin typeface="Arial"/>
                <a:ea typeface="Calibri"/>
              </a:rPr>
              <a:t> Συχνά, προσπαθούν απλώς να βοηθήσουν. Παράδειγμα: όταν η θεία σας κοινοποιεί ένα άρθρο ή ένα </a:t>
            </a:r>
            <a:r>
              <a:rPr lang="el-GR" sz="2000" b="0" strike="noStrike" dirty="0" err="1">
                <a:solidFill>
                  <a:srgbClr val="000000"/>
                </a:solidFill>
                <a:latin typeface="Arial"/>
                <a:ea typeface="Calibri"/>
              </a:rPr>
              <a:t>meme</a:t>
            </a:r>
            <a:r>
              <a:rPr lang="el-GR" sz="2000" b="0" strike="noStrike" dirty="0">
                <a:solidFill>
                  <a:srgbClr val="000000"/>
                </a:solidFill>
                <a:latin typeface="Arial"/>
                <a:ea typeface="Calibri"/>
              </a:rPr>
              <a:t> στο Facebook που αναφέρει ότι το σκόρδο προστατεύει από τη νόσο COVID-19, επειδή πιστεύει ότι η πληροφορία αυτή είναι χρήσιμη χωρίς να αντιλαμβάνεται ότι είναι ψευδής.</a:t>
            </a:r>
          </a:p>
          <a:p>
            <a:pPr marL="171360" indent="-171000">
              <a:lnSpc>
                <a:spcPct val="100000"/>
              </a:lnSpc>
              <a:buClr>
                <a:srgbClr val="000000"/>
              </a:buClr>
              <a:buFont typeface="Wingdings" charset="2"/>
              <a:buChar char="-"/>
            </a:pPr>
            <a:r>
              <a:rPr lang="el-GR" sz="2000" b="0" strike="noStrike" dirty="0">
                <a:solidFill>
                  <a:srgbClr val="000000"/>
                </a:solidFill>
                <a:latin typeface="Arial"/>
                <a:ea typeface="Calibri"/>
              </a:rPr>
              <a:t>Προσπάθειες επηρεασμού - συντονισμένες προσπάθειες επηρεασμού ενός κοινού-στόχου με χρήση παράνομων και παραπλανητικών μέσων, που αποσκοπούν στην υποστήριξη των στόχων της αντίπαλης πλευράς</a:t>
            </a:r>
          </a:p>
          <a:p>
            <a:pPr marL="171360" indent="-171000">
              <a:lnSpc>
                <a:spcPct val="100000"/>
              </a:lnSpc>
              <a:buClr>
                <a:srgbClr val="000000"/>
              </a:buClr>
              <a:buFont typeface="Wingdings" charset="2"/>
              <a:buChar char="-"/>
            </a:pPr>
            <a:r>
              <a:rPr lang="el-GR" sz="1200" b="0" strike="noStrike" dirty="0">
                <a:solidFill>
                  <a:srgbClr val="000000"/>
                </a:solidFill>
                <a:latin typeface="Arial"/>
                <a:ea typeface="Calibri"/>
              </a:rPr>
              <a:t>Εξωτερικές παρεμβάσεις - </a:t>
            </a:r>
            <a:r>
              <a:rPr lang="el-GR" sz="2000" b="0" strike="noStrike" dirty="0">
                <a:solidFill>
                  <a:srgbClr val="000000"/>
                </a:solidFill>
                <a:latin typeface="Arial"/>
                <a:ea typeface="Calibri"/>
              </a:rPr>
              <a:t>προσπάθειες εξαναγκαστικού, δόλιου και/ή παράνομου χαρακτήρα από ξένο κρατικό παράγοντα ή τους πράκτορές του που αποσκοπούν στην αποτροπή της ελεύθερης διαμόρφωσης και έκφρασης της πολιτικής βούλησης, για παράδειγμα κατά τη διάρκεια εκλογών</a:t>
            </a:r>
          </a:p>
          <a:p>
            <a:pPr>
              <a:lnSpc>
                <a:spcPct val="100000"/>
              </a:lnSpc>
              <a:tabLst>
                <a:tab pos="0" algn="l"/>
              </a:tabLst>
            </a:pPr>
            <a:endParaRPr lang="fr-BE" sz="2000" b="0" strike="noStrike" spc="-1" dirty="0">
              <a:latin typeface="Arial"/>
            </a:endParaRPr>
          </a:p>
          <a:p>
            <a:pPr>
              <a:lnSpc>
                <a:spcPct val="100000"/>
              </a:lnSpc>
              <a:tabLst>
                <a:tab pos="0" algn="l"/>
              </a:tabLst>
            </a:pPr>
            <a:r>
              <a:rPr lang="el-GR" sz="2000" b="0" strike="noStrike" dirty="0">
                <a:solidFill>
                  <a:srgbClr val="000000"/>
                </a:solidFill>
                <a:latin typeface="Arial"/>
                <a:ea typeface="Calibri"/>
              </a:rPr>
              <a:t>Οι μαθητές μπορεί επίσης να γνωρίζουν τον όρο «ψευδείς ειδήσεις», αλλά δεν συνιστάται η χρήση του. Όταν οι πολιτικοί κατηγορούν ανεξάρτητους δημοσιογράφους ότι δημοσιεύουν «ψευδείς ειδήσεις» ενώ οι δημοσιογράφοι ασκούν απλώς κριτική, κάτι δεν πάει καλά. Δεν θέλουμε ο όρος «ψευδείς ειδήσεις» να έχει ως αποτέλεσμα την </a:t>
            </a:r>
            <a:r>
              <a:rPr lang="el-GR" sz="2000" b="0" strike="noStrike" dirty="0" err="1">
                <a:solidFill>
                  <a:srgbClr val="000000"/>
                </a:solidFill>
                <a:latin typeface="Arial"/>
                <a:ea typeface="Calibri"/>
              </a:rPr>
              <a:t>απονομιμοποίηση</a:t>
            </a:r>
            <a:r>
              <a:rPr lang="el-GR" sz="2000" b="0" strike="noStrike" dirty="0">
                <a:solidFill>
                  <a:srgbClr val="000000"/>
                </a:solidFill>
                <a:latin typeface="Arial"/>
                <a:ea typeface="Calibri"/>
              </a:rPr>
              <a:t> των μέσων ενημέρωσης.</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2000" b="0" strike="noStrike" dirty="0">
                <a:latin typeface="Arial"/>
              </a:rPr>
              <a:t>Ξεκινήστε με την αναπαραγωγή του βίντεο της διαφάνειας (https://www.youtube.com/watch?v=d8uRYqsu2W4)</a:t>
            </a:r>
            <a:r>
              <a:rPr lang="el-GR" dirty="0"/>
              <a:t/>
            </a:r>
            <a:br>
              <a:rPr lang="el-GR" dirty="0"/>
            </a:br>
            <a:r>
              <a:rPr lang="el-GR" sz="2000" b="0" strike="noStrike" dirty="0">
                <a:latin typeface="Arial"/>
              </a:rPr>
              <a:t>Συνολική διάρκεια: 1 λεπτό και 40 δευτερόλεπτα</a:t>
            </a:r>
          </a:p>
          <a:p>
            <a:pPr marL="216000" indent="-216000">
              <a:lnSpc>
                <a:spcPct val="100000"/>
              </a:lnSpc>
            </a:pPr>
            <a:endParaRPr lang="fr-BE" sz="2000" b="0" strike="noStrike" spc="-1" dirty="0">
              <a:latin typeface="Arial"/>
            </a:endParaRPr>
          </a:p>
          <a:p>
            <a:pPr marL="216000" indent="-216000">
              <a:lnSpc>
                <a:spcPct val="100000"/>
              </a:lnSpc>
            </a:pPr>
            <a:r>
              <a:rPr lang="el-GR" sz="2000" b="0" strike="noStrike" dirty="0">
                <a:latin typeface="Arial"/>
              </a:rPr>
              <a:t>Κείμενο απομαγνητοφώνησης:</a:t>
            </a:r>
          </a:p>
          <a:p>
            <a:pPr marL="139680">
              <a:lnSpc>
                <a:spcPct val="100000"/>
              </a:lnSpc>
              <a:tabLst>
                <a:tab pos="0" algn="l"/>
              </a:tabLst>
            </a:pPr>
            <a:r>
              <a:rPr lang="el-GR" sz="1200" b="0" strike="noStrike" dirty="0">
                <a:solidFill>
                  <a:srgbClr val="000000"/>
                </a:solidFill>
                <a:latin typeface="Arial"/>
              </a:rPr>
              <a:t>---------------------------</a:t>
            </a:r>
            <a:r>
              <a:rPr lang="el-GR" dirty="0"/>
              <a:t/>
            </a:r>
            <a:br>
              <a:rPr lang="el-GR" dirty="0"/>
            </a:br>
            <a:r>
              <a:rPr lang="el-GR" sz="2000" b="0" strike="noStrike" dirty="0">
                <a:solidFill>
                  <a:srgbClr val="000000"/>
                </a:solidFill>
                <a:latin typeface="Arial"/>
              </a:rPr>
              <a:t>(αφήγηση)	</a:t>
            </a:r>
          </a:p>
          <a:p>
            <a:pPr marL="139680">
              <a:lnSpc>
                <a:spcPct val="100000"/>
              </a:lnSpc>
              <a:tabLst>
                <a:tab pos="0" algn="l"/>
              </a:tabLst>
            </a:pPr>
            <a:r>
              <a:rPr lang="el-GR" sz="2000" b="0" strike="noStrike" dirty="0">
                <a:solidFill>
                  <a:srgbClr val="000000"/>
                </a:solidFill>
                <a:latin typeface="Arial"/>
              </a:rPr>
              <a:t>Για εκατομμύρια οικογένειες που παλεύουν με τον αυτισμό, αυτή ήταν μια πιθανή απάντηση στον αγώνα που δίνουν. Μια ιατρική μελέτη-ορόσημο συνέδεσε τους εμβολιασμούς των παιδιών με τη συγκεκριμένη διαταραχή. Όμως τώρα, αυτή η μελέτη χαρακτηρίζεται ως «παραπλανητική», ενώ ορισμένοι ισχυρίζονται ότι πρόκειται για μια καλοστημένη απάτη.</a:t>
            </a:r>
          </a:p>
          <a:p>
            <a:pPr marL="139680">
              <a:lnSpc>
                <a:spcPct val="100000"/>
              </a:lnSpc>
              <a:tabLst>
                <a:tab pos="0" algn="l"/>
              </a:tabLst>
            </a:pPr>
            <a:r>
              <a:rPr lang="el-GR" sz="2000" b="0" strike="noStrike" dirty="0">
                <a:solidFill>
                  <a:srgbClr val="000000"/>
                </a:solidFill>
                <a:latin typeface="Arial"/>
              </a:rPr>
              <a:t>(Fiona </a:t>
            </a:r>
            <a:r>
              <a:rPr lang="el-GR" sz="2000" b="0" strike="noStrike" dirty="0" err="1">
                <a:solidFill>
                  <a:srgbClr val="000000"/>
                </a:solidFill>
                <a:latin typeface="Arial"/>
              </a:rPr>
              <a:t>Godlee</a:t>
            </a:r>
            <a:r>
              <a:rPr lang="el-GR" sz="2000" b="0" strike="noStrike" dirty="0">
                <a:solidFill>
                  <a:srgbClr val="000000"/>
                </a:solidFill>
                <a:latin typeface="Arial"/>
              </a:rPr>
              <a:t>, Εκδότης, British </a:t>
            </a:r>
            <a:r>
              <a:rPr lang="el-GR" sz="2000" b="0" strike="noStrike" dirty="0" err="1">
                <a:solidFill>
                  <a:srgbClr val="000000"/>
                </a:solidFill>
                <a:latin typeface="Arial"/>
              </a:rPr>
              <a:t>Medical</a:t>
            </a:r>
            <a:r>
              <a:rPr lang="el-GR" sz="2000" b="0" strike="noStrike" dirty="0">
                <a:solidFill>
                  <a:srgbClr val="000000"/>
                </a:solidFill>
                <a:latin typeface="Arial"/>
              </a:rPr>
              <a:t> Journal)	</a:t>
            </a:r>
          </a:p>
          <a:p>
            <a:pPr marL="139680">
              <a:lnSpc>
                <a:spcPct val="100000"/>
              </a:lnSpc>
              <a:tabLst>
                <a:tab pos="0" algn="l"/>
              </a:tabLst>
            </a:pPr>
            <a:r>
              <a:rPr lang="el-GR" sz="2000" b="0" strike="noStrike" dirty="0">
                <a:solidFill>
                  <a:srgbClr val="000000"/>
                </a:solidFill>
                <a:latin typeface="Arial"/>
              </a:rPr>
              <a:t>Γνωρίζαμε εξαρχής ότι αυτή η μελέτη ήταν ελλιπής. Προσέλκυσε σε μεγάλο βαθμό την προσοχή των μέσων ενημέρωσης. Όλα τα αποδεικτικά στοιχεία, όλες οι επιδημιολογικές μελέτες, και εκείνες που εξετάζουν τις ομάδες αίματος των παιδιών, την έχουν αντικρούσει και λένε ότι δεν υπάρχουν αποδεικτικά στοιχεία για αυτήν τη σύνδεση.</a:t>
            </a:r>
          </a:p>
          <a:p>
            <a:pPr marL="139680">
              <a:lnSpc>
                <a:spcPct val="100000"/>
              </a:lnSpc>
              <a:tabLst>
                <a:tab pos="0" algn="l"/>
              </a:tabLst>
            </a:pPr>
            <a:r>
              <a:rPr lang="el-GR" sz="2000" b="0" strike="noStrike" dirty="0">
                <a:solidFill>
                  <a:srgbClr val="000000"/>
                </a:solidFill>
                <a:latin typeface="Arial"/>
              </a:rPr>
              <a:t>(αφήγηση)	</a:t>
            </a:r>
          </a:p>
          <a:p>
            <a:pPr marL="139680">
              <a:lnSpc>
                <a:spcPct val="100000"/>
              </a:lnSpc>
              <a:tabLst>
                <a:tab pos="0" algn="l"/>
              </a:tabLst>
            </a:pPr>
            <a:r>
              <a:rPr lang="el-GR" sz="2000" b="0" strike="noStrike" dirty="0">
                <a:solidFill>
                  <a:srgbClr val="000000"/>
                </a:solidFill>
                <a:latin typeface="Arial"/>
              </a:rPr>
              <a:t>Ένα άρθρο του </a:t>
            </a:r>
            <a:r>
              <a:rPr lang="el-GR" sz="2000" b="0" strike="noStrike" dirty="0" err="1">
                <a:solidFill>
                  <a:srgbClr val="000000"/>
                </a:solidFill>
                <a:latin typeface="Arial"/>
              </a:rPr>
              <a:t>Andrew</a:t>
            </a:r>
            <a:r>
              <a:rPr lang="el-GR" sz="2000" b="0" strike="noStrike" dirty="0">
                <a:solidFill>
                  <a:srgbClr val="000000"/>
                </a:solidFill>
                <a:latin typeface="Arial"/>
              </a:rPr>
              <a:t> </a:t>
            </a:r>
            <a:r>
              <a:rPr lang="el-GR" sz="2000" b="0" strike="noStrike" dirty="0" err="1">
                <a:solidFill>
                  <a:srgbClr val="000000"/>
                </a:solidFill>
                <a:latin typeface="Arial"/>
              </a:rPr>
              <a:t>Wakefield</a:t>
            </a:r>
            <a:r>
              <a:rPr lang="el-GR" sz="2000" b="0" strike="noStrike" dirty="0">
                <a:solidFill>
                  <a:srgbClr val="000000"/>
                </a:solidFill>
                <a:latin typeface="Arial"/>
              </a:rPr>
              <a:t> και των συνεργατών του το 1998 φόβισε τους ασθενείς, προκαλώντας μείωση των ποσοστών ανοσοποίησης σε όλο τον κόσμο. Ο </a:t>
            </a:r>
            <a:r>
              <a:rPr lang="el-GR" sz="2000" b="0" strike="noStrike" dirty="0" err="1">
                <a:solidFill>
                  <a:srgbClr val="000000"/>
                </a:solidFill>
                <a:latin typeface="Arial"/>
              </a:rPr>
              <a:t>Wakefield</a:t>
            </a:r>
            <a:r>
              <a:rPr lang="el-GR" sz="2000" b="0" strike="noStrike" dirty="0">
                <a:solidFill>
                  <a:srgbClr val="000000"/>
                </a:solidFill>
                <a:latin typeface="Arial"/>
              </a:rPr>
              <a:t> ισχυρίστηκε ότι 12 παιδιά είχαν φυσιολογική ανάπτυξη</a:t>
            </a:r>
            <a:r>
              <a:rPr lang="el-GR" sz="2000" b="0" strike="noStrike" dirty="0" smtClean="0">
                <a:solidFill>
                  <a:srgbClr val="000000"/>
                </a:solidFill>
                <a:latin typeface="Arial"/>
              </a:rPr>
              <a:t>, έως </a:t>
            </a:r>
            <a:r>
              <a:rPr lang="el-GR" sz="2000" b="0" strike="noStrike" dirty="0">
                <a:solidFill>
                  <a:srgbClr val="000000"/>
                </a:solidFill>
                <a:latin typeface="Arial"/>
              </a:rPr>
              <a:t>ότου έκαναν το κοινό εμβόλιο κατά της ιλαράς, </a:t>
            </a:r>
            <a:r>
              <a:rPr lang="el-GR" sz="2000" b="0" strike="noStrike" dirty="0" err="1">
                <a:solidFill>
                  <a:srgbClr val="000000"/>
                </a:solidFill>
                <a:latin typeface="Arial"/>
              </a:rPr>
              <a:t>παρωτίτιδας</a:t>
            </a:r>
            <a:r>
              <a:rPr lang="el-GR" sz="2000" b="0" strike="noStrike" dirty="0">
                <a:solidFill>
                  <a:srgbClr val="000000"/>
                </a:solidFill>
                <a:latin typeface="Arial"/>
              </a:rPr>
              <a:t> και ερυθράς.</a:t>
            </a:r>
          </a:p>
          <a:p>
            <a:pPr marL="139680">
              <a:lnSpc>
                <a:spcPct val="100000"/>
              </a:lnSpc>
              <a:tabLst>
                <a:tab pos="0" algn="l"/>
              </a:tabLst>
            </a:pPr>
            <a:r>
              <a:rPr lang="el-GR" sz="2000" b="0" strike="noStrike" dirty="0">
                <a:solidFill>
                  <a:srgbClr val="000000"/>
                </a:solidFill>
                <a:latin typeface="Arial"/>
              </a:rPr>
              <a:t>Αργότερα, όμως, αυτό το άρθρο αποσύρθηκε και μια νέα εξέταση διαπίστωσε ότι ο </a:t>
            </a:r>
            <a:r>
              <a:rPr lang="el-GR" sz="2000" b="0" strike="noStrike" dirty="0" err="1">
                <a:solidFill>
                  <a:srgbClr val="000000"/>
                </a:solidFill>
                <a:latin typeface="Arial"/>
              </a:rPr>
              <a:t>Wakefield</a:t>
            </a:r>
            <a:r>
              <a:rPr lang="el-GR" sz="2000" b="0" strike="noStrike" dirty="0">
                <a:solidFill>
                  <a:srgbClr val="000000"/>
                </a:solidFill>
                <a:latin typeface="Arial"/>
              </a:rPr>
              <a:t> και οι συνεργάτες του τροποποίησαν τα στοιχεία των ασθενών στις μελέτες τους. Βέβαια, ο </a:t>
            </a:r>
            <a:r>
              <a:rPr lang="el-GR" sz="2000" b="0" strike="noStrike" dirty="0" err="1">
                <a:solidFill>
                  <a:srgbClr val="000000"/>
                </a:solidFill>
                <a:latin typeface="Arial"/>
              </a:rPr>
              <a:t>Wakefield</a:t>
            </a:r>
            <a:r>
              <a:rPr lang="el-GR" sz="2000" b="0" strike="noStrike" dirty="0">
                <a:solidFill>
                  <a:srgbClr val="000000"/>
                </a:solidFill>
                <a:latin typeface="Arial"/>
              </a:rPr>
              <a:t> εξακολουθεί να έχει υποστηρικτές – ο </a:t>
            </a:r>
            <a:r>
              <a:rPr lang="el-GR" sz="2000" b="0" strike="noStrike" dirty="0" err="1">
                <a:solidFill>
                  <a:srgbClr val="000000"/>
                </a:solidFill>
                <a:latin typeface="Arial"/>
              </a:rPr>
              <a:t>Jamie</a:t>
            </a:r>
            <a:r>
              <a:rPr lang="el-GR" sz="2000" b="0" strike="noStrike" dirty="0">
                <a:solidFill>
                  <a:srgbClr val="000000"/>
                </a:solidFill>
                <a:latin typeface="Arial"/>
              </a:rPr>
              <a:t> </a:t>
            </a:r>
            <a:r>
              <a:rPr lang="el-GR" sz="2000" b="0" strike="noStrike" dirty="0" err="1">
                <a:solidFill>
                  <a:srgbClr val="000000"/>
                </a:solidFill>
                <a:latin typeface="Arial"/>
              </a:rPr>
              <a:t>Handley</a:t>
            </a:r>
            <a:r>
              <a:rPr lang="el-GR" sz="2000" b="0" strike="noStrike" dirty="0">
                <a:solidFill>
                  <a:srgbClr val="000000"/>
                </a:solidFill>
                <a:latin typeface="Arial"/>
              </a:rPr>
              <a:t>, πατέρας ενός αυτιστικού παιδιού, είναι ένας από αυτούς.</a:t>
            </a:r>
          </a:p>
          <a:p>
            <a:pPr marL="139680">
              <a:lnSpc>
                <a:spcPct val="100000"/>
              </a:lnSpc>
              <a:tabLst>
                <a:tab pos="0" algn="l"/>
              </a:tabLst>
            </a:pPr>
            <a:r>
              <a:rPr lang="el-GR" sz="2000" b="0" strike="noStrike" dirty="0">
                <a:solidFill>
                  <a:srgbClr val="000000"/>
                </a:solidFill>
                <a:latin typeface="Arial"/>
              </a:rPr>
              <a:t>(JB </a:t>
            </a:r>
            <a:r>
              <a:rPr lang="el-GR" sz="2000" b="0" strike="noStrike" dirty="0" err="1">
                <a:solidFill>
                  <a:srgbClr val="000000"/>
                </a:solidFill>
                <a:latin typeface="Arial"/>
              </a:rPr>
              <a:t>Handley</a:t>
            </a:r>
            <a:r>
              <a:rPr lang="el-GR" sz="2000" b="0" strike="noStrike" dirty="0">
                <a:solidFill>
                  <a:srgbClr val="000000"/>
                </a:solidFill>
                <a:latin typeface="Arial"/>
              </a:rPr>
              <a:t>, Ιδρυτής, </a:t>
            </a:r>
            <a:r>
              <a:rPr lang="el-GR" sz="2000" b="0" strike="noStrike" dirty="0" err="1">
                <a:solidFill>
                  <a:srgbClr val="000000"/>
                </a:solidFill>
                <a:latin typeface="Arial"/>
              </a:rPr>
              <a:t>Generation</a:t>
            </a:r>
            <a:r>
              <a:rPr lang="el-GR" sz="2000" b="0" strike="noStrike" dirty="0">
                <a:solidFill>
                  <a:srgbClr val="000000"/>
                </a:solidFill>
                <a:latin typeface="Arial"/>
              </a:rPr>
              <a:t> </a:t>
            </a:r>
            <a:r>
              <a:rPr lang="el-GR" sz="2000" b="0" strike="noStrike" dirty="0" err="1">
                <a:solidFill>
                  <a:srgbClr val="000000"/>
                </a:solidFill>
                <a:latin typeface="Arial"/>
              </a:rPr>
              <a:t>Rescue</a:t>
            </a:r>
            <a:r>
              <a:rPr lang="el-GR" sz="2000" b="0" strike="noStrike" dirty="0">
                <a:solidFill>
                  <a:srgbClr val="000000"/>
                </a:solidFill>
                <a:latin typeface="Arial"/>
              </a:rPr>
              <a:t>)	</a:t>
            </a:r>
          </a:p>
          <a:p>
            <a:pPr marL="139680">
              <a:lnSpc>
                <a:spcPct val="100000"/>
              </a:lnSpc>
              <a:tabLst>
                <a:tab pos="0" algn="l"/>
              </a:tabLst>
            </a:pPr>
            <a:r>
              <a:rPr lang="el-GR" sz="2000" b="0" strike="noStrike" dirty="0">
                <a:solidFill>
                  <a:srgbClr val="000000"/>
                </a:solidFill>
                <a:latin typeface="Arial"/>
              </a:rPr>
              <a:t>Είναι γνωστό ότι τα εμβόλια προκαλούν εγκεφαλικές βλάβες, επομένως δεν χρειάζεται να είναι κάποιος πυρηνικός φυσικός για να σκεφτεί: πήγαν τα παιδιά στον γιατρό, ήταν φυσιολογικά, βγήκαν και αντιμετώπισαν σημαντικά προβλήματα. Και αυτά προκαλούν εγκεφαλικές βλάβες σε ορισμένα παιδιά. Για αυτόν τον λόγο είμαστε όλοι ακόμα εδώ και η αληθινή επιστήμη δεν υπάρχει.</a:t>
            </a:r>
          </a:p>
          <a:p>
            <a:pPr marL="139680">
              <a:lnSpc>
                <a:spcPct val="100000"/>
              </a:lnSpc>
              <a:tabLst>
                <a:tab pos="0" algn="l"/>
              </a:tabLst>
            </a:pPr>
            <a:r>
              <a:rPr lang="el-GR" sz="2000" b="0" strike="noStrike" dirty="0">
                <a:solidFill>
                  <a:srgbClr val="000000"/>
                </a:solidFill>
                <a:latin typeface="Arial"/>
              </a:rPr>
              <a:t>(αφήγηση)	</a:t>
            </a:r>
          </a:p>
          <a:p>
            <a:pPr marL="139680">
              <a:lnSpc>
                <a:spcPct val="100000"/>
              </a:lnSpc>
              <a:tabLst>
                <a:tab pos="0" algn="l"/>
              </a:tabLst>
            </a:pPr>
            <a:r>
              <a:rPr lang="el-GR" sz="2000" b="0" strike="noStrike" dirty="0">
                <a:solidFill>
                  <a:srgbClr val="000000"/>
                </a:solidFill>
                <a:latin typeface="Arial"/>
              </a:rPr>
              <a:t>Η άδεια άσκησης ιατρικού επαγγέλματος του </a:t>
            </a:r>
            <a:r>
              <a:rPr lang="el-GR" sz="2000" b="0" strike="noStrike" dirty="0" err="1">
                <a:solidFill>
                  <a:srgbClr val="000000"/>
                </a:solidFill>
                <a:latin typeface="Arial"/>
              </a:rPr>
              <a:t>Wakefield</a:t>
            </a:r>
            <a:r>
              <a:rPr lang="el-GR" sz="2000" b="0" strike="noStrike" dirty="0">
                <a:solidFill>
                  <a:srgbClr val="000000"/>
                </a:solidFill>
                <a:latin typeface="Arial"/>
              </a:rPr>
              <a:t> αφαιρέθηκε στη Μεγάλη Βρετανία τον περασμένο Μάιο. Έκτοτε, άλλες μελέτες που πραγματοποιήθηκαν δεν έδειξαν ότι υπάρχει κάποια σχέση μεταξύ του εμβολιασμού κατά της ιλαράς, της </a:t>
            </a:r>
            <a:r>
              <a:rPr lang="el-GR" sz="2000" b="0" strike="noStrike" dirty="0" err="1">
                <a:solidFill>
                  <a:srgbClr val="000000"/>
                </a:solidFill>
                <a:latin typeface="Arial"/>
              </a:rPr>
              <a:t>παρωτίτιδας</a:t>
            </a:r>
            <a:r>
              <a:rPr lang="el-GR" sz="2000" b="0" strike="noStrike" dirty="0">
                <a:solidFill>
                  <a:srgbClr val="000000"/>
                </a:solidFill>
                <a:latin typeface="Arial"/>
              </a:rPr>
              <a:t> και της ερυθράς (MMR) και του αυτισμού.</a:t>
            </a:r>
          </a:p>
          <a:p>
            <a:pPr marL="139680">
              <a:lnSpc>
                <a:spcPct val="100000"/>
              </a:lnSpc>
              <a:tabLst>
                <a:tab pos="0" algn="l"/>
              </a:tabLst>
            </a:pPr>
            <a:r>
              <a:rPr lang="el-GR" sz="2000" b="0" strike="noStrike" dirty="0">
                <a:solidFill>
                  <a:srgbClr val="000000"/>
                </a:solidFill>
                <a:latin typeface="Arial"/>
              </a:rPr>
              <a:t>Δεν ήταν δυνατή η επικοινωνία με τον </a:t>
            </a:r>
            <a:r>
              <a:rPr lang="el-GR" sz="2000" b="0" strike="noStrike" dirty="0" err="1">
                <a:solidFill>
                  <a:srgbClr val="000000"/>
                </a:solidFill>
                <a:latin typeface="Arial"/>
              </a:rPr>
              <a:t>Wakefield</a:t>
            </a:r>
            <a:r>
              <a:rPr lang="el-GR" sz="2000" b="0" strike="noStrike" dirty="0">
                <a:solidFill>
                  <a:srgbClr val="000000"/>
                </a:solidFill>
                <a:latin typeface="Arial"/>
              </a:rPr>
              <a:t> για κάποιο σχόλιο. </a:t>
            </a:r>
            <a:r>
              <a:rPr lang="el-GR" sz="2000" b="0" strike="noStrike" dirty="0" err="1">
                <a:solidFill>
                  <a:srgbClr val="000000"/>
                </a:solidFill>
                <a:latin typeface="Arial"/>
              </a:rPr>
              <a:t>Rosenson</a:t>
            </a:r>
            <a:r>
              <a:rPr lang="el-GR" sz="2000" b="0" strike="noStrike" dirty="0">
                <a:solidFill>
                  <a:srgbClr val="000000"/>
                </a:solidFill>
                <a:latin typeface="Arial"/>
              </a:rPr>
              <a:t>, the </a:t>
            </a:r>
            <a:r>
              <a:rPr lang="el-GR" sz="2000" b="0" strike="noStrike" dirty="0" err="1">
                <a:solidFill>
                  <a:srgbClr val="000000"/>
                </a:solidFill>
                <a:latin typeface="Arial"/>
              </a:rPr>
              <a:t>Associated</a:t>
            </a:r>
            <a:r>
              <a:rPr lang="el-GR" sz="2000" b="0" strike="noStrike" dirty="0">
                <a:solidFill>
                  <a:srgbClr val="000000"/>
                </a:solidFill>
                <a:latin typeface="Arial"/>
              </a:rPr>
              <a:t> </a:t>
            </a:r>
            <a:r>
              <a:rPr lang="el-GR" sz="2000" b="0" strike="noStrike" dirty="0" err="1">
                <a:solidFill>
                  <a:srgbClr val="000000"/>
                </a:solidFill>
                <a:latin typeface="Arial"/>
              </a:rPr>
              <a:t>Press</a:t>
            </a:r>
            <a:r>
              <a:rPr lang="el-GR"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el-GR"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el-GR" sz="2000" b="0" strike="noStrike" dirty="0">
                <a:solidFill>
                  <a:srgbClr val="000000"/>
                </a:solidFill>
                <a:latin typeface="Arial"/>
              </a:rPr>
              <a:t>Βασικά σημεία της παρουσίασης:</a:t>
            </a:r>
          </a:p>
          <a:p>
            <a:pPr marL="311040" indent="-171000">
              <a:lnSpc>
                <a:spcPct val="100000"/>
              </a:lnSpc>
              <a:buClr>
                <a:srgbClr val="000000"/>
              </a:buClr>
              <a:buFont typeface="StarSymbol"/>
              <a:buChar char="-"/>
              <a:tabLst>
                <a:tab pos="0" algn="l"/>
              </a:tabLst>
            </a:pPr>
            <a:r>
              <a:rPr lang="el-GR" sz="2000" b="0" strike="noStrike" dirty="0">
                <a:solidFill>
                  <a:srgbClr val="000000"/>
                </a:solidFill>
                <a:latin typeface="Arial"/>
              </a:rPr>
              <a:t>Η κοινωνία απαιτεί τα άτομα που ανήκουν σε ακαδημαϊκά ιδρύματα να τηρούν υψηλά ακαδημαϊκά πρότυπα. Επομένως είναι σημαντικό να γίνει κατανοητό γιατί τα πρότυπα αυτά είναι απαραίτητα. Αυτό το ένα και μοναδικό</a:t>
            </a:r>
            <a:r>
              <a:rPr lang="el-GR" sz="2000" b="0" strike="noStrike" dirty="0">
                <a:solidFill>
                  <a:srgbClr val="FF0000"/>
                </a:solidFill>
                <a:latin typeface="Arial"/>
              </a:rPr>
              <a:t> ακαδημαϊκό άρθρο, το οποίο διαψεύστηκε και καταρρίφθηκε πολλές φορές, είναι ένας από τους κυριότερους λόγους για τη δημιουργία του </a:t>
            </a:r>
            <a:r>
              <a:rPr lang="el-GR" sz="2000" b="0" strike="noStrike" dirty="0" err="1">
                <a:solidFill>
                  <a:srgbClr val="FF0000"/>
                </a:solidFill>
                <a:latin typeface="Arial"/>
              </a:rPr>
              <a:t>αντιεμβολιαστικού</a:t>
            </a:r>
            <a:r>
              <a:rPr lang="el-GR" sz="2000" b="0" strike="noStrike" dirty="0">
                <a:solidFill>
                  <a:srgbClr val="FF0000"/>
                </a:solidFill>
                <a:latin typeface="Arial"/>
              </a:rPr>
              <a:t> κινήματος και για το γεγονός ότι το κίνημα εξακολουθεί να κυριαρχεί. Παρόλο που το άρθρο ήταν λανθασμένο, προσέλκυσε την προσοχή των μέσων ενημέρωσης σε βαθμό ικανό να πλήξει την αντίληψη του κοινού για τα εμβόλια, τα οποία έχει αποδειχθεί επανειλημμένα ότι είναι ασφαλή και αποτελεσματικά. </a:t>
            </a:r>
          </a:p>
          <a:p>
            <a:pPr marL="311040" indent="-171000">
              <a:lnSpc>
                <a:spcPct val="100000"/>
              </a:lnSpc>
              <a:buClr>
                <a:srgbClr val="000000"/>
              </a:buClr>
              <a:buFont typeface="StarSymbol"/>
              <a:buChar char="-"/>
              <a:tabLst>
                <a:tab pos="0" algn="l"/>
              </a:tabLst>
            </a:pPr>
            <a:r>
              <a:rPr lang="el-GR" sz="2000" b="0" strike="noStrike" dirty="0">
                <a:solidFill>
                  <a:srgbClr val="FF0000"/>
                </a:solidFill>
                <a:latin typeface="Arial"/>
              </a:rPr>
              <a:t>Όλοι έχουν δικαίωμα στην ελευθερία του λόγου, αλλά αυτό δεν συνεπάγεται δικαίωμα στη σκόπιμη διάδοση ψευδών, ιδιαίτερα όταν αυτά μπορούν να βλάψουν τη δημόσια υγεία.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el-GR" sz="2000" b="0" strike="noStrike" dirty="0">
                <a:solidFill>
                  <a:srgbClr val="FF0000"/>
                </a:solidFill>
                <a:latin typeface="Arial"/>
              </a:rPr>
              <a:t>Ποιος είναι ο κίνδυνος;</a:t>
            </a:r>
          </a:p>
          <a:p>
            <a:pPr marL="311040" indent="-171000">
              <a:lnSpc>
                <a:spcPct val="100000"/>
              </a:lnSpc>
              <a:buClr>
                <a:srgbClr val="000000"/>
              </a:buClr>
              <a:buFont typeface="StarSymbol"/>
              <a:buChar char="-"/>
              <a:tabLst>
                <a:tab pos="0" algn="l"/>
              </a:tabLst>
            </a:pPr>
            <a:r>
              <a:rPr lang="el-GR" sz="2000" b="0" strike="noStrike" dirty="0">
                <a:solidFill>
                  <a:srgbClr val="FF0000"/>
                </a:solidFill>
                <a:latin typeface="Arial"/>
              </a:rPr>
              <a:t>Οι άνθρωποι κάνουν εύκολα «συνδέσεις», ακόμα και όταν αυτές αναιρούν τα επιστημονικά δεδομένα.</a:t>
            </a:r>
          </a:p>
          <a:p>
            <a:pPr marL="311040" indent="-171000">
              <a:lnSpc>
                <a:spcPct val="100000"/>
              </a:lnSpc>
              <a:buClr>
                <a:srgbClr val="000000"/>
              </a:buClr>
              <a:buFont typeface="StarSymbol"/>
              <a:buChar char="-"/>
              <a:tabLst>
                <a:tab pos="0" algn="l"/>
              </a:tabLst>
            </a:pPr>
            <a:r>
              <a:rPr lang="el-GR" sz="2000" b="0" strike="noStrike" dirty="0">
                <a:solidFill>
                  <a:srgbClr val="FF0000"/>
                </a:solidFill>
                <a:latin typeface="Arial"/>
              </a:rPr>
              <a:t>Η μετάθεση ενοχών βοηθά στην απόκρυψη πιθανών παραγόντων, όπως είναι η ατομική ευθύνη ή άλλες αιτίες που αποδεδειγμένα συμβάλλουν στην ανάπτυξη του αυτισμού. Για παράδειγμα, η διάγνωση του αυτισμού γίνεται συνήθως περίπου την ίδια περίοδο που τα παιδιά κάνουν το εμβόλιο MMR (</a:t>
            </a:r>
            <a:r>
              <a:rPr lang="el-GR" sz="2000" b="0" strike="noStrike" dirty="0" err="1">
                <a:solidFill>
                  <a:srgbClr val="FF0000"/>
                </a:solidFill>
                <a:latin typeface="Arial"/>
              </a:rPr>
              <a:t>δλδ</a:t>
            </a:r>
            <a:r>
              <a:rPr lang="el-GR" sz="2000" b="0" strike="noStrike" dirty="0">
                <a:solidFill>
                  <a:srgbClr val="FF0000"/>
                </a:solidFill>
                <a:latin typeface="Arial"/>
              </a:rPr>
              <a:t>. το εμβόλιο κατά της ιλαράς, </a:t>
            </a:r>
            <a:r>
              <a:rPr lang="el-GR" sz="2000" b="0" strike="noStrike" dirty="0" err="1">
                <a:solidFill>
                  <a:srgbClr val="FF0000"/>
                </a:solidFill>
                <a:latin typeface="Arial"/>
              </a:rPr>
              <a:t>παρωτίτιδας</a:t>
            </a:r>
            <a:r>
              <a:rPr lang="el-GR" sz="2000" b="0" strike="noStrike" dirty="0">
                <a:solidFill>
                  <a:srgbClr val="FF0000"/>
                </a:solidFill>
                <a:latin typeface="Arial"/>
              </a:rPr>
              <a:t> και ερυθράς). Αυτό το γεγονός συνήθως αγνοείται από άτομα που προτιμούν να πιστεύουν ότι στο παιδί τους προκλήθηκε αυτισμός παρά να αποδεχτούν ότι η διάγνωση ήταν εκτός του ελέγχου τους.</a:t>
            </a:r>
          </a:p>
          <a:p>
            <a:pPr marL="311040" indent="-171000">
              <a:lnSpc>
                <a:spcPct val="100000"/>
              </a:lnSpc>
              <a:buClr>
                <a:srgbClr val="000000"/>
              </a:buClr>
              <a:buFont typeface="StarSymbol"/>
              <a:buChar char="-"/>
              <a:tabLst>
                <a:tab pos="0" algn="l"/>
              </a:tabLst>
            </a:pPr>
            <a:r>
              <a:rPr lang="el-GR" sz="2000" b="0" strike="noStrike" dirty="0">
                <a:solidFill>
                  <a:srgbClr val="FF0000"/>
                </a:solidFill>
                <a:latin typeface="Arial"/>
              </a:rPr>
              <a:t>Αυτή η ψευδής ιστορία, όταν διαδίδεται ευρέως, κινδυνεύει να επιφέρει σημαντικές αλλαγές στο σύστημα εμβολιασμών. Πολλοί άνθρωποι θα μπορούσαν να χάσουν άσκοπα την ανοσία σε σοβαρές ασθένειες.</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1200" b="0" strike="noStrike" dirty="0">
                <a:latin typeface="+mn-lt"/>
                <a:ea typeface="+mn-ea"/>
              </a:rPr>
              <a:t>Από την αρχή της πανδημίας COVID-19, στα μέσα κοινωνικής δικτύωσης διαδόθηκε μεγάλος αριθμός συγκεχυμένων πληροφοριών, ενώ πολλοί ισχυρίζονταν ότι υπάρχει σύνδεση μεταξύ των τεχνολογιών 5G και της εξάπλωσης του </a:t>
            </a:r>
            <a:r>
              <a:rPr lang="el-GR" sz="1200" b="0" strike="noStrike" dirty="0" err="1">
                <a:latin typeface="+mn-lt"/>
                <a:ea typeface="+mn-ea"/>
              </a:rPr>
              <a:t>κορονοϊού</a:t>
            </a:r>
            <a:r>
              <a:rPr lang="el-GR" sz="1200" b="0" strike="noStrike" dirty="0">
                <a:latin typeface="+mn-lt"/>
                <a:ea typeface="+mn-ea"/>
              </a:rPr>
              <a:t>. Από τη μία πλευρά, ο καθένας έχει το δικαίωμα να εκφράζεται ελεύθερα και δεν είναι κακό να είμαστε προσεκτικοί ή ακόμη και επιφυλακτικοί απέναντι στις νέες τεχνολογίες και την επίδραση που μπορούν να έχουν στη ζωή και την υγεία μας.</a:t>
            </a:r>
          </a:p>
          <a:p>
            <a:pPr marL="216000" indent="-216000">
              <a:lnSpc>
                <a:spcPct val="100000"/>
              </a:lnSpc>
            </a:pPr>
            <a:endParaRPr lang="fr-BE" sz="1200" b="0" strike="noStrike" spc="-1" dirty="0">
              <a:latin typeface="Arial"/>
            </a:endParaRPr>
          </a:p>
          <a:p>
            <a:pPr marL="216000" indent="-216000">
              <a:lnSpc>
                <a:spcPct val="100000"/>
              </a:lnSpc>
            </a:pPr>
            <a:r>
              <a:rPr lang="el-GR" sz="1200" b="0" strike="noStrike" dirty="0">
                <a:latin typeface="+mn-lt"/>
                <a:ea typeface="+mn-ea"/>
              </a:rPr>
              <a:t>ΟΜΩΣ αυτή η θεωρία είχε επιβλαβείς συνέπειες στον πραγματικό κόσμο, όπως το κάψιμο τηλεπικοινωνιακής υποδομής και η άσκηση σωματικής βίας σε εργάτες που εγκαθιστούσαν την υποδομή.</a:t>
            </a:r>
          </a:p>
          <a:p>
            <a:pPr>
              <a:lnSpc>
                <a:spcPct val="100000"/>
              </a:lnSpc>
              <a:tabLst>
                <a:tab pos="0" algn="l"/>
              </a:tabLst>
            </a:pPr>
            <a:endParaRPr lang="fr-BE" sz="1200" b="0" strike="noStrike" spc="-1" dirty="0">
              <a:latin typeface="Arial"/>
            </a:endParaRPr>
          </a:p>
          <a:p>
            <a:pPr>
              <a:lnSpc>
                <a:spcPct val="100000"/>
              </a:lnSpc>
              <a:tabLst>
                <a:tab pos="0" algn="l"/>
              </a:tabLst>
            </a:pPr>
            <a:r>
              <a:rPr lang="el-GR" sz="2000" b="0" strike="noStrike" dirty="0">
                <a:latin typeface="+mn-lt"/>
                <a:ea typeface="+mn-ea"/>
              </a:rPr>
              <a:t>Ποιος είναι ο κίνδυνος;</a:t>
            </a:r>
          </a:p>
          <a:p>
            <a:pPr marL="171360" indent="-171000">
              <a:lnSpc>
                <a:spcPct val="100000"/>
              </a:lnSpc>
              <a:buClr>
                <a:srgbClr val="000000"/>
              </a:buClr>
              <a:buFont typeface="StarSymbol"/>
              <a:buChar char="-"/>
              <a:tabLst>
                <a:tab pos="0" algn="l"/>
              </a:tabLst>
            </a:pPr>
            <a:r>
              <a:rPr lang="el-GR" sz="2000" b="0" strike="noStrike" dirty="0">
                <a:latin typeface="+mn-lt"/>
                <a:ea typeface="+mn-ea"/>
              </a:rPr>
              <a:t>Πραγματικά συμβάντα καταστροφής: εμπρηστές βάζουν φωτιά σε πύργους κινητής τηλεφωνίας σε όλη την Ευρώπη</a:t>
            </a:r>
          </a:p>
          <a:p>
            <a:pPr marL="171360" indent="-171000">
              <a:lnSpc>
                <a:spcPct val="100000"/>
              </a:lnSpc>
              <a:buClr>
                <a:srgbClr val="000000"/>
              </a:buClr>
              <a:buFont typeface="StarSymbol"/>
              <a:buChar char="-"/>
              <a:tabLst>
                <a:tab pos="0" algn="l"/>
              </a:tabLst>
            </a:pPr>
            <a:r>
              <a:rPr lang="el-GR" sz="2000" b="0" strike="noStrike" dirty="0">
                <a:latin typeface="+mn-lt"/>
                <a:ea typeface="+mn-ea"/>
              </a:rPr>
              <a:t>Βλάβη δικτύων τηλεπικοινωνιών, καθώς πολλοί από τους πύργους που καταστράφηκαν και </a:t>
            </a:r>
            <a:r>
              <a:rPr lang="el-GR" sz="2000" b="0" strike="noStrike" dirty="0" err="1">
                <a:latin typeface="+mn-lt"/>
                <a:ea typeface="+mn-ea"/>
              </a:rPr>
              <a:t>βανδαλίστηκαν</a:t>
            </a:r>
            <a:r>
              <a:rPr lang="el-GR" sz="2000" b="0" strike="noStrike" dirty="0">
                <a:latin typeface="+mn-lt"/>
                <a:ea typeface="+mn-ea"/>
              </a:rPr>
              <a:t> προορίζονταν για υπηρεσίες 3G και 4G, από τις οποίες εξαρτάται το κοινό</a:t>
            </a:r>
          </a:p>
          <a:p>
            <a:pPr marL="171360" indent="-171000">
              <a:lnSpc>
                <a:spcPct val="100000"/>
              </a:lnSpc>
              <a:buClr>
                <a:srgbClr val="000000"/>
              </a:buClr>
              <a:buFont typeface="StarSymbol"/>
              <a:buChar char="-"/>
              <a:tabLst>
                <a:tab pos="0" algn="l"/>
              </a:tabLst>
            </a:pPr>
            <a:r>
              <a:rPr lang="el-GR" sz="1200" b="0" strike="noStrike" dirty="0">
                <a:solidFill>
                  <a:srgbClr val="000000"/>
                </a:solidFill>
                <a:latin typeface="+mn-lt"/>
                <a:ea typeface="+mn-ea"/>
              </a:rPr>
              <a:t>Εργαζόμενοι εταιρειών τηλεπικοινωνιών </a:t>
            </a:r>
            <a:r>
              <a:rPr lang="el-GR" sz="1200" b="0" strike="noStrike" dirty="0" err="1">
                <a:solidFill>
                  <a:srgbClr val="000000"/>
                </a:solidFill>
                <a:latin typeface="+mn-lt"/>
                <a:ea typeface="+mn-ea"/>
              </a:rPr>
              <a:t>παρενοχλούνται</a:t>
            </a:r>
            <a:r>
              <a:rPr lang="el-GR" sz="1200" b="0" strike="noStrike" dirty="0">
                <a:solidFill>
                  <a:srgbClr val="000000"/>
                </a:solidFill>
                <a:latin typeface="+mn-lt"/>
                <a:ea typeface="+mn-ea"/>
              </a:rPr>
              <a:t> στον δρόμο, επειδή τοποθετούν καλώδια οπτικών ινών 5G ή άλλου είδους τηλεπικοινωνιακή υποδομή.</a:t>
            </a:r>
          </a:p>
          <a:p>
            <a:pPr>
              <a:lnSpc>
                <a:spcPct val="100000"/>
              </a:lnSpc>
              <a:tabLst>
                <a:tab pos="0" algn="l"/>
              </a:tabLst>
            </a:pPr>
            <a:endParaRPr lang="fr-BE" sz="1200" b="0" strike="noStrike" spc="-1" dirty="0">
              <a:latin typeface="Arial"/>
            </a:endParaRPr>
          </a:p>
          <a:p>
            <a:pPr>
              <a:lnSpc>
                <a:spcPct val="100000"/>
              </a:lnSpc>
              <a:tabLst>
                <a:tab pos="0" algn="l"/>
              </a:tabLst>
            </a:pPr>
            <a:r>
              <a:rPr lang="el-GR" sz="1200" b="0" strike="noStrike" dirty="0">
                <a:solidFill>
                  <a:srgbClr val="000000"/>
                </a:solidFill>
                <a:latin typeface="+mn-lt"/>
                <a:ea typeface="+mn-ea"/>
              </a:rPr>
              <a:t>«Όταν οι άνθρωποι νιώθουν ότι απειλούνται ή ότι δεν έχουν τον έλεγχο, ή όταν προσπαθούν να εξηγήσουν ένα μεγάλο σημαντικό γεγονός, είναι πιο ευάλωτοι ή επιρρεπείς στο να στραφούν σε θεωρίες συνωμοσίας για να το εξηγήσουν. Με έναν αντιφατικό τρόπο, οι άνθρωποι έχουν μεγαλύτερη αίσθηση ελέγχου όταν, αντί να φαντάζονται ότι συμβαίνουν τυχαία γεγονότα, πιστεύουν ότι σκοτεινές ομάδες και οργανώσεις ελέγχουν την κατάσταση. Οι συμπτώσεις προκαλούν μεγάλη δυσφορία στους ανθρώπους.» John </a:t>
            </a:r>
            <a:r>
              <a:rPr lang="el-GR" sz="1200" b="0" strike="noStrike" dirty="0" err="1">
                <a:solidFill>
                  <a:srgbClr val="000000"/>
                </a:solidFill>
                <a:latin typeface="+mn-lt"/>
                <a:ea typeface="+mn-ea"/>
              </a:rPr>
              <a:t>Cook</a:t>
            </a:r>
            <a:r>
              <a:rPr lang="el-GR" sz="1200" b="0" strike="noStrike" dirty="0">
                <a:solidFill>
                  <a:srgbClr val="000000"/>
                </a:solidFill>
                <a:latin typeface="+mn-lt"/>
                <a:ea typeface="+mn-ea"/>
              </a:rPr>
              <a:t>, εμπειρογνώμονας σχετικά με την παραπληροφόρηση στο Κέντρο Επικοινωνίας για την Κλιματική Αλλαγή του Πανεπιστημίου George </a:t>
            </a:r>
            <a:r>
              <a:rPr lang="el-GR" sz="1200" b="0" strike="noStrike" dirty="0" err="1">
                <a:solidFill>
                  <a:srgbClr val="000000"/>
                </a:solidFill>
                <a:latin typeface="+mn-lt"/>
                <a:ea typeface="+mn-ea"/>
              </a:rPr>
              <a:t>Mason</a:t>
            </a:r>
            <a:endParaRPr lang="el-GR" sz="1200" b="0" strike="noStrike" dirty="0">
              <a:solidFill>
                <a:srgbClr val="000000"/>
              </a:solidFill>
              <a:latin typeface="+mn-lt"/>
              <a:ea typeface="+mn-ea"/>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l-GR" sz="2000" b="0" strike="noStrike" dirty="0">
                <a:latin typeface="Arial"/>
              </a:rPr>
              <a:t>Βασικά σημεία παρουσίασης:</a:t>
            </a:r>
          </a:p>
          <a:p>
            <a:pPr>
              <a:lnSpc>
                <a:spcPct val="100000"/>
              </a:lnSpc>
              <a:tabLst>
                <a:tab pos="0" algn="l"/>
              </a:tabLst>
            </a:pPr>
            <a:r>
              <a:rPr lang="el-GR" sz="2000" b="0" strike="noStrike" dirty="0">
                <a:latin typeface="Arial"/>
              </a:rPr>
              <a:t>- Η χρήση ακατάλληλων συμβουλών υγείας μπορεί να οδηγήσει τους ανθρώπους να μη θεραπευτούν,</a:t>
            </a:r>
            <a:r>
              <a:rPr lang="el-GR" sz="2000" b="0" strike="noStrike" dirty="0">
                <a:solidFill>
                  <a:srgbClr val="FF0000"/>
                </a:solidFill>
                <a:latin typeface="Arial"/>
              </a:rPr>
              <a:t> να υποτιμήσουν ή να υπερεκτιμήσουν μια συγκεκριμένη ασθένεια. Αυτή η εικόνα, στο πλαίσιο της νόσου COVID-19, αποτελεί καλό παράδειγμα. Είναι η πρωτότυπη εικόνα που ορισμένοι από εσάς μπορεί να έχετε δει στα μέσα κοινωνικής δικτύωσης ή ακόμα και σε συνομιλίες σας στο </a:t>
            </a:r>
            <a:r>
              <a:rPr lang="el-GR" sz="2000" b="0" strike="noStrike" dirty="0" err="1">
                <a:solidFill>
                  <a:srgbClr val="FF0000"/>
                </a:solidFill>
                <a:latin typeface="Arial"/>
              </a:rPr>
              <a:t>WhatsApp</a:t>
            </a:r>
            <a:r>
              <a:rPr lang="el-GR" sz="2000" b="0" strike="noStrike" dirty="0">
                <a:solidFill>
                  <a:srgbClr val="FF0000"/>
                </a:solidFill>
                <a:latin typeface="Arial"/>
              </a:rPr>
              <a:t>: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el-GR" sz="2000" b="0" strike="noStrike" dirty="0">
                <a:solidFill>
                  <a:srgbClr val="FF0000"/>
                </a:solidFill>
                <a:latin typeface="Arial"/>
              </a:rPr>
              <a:t>Ποιος είναι ο κίνδυνος;</a:t>
            </a:r>
          </a:p>
          <a:p>
            <a:pPr marL="171360" indent="-171000">
              <a:lnSpc>
                <a:spcPct val="100000"/>
              </a:lnSpc>
              <a:buClr>
                <a:srgbClr val="000000"/>
              </a:buClr>
              <a:buFont typeface="StarSymbol"/>
              <a:buChar char="-"/>
              <a:tabLst>
                <a:tab pos="0" algn="l"/>
              </a:tabLst>
            </a:pPr>
            <a:r>
              <a:rPr lang="el-GR" sz="2000" b="0" strike="noStrike" dirty="0">
                <a:solidFill>
                  <a:srgbClr val="FF0000"/>
                </a:solidFill>
                <a:latin typeface="Arial"/>
              </a:rPr>
              <a:t>Σε αυτήν την περίπτωση, το να λέμε στον κόσμο να πίνει ζεστό νερό δεν είναι πολύ επικίνδυνο. Ωστόσο, τι θα συνέβαινε αν η παραπληροφόρηση αφορούσε την κατανάλωση υγρού που είναι πραγματικά πολύ επικίνδυνο για εμάς, όπως η χλωρίνη;</a:t>
            </a:r>
          </a:p>
          <a:p>
            <a:pPr marL="171360" indent="-171000">
              <a:lnSpc>
                <a:spcPct val="100000"/>
              </a:lnSpc>
              <a:buClr>
                <a:srgbClr val="000000"/>
              </a:buClr>
              <a:buFont typeface="StarSymbol"/>
              <a:buChar char="-"/>
              <a:tabLst>
                <a:tab pos="0" algn="l"/>
              </a:tabLst>
            </a:pPr>
            <a:r>
              <a:rPr lang="el-GR" sz="2000" b="0" strike="noStrike" dirty="0">
                <a:solidFill>
                  <a:srgbClr val="FF0000"/>
                </a:solidFill>
                <a:latin typeface="Arial"/>
              </a:rPr>
              <a:t>Μελέτη που δημοσιεύτηκε στο American Journal of </a:t>
            </a:r>
            <a:r>
              <a:rPr lang="el-GR" sz="2000" b="0" strike="noStrike" dirty="0" err="1">
                <a:solidFill>
                  <a:srgbClr val="FF0000"/>
                </a:solidFill>
                <a:latin typeface="Arial"/>
              </a:rPr>
              <a:t>Tropical</a:t>
            </a:r>
            <a:r>
              <a:rPr lang="el-GR" sz="2000" b="0" strike="noStrike" dirty="0">
                <a:solidFill>
                  <a:srgbClr val="FF0000"/>
                </a:solidFill>
                <a:latin typeface="Arial"/>
              </a:rPr>
              <a:t> </a:t>
            </a:r>
            <a:r>
              <a:rPr lang="el-GR" sz="2000" b="0" strike="noStrike" dirty="0" err="1">
                <a:solidFill>
                  <a:srgbClr val="FF0000"/>
                </a:solidFill>
                <a:latin typeface="Arial"/>
              </a:rPr>
              <a:t>Medicine</a:t>
            </a:r>
            <a:r>
              <a:rPr lang="el-GR" sz="2000" b="0" strike="noStrike" dirty="0">
                <a:solidFill>
                  <a:srgbClr val="FF0000"/>
                </a:solidFill>
                <a:latin typeface="Arial"/>
              </a:rPr>
              <a:t> and </a:t>
            </a:r>
            <a:r>
              <a:rPr lang="el-GR" sz="2000" b="0" strike="noStrike" dirty="0" err="1">
                <a:solidFill>
                  <a:srgbClr val="FF0000"/>
                </a:solidFill>
                <a:latin typeface="Arial"/>
              </a:rPr>
              <a:t>Hygiene</a:t>
            </a:r>
            <a:r>
              <a:rPr lang="el-GR" sz="2000" b="0" strike="noStrike" dirty="0">
                <a:solidFill>
                  <a:srgbClr val="FF0000"/>
                </a:solidFill>
                <a:latin typeface="Arial"/>
              </a:rPr>
              <a:t> έδειξε πράγματι ότι η παραπληροφόρηση και η εσφαλμένη πληροφόρηση σχετικά με τον </a:t>
            </a:r>
            <a:r>
              <a:rPr lang="el-GR" sz="2000" b="0" strike="noStrike" dirty="0" err="1">
                <a:solidFill>
                  <a:srgbClr val="FF0000"/>
                </a:solidFill>
                <a:latin typeface="Arial"/>
              </a:rPr>
              <a:t>κορονοϊό</a:t>
            </a:r>
            <a:r>
              <a:rPr lang="el-GR" sz="2000" b="0" strike="noStrike" dirty="0">
                <a:solidFill>
                  <a:srgbClr val="FF0000"/>
                </a:solidFill>
                <a:latin typeface="Arial"/>
              </a:rPr>
              <a:t> προκάλεσαν τον θάνατο τουλάχιστον 800 ατόμων και πιθανώς περισσότερων (από τον Αύγουστο του 2020), καθώς και τη νοσηλεία περίπου 6.000. Η μελέτη εξέτασε τις φήμες σχετικά με τη νόσο COVID-19, τον </a:t>
            </a:r>
            <a:r>
              <a:rPr lang="el-GR" sz="2000" b="0" strike="noStrike" dirty="0" smtClean="0">
                <a:solidFill>
                  <a:srgbClr val="FF0000"/>
                </a:solidFill>
                <a:latin typeface="Arial"/>
              </a:rPr>
              <a:t>κοινωνικό</a:t>
            </a:r>
            <a:r>
              <a:rPr lang="el-GR" sz="2000" b="0" strike="noStrike" baseline="0" dirty="0" smtClean="0">
                <a:solidFill>
                  <a:srgbClr val="FF0000"/>
                </a:solidFill>
                <a:latin typeface="Arial"/>
              </a:rPr>
              <a:t> </a:t>
            </a:r>
            <a:r>
              <a:rPr lang="el-GR" sz="2000" b="0" strike="noStrike" dirty="0" smtClean="0">
                <a:solidFill>
                  <a:srgbClr val="FF0000"/>
                </a:solidFill>
                <a:latin typeface="Arial"/>
              </a:rPr>
              <a:t>στιγματισμό </a:t>
            </a:r>
            <a:r>
              <a:rPr lang="el-GR" sz="2000" b="0" strike="noStrike" dirty="0">
                <a:solidFill>
                  <a:srgbClr val="FF0000"/>
                </a:solidFill>
                <a:latin typeface="Arial"/>
              </a:rPr>
              <a:t>και τα αφηγήματα συνωμοσίας που κυκλοφορούν στο διαδίκτυο και τον αντίκτυπό τους στη δημόσια υγεία.</a:t>
            </a:r>
          </a:p>
          <a:p>
            <a:pPr marL="171360" indent="-171000">
              <a:lnSpc>
                <a:spcPct val="100000"/>
              </a:lnSpc>
              <a:buClr>
                <a:srgbClr val="000000"/>
              </a:buClr>
              <a:buFont typeface="StarSymbol"/>
              <a:buChar char="-"/>
              <a:tabLst>
                <a:tab pos="0" algn="l"/>
              </a:tabLst>
            </a:pPr>
            <a:r>
              <a:rPr lang="el-GR" sz="1200" b="0" strike="noStrike" dirty="0">
                <a:solidFill>
                  <a:srgbClr val="FF0000"/>
                </a:solidFill>
                <a:latin typeface="+mn-lt"/>
                <a:ea typeface="+mn-ea"/>
              </a:rPr>
              <a:t>Συχνά, αυτές οι ψευδείς πληροφορίες διαδίδονται χωρίς δόλο αλλά σε πολλές άλλες περιπτώσεις διαδίδονται από πηγές που προσπαθούν να κερδίσουν κλικ από τίτλους ειδήσεων και ιστορίες που επινοούνται για να προσελκύσουν την προσοχή (δημοσιογραφία με «δόλωμα για κλικ» π.χ. «Επιστήμονες ισχυρίζονται ότι αυτή η αρχαία θεραπεία θα μπορούσε να είναι η λύση για τη θεραπεία κατά του καρκίνου. Κάντε κλικ εδώ για να διαβάσετε περισσότερα!») ή ακόμα και δράστες κακόβουλων ενεργειών που προσπαθούν να προκαλέσουν χάος, σύγχυση και να μολύνουν το περιβάλλον της ενημέρωσης με πολλά, συχνά αντιφατικά αφηγήματα.</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l-GR" sz="2000" b="0" strike="noStrike" dirty="0">
                <a:latin typeface="Arial"/>
              </a:rPr>
              <a:t>Ξεκινήστε με την αναπαραγωγή του βίντεο της διαφάνειας (https://www.youtube.com/watch?v=9jnq3MRLsEU)</a:t>
            </a:r>
            <a:r>
              <a:rPr lang="el-GR" dirty="0"/>
              <a:t/>
            </a:r>
            <a:br>
              <a:rPr lang="el-GR" dirty="0"/>
            </a:br>
            <a:r>
              <a:rPr lang="el-GR" sz="2000" b="0" strike="noStrike" dirty="0">
                <a:latin typeface="Arial"/>
              </a:rPr>
              <a:t>Συνολική διάρκεια: 40” (από το 2ο λεπτό και 51ο δευτερόλεπτο έως το 3ο λεπτό και 31ο δευτερόλεπτο)</a:t>
            </a:r>
          </a:p>
          <a:p>
            <a:pPr marL="216000" indent="-216000">
              <a:lnSpc>
                <a:spcPct val="100000"/>
              </a:lnSpc>
            </a:pPr>
            <a:endParaRPr lang="fr-BE" sz="2000" b="0" strike="noStrike" spc="-1" dirty="0">
              <a:latin typeface="Arial"/>
            </a:endParaRPr>
          </a:p>
          <a:p>
            <a:pPr marL="216000" indent="-216000">
              <a:lnSpc>
                <a:spcPct val="100000"/>
              </a:lnSpc>
            </a:pPr>
            <a:r>
              <a:rPr lang="el-GR" sz="2000" b="0" strike="noStrike" dirty="0">
                <a:latin typeface="Arial"/>
              </a:rPr>
              <a:t>Κείμενο απομαγνητοφώνησης (μεταφρασμένο):</a:t>
            </a:r>
          </a:p>
          <a:p>
            <a:pPr marL="139680">
              <a:lnSpc>
                <a:spcPct val="100000"/>
              </a:lnSpc>
              <a:tabLst>
                <a:tab pos="0" algn="l"/>
              </a:tabLst>
            </a:pPr>
            <a:r>
              <a:rPr lang="el-GR" sz="1200" b="0" strike="noStrike" dirty="0">
                <a:solidFill>
                  <a:srgbClr val="000000"/>
                </a:solidFill>
                <a:latin typeface="Arial"/>
              </a:rPr>
              <a:t>---------------------------</a:t>
            </a:r>
            <a:r>
              <a:rPr lang="el-GR" dirty="0"/>
              <a:t/>
            </a:r>
            <a:br>
              <a:rPr lang="el-GR" dirty="0"/>
            </a:br>
            <a:r>
              <a:rPr lang="el-GR" sz="2000" b="0" strike="noStrike" dirty="0">
                <a:solidFill>
                  <a:srgbClr val="000000"/>
                </a:solidFill>
                <a:latin typeface="Arial"/>
              </a:rPr>
              <a:t>(Η Μαρία ισχυρίζεται ότι είναι κάτοικος της </a:t>
            </a:r>
            <a:r>
              <a:rPr lang="el-GR" sz="2000" b="0" strike="noStrike" dirty="0" err="1">
                <a:solidFill>
                  <a:srgbClr val="000000"/>
                </a:solidFill>
                <a:latin typeface="Arial"/>
              </a:rPr>
              <a:t>Οδησσού</a:t>
            </a:r>
            <a:r>
              <a:rPr lang="el-GR" sz="2000" b="0" strike="noStrike" dirty="0">
                <a:solidFill>
                  <a:srgbClr val="000000"/>
                </a:solidFill>
                <a:latin typeface="Arial"/>
              </a:rPr>
              <a:t> που ήρθε στη συγκέντρωση στη Σεβαστούπολη της Κριμαίας στις 3 Μαρτίου 2014)</a:t>
            </a:r>
            <a:r>
              <a:rPr lang="el-GR" dirty="0"/>
              <a:t/>
            </a:r>
            <a:br>
              <a:rPr lang="el-GR" dirty="0"/>
            </a:br>
            <a:r>
              <a:rPr lang="el-GR" sz="2000" b="0" strike="noStrike" dirty="0">
                <a:solidFill>
                  <a:srgbClr val="000000"/>
                </a:solidFill>
                <a:latin typeface="Arial"/>
              </a:rPr>
              <a:t>(το απόσπασμα είναι από τη μετάδοση του τηλεοπτικού σταθμού NTS της Κριμαίας για τη συγκέντρωση)</a:t>
            </a:r>
            <a:r>
              <a:rPr lang="el-GR" dirty="0"/>
              <a:t/>
            </a:r>
            <a:br>
              <a:rPr lang="el-GR" dirty="0"/>
            </a:br>
            <a:r>
              <a:rPr lang="el-GR" sz="2000" b="0" strike="noStrike" dirty="0">
                <a:solidFill>
                  <a:srgbClr val="000000"/>
                </a:solidFill>
                <a:latin typeface="Arial"/>
              </a:rPr>
              <a:t>//</a:t>
            </a:r>
          </a:p>
          <a:p>
            <a:pPr marL="139680">
              <a:lnSpc>
                <a:spcPct val="100000"/>
              </a:lnSpc>
              <a:tabLst>
                <a:tab pos="0" algn="l"/>
              </a:tabLst>
            </a:pPr>
            <a:r>
              <a:rPr lang="el-GR" sz="2000" b="0" strike="noStrike" dirty="0">
                <a:solidFill>
                  <a:srgbClr val="000000"/>
                </a:solidFill>
                <a:latin typeface="Arial"/>
              </a:rPr>
              <a:t>Οι δάσκαλοι του σχολείου κάνουν έκκληση και ζητούν προστασία.</a:t>
            </a:r>
            <a:r>
              <a:rPr lang="el-GR" dirty="0"/>
              <a:t/>
            </a:r>
            <a:br>
              <a:rPr lang="el-GR" dirty="0"/>
            </a:br>
            <a:r>
              <a:rPr lang="el-GR" sz="2000" b="0" strike="noStrike" dirty="0">
                <a:solidFill>
                  <a:srgbClr val="000000"/>
                </a:solidFill>
                <a:latin typeface="Arial"/>
              </a:rPr>
              <a:t>Τα παιδιά μου είναι στο ρωσικό σχολείο και εγώ είμαι μέλος στον σύλλογο γονέων.</a:t>
            </a:r>
          </a:p>
          <a:p>
            <a:pPr marL="139680">
              <a:lnSpc>
                <a:spcPct val="100000"/>
              </a:lnSpc>
              <a:tabLst>
                <a:tab pos="0" algn="l"/>
              </a:tabLst>
            </a:pPr>
            <a:r>
              <a:rPr lang="el-GR" sz="2000" b="0" strike="noStrike" dirty="0">
                <a:solidFill>
                  <a:srgbClr val="000000"/>
                </a:solidFill>
                <a:latin typeface="Arial"/>
              </a:rPr>
              <a:t>Όταν έρχομαι στο σχολείο τα παιδιά ρωτούν «Θα πάμε και εμείς στη φυλακή επειδή μαθαίνουμε και επειδή μιλάμε ρωσικά;»</a:t>
            </a:r>
          </a:p>
          <a:p>
            <a:pPr marL="139680">
              <a:lnSpc>
                <a:spcPct val="100000"/>
              </a:lnSpc>
              <a:tabLst>
                <a:tab pos="0" algn="l"/>
              </a:tabLst>
            </a:pPr>
            <a:r>
              <a:rPr lang="el-GR" sz="2000" b="0" strike="noStrike" dirty="0">
                <a:solidFill>
                  <a:srgbClr val="000000"/>
                </a:solidFill>
                <a:latin typeface="Arial"/>
              </a:rPr>
              <a:t>Για να επικοινωνήσουμε μαζί σας έπρεπε να απενεργοποιήσουμε τα κινητά μας τηλέφωνα, αφαιρέσαμε τις μπαταρίες.</a:t>
            </a:r>
          </a:p>
          <a:p>
            <a:pPr marL="139680">
              <a:lnSpc>
                <a:spcPct val="100000"/>
              </a:lnSpc>
              <a:tabLst>
                <a:tab pos="0" algn="l"/>
              </a:tabLst>
            </a:pPr>
            <a:r>
              <a:rPr lang="el-GR" sz="2000" b="0" strike="noStrike" dirty="0">
                <a:solidFill>
                  <a:srgbClr val="000000"/>
                </a:solidFill>
                <a:latin typeface="Arial"/>
              </a:rPr>
              <a:t>Ξεκίνησαν μαζικές διώξεις – είναι πραγματικά φρικτό.</a:t>
            </a:r>
          </a:p>
          <a:p>
            <a:pPr marL="139680">
              <a:lnSpc>
                <a:spcPct val="100000"/>
              </a:lnSpc>
              <a:tabLst>
                <a:tab pos="0" algn="l"/>
              </a:tabLst>
            </a:pPr>
            <a:r>
              <a:rPr lang="el-GR"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el-GR" sz="2000" b="0" strike="noStrike" dirty="0">
                <a:solidFill>
                  <a:srgbClr val="000000"/>
                </a:solidFill>
                <a:latin typeface="Arial"/>
              </a:rPr>
              <a:t>//</a:t>
            </a:r>
          </a:p>
          <a:p>
            <a:pPr marL="139680">
              <a:lnSpc>
                <a:spcPct val="100000"/>
              </a:lnSpc>
              <a:tabLst>
                <a:tab pos="0" algn="l"/>
              </a:tabLst>
            </a:pPr>
            <a:r>
              <a:rPr lang="el-GR" sz="2000" b="0" strike="noStrike" dirty="0">
                <a:solidFill>
                  <a:srgbClr val="000000"/>
                </a:solidFill>
                <a:latin typeface="Arial"/>
              </a:rPr>
              <a:t>Διάφορα βίντεο με τους ίδιους συμμετέχοντες:</a:t>
            </a:r>
          </a:p>
          <a:p>
            <a:pPr marL="139680">
              <a:lnSpc>
                <a:spcPct val="100000"/>
              </a:lnSpc>
              <a:tabLst>
                <a:tab pos="0" algn="l"/>
              </a:tabLst>
            </a:pPr>
            <a:r>
              <a:rPr lang="el-GR" sz="2000" b="0" strike="noStrike" dirty="0">
                <a:solidFill>
                  <a:srgbClr val="000000"/>
                </a:solidFill>
                <a:latin typeface="Arial"/>
              </a:rPr>
              <a:t>https://www.youtube.com/watch?v=Onui6ivzf4o (</a:t>
            </a:r>
            <a:r>
              <a:rPr lang="el-GR" sz="2000" b="0" strike="noStrike" dirty="0" err="1">
                <a:solidFill>
                  <a:srgbClr val="000000"/>
                </a:solidFill>
                <a:latin typeface="Arial"/>
              </a:rPr>
              <a:t>Χάρκοβο</a:t>
            </a:r>
            <a:r>
              <a:rPr lang="el-GR" sz="2000" b="0" strike="noStrike" dirty="0">
                <a:solidFill>
                  <a:srgbClr val="000000"/>
                </a:solidFill>
                <a:latin typeface="Arial"/>
              </a:rPr>
              <a:t>)</a:t>
            </a:r>
          </a:p>
          <a:p>
            <a:pPr marL="139680">
              <a:lnSpc>
                <a:spcPct val="100000"/>
              </a:lnSpc>
              <a:tabLst>
                <a:tab pos="0" algn="l"/>
              </a:tabLst>
            </a:pPr>
            <a:r>
              <a:rPr lang="el-GR" sz="2000" b="0" strike="noStrike" dirty="0">
                <a:solidFill>
                  <a:srgbClr val="000000"/>
                </a:solidFill>
                <a:latin typeface="Arial"/>
              </a:rPr>
              <a:t>https://www.youtube.com/watch?v=9jnq3MRLsEU (Σεβαστούπολη)</a:t>
            </a:r>
          </a:p>
          <a:p>
            <a:pPr marL="139680">
              <a:lnSpc>
                <a:spcPct val="100000"/>
              </a:lnSpc>
              <a:tabLst>
                <a:tab pos="0" algn="l"/>
              </a:tabLst>
            </a:pPr>
            <a:r>
              <a:rPr lang="el-GR" sz="2000" b="0" strike="noStrike" dirty="0">
                <a:solidFill>
                  <a:srgbClr val="000000"/>
                </a:solidFill>
                <a:latin typeface="Arial"/>
              </a:rPr>
              <a:t>https://www.youtube.com/watch?v=mYlDRUnzvsc («δημοψήφισμα» στην Κριμαία)</a:t>
            </a:r>
          </a:p>
          <a:p>
            <a:pPr marL="139680">
              <a:lnSpc>
                <a:spcPct val="100000"/>
              </a:lnSpc>
              <a:tabLst>
                <a:tab pos="0" algn="l"/>
              </a:tabLst>
            </a:pPr>
            <a:r>
              <a:rPr lang="el-GR" sz="2000" b="0" strike="noStrike" dirty="0">
                <a:solidFill>
                  <a:srgbClr val="000000"/>
                </a:solidFill>
                <a:latin typeface="Arial"/>
              </a:rPr>
              <a:t>https://www.youtube.com/watch?v=3YM-Og-g_jY (Κίεβο)</a:t>
            </a:r>
          </a:p>
          <a:p>
            <a:pPr marL="139680">
              <a:lnSpc>
                <a:spcPct val="100000"/>
              </a:lnSpc>
              <a:tabLst>
                <a:tab pos="0" algn="l"/>
              </a:tabLst>
            </a:pPr>
            <a:r>
              <a:rPr lang="el-GR" sz="2000" b="0" strike="noStrike" dirty="0">
                <a:solidFill>
                  <a:srgbClr val="000000"/>
                </a:solidFill>
                <a:latin typeface="Arial"/>
              </a:rPr>
              <a:t>https://www.youtube.com/watch?v=x4jWXVQ-Jog (</a:t>
            </a:r>
            <a:r>
              <a:rPr lang="el-GR" sz="2000" b="0" strike="noStrike" dirty="0" err="1">
                <a:solidFill>
                  <a:srgbClr val="000000"/>
                </a:solidFill>
                <a:latin typeface="Arial"/>
              </a:rPr>
              <a:t>Λουγκάνσκ</a:t>
            </a:r>
            <a:r>
              <a:rPr lang="el-GR" sz="2000" b="0" strike="noStrike" dirty="0">
                <a:solidFill>
                  <a:srgbClr val="000000"/>
                </a:solidFill>
                <a:latin typeface="Arial"/>
              </a:rPr>
              <a:t>) &gt; μη διαθέσιμο βίντεο</a:t>
            </a:r>
          </a:p>
          <a:p>
            <a:pPr marL="139680">
              <a:lnSpc>
                <a:spcPct val="100000"/>
              </a:lnSpc>
              <a:tabLst>
                <a:tab pos="0" algn="l"/>
              </a:tabLst>
            </a:pPr>
            <a:r>
              <a:rPr lang="el-GR" sz="2000" b="0" strike="noStrike" dirty="0">
                <a:solidFill>
                  <a:srgbClr val="000000"/>
                </a:solidFill>
                <a:latin typeface="Arial"/>
              </a:rPr>
              <a:t>https://www.youtube.com/watch?v=JzcBu28nqV0 (</a:t>
            </a:r>
            <a:r>
              <a:rPr lang="el-GR" sz="2000" b="0" strike="noStrike" dirty="0" err="1">
                <a:solidFill>
                  <a:srgbClr val="000000"/>
                </a:solidFill>
                <a:latin typeface="Arial"/>
              </a:rPr>
              <a:t>Κριβί</a:t>
            </a:r>
            <a:r>
              <a:rPr lang="el-GR" sz="2000" b="0" strike="noStrike" dirty="0">
                <a:solidFill>
                  <a:srgbClr val="000000"/>
                </a:solidFill>
                <a:latin typeface="Arial"/>
              </a:rPr>
              <a:t> </a:t>
            </a:r>
            <a:r>
              <a:rPr lang="el-GR" sz="2000" b="0" strike="noStrike" dirty="0" err="1">
                <a:solidFill>
                  <a:srgbClr val="000000"/>
                </a:solidFill>
                <a:latin typeface="Arial"/>
              </a:rPr>
              <a:t>Ριχ</a:t>
            </a:r>
            <a:r>
              <a:rPr lang="el-GR"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el-GR" sz="2000" b="0" strike="noStrike" dirty="0">
                <a:solidFill>
                  <a:srgbClr val="000000"/>
                </a:solidFill>
                <a:latin typeface="Arial"/>
              </a:rPr>
              <a:t>Βασικά σημεία παρουσίασης:</a:t>
            </a:r>
          </a:p>
          <a:p>
            <a:pPr marL="139680">
              <a:lnSpc>
                <a:spcPct val="100000"/>
              </a:lnSpc>
              <a:tabLst>
                <a:tab pos="0" algn="l"/>
              </a:tabLst>
            </a:pPr>
            <a:r>
              <a:rPr lang="el-GR" sz="2000" b="0" strike="noStrike" dirty="0">
                <a:solidFill>
                  <a:srgbClr val="000000"/>
                </a:solidFill>
                <a:latin typeface="Arial"/>
              </a:rPr>
              <a:t>- Οι συντάκτες της προπαγάνδας πρέπει να είναι σίγουροι ότι το μήνυμά τους έχει συνοχή, έτσι χρησιμοποιούνται επαγγελματίες ηθοποιοί για να υποδυθούν διάφορους συναισθηματικά φορτισμένους χαρακτήρες</a:t>
            </a:r>
          </a:p>
          <a:p>
            <a:pPr marL="139680">
              <a:lnSpc>
                <a:spcPct val="100000"/>
              </a:lnSpc>
              <a:tabLst>
                <a:tab pos="0" algn="l"/>
              </a:tabLst>
            </a:pPr>
            <a:r>
              <a:rPr lang="el-GR" sz="2000" b="0" strike="noStrike" dirty="0">
                <a:solidFill>
                  <a:srgbClr val="000000"/>
                </a:solidFill>
                <a:latin typeface="Arial"/>
              </a:rPr>
              <a:t>- Η χρήση αληθινών παραδειγμάτων δεν θα φαινόταν τόσο ακραία, τα επιχειρήματα θα ήταν ισορροπημένα και ο τελικός αντίκτυπος για τον θεατή θα ήταν αντικειμενικός. Αντιθέτως, εδώ έχουμε κατασκευασμένο μίσος ενάντια στην ιδέα της ανεξαρτησίας της Ουκρανίας και των υποστηρικτών της</a:t>
            </a:r>
          </a:p>
          <a:p>
            <a:pPr>
              <a:lnSpc>
                <a:spcPct val="100000"/>
              </a:lnSpc>
              <a:tabLst>
                <a:tab pos="0" algn="l"/>
              </a:tabLst>
            </a:pPr>
            <a:endParaRPr lang="fr-BE" sz="2000" b="0" strike="noStrike" spc="-1" dirty="0">
              <a:latin typeface="Arial"/>
            </a:endParaRPr>
          </a:p>
          <a:p>
            <a:pPr>
              <a:lnSpc>
                <a:spcPct val="100000"/>
              </a:lnSpc>
              <a:tabLst>
                <a:tab pos="0" algn="l"/>
              </a:tabLst>
            </a:pPr>
            <a:r>
              <a:rPr lang="el-GR" sz="2000" b="0" strike="noStrike" dirty="0">
                <a:solidFill>
                  <a:srgbClr val="000000"/>
                </a:solidFill>
                <a:latin typeface="Arial"/>
              </a:rPr>
              <a:t>Ποιος είναι ο κίνδυνος;</a:t>
            </a:r>
          </a:p>
          <a:p>
            <a:pPr>
              <a:lnSpc>
                <a:spcPct val="100000"/>
              </a:lnSpc>
              <a:tabLst>
                <a:tab pos="0" algn="l"/>
              </a:tabLst>
            </a:pPr>
            <a:r>
              <a:rPr lang="el-GR" sz="2000" b="0" strike="noStrike" dirty="0">
                <a:solidFill>
                  <a:srgbClr val="000000"/>
                </a:solidFill>
                <a:latin typeface="Arial"/>
              </a:rPr>
              <a:t>Οι ψευδείς πληροφορίες χρησιμοποιούνται για να διαβάλλουν τους αντιπάλους, ανεξάρτητα από το τι ισχύει στην πραγματικότητα.</a:t>
            </a:r>
          </a:p>
          <a:p>
            <a:pPr>
              <a:lnSpc>
                <a:spcPct val="100000"/>
              </a:lnSpc>
              <a:tabLst>
                <a:tab pos="0" algn="l"/>
              </a:tabLst>
            </a:pPr>
            <a:r>
              <a:rPr lang="el-GR" sz="2000" b="0" strike="noStrike" dirty="0">
                <a:solidFill>
                  <a:srgbClr val="000000"/>
                </a:solidFill>
                <a:latin typeface="Arial"/>
              </a:rPr>
              <a:t>Μια ακραία (ψευδής) περιγραφή της κατάστασης παρουσιάζεται ως αληθινή και έτσι υποκινεί μια εκδικητική αντίδραση</a:t>
            </a:r>
          </a:p>
          <a:p>
            <a:pPr>
              <a:lnSpc>
                <a:spcPct val="100000"/>
              </a:lnSpc>
              <a:tabLst>
                <a:tab pos="0" algn="l"/>
              </a:tabLst>
            </a:pPr>
            <a:r>
              <a:rPr lang="el-GR" sz="2000" b="0" strike="noStrike" dirty="0">
                <a:solidFill>
                  <a:srgbClr val="000000"/>
                </a:solidFill>
                <a:latin typeface="Arial"/>
              </a:rPr>
              <a:t>Η συναισθηματική χειραγώγηση χρησιμοποιεί διάφορες κοινωνικές ομάδες ως έμμεσο επιχείρημα για την υποστήριξη «ακραίων αντιμέτρων»</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ultra" TargetMode="External"/><Relationship Id="rId3" Type="http://schemas.openxmlformats.org/officeDocument/2006/relationships/hyperlink" Target="https://www.mediamanual.at/" TargetMode="External"/><Relationship Id="rId21" Type="http://schemas.openxmlformats.org/officeDocument/2006/relationships/image" Target="../media/image69.png"/><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danskemedier.dk/undervisning/"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10" Type="http://schemas.openxmlformats.org/officeDocument/2006/relationships/hyperlink" Target="https://www.djecamedija.org/" TargetMode="External"/><Relationship Id="rId19" Type="http://schemas.openxmlformats.org/officeDocument/2006/relationships/hyperlink" Target="https://borneavisen.dk/"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yle.fi/aihe/digitreenit" TargetMode="External"/><Relationship Id="rId13" Type="http://schemas.openxmlformats.org/officeDocument/2006/relationships/hyperlink" Target="https://www.dw.com/en/dw-akademie/about-us/s-9519" TargetMode="External"/><Relationship Id="rId3" Type="http://schemas.openxmlformats.org/officeDocument/2006/relationships/hyperlink" Target="https://www.salto-youth.net/rc/participation/aboutparticipation/" TargetMode="External"/><Relationship Id="rId7" Type="http://schemas.openxmlformats.org/officeDocument/2006/relationships/hyperlink" Target="https://mediakasvatus.fi/" TargetMode="External"/><Relationship Id="rId12" Type="http://schemas.openxmlformats.org/officeDocument/2006/relationships/hyperlink" Target="https://act-on.jff.de/" TargetMode="External"/><Relationship Id="rId17"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image" Target="../media/image69.png"/><Relationship Id="rId1" Type="http://schemas.openxmlformats.org/officeDocument/2006/relationships/slideLayout" Target="../slideLayouts/slideLayout61.xml"/><Relationship Id="rId6" Type="http://schemas.openxmlformats.org/officeDocument/2006/relationships/hyperlink" Target="https://www.mediataitoviikko.fi/" TargetMode="External"/><Relationship Id="rId11" Type="http://schemas.openxmlformats.org/officeDocument/2006/relationships/hyperlink" Target="https://www.schau-hin.info/" TargetMode="External"/><Relationship Id="rId5" Type="http://schemas.openxmlformats.org/officeDocument/2006/relationships/hyperlink" Target="https://kavi.fi/sites/default/files/documents/mil_in_finland.pdf" TargetMode="External"/><Relationship Id="rId15" Type="http://schemas.openxmlformats.org/officeDocument/2006/relationships/hyperlink" Target="https://fakescape.cz/" TargetMode="External"/><Relationship Id="rId10" Type="http://schemas.openxmlformats.org/officeDocument/2006/relationships/hyperlink" Target="http://irex-europe.fr/about-irex-europe/" TargetMode="External"/><Relationship Id="rId4" Type="http://schemas.openxmlformats.org/officeDocument/2006/relationships/hyperlink" Target="https://medialukutaitosuomessa.fi/" TargetMode="External"/><Relationship Id="rId9" Type="http://schemas.openxmlformats.org/officeDocument/2006/relationships/hyperlink" Target="https://yle.fi/uutiset/osasto/uutisluokka/" TargetMode="External"/><Relationship Id="rId14" Type="http://schemas.openxmlformats.org/officeDocument/2006/relationships/hyperlink" Target="https://medialiteracyinstitute.gr/pii-imast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lsm.lv/pilnadoma" TargetMode="External"/><Relationship Id="rId13" Type="http://schemas.openxmlformats.org/officeDocument/2006/relationships/hyperlink" Target="https://www.draugiskasinternetas.lt/en/about-safer-internet/" TargetMode="External"/><Relationship Id="rId18" Type="http://schemas.openxmlformats.org/officeDocument/2006/relationships/hyperlink" Target="https://www.mediawijzer.net/" TargetMode="External"/><Relationship Id="rId3" Type="http://schemas.openxmlformats.org/officeDocument/2006/relationships/hyperlink" Target="https://televele.hu/" TargetMode="External"/><Relationship Id="rId21" Type="http://schemas.openxmlformats.org/officeDocument/2006/relationships/hyperlink" Target="https://www.aboutbadnews.com/social-impact-game" TargetMode="External"/><Relationship Id="rId7" Type="http://schemas.openxmlformats.org/officeDocument/2006/relationships/hyperlink" Target="https://eurispes.eu/attivita/media-literacy/media-literacy-in-italia/" TargetMode="External"/><Relationship Id="rId12" Type="http://schemas.openxmlformats.org/officeDocument/2006/relationships/hyperlink" Target="http://www.vp.gov.lv/supervaronis/" TargetMode="External"/><Relationship Id="rId17" Type="http://schemas.openxmlformats.org/officeDocument/2006/relationships/hyperlink" Target="https://www.bee-secure.lu/fr/news" TargetMode="External"/><Relationship Id="rId2" Type="http://schemas.openxmlformats.org/officeDocument/2006/relationships/image" Target="../media/image68.png"/><Relationship Id="rId16" Type="http://schemas.openxmlformats.org/officeDocument/2006/relationships/hyperlink" Target="https://debunk.eu/about-debunk/" TargetMode="External"/><Relationship Id="rId20" Type="http://schemas.openxmlformats.org/officeDocument/2006/relationships/hyperlink" Target="https://www.hoezomediawijs.nl/" TargetMode="External"/><Relationship Id="rId1" Type="http://schemas.openxmlformats.org/officeDocument/2006/relationships/slideLayout" Target="../slideLayouts/slideLayout61.xml"/><Relationship Id="rId6" Type="http://schemas.openxmlformats.org/officeDocument/2006/relationships/hyperlink" Target="https://www.medmediaeducation.it/" TargetMode="External"/><Relationship Id="rId11" Type="http://schemas.openxmlformats.org/officeDocument/2006/relationships/hyperlink" Target="https://www.facebook.com/medijpratejs/" TargetMode="External"/><Relationship Id="rId5" Type="http://schemas.openxmlformats.org/officeDocument/2006/relationships/hyperlink" Target="https://www.facta.news/" TargetMode="External"/><Relationship Id="rId15" Type="http://schemas.openxmlformats.org/officeDocument/2006/relationships/hyperlink" Target="https://www.emokykla.lt/neformalus/pradzia/mediju-ir-informacinio-rastingumo-hakatonas/19605" TargetMode="External"/><Relationship Id="rId23" Type="http://schemas.openxmlformats.org/officeDocument/2006/relationships/image" Target="../media/image70.png"/><Relationship Id="rId10" Type="http://schemas.openxmlformats.org/officeDocument/2006/relationships/hyperlink" Target="https://www.km.gov.lv/uploads/ckeditor/files/mediju_politika/medijprat&#299;ba/medijpratibas%20materiali/Caps_un_ciet-ISBN-978-9984-633-45-9-ilovepdf-compressed.pdf" TargetMode="External"/><Relationship Id="rId19" Type="http://schemas.openxmlformats.org/officeDocument/2006/relationships/hyperlink" Target="https://ejc.net/" TargetMode="External"/><Relationship Id="rId4" Type="http://schemas.openxmlformats.org/officeDocument/2006/relationships/hyperlink" Target="https://www.bemediasmart.ie/" TargetMode="External"/><Relationship Id="rId9" Type="http://schemas.openxmlformats.org/officeDocument/2006/relationships/hyperlink" Target="https://en.rebaltica.lv/investigations/recheck/" TargetMode="External"/><Relationship Id="rId14" Type="http://schemas.openxmlformats.org/officeDocument/2006/relationships/hyperlink" Target="https://www.zinauviska.lt/lt/" TargetMode="External"/><Relationship Id="rId22"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hyperlink" Target="https://www.internetsegura.pt/cis/missao-e-objetivos" TargetMode="External"/><Relationship Id="rId13" Type="http://schemas.openxmlformats.org/officeDocument/2006/relationships/hyperlink" Target="https://mediawise.ro/" TargetMode="External"/><Relationship Id="rId3" Type="http://schemas.openxmlformats.org/officeDocument/2006/relationships/hyperlink" Target="https://demagog.org.pl/" TargetMode="External"/><Relationship Id="rId7" Type="http://schemas.openxmlformats.org/officeDocument/2006/relationships/hyperlink" Target="http://milobs.pt/" TargetMode="External"/><Relationship Id="rId12" Type="http://schemas.openxmlformats.org/officeDocument/2006/relationships/hyperlink" Target="https://funky.ong/english/"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www.szkolazklasa.org.pl/" TargetMode="External"/><Relationship Id="rId11" Type="http://schemas.openxmlformats.org/officeDocument/2006/relationships/hyperlink" Target="https://www.factual.ro/" TargetMode="External"/><Relationship Id="rId5" Type="http://schemas.openxmlformats.org/officeDocument/2006/relationships/hyperlink" Target="http://ptem.org.pl/" TargetMode="External"/><Relationship Id="rId15" Type="http://schemas.openxmlformats.org/officeDocument/2006/relationships/image" Target="../media/image69.png"/><Relationship Id="rId10" Type="http://schemas.openxmlformats.org/officeDocument/2006/relationships/hyperlink" Target="https://www.activewatch.ro/" TargetMode="External"/><Relationship Id="rId4" Type="http://schemas.openxmlformats.org/officeDocument/2006/relationships/hyperlink" Target="https://fdds.pl/" TargetMode="External"/><Relationship Id="rId9" Type="http://schemas.openxmlformats.org/officeDocument/2006/relationships/hyperlink" Target="https://www.incode2030.gov.pt/en/incode2030" TargetMode="External"/><Relationship Id="rId14" Type="http://schemas.openxmlformats.org/officeDocument/2006/relationships/hyperlink" Target="http://en.rvr.sk/"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afe.si/" TargetMode="External"/><Relationship Id="rId13" Type="http://schemas.openxmlformats.org/officeDocument/2006/relationships/image" Target="../media/image70.png"/><Relationship Id="rId3" Type="http://schemas.openxmlformats.org/officeDocument/2006/relationships/hyperlink" Target="https://maldita.es/" TargetMode="External"/><Relationship Id="rId7" Type="http://schemas.openxmlformats.org/officeDocument/2006/relationships/hyperlink" Target="https://casoris.si/wp-content/uploads/2019/02/otroci-in-mediji_final_cip.pdf" TargetMode="External"/><Relationship Id="rId12"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casoris.si/" TargetMode="External"/><Relationship Id="rId11" Type="http://schemas.openxmlformats.org/officeDocument/2006/relationships/hyperlink" Target="https://fojo.se/en/vara-projekt/free-independent-and-professional-journalism-in-eastern-and-central-europe/" TargetMode="External"/><Relationship Id="rId5" Type="http://schemas.openxmlformats.org/officeDocument/2006/relationships/hyperlink" Target="https://neja.sta.si/" TargetMode="External"/><Relationship Id="rId10" Type="http://schemas.openxmlformats.org/officeDocument/2006/relationships/hyperlink" Target="https://www.sida.se/English/how-we-work/our-fields-of-work/democracy-human-rights-and-freedom-of-expression/" TargetMode="External"/><Relationship Id="rId4" Type="http://schemas.openxmlformats.org/officeDocument/2006/relationships/hyperlink" Target="https://www.is4k.es/" TargetMode="External"/><Relationship Id="rId9" Type="http://schemas.openxmlformats.org/officeDocument/2006/relationships/hyperlink" Target="https://www.statensmedierad.se/larommedier/mikformigdigitalutbildning.1871.html#star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955240" y="4193450"/>
            <a:ext cx="916308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7000" b="1" strike="noStrike" dirty="0">
                <a:solidFill>
                  <a:srgbClr val="FF5D00"/>
                </a:solidFill>
                <a:latin typeface="Arial"/>
              </a:rPr>
              <a:t>παρα</a:t>
            </a:r>
            <a:r>
              <a:rPr lang="el-GR" sz="7000" b="1" strike="noStrike" dirty="0">
                <a:solidFill>
                  <a:srgbClr val="164193"/>
                </a:solidFill>
                <a:latin typeface="Arial"/>
              </a:rPr>
              <a:t>πληροφόρηση</a:t>
            </a:r>
          </a:p>
        </p:txBody>
      </p:sp>
      <p:sp>
        <p:nvSpPr>
          <p:cNvPr id="283" name="CustomShape 2"/>
          <p:cNvSpPr/>
          <p:nvPr/>
        </p:nvSpPr>
        <p:spPr>
          <a:xfrm>
            <a:off x="2955240" y="3559387"/>
            <a:ext cx="383724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2400" b="0" strike="noStrike" dirty="0">
                <a:solidFill>
                  <a:srgbClr val="164193"/>
                </a:solidFill>
                <a:latin typeface="Arial"/>
              </a:rPr>
              <a:t>ΕΝΤΟΠΙΖΟΥΜΕ ΚΑΙ ΑΝΤΙΜΕΤΩΠΙΖΟΥΜΕ ΤΗΝ</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400" b="0" strike="noStrike" dirty="0">
                <a:solidFill>
                  <a:srgbClr val="FFFFFF"/>
                </a:solidFill>
                <a:latin typeface="Arial"/>
              </a:rPr>
              <a:t>ΤΙ ΕΙΝΑΙ Η ΠΑΡΑΠΛΗΡΟΦΟΡΗΣΗ – </a:t>
            </a:r>
            <a:r>
              <a:rPr lang="el-GR" sz="1400" b="1" strike="noStrike" dirty="0">
                <a:solidFill>
                  <a:srgbClr val="FFFFFF"/>
                </a:solidFill>
                <a:latin typeface="Arial"/>
              </a:rPr>
              <a:t>ΤΟ ΙΔΙΟ ΠΡΟΣΩΠΟ ΕΝΕΡΓΕΙ ΣΑΝ ΔΙΑΦΟΡΕΤΙΚΟΣ ΠΟΛΙΤΗΣ ΚΑΤΑ ΤΗΣ ΟΥΚΡΑΝΙΚΗΣ ΚΥΒΕΡΝΗΣΗΣ</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el-GR" sz="1200" b="1" strike="noStrike" dirty="0">
                <a:solidFill>
                  <a:srgbClr val="FFFFFF"/>
                </a:solidFill>
                <a:latin typeface="Arial"/>
              </a:rPr>
              <a:t>Είμαι η Μαρία, είμαι μητέρα και κατοικώ στην Κριμαία</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l-GR" sz="1200" b="1" strike="noStrike">
                <a:solidFill>
                  <a:srgbClr val="FFFFFF"/>
                </a:solidFill>
                <a:latin typeface="Arial"/>
              </a:rPr>
              <a:t>Τώρα, είμαι αντιπρόεδρος </a:t>
            </a:r>
          </a:p>
          <a:p>
            <a:pPr algn="ctr">
              <a:lnSpc>
                <a:spcPts val="1380"/>
              </a:lnSpc>
            </a:pPr>
            <a:r>
              <a:rPr lang="el-GR" sz="1200" b="1" strike="noStrike">
                <a:solidFill>
                  <a:srgbClr val="FFFFFF"/>
                </a:solidFill>
                <a:latin typeface="Arial"/>
              </a:rPr>
              <a:t>ενός πολιτιστικού ιδρύματος </a:t>
            </a:r>
          </a:p>
          <a:p>
            <a:pPr algn="ctr">
              <a:lnSpc>
                <a:spcPts val="1380"/>
              </a:lnSpc>
            </a:pPr>
            <a:r>
              <a:rPr lang="el-GR" sz="1200" b="1" strike="noStrike">
                <a:solidFill>
                  <a:srgbClr val="FFFFFF"/>
                </a:solidFill>
                <a:latin typeface="Arial"/>
              </a:rPr>
              <a:t>στο Λουγκάνσκ</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l-GR" sz="1200" b="1" strike="noStrike">
                <a:solidFill>
                  <a:srgbClr val="FFFFFF"/>
                </a:solidFill>
                <a:latin typeface="Arial"/>
              </a:rPr>
              <a:t>Τώρα, είμαι ρωσόφωνη και κατοικώ στη Ρίγα, στη Λετονία</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l-GR" sz="1200" b="1" strike="noStrike" dirty="0">
                <a:solidFill>
                  <a:srgbClr val="FFFFFF"/>
                </a:solidFill>
                <a:latin typeface="Arial"/>
              </a:rPr>
              <a:t>Τώρα, ζω στο </a:t>
            </a:r>
            <a:r>
              <a:rPr lang="el-GR" sz="1200" b="1" strike="noStrike" dirty="0" err="1">
                <a:solidFill>
                  <a:srgbClr val="FFFFFF"/>
                </a:solidFill>
                <a:latin typeface="Arial"/>
              </a:rPr>
              <a:t>Χάρκοβο</a:t>
            </a:r>
            <a:r>
              <a:rPr lang="el-GR" sz="1200" b="1" strike="noStrike" dirty="0">
                <a:solidFill>
                  <a:srgbClr val="FFFFFF"/>
                </a:solidFill>
                <a:latin typeface="Arial"/>
              </a:rPr>
              <a:t> της Ουκρανίας</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1</a:t>
            </a:r>
          </a:p>
        </p:txBody>
      </p:sp>
      <p:sp>
        <p:nvSpPr>
          <p:cNvPr id="391" name="CustomShape 7"/>
          <p:cNvSpPr/>
          <p:nvPr/>
        </p:nvSpPr>
        <p:spPr>
          <a:xfrm>
            <a:off x="2631240" y="4836600"/>
            <a:ext cx="692928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l-GR" sz="1200" b="1" strike="noStrike" dirty="0">
                <a:solidFill>
                  <a:srgbClr val="FFFFFF"/>
                </a:solidFill>
                <a:latin typeface="Arial"/>
              </a:rPr>
              <a:t>ΠΡΑΓΜΑΤΙΚΟ ΠΡΟΣΩΠΟ ΠΟΥ ΧΡΗΣΙΜΟΠΟΙΗΘΗΚΕ ΩΣ ΗΘΟΠΟΙΟΣ ΣΕ ΜΙΑ ΨΕΥΔΗ ΙΣΤΟΡΙΑ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ΠΩΣ ΛΕΙΤΟΥΡΓΕΙ Η ΠΑΡΑΠΛΗΡΟΦΟΡΗΣΗ – </a:t>
            </a:r>
            <a:r>
              <a:rPr lang="el-GR" sz="1800" b="1" strike="noStrike">
                <a:solidFill>
                  <a:srgbClr val="FFFFFF"/>
                </a:solidFill>
                <a:latin typeface="Arial"/>
              </a:rPr>
              <a:t>ΔΙΑΔΙΚΑΣΙΑ ΠΑΡΑΠΛΗΡΟΦΟΡΗΣΗΣ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20562" y="4252680"/>
            <a:ext cx="3550635"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el-GR" sz="4000" b="1" strike="noStrike" dirty="0">
                <a:solidFill>
                  <a:srgbClr val="FFFFFF"/>
                </a:solidFill>
                <a:latin typeface="Arial"/>
              </a:rPr>
              <a:t>ΥΠΟΣΤΗΡΙΖΩ</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330447"/>
            <a:ext cx="3251880" cy="779026"/>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el-GR" sz="4000" b="1" strike="noStrike" dirty="0">
                <a:solidFill>
                  <a:srgbClr val="FFFFFF"/>
                </a:solidFill>
                <a:latin typeface="Arial"/>
              </a:rPr>
              <a:t>ΠΙΣΤΕΥΩ</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810026" y="4330447"/>
            <a:ext cx="2832974" cy="779026"/>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el-GR" sz="4000" b="1" strike="noStrike" dirty="0">
                <a:solidFill>
                  <a:srgbClr val="FFFFFF"/>
                </a:solidFill>
                <a:latin typeface="Arial"/>
              </a:rPr>
              <a:t>ΕΝΕΡΓΩ</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ΠΩΣ ΛΕΙΤΟΥΡΓΕΙ Η ΠΑΡΑΠΛΗΡΟΦΟΡΗΣΗ – </a:t>
            </a:r>
            <a:r>
              <a:rPr lang="el-GR" sz="1600" b="1" strike="noStrike" dirty="0">
                <a:solidFill>
                  <a:srgbClr val="FFFFFF"/>
                </a:solidFill>
                <a:latin typeface="Arial"/>
              </a:rPr>
              <a:t>ΔΙΑΔΙΚΑΣΙΑ ΠΑΡΑΠΛΗΡΟΦΟΡΗΣΗΣ II – ΕΥΡΩΠΑΪΚΕΣ ΑΞΙΕΣ</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l-GR" sz="1600" b="1" strike="noStrike" dirty="0">
                  <a:solidFill>
                    <a:srgbClr val="FF5D00"/>
                  </a:solidFill>
                  <a:latin typeface="Arial"/>
                </a:rPr>
                <a:t>ΕΝΟΤΗΤΑ ΣΤΗΝ</a:t>
              </a:r>
            </a:p>
            <a:p>
              <a:pPr algn="ctr">
                <a:lnSpc>
                  <a:spcPts val="1760"/>
                </a:lnSpc>
              </a:pPr>
              <a:r>
                <a:rPr lang="el-GR" sz="1600" b="1" strike="noStrike" dirty="0">
                  <a:solidFill>
                    <a:srgbClr val="FF5D00"/>
                  </a:solidFill>
                  <a:latin typeface="Arial"/>
                </a:rPr>
                <a:t>ΠΟΛΥΜΟΡΦΙΑ</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l-GR" sz="1400" b="1" strike="noStrike">
                  <a:solidFill>
                    <a:srgbClr val="FFFFFF"/>
                  </a:solidFill>
                  <a:latin typeface="Arial"/>
                </a:rPr>
                <a:t>ΕΥΡΩΠΑΪΚΕΣ ΑΞΙΕΣ</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ΠΩΣ ΛΕΙΤΟΥΡΓΕΙ Η ΠΑΡΑΠΛΗΡΟΦΟΡΗΣΗ – </a:t>
            </a:r>
            <a:r>
              <a:rPr lang="el-GR" sz="1600" b="1" strike="noStrike" dirty="0">
                <a:solidFill>
                  <a:srgbClr val="FFFFFF"/>
                </a:solidFill>
                <a:latin typeface="Arial"/>
              </a:rPr>
              <a:t>ΔΙΑΔΙΚΑΣΙΑ ΠΑΡΑΠΛΗΡΟΦΟΡΗΣΗΣ II – ΕΥΡΩΠΑΪΚΕΣ ΑΞΙΕΣ</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l-GR" sz="1600" b="1" strike="noStrike" dirty="0">
                  <a:solidFill>
                    <a:srgbClr val="FF5D00"/>
                  </a:solidFill>
                  <a:latin typeface="Arial"/>
                </a:rPr>
                <a:t>ΕΝΟΤΗΤΑ ΣΤΗΝ</a:t>
              </a:r>
            </a:p>
            <a:p>
              <a:pPr algn="ctr">
                <a:lnSpc>
                  <a:spcPts val="1760"/>
                </a:lnSpc>
              </a:pPr>
              <a:r>
                <a:rPr lang="el-GR" sz="1600" b="1" strike="noStrike" dirty="0">
                  <a:solidFill>
                    <a:srgbClr val="FF5D00"/>
                  </a:solidFill>
                  <a:latin typeface="Arial"/>
                </a:rPr>
                <a:t>ΠΟΛΥΜΟΡΦΙΑ</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l-GR" sz="1400" b="1" strike="noStrike">
                  <a:solidFill>
                    <a:srgbClr val="FFFFFF"/>
                  </a:solidFill>
                  <a:latin typeface="Arial"/>
                </a:rPr>
                <a:t>ΕΥΡΩΠΑΪΚΕΣ ΑΞΙΕΣ</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39" y="1934640"/>
            <a:ext cx="2386715" cy="711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el-GR" sz="1400" b="1" strike="noStrike" dirty="0">
                <a:solidFill>
                  <a:srgbClr val="FFFFFF"/>
                </a:solidFill>
                <a:latin typeface="Arial"/>
              </a:rPr>
              <a:t>Η δυσπιστία και</a:t>
            </a:r>
            <a:r>
              <a:rPr lang="en-US" sz="1400" b="1" strike="noStrike" dirty="0">
                <a:solidFill>
                  <a:srgbClr val="FFFFFF"/>
                </a:solidFill>
                <a:latin typeface="Arial"/>
              </a:rPr>
              <a:t> </a:t>
            </a:r>
            <a:r>
              <a:rPr lang="el-GR" sz="1400" b="1" strike="noStrike" dirty="0">
                <a:solidFill>
                  <a:srgbClr val="FFFFFF"/>
                </a:solidFill>
                <a:latin typeface="Arial"/>
              </a:rPr>
              <a:t>η καχυποψία</a:t>
            </a:r>
            <a:r>
              <a:rPr lang="en-US" sz="1400" b="1" dirty="0">
                <a:solidFill>
                  <a:srgbClr val="FFFFFF"/>
                </a:solidFill>
                <a:latin typeface="Arial"/>
              </a:rPr>
              <a:t> </a:t>
            </a:r>
            <a:r>
              <a:rPr lang="el-GR" sz="1400" b="1" strike="noStrike" dirty="0">
                <a:solidFill>
                  <a:srgbClr val="FFFFFF"/>
                </a:solidFill>
                <a:latin typeface="Arial"/>
              </a:rPr>
              <a:t>αυξάνονται</a:t>
            </a:r>
          </a:p>
        </p:txBody>
      </p:sp>
      <p:sp>
        <p:nvSpPr>
          <p:cNvPr id="497" name="CustomShape 41"/>
          <p:cNvSpPr/>
          <p:nvPr/>
        </p:nvSpPr>
        <p:spPr>
          <a:xfrm>
            <a:off x="704813" y="3107880"/>
            <a:ext cx="4076640" cy="7401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el-GR" sz="1400" b="1" strike="noStrike" dirty="0">
                <a:solidFill>
                  <a:srgbClr val="FFFFFF"/>
                </a:solidFill>
                <a:latin typeface="Arial"/>
              </a:rPr>
              <a:t>Η εμπιστοσύνη σε αξίες όπως η</a:t>
            </a:r>
            <a:r>
              <a:rPr lang="en-US" sz="1400" b="1" strike="noStrike" dirty="0">
                <a:solidFill>
                  <a:srgbClr val="FFFFFF"/>
                </a:solidFill>
                <a:latin typeface="Arial"/>
              </a:rPr>
              <a:t> </a:t>
            </a:r>
            <a:r>
              <a:rPr lang="el-GR" sz="1400" b="1" strike="noStrike" dirty="0">
                <a:solidFill>
                  <a:srgbClr val="FFFFFF"/>
                </a:solidFill>
                <a:latin typeface="Arial"/>
              </a:rPr>
              <a:t>δημοκρατία και η ισότητα σιγά σιγά</a:t>
            </a:r>
            <a:r>
              <a:rPr lang="en-US" sz="1400" b="1" strike="noStrike" dirty="0">
                <a:solidFill>
                  <a:srgbClr val="FFFFFF"/>
                </a:solidFill>
                <a:latin typeface="Arial"/>
              </a:rPr>
              <a:t> </a:t>
            </a:r>
            <a:r>
              <a:rPr lang="el-GR" sz="1400" b="1" strike="noStrike" dirty="0">
                <a:solidFill>
                  <a:srgbClr val="FFFFFF"/>
                </a:solidFill>
                <a:latin typeface="Arial"/>
              </a:rPr>
              <a:t>εξασθενεί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ΠΩΣ ΛΕΙΤΟΥΡΓΕΙ Η ΠΑΡΑΠΛΗΡΟΦΟΡΗΣΗ – </a:t>
            </a:r>
            <a:r>
              <a:rPr lang="el-GR" sz="1600" b="1" strike="noStrike" dirty="0">
                <a:solidFill>
                  <a:srgbClr val="FFFFFF"/>
                </a:solidFill>
                <a:latin typeface="Arial"/>
              </a:rPr>
              <a:t>ΔΙΑΔΙΚΑΣΙΑ ΠΑΡΑΠΛΗΡΟΦΟΡΗΣΗΣ II – ΕΥΡΩΠΑΪΚΕΣ ΑΞΙΕΣ</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el-GR" sz="1400" b="1" strike="noStrike">
                <a:solidFill>
                  <a:srgbClr val="FFFFFF"/>
                </a:solidFill>
                <a:latin typeface="Arial"/>
              </a:rPr>
              <a:t>ΟΙ ΑΝΤΙΕΥΡΩΠΑΪΚΕΣ ΑΞΙΕΣ ΑΥΞΑΝΟΝΤΑΙ</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l-GR" sz="1700" b="1" strike="noStrike">
                  <a:solidFill>
                    <a:srgbClr val="FF5D00"/>
                  </a:solidFill>
                  <a:latin typeface="Arial"/>
                </a:rPr>
                <a:t>ΕΝΟΤΗΤΑ ΣΤΗΝ</a:t>
              </a:r>
            </a:p>
            <a:p>
              <a:pPr algn="ctr">
                <a:lnSpc>
                  <a:spcPts val="1760"/>
                </a:lnSpc>
              </a:pPr>
              <a:r>
                <a:rPr lang="el-GR" sz="1700" b="1" strike="noStrike">
                  <a:solidFill>
                    <a:srgbClr val="FF5D00"/>
                  </a:solidFill>
                  <a:latin typeface="Arial"/>
                </a:rPr>
                <a:t>ΠΟΛΥΜΟΡΦΙΑ</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l-GR" sz="1400" b="1" strike="noStrike">
                  <a:solidFill>
                    <a:srgbClr val="FFFFFF"/>
                  </a:solidFill>
                  <a:latin typeface="Arial"/>
                </a:rPr>
                <a:t>ΕΥΡΩΠΑΪΚΕΣ ΑΞΙΕΣ</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el-GR" sz="1400" b="1" strike="noStrike" dirty="0">
                <a:solidFill>
                  <a:srgbClr val="FFFFFF"/>
                </a:solidFill>
                <a:latin typeface="Arial"/>
              </a:rPr>
              <a:t>ΚΥΡΙΑΡΧΟΥΝ Η ΣΥΓΧΥΣΗ ΚΑΙ Η ΑΝΑΠΟΦΑΣΙΣΤΙΚΟΤΗΤΑ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400" b="0" strike="noStrike" dirty="0">
                <a:solidFill>
                  <a:srgbClr val="FFFFFF"/>
                </a:solidFill>
                <a:latin typeface="Arial"/>
              </a:rPr>
              <a:t>ΠΩΣ ΛΕΙΤΟΥΡΓΕΙ Η ΠΑΡΑΠΛΗΡΟΦΟΡΗΣΗ – </a:t>
            </a:r>
            <a:r>
              <a:rPr lang="el-GR" sz="1400" b="1" strike="noStrike" dirty="0">
                <a:solidFill>
                  <a:srgbClr val="FFFFFF"/>
                </a:solidFill>
                <a:latin typeface="Arial"/>
              </a:rPr>
              <a:t>ΔΙΑΔΙΚΑΣΙΑ ΠΑΡΑΠΛΗΡΟΦΟΡΗΣΗΣ II – ΕΝΑΝΤΙΑ ΣΤΗΝ ΕΕ: ΑΠΟ ΤΟΝ ΤΗΛΕΟΠΤΙΚΟ ΣΤΑΘΜΟ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ΠΩΣ ΛΕΙΤΟΥΡΓΕΙ Η ΠΑΡΑΠΛΗΡΟΦΟΡΗΣΗ – </a:t>
            </a:r>
            <a:r>
              <a:rPr lang="el-GR" sz="1600" b="1" strike="noStrike" dirty="0">
                <a:solidFill>
                  <a:srgbClr val="FFFFFF"/>
                </a:solidFill>
                <a:latin typeface="Arial"/>
              </a:rPr>
              <a:t>ΔΙΑΔΙΚΑΣΙΑ ΠΑΡΑΠΛΗΡΟΦΟΡΗΣΗΣ II – ΕΥΡΩΠΑΪΚΕΣ ΑΞΙΕΣ</a:t>
            </a:r>
          </a:p>
        </p:txBody>
      </p:sp>
      <p:pic>
        <p:nvPicPr>
          <p:cNvPr id="512" name="Picture 2" descr=" The message that has been spread on social media"/>
          <p:cNvPicPr/>
          <p:nvPr/>
        </p:nvPicPr>
        <p:blipFill>
          <a:blip r:embed="rId3"/>
          <a:stretch/>
        </p:blipFill>
        <p:spPr>
          <a:xfrm>
            <a:off x="71460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629280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90813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ΠΩΣ ΛΕΙΤΟΥΡΓΕΙ Η ΠΑΡΑΠΛΗΡΟΦΟΡΗΣΗ – </a:t>
            </a:r>
            <a:r>
              <a:rPr lang="el-GR" sz="1800" b="1" strike="noStrike">
                <a:solidFill>
                  <a:srgbClr val="FFFFFF"/>
                </a:solidFill>
                <a:latin typeface="Arial"/>
              </a:rPr>
              <a:t>Ο ΡΟΛΟΣ ΤΩΝ ΜΕΣΩΝ ΚΟΙΝΩΝΙΚΗΣ ΔΙΚΤΥΩΣΗΣ</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sp>
        <p:nvSpPr>
          <p:cNvPr id="521" name="CustomShape 3"/>
          <p:cNvSpPr/>
          <p:nvPr/>
        </p:nvSpPr>
        <p:spPr>
          <a:xfrm>
            <a:off x="4063320" y="1473479"/>
            <a:ext cx="4065480" cy="55328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l-GR" sz="1600" b="1" strike="noStrike" dirty="0">
                <a:solidFill>
                  <a:srgbClr val="FFFFFF"/>
                </a:solidFill>
                <a:latin typeface="Arial"/>
              </a:rPr>
              <a:t>Ο ΡΟΛΟΣ ΤΩΝ ΜΕΣΩΝ </a:t>
            </a:r>
            <a:endParaRPr lang="en-US" sz="1600" b="1" strike="noStrike" dirty="0">
              <a:solidFill>
                <a:srgbClr val="FFFFFF"/>
              </a:solidFill>
              <a:latin typeface="Arial"/>
            </a:endParaRPr>
          </a:p>
          <a:p>
            <a:pPr algn="ctr">
              <a:lnSpc>
                <a:spcPts val="1899"/>
              </a:lnSpc>
            </a:pPr>
            <a:r>
              <a:rPr lang="el-GR" sz="1600" b="1" strike="noStrike" dirty="0">
                <a:solidFill>
                  <a:srgbClr val="FFFFFF"/>
                </a:solidFill>
                <a:latin typeface="Arial"/>
              </a:rPr>
              <a:t>ΚΟΙΝΩΝΙΚΗΣ ΔΙΚΤΥΩΣΗΣ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ΠΩΣ ΛΕΙΤΟΥΡΓΕΙ Η ΠΑΡΑΠΛΗΡΟΦΟΡΗΣΗ – </a:t>
            </a:r>
            <a:r>
              <a:rPr lang="el-GR" sz="1600" b="1" strike="noStrike" dirty="0">
                <a:solidFill>
                  <a:srgbClr val="FFFFFF"/>
                </a:solidFill>
                <a:latin typeface="Arial"/>
              </a:rPr>
              <a:t>ΠΩΣ ΜΠΟΡΕΙ ΤΟ ΠΕΡΙΕΧΟΜΕΝΟ ΝΑ ΑΠΟΤΕΛΕΣΕΙ ΑΝΤΙΚΕΙΜΕΝΟ ΧΕΙΡΑΓΩΓΗΣΗΣ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ΠΩΣ ΛΕΙΤΟΥΡΓΕΙ Η ΠΑΡΑΠΛΗΡΟΦΟΡΗΣΗ – </a:t>
            </a:r>
            <a:r>
              <a:rPr lang="el-GR" sz="1600" b="1" strike="noStrike" dirty="0">
                <a:solidFill>
                  <a:srgbClr val="FFFFFF"/>
                </a:solidFill>
                <a:latin typeface="Arial"/>
              </a:rPr>
              <a:t>ΠΩΣ ΜΠΟΡΕΙ ΤΟ ΠΕΡΙΕΧΟΜΕΝΟ ΝΑ ΑΠΟΤΕΛΕΣΕΙ ΑΝΤΙΚΕΙΜΕΝΟ ΧΕΙΡΑΓΩΓΗΣΗΣ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ΜΕΡΙΚΑ ΠΑΡΑΔΕΙΓΜΑΤΑ</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2400" b="1" strike="noStrike">
                <a:solidFill>
                  <a:srgbClr val="FFFFFF"/>
                </a:solidFill>
                <a:latin typeface="Arial"/>
              </a:rPr>
              <a:t>Η Γκρέτα με πολυβόλο!</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2000" b="1" strike="noStrike" dirty="0">
                <a:solidFill>
                  <a:srgbClr val="FFFFFF"/>
                </a:solidFill>
                <a:latin typeface="Arial"/>
              </a:rPr>
              <a:t>Ο Πάπας υποστηρίζει έναν πολιτικό ηγέτη!</a:t>
            </a:r>
          </a:p>
        </p:txBody>
      </p:sp>
      <p:sp>
        <p:nvSpPr>
          <p:cNvPr id="293" name="CustomShape 4"/>
          <p:cNvSpPr/>
          <p:nvPr/>
        </p:nvSpPr>
        <p:spPr>
          <a:xfrm>
            <a:off x="2806920" y="1443600"/>
            <a:ext cx="3525480" cy="2990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el-GR" sz="1200" b="1" strike="noStrike" dirty="0">
                <a:solidFill>
                  <a:srgbClr val="0B1741"/>
                </a:solidFill>
                <a:latin typeface="Arial"/>
              </a:rPr>
              <a:t>ΚΑΠΟΙΟΣ ΓΡΑΦΕΙ ΣΤΟ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48502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el-GR" sz="1200" b="1" strike="noStrike" dirty="0">
                <a:solidFill>
                  <a:srgbClr val="0B1741"/>
                </a:solidFill>
                <a:latin typeface="Arial"/>
              </a:rPr>
              <a:t>ΚΑΠΟΙΟΣ ΑΛΛΟΣ ΣΧΟΛΙΑΖΕΙ ΣΕ ΑΝΑΡΤΗΣΕΙΣ ΣΤΟ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ΤΡΟΠΟΙ ΑΝΤΙΜΕΤΩΠΙΣΗΣ ΤΗΣ ΠΑΡΑΠΛΗΡΟΦΟΡΗΣΗΣ</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4000" b="1" strike="noStrike" dirty="0">
                <a:solidFill>
                  <a:srgbClr val="FFFFFF"/>
                </a:solidFill>
                <a:latin typeface="Arial"/>
              </a:rPr>
              <a:t>Σκέψου</a:t>
            </a:r>
          </a:p>
        </p:txBody>
      </p:sp>
      <p:sp>
        <p:nvSpPr>
          <p:cNvPr id="535" name="CustomShape 3"/>
          <p:cNvSpPr/>
          <p:nvPr/>
        </p:nvSpPr>
        <p:spPr>
          <a:xfrm>
            <a:off x="3608280" y="2147040"/>
            <a:ext cx="22291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dirty="0">
                <a:solidFill>
                  <a:srgbClr val="FFFFFF"/>
                </a:solidFill>
                <a:latin typeface="Arial"/>
              </a:rPr>
              <a:t>προτού κοινοποιήσεις</a:t>
            </a:r>
          </a:p>
        </p:txBody>
      </p:sp>
      <p:sp>
        <p:nvSpPr>
          <p:cNvPr id="536" name="CustomShape 4"/>
          <p:cNvSpPr/>
          <p:nvPr/>
        </p:nvSpPr>
        <p:spPr>
          <a:xfrm>
            <a:off x="8928359" y="1625274"/>
            <a:ext cx="279684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2800" b="1" strike="noStrike" dirty="0">
                <a:solidFill>
                  <a:srgbClr val="FFFFFF"/>
                </a:solidFill>
                <a:latin typeface="Arial"/>
              </a:rPr>
              <a:t>Κάνε αναφορά</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dirty="0">
                <a:solidFill>
                  <a:srgbClr val="FFFFFF"/>
                </a:solidFill>
                <a:latin typeface="Arial"/>
              </a:rPr>
              <a:t>στις πλατφόρμες</a:t>
            </a:r>
          </a:p>
        </p:txBody>
      </p:sp>
      <p:sp>
        <p:nvSpPr>
          <p:cNvPr id="538" name="CustomShape 6"/>
          <p:cNvSpPr/>
          <p:nvPr/>
        </p:nvSpPr>
        <p:spPr>
          <a:xfrm>
            <a:off x="6777873" y="4979520"/>
            <a:ext cx="5118754"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dirty="0">
                <a:solidFill>
                  <a:srgbClr val="FFFFFF"/>
                </a:solidFill>
                <a:latin typeface="Arial"/>
              </a:rPr>
              <a:t>Κάνε εσύ τον έλεγχο των γεγονότων για λογαριασμό των </a:t>
            </a:r>
          </a:p>
        </p:txBody>
      </p:sp>
      <p:sp>
        <p:nvSpPr>
          <p:cNvPr id="539" name="CustomShape 7"/>
          <p:cNvSpPr/>
          <p:nvPr/>
        </p:nvSpPr>
        <p:spPr>
          <a:xfrm>
            <a:off x="2643480" y="5276880"/>
            <a:ext cx="425952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2800" b="1" strike="noStrike" dirty="0">
                <a:solidFill>
                  <a:srgbClr val="FFFFFF"/>
                </a:solidFill>
                <a:latin typeface="Arial"/>
              </a:rPr>
              <a:t>Έλεγξε τα γεγονότα</a:t>
            </a:r>
          </a:p>
        </p:txBody>
      </p:sp>
      <p:sp>
        <p:nvSpPr>
          <p:cNvPr id="540" name="CustomShape 8"/>
          <p:cNvSpPr/>
          <p:nvPr/>
        </p:nvSpPr>
        <p:spPr>
          <a:xfrm>
            <a:off x="6777873" y="5276880"/>
            <a:ext cx="402012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2800" b="1" strike="noStrike" dirty="0">
                <a:solidFill>
                  <a:srgbClr val="FFFFFF"/>
                </a:solidFill>
                <a:latin typeface="Arial"/>
              </a:rPr>
              <a:t>συγγενών και των φίλων σου</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540" y="2150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dirty="0">
                <a:solidFill>
                  <a:srgbClr val="FFFFFF"/>
                </a:solidFill>
                <a:latin typeface="Arial"/>
              </a:rPr>
              <a:t>ΤΡΟΠΟΙ ΑΝΤΙΜΕΤΩΠΙΣΗΣ ΤΗΣ ΠΑΡΑΠΛΗΡΟΦΟΡΗΣΗΣ – </a:t>
            </a:r>
            <a:r>
              <a:rPr lang="el-GR" sz="1800" b="1" strike="noStrike" dirty="0">
                <a:solidFill>
                  <a:srgbClr val="FFFFFF"/>
                </a:solidFill>
                <a:latin typeface="Arial"/>
              </a:rPr>
              <a:t>ΣΚΕΨΟΥ ΠΡΟΤΟΥ ΚΟΙΝΟΠΟΙΗΣΕΙΣ ΚΑΙ ΕΛΕΓΞΕ ΤΑ ΓΕΓΟΝΟΤΑ ΟΣΩΝ ΚΟΙΝΟΠΟΙΕΙΣ</a:t>
            </a:r>
          </a:p>
        </p:txBody>
      </p:sp>
      <p:sp>
        <p:nvSpPr>
          <p:cNvPr id="546" name="CustomShape 3"/>
          <p:cNvSpPr/>
          <p:nvPr/>
        </p:nvSpPr>
        <p:spPr>
          <a:xfrm>
            <a:off x="584280" y="2877120"/>
            <a:ext cx="287064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4000" b="1" strike="noStrike" dirty="0">
                <a:solidFill>
                  <a:srgbClr val="FFFFFF"/>
                </a:solidFill>
                <a:latin typeface="Arial"/>
              </a:rPr>
              <a:t>Αμφιβολία</a:t>
            </a:r>
          </a:p>
        </p:txBody>
      </p:sp>
      <p:sp>
        <p:nvSpPr>
          <p:cNvPr id="547" name="CustomShape 4"/>
          <p:cNvSpPr/>
          <p:nvPr/>
        </p:nvSpPr>
        <p:spPr>
          <a:xfrm>
            <a:off x="3428640" y="2877120"/>
            <a:ext cx="533484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4000" b="1" strike="noStrike">
                <a:solidFill>
                  <a:srgbClr val="FFFFFF"/>
                </a:solidFill>
                <a:latin typeface="Arial"/>
              </a:rPr>
              <a:t>Έλεγχος γεγονότων</a:t>
            </a:r>
          </a:p>
        </p:txBody>
      </p:sp>
      <p:sp>
        <p:nvSpPr>
          <p:cNvPr id="548" name="CustomShape 5"/>
          <p:cNvSpPr/>
          <p:nvPr/>
        </p:nvSpPr>
        <p:spPr>
          <a:xfrm>
            <a:off x="8822880" y="2877120"/>
            <a:ext cx="294516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4000" b="1" strike="noStrike">
                <a:solidFill>
                  <a:srgbClr val="FFFFFF"/>
                </a:solidFill>
                <a:latin typeface="Arial"/>
              </a:rPr>
              <a:t>Απόφαση</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ΤΡΟΠΟΙ ΑΝΤΙΜΕΤΩΠΙΣΗΣ ΤΗΣ ΠΑΡΑΠΛΗΡΟΦΟΡΗΣΗΣ – </a:t>
            </a:r>
            <a:r>
              <a:rPr lang="el-GR" sz="1800" b="1" strike="noStrike">
                <a:solidFill>
                  <a:srgbClr val="FFFFFF"/>
                </a:solidFill>
                <a:latin typeface="Arial"/>
              </a:rPr>
              <a:t>ΕΛΕΓΞΕ ΤΑ ΓΕΓΟΝΟΤΑ</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200" b="1" strike="noStrike" dirty="0">
                <a:solidFill>
                  <a:srgbClr val="FFFFFF"/>
                </a:solidFill>
                <a:latin typeface="Arial"/>
              </a:rPr>
              <a:t>Έλεγξε το περιεχόμενο</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200" b="1" strike="noStrike">
                <a:solidFill>
                  <a:srgbClr val="FFFFFF"/>
                </a:solidFill>
                <a:latin typeface="Arial"/>
              </a:rPr>
              <a:t>Έλεγξε το μέσο μαζικής επικοινωνίας</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200" b="1" strike="noStrike" dirty="0">
                <a:solidFill>
                  <a:srgbClr val="FFFFFF"/>
                </a:solidFill>
                <a:latin typeface="Arial"/>
              </a:rPr>
              <a:t>Έλεγξε τον συντάκτη</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400" b="1" strike="noStrike">
                <a:solidFill>
                  <a:srgbClr val="FFFFFF"/>
                </a:solidFill>
                <a:latin typeface="Arial"/>
              </a:rPr>
              <a:t>Έλεγξε τις πηγές</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400" b="1" strike="noStrike">
                <a:solidFill>
                  <a:srgbClr val="FFFFFF"/>
                </a:solidFill>
                <a:latin typeface="Arial"/>
              </a:rPr>
              <a:t>Έλεγξε τις εικόνες</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200" b="1" strike="noStrike">
                <a:solidFill>
                  <a:srgbClr val="FFFFFF"/>
                </a:solidFill>
                <a:latin typeface="Arial"/>
              </a:rPr>
              <a:t>Σκέψου προτού κοινοποιήσεις</a:t>
            </a:r>
          </a:p>
        </p:txBody>
      </p:sp>
      <p:sp>
        <p:nvSpPr>
          <p:cNvPr id="559" name="CustomShape 9"/>
          <p:cNvSpPr/>
          <p:nvPr/>
        </p:nvSpPr>
        <p:spPr>
          <a:xfrm>
            <a:off x="1578600" y="3830040"/>
            <a:ext cx="28324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200" b="1" strike="noStrike">
                <a:solidFill>
                  <a:srgbClr val="FFFFFF"/>
                </a:solidFill>
                <a:latin typeface="Arial"/>
              </a:rPr>
              <a:t>Αμφισβήτησε τις προκαταλήψεις σου</a:t>
            </a:r>
          </a:p>
        </p:txBody>
      </p:sp>
      <p:sp>
        <p:nvSpPr>
          <p:cNvPr id="560" name="CustomShape 10"/>
          <p:cNvSpPr/>
          <p:nvPr/>
        </p:nvSpPr>
        <p:spPr>
          <a:xfrm>
            <a:off x="2274120" y="2752200"/>
            <a:ext cx="24580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200" b="1" strike="noStrike" dirty="0">
                <a:solidFill>
                  <a:srgbClr val="FFFFFF"/>
                </a:solidFill>
                <a:latin typeface="Arial"/>
              </a:rPr>
              <a:t>Προσχώρησε </a:t>
            </a:r>
            <a:r>
              <a:rPr lang="el-GR" sz="1200" b="1" strike="noStrike" dirty="0" smtClean="0">
                <a:solidFill>
                  <a:srgbClr val="FFFFFF"/>
                </a:solidFill>
                <a:latin typeface="Arial"/>
              </a:rPr>
              <a:t>στ</a:t>
            </a:r>
            <a:r>
              <a:rPr lang="el-GR" sz="1200" b="1" dirty="0" smtClean="0">
                <a:solidFill>
                  <a:srgbClr val="FFFFFF"/>
                </a:solidFill>
                <a:latin typeface="Arial"/>
              </a:rPr>
              <a:t>ις ομάδες</a:t>
            </a:r>
            <a:r>
              <a:rPr lang="el-GR" sz="1200" b="1" strike="noStrike" dirty="0" smtClean="0">
                <a:solidFill>
                  <a:srgbClr val="FFFFFF"/>
                </a:solidFill>
                <a:latin typeface="Arial"/>
              </a:rPr>
              <a:t> </a:t>
            </a:r>
            <a:r>
              <a:rPr lang="el-GR" sz="1200" b="1" strike="noStrike" dirty="0">
                <a:solidFill>
                  <a:srgbClr val="FFFFFF"/>
                </a:solidFill>
                <a:latin typeface="Arial"/>
              </a:rPr>
              <a:t>των </a:t>
            </a:r>
            <a:r>
              <a:rPr lang="el-GR" sz="1200" b="1" strike="noStrike" dirty="0" err="1" smtClean="0">
                <a:solidFill>
                  <a:srgbClr val="FFFFFF"/>
                </a:solidFill>
                <a:latin typeface="Arial"/>
              </a:rPr>
              <a:t>μυθοκτόνων</a:t>
            </a:r>
            <a:r>
              <a:rPr lang="el-GR" sz="1200" b="1" strike="noStrike" dirty="0" smtClean="0">
                <a:solidFill>
                  <a:srgbClr val="FFFFFF"/>
                </a:solidFill>
                <a:latin typeface="Arial"/>
              </a:rPr>
              <a:t> </a:t>
            </a:r>
            <a:endParaRPr lang="el-GR" sz="1200" b="1" strike="noStrike" dirty="0">
              <a:solidFill>
                <a:srgbClr val="FFFFFF"/>
              </a:solidFill>
              <a:latin typeface="Arial"/>
            </a:endParaRP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l-GR" sz="4000" b="1" strike="noStrike">
                <a:solidFill>
                  <a:srgbClr val="FFFFFF"/>
                </a:solidFill>
                <a:latin typeface="Arial"/>
              </a:rPr>
              <a:t>Έλεγξε τα γεγονότα σε περίπτωση αμφιβολίας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ΤΡΟΠΟΙ ΑΝΤΙΜΕΤΩΠΙΣΗΣ ΤΗΣ ΠΑΡΑΠΛΗΡΟΦΟΡΗΣΗΣ</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920055" y="2989917"/>
            <a:ext cx="270325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2800" b="1" strike="noStrike" dirty="0">
                <a:solidFill>
                  <a:srgbClr val="FFFFFF"/>
                </a:solidFill>
                <a:latin typeface="Arial"/>
              </a:rPr>
              <a:t>Κάνε αναφορά</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dirty="0">
                <a:solidFill>
                  <a:srgbClr val="FFFFFF"/>
                </a:solidFill>
                <a:latin typeface="Arial"/>
              </a:rPr>
              <a:t>στις πλατφόρμες</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ΤΡΟΠΟΙ ΑΝΤΙΜΕΤΩΠΙΣΗΣ ΤΗΣ ΠΑΡΑΠΛΗΡΟΦΟΡΗΣΗΣ</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el-GR" sz="2200" b="1" strike="noStrike" dirty="0">
                <a:solidFill>
                  <a:srgbClr val="FFFFFF"/>
                </a:solidFill>
                <a:latin typeface="Arial"/>
              </a:rPr>
              <a:t>ΜΗΝ ΚΑΤΗΓΟΡΕΙΤΕ</a:t>
            </a:r>
          </a:p>
          <a:p>
            <a:pPr>
              <a:lnSpc>
                <a:spcPts val="2761"/>
              </a:lnSpc>
            </a:pPr>
            <a:r>
              <a:rPr lang="el-GR" sz="2200" b="1" strike="noStrike" dirty="0">
                <a:solidFill>
                  <a:srgbClr val="FFFFFF"/>
                </a:solidFill>
                <a:latin typeface="Arial"/>
              </a:rPr>
              <a:t>ΔΕΙΞΤΕ ΕΝΣΥΝΑΙΣΘΗΣΗ</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el-GR" sz="1800" b="0" strike="noStrike">
                <a:solidFill>
                  <a:srgbClr val="FFFFFF"/>
                </a:solidFill>
                <a:latin typeface="Arial"/>
              </a:rPr>
              <a:t>Η συμπεριφορά </a:t>
            </a:r>
          </a:p>
          <a:p>
            <a:pPr>
              <a:lnSpc>
                <a:spcPts val="1760"/>
              </a:lnSpc>
            </a:pPr>
            <a:r>
              <a:rPr lang="el-GR" sz="1800" b="0" strike="noStrike">
                <a:solidFill>
                  <a:srgbClr val="FFFFFF"/>
                </a:solidFill>
                <a:latin typeface="Arial"/>
              </a:rPr>
              <a:t>«</a:t>
            </a:r>
            <a:r>
              <a:rPr lang="el-GR" sz="1800" b="1" strike="noStrike">
                <a:solidFill>
                  <a:srgbClr val="FFFFFF"/>
                </a:solidFill>
                <a:latin typeface="Arial"/>
              </a:rPr>
              <a:t>έχεις άδικο, έχω δίκιο</a:t>
            </a:r>
            <a:r>
              <a:rPr lang="el-GR" sz="1800" b="0" strike="noStrike">
                <a:solidFill>
                  <a:srgbClr val="FFFFFF"/>
                </a:solidFill>
                <a:latin typeface="Arial"/>
              </a:rPr>
              <a:t>»</a:t>
            </a:r>
          </a:p>
          <a:p>
            <a:pPr>
              <a:lnSpc>
                <a:spcPts val="1760"/>
              </a:lnSpc>
            </a:pPr>
            <a:r>
              <a:rPr lang="el-GR" sz="1800" b="0" strike="noStrike">
                <a:solidFill>
                  <a:srgbClr val="FFFFFF"/>
                </a:solidFill>
                <a:latin typeface="Arial"/>
              </a:rPr>
              <a:t>δεν έχει αποτέλεσμα</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600" b="1" strike="noStrike" dirty="0">
                <a:solidFill>
                  <a:srgbClr val="FFFFFF"/>
                </a:solidFill>
                <a:latin typeface="Arial"/>
              </a:rPr>
              <a:t>Πώς μιλάμε για την παραπληροφόρηση σε φίλους και συγγενείς</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l-GR" sz="2200" b="1" strike="noStrike">
                <a:solidFill>
                  <a:srgbClr val="FFFFFF"/>
                </a:solidFill>
                <a:latin typeface="Arial"/>
              </a:rPr>
              <a:t>ΜΗΝ ΠΕΡΙΜΕΝΕΤΕ ΑΜΕΣΗ ΑΛΛΑΓΗ</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l-GR" sz="1800" b="0" strike="noStrike">
                <a:solidFill>
                  <a:srgbClr val="FFFFFF"/>
                </a:solidFill>
                <a:latin typeface="Arial"/>
              </a:rPr>
              <a:t>Χρειάζεται ευγένεια και υπομονή για να σταματήσει ο κόσμος να διαδίδει παραπληροφόρηση</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el-GR" sz="2200" b="1" strike="noStrike" dirty="0">
                <a:solidFill>
                  <a:srgbClr val="FFFFFF"/>
                </a:solidFill>
                <a:latin typeface="Arial"/>
              </a:rPr>
              <a:t>ΝΑ ΕΙΣΤΕ ΔΡΑΣΤΗΡΙΟΙ</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el-GR" sz="1800" b="0" strike="noStrike" dirty="0">
                <a:solidFill>
                  <a:srgbClr val="FFFFFF"/>
                </a:solidFill>
                <a:latin typeface="Arial"/>
              </a:rPr>
              <a:t>ΟΛΟΙ έχουμε την ευθύνη να εμποδίσουμε τη διάδοση παραπλανητικών πληροφοριών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ΕΡΓΑΣΙΑ ΣΕ ΟΜΑΔΕΣ – </a:t>
            </a:r>
            <a:r>
              <a:rPr lang="el-GR" sz="1800" b="1" strike="noStrike">
                <a:solidFill>
                  <a:srgbClr val="FFFFFF"/>
                </a:solidFill>
                <a:latin typeface="Arial"/>
              </a:rPr>
              <a:t>ΔΡΑΣΤΗΡΙΟΤΗΤΕΣ ΓΙΑ 3-4 ΟΜΑΔΕΣ</a:t>
            </a:r>
          </a:p>
        </p:txBody>
      </p:sp>
      <p:sp>
        <p:nvSpPr>
          <p:cNvPr id="588" name="CustomShape 2"/>
          <p:cNvSpPr/>
          <p:nvPr/>
        </p:nvSpPr>
        <p:spPr>
          <a:xfrm>
            <a:off x="4212720" y="1078920"/>
            <a:ext cx="3524400" cy="5212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600" b="1" strike="noStrike" dirty="0">
                <a:solidFill>
                  <a:srgbClr val="FFFFFF"/>
                </a:solidFill>
                <a:latin typeface="Arial"/>
              </a:rPr>
              <a:t>Δραστηριότητες για 3-4 ομάδες</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l-GR" sz="1800" b="1" strike="noStrike">
                <a:solidFill>
                  <a:srgbClr val="FFFFFF"/>
                </a:solidFill>
                <a:latin typeface="Arial"/>
              </a:rPr>
              <a:t>ΧΩΡΙΣΤΕΙΤΕ ΣΕ ΟΜΑΔΕΣ</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4</a:t>
            </a:r>
          </a:p>
        </p:txBody>
      </p:sp>
      <p:sp>
        <p:nvSpPr>
          <p:cNvPr id="619" name="CustomShape 23"/>
          <p:cNvSpPr/>
          <p:nvPr/>
        </p:nvSpPr>
        <p:spPr>
          <a:xfrm>
            <a:off x="4454640" y="4598640"/>
            <a:ext cx="3282480" cy="11191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l-GR" sz="1600" b="1" strike="noStrike" dirty="0">
                <a:solidFill>
                  <a:srgbClr val="FFFFFF"/>
                </a:solidFill>
                <a:latin typeface="Arial"/>
              </a:rPr>
              <a:t>ΒΡΕΙΤΕ ΤΗΝ ΠΕΡΙΠΤΩΣΙΟΛΟΓΙΚΗ ΜΕΛΕΤΗ ΚΑΙ ΤΙΣ ΔΡΑΣΤΗΡΙΟΤΗΤΕΣ ΣΑΣ</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l-GR" sz="1800" b="1" strike="noStrike">
                <a:solidFill>
                  <a:srgbClr val="FFFFFF"/>
                </a:solidFill>
                <a:latin typeface="Arial"/>
              </a:rPr>
              <a:t>ΠΡΟΕΤΟΙΜΑΣΤΕ ΜΙΑ ΠΑΡΟΥΣΙΑΣΗ</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ΣΥΝΟΠΤΙΚΗ ΠΑΡΟΥΣΙΑΣΗ – </a:t>
            </a:r>
            <a:r>
              <a:rPr lang="el-GR" sz="1800" b="1" strike="noStrike">
                <a:solidFill>
                  <a:srgbClr val="FFFFFF"/>
                </a:solidFill>
                <a:latin typeface="Arial"/>
              </a:rPr>
              <a:t>ΣΥΜΒΟΥΛΕΣ ΤΙ ΜΑΘΑΜΕ;</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23" name="CustomShape 3"/>
          <p:cNvSpPr/>
          <p:nvPr/>
        </p:nvSpPr>
        <p:spPr>
          <a:xfrm>
            <a:off x="3225240" y="1627560"/>
            <a:ext cx="289116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6400" b="1" strike="noStrike" dirty="0">
                <a:solidFill>
                  <a:srgbClr val="FF5D00"/>
                </a:solidFill>
                <a:latin typeface="Arial"/>
              </a:rPr>
              <a:t>Τι</a:t>
            </a:r>
          </a:p>
        </p:txBody>
      </p:sp>
      <p:sp>
        <p:nvSpPr>
          <p:cNvPr id="624" name="CustomShape 4"/>
          <p:cNvSpPr/>
          <p:nvPr/>
        </p:nvSpPr>
        <p:spPr>
          <a:xfrm>
            <a:off x="3225240" y="2541960"/>
            <a:ext cx="254052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6400" b="1" strike="noStrike">
                <a:solidFill>
                  <a:srgbClr val="164193"/>
                </a:solidFill>
                <a:latin typeface="Arial"/>
              </a:rPr>
              <a:t>Πώς</a:t>
            </a:r>
          </a:p>
        </p:txBody>
      </p:sp>
      <p:sp>
        <p:nvSpPr>
          <p:cNvPr id="625" name="CustomShape 5"/>
          <p:cNvSpPr/>
          <p:nvPr/>
        </p:nvSpPr>
        <p:spPr>
          <a:xfrm>
            <a:off x="3225240" y="3495600"/>
            <a:ext cx="266724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6400" b="1" strike="noStrike">
                <a:solidFill>
                  <a:srgbClr val="164193"/>
                </a:solidFill>
                <a:latin typeface="Arial"/>
              </a:rPr>
              <a:t>Πώς</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200" b="1" strike="noStrike" dirty="0">
                <a:solidFill>
                  <a:srgbClr val="FFFFFF"/>
                </a:solidFill>
                <a:latin typeface="Arial"/>
              </a:rPr>
              <a:t>είναι η παραπληροφόρηση;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200" b="1" strike="noStrike">
                <a:solidFill>
                  <a:srgbClr val="FFFFFF"/>
                </a:solidFill>
                <a:latin typeface="Arial"/>
              </a:rPr>
              <a:t>λειτουργεί η παραπληροφόρηση;</a:t>
            </a:r>
          </a:p>
        </p:txBody>
      </p:sp>
      <p:sp>
        <p:nvSpPr>
          <p:cNvPr id="628" name="CustomShape 8"/>
          <p:cNvSpPr/>
          <p:nvPr/>
        </p:nvSpPr>
        <p:spPr>
          <a:xfrm>
            <a:off x="6095880" y="3995280"/>
            <a:ext cx="284073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l-GR" sz="1200" b="1" strike="noStrike" dirty="0">
                <a:solidFill>
                  <a:srgbClr val="FFFFFF"/>
                </a:solidFill>
                <a:latin typeface="Arial"/>
              </a:rPr>
              <a:t>πρέπει να αντιμετωπίζουμε την</a:t>
            </a:r>
            <a:r>
              <a:rPr lang="en-US" sz="1200" b="1" strike="noStrike" dirty="0">
                <a:solidFill>
                  <a:srgbClr val="FFFFFF"/>
                </a:solidFill>
                <a:latin typeface="Arial"/>
              </a:rPr>
              <a:t> </a:t>
            </a:r>
            <a:r>
              <a:rPr lang="el-GR" sz="1200" b="1" strike="noStrike" dirty="0">
                <a:solidFill>
                  <a:srgbClr val="FFFFFF"/>
                </a:solidFill>
                <a:latin typeface="Arial"/>
              </a:rPr>
              <a:t>παραπληροφόρηση; </a:t>
            </a:r>
          </a:p>
        </p:txBody>
      </p:sp>
      <p:sp>
        <p:nvSpPr>
          <p:cNvPr id="629" name="CustomShape 9"/>
          <p:cNvSpPr/>
          <p:nvPr/>
        </p:nvSpPr>
        <p:spPr>
          <a:xfrm>
            <a:off x="1659118" y="4431600"/>
            <a:ext cx="4233362"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6000" b="1" strike="noStrike" dirty="0">
                <a:solidFill>
                  <a:srgbClr val="F49900"/>
                </a:solidFill>
                <a:latin typeface="Arial"/>
              </a:rPr>
              <a:t>Συμβουλές</a:t>
            </a:r>
          </a:p>
        </p:txBody>
      </p:sp>
      <p:sp>
        <p:nvSpPr>
          <p:cNvPr id="630" name="CustomShape 10"/>
          <p:cNvSpPr/>
          <p:nvPr/>
        </p:nvSpPr>
        <p:spPr>
          <a:xfrm>
            <a:off x="609588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l-GR" sz="1200" b="1" strike="noStrike">
                <a:solidFill>
                  <a:srgbClr val="FFFFFF"/>
                </a:solidFill>
                <a:latin typeface="Arial"/>
              </a:rPr>
              <a:t>για περισσότερες πληροφορίες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600" b="0" strike="noStrike" dirty="0">
                <a:solidFill>
                  <a:srgbClr val="FFFFFF"/>
                </a:solidFill>
                <a:latin typeface="Arial"/>
              </a:rPr>
              <a:t>ΣΥΜΒΟΥΛΕΣ ΓΙΑ ΠΕΡΙΣΣΟΤΕΡΕΣ ΠΛΗΡΟΦΟΡΙΕΣ – </a:t>
            </a:r>
            <a:r>
              <a:rPr lang="el-GR" sz="1600" b="1" strike="noStrike" dirty="0">
                <a:solidFill>
                  <a:srgbClr val="FFFFFF"/>
                </a:solidFill>
                <a:latin typeface="Arial"/>
              </a:rPr>
              <a:t>ΔΙΑΔΙΚΤΥΑΚΑ ΠΑΙΧΝΙΔΙΑ ΓΙΑ ΤΗΝ ΠΑΡΑΠΛΗΡΟΦΟΡΗΣΗ (ΕΞΩΤΕΡΙΚΕΣ ΠΗΓΕΣ)</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33" name="CustomShape 3"/>
          <p:cNvSpPr/>
          <p:nvPr/>
        </p:nvSpPr>
        <p:spPr>
          <a:xfrm>
            <a:off x="2234160" y="1197000"/>
            <a:ext cx="8966160" cy="510763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el-GR" sz="1400" b="1" u="sng" strike="noStrike" dirty="0">
                <a:solidFill>
                  <a:srgbClr val="964277"/>
                </a:solidFill>
                <a:uFillTx/>
                <a:latin typeface="Arial"/>
                <a:hlinkClick r:id="rId3"/>
              </a:rPr>
              <a:t>The </a:t>
            </a:r>
            <a:r>
              <a:rPr lang="el-GR" sz="1400" b="1" u="sng" strike="noStrike" dirty="0" err="1">
                <a:solidFill>
                  <a:srgbClr val="964277"/>
                </a:solidFill>
                <a:uFillTx/>
                <a:latin typeface="Arial"/>
                <a:hlinkClick r:id="rId3"/>
              </a:rPr>
              <a:t>Bad</a:t>
            </a:r>
            <a:r>
              <a:rPr lang="el-GR" sz="1400" b="1" u="sng" strike="noStrike" dirty="0">
                <a:solidFill>
                  <a:srgbClr val="964277"/>
                </a:solidFill>
                <a:uFillTx/>
                <a:latin typeface="Arial"/>
                <a:hlinkClick r:id="rId3"/>
              </a:rPr>
              <a:t> </a:t>
            </a:r>
            <a:r>
              <a:rPr lang="el-GR" sz="1400" b="1" u="sng" strike="noStrike" dirty="0" err="1">
                <a:solidFill>
                  <a:srgbClr val="964277"/>
                </a:solidFill>
                <a:uFillTx/>
                <a:latin typeface="Arial"/>
                <a:hlinkClick r:id="rId3"/>
              </a:rPr>
              <a:t>News</a:t>
            </a:r>
            <a:r>
              <a:rPr lang="el-GR" sz="1400" b="1" u="sng" strike="noStrike" dirty="0">
                <a:solidFill>
                  <a:srgbClr val="964277"/>
                </a:solidFill>
                <a:uFillTx/>
                <a:latin typeface="Arial"/>
                <a:hlinkClick r:id="rId3"/>
              </a:rPr>
              <a:t> </a:t>
            </a:r>
            <a:r>
              <a:rPr lang="el-GR" sz="1400" b="1" u="sng" strike="noStrike" dirty="0" err="1">
                <a:solidFill>
                  <a:srgbClr val="964277"/>
                </a:solidFill>
                <a:uFillTx/>
                <a:latin typeface="Arial"/>
                <a:hlinkClick r:id="rId3"/>
              </a:rPr>
              <a:t>Game</a:t>
            </a:r>
            <a:r>
              <a:rPr lang="el-GR" sz="1400" b="1" u="sng" strike="noStrike" dirty="0">
                <a:solidFill>
                  <a:srgbClr val="964277"/>
                </a:solidFill>
                <a:uFillTx/>
                <a:latin typeface="Arial"/>
                <a:hlinkClick r:id="rId3"/>
              </a:rPr>
              <a:t> </a:t>
            </a:r>
            <a:r>
              <a:rPr lang="el-GR" sz="1400" b="0" strike="noStrike" dirty="0">
                <a:solidFill>
                  <a:srgbClr val="808080"/>
                </a:solidFill>
                <a:latin typeface="Arial"/>
              </a:rPr>
              <a:t>(πολλές γλώσσες) και το </a:t>
            </a:r>
            <a:r>
              <a:rPr lang="el-GR" sz="1400" b="1" u="sng" strike="noStrike" dirty="0" err="1">
                <a:solidFill>
                  <a:srgbClr val="964277"/>
                </a:solidFill>
                <a:uFillTx/>
                <a:latin typeface="Arial"/>
                <a:hlinkClick r:id="rId4"/>
              </a:rPr>
              <a:t>Bad</a:t>
            </a:r>
            <a:r>
              <a:rPr lang="el-GR" sz="1400" b="1" u="sng" strike="noStrike" dirty="0">
                <a:solidFill>
                  <a:srgbClr val="964277"/>
                </a:solidFill>
                <a:uFillTx/>
                <a:latin typeface="Arial"/>
                <a:hlinkClick r:id="rId4"/>
              </a:rPr>
              <a:t> </a:t>
            </a:r>
            <a:r>
              <a:rPr lang="el-GR" sz="1400" b="1" u="sng" strike="noStrike" dirty="0" err="1">
                <a:solidFill>
                  <a:srgbClr val="964277"/>
                </a:solidFill>
                <a:uFillTx/>
                <a:latin typeface="Arial"/>
                <a:hlinkClick r:id="rId4"/>
              </a:rPr>
              <a:t>News</a:t>
            </a:r>
            <a:r>
              <a:rPr lang="el-GR" sz="1400" b="1" u="sng" strike="noStrike" dirty="0">
                <a:solidFill>
                  <a:srgbClr val="964277"/>
                </a:solidFill>
                <a:uFillTx/>
                <a:latin typeface="Arial"/>
                <a:hlinkClick r:id="rId4"/>
              </a:rPr>
              <a:t> </a:t>
            </a:r>
            <a:r>
              <a:rPr lang="el-GR" sz="1400" b="1" u="sng" strike="noStrike" dirty="0" err="1">
                <a:solidFill>
                  <a:srgbClr val="964277"/>
                </a:solidFill>
                <a:uFillTx/>
                <a:latin typeface="Arial"/>
                <a:hlinkClick r:id="rId4"/>
              </a:rPr>
              <a:t>Game</a:t>
            </a:r>
            <a:r>
              <a:rPr lang="el-GR" sz="1400" b="1" u="sng" strike="noStrike" dirty="0">
                <a:solidFill>
                  <a:srgbClr val="964277"/>
                </a:solidFill>
                <a:uFillTx/>
                <a:latin typeface="Arial"/>
                <a:hlinkClick r:id="rId4"/>
              </a:rPr>
              <a:t> for </a:t>
            </a:r>
            <a:r>
              <a:rPr lang="el-GR" sz="1400" b="1" u="sng" strike="noStrike" dirty="0" err="1">
                <a:solidFill>
                  <a:srgbClr val="964277"/>
                </a:solidFill>
                <a:uFillTx/>
                <a:latin typeface="Arial"/>
                <a:hlinkClick r:id="rId4"/>
              </a:rPr>
              <a:t>Kids</a:t>
            </a:r>
            <a:r>
              <a:rPr lang="el-GR" sz="1400" b="1" strike="noStrike" dirty="0">
                <a:solidFill>
                  <a:srgbClr val="1D848A"/>
                </a:solidFill>
                <a:latin typeface="Arial"/>
              </a:rPr>
              <a:t> </a:t>
            </a:r>
            <a:r>
              <a:rPr lang="el-GR" sz="1400" b="0" strike="noStrike" dirty="0">
                <a:solidFill>
                  <a:srgbClr val="808080"/>
                </a:solidFill>
                <a:latin typeface="Arial"/>
              </a:rPr>
              <a:t>(λιγότερες γλώσσες). </a:t>
            </a:r>
            <a:r>
              <a:rPr lang="el-GR" dirty="0"/>
              <a:t/>
            </a:r>
            <a:br>
              <a:rPr lang="el-GR" dirty="0"/>
            </a:br>
            <a:r>
              <a:rPr lang="el-GR" sz="1400" b="0" strike="noStrike" dirty="0">
                <a:solidFill>
                  <a:srgbClr val="808080"/>
                </a:solidFill>
                <a:latin typeface="Arial"/>
              </a:rPr>
              <a:t>Δημιουργήστε τις δικές σας ψευδείς ειδήσεις. Τυποποιημένη έκδοση: για 15 ετών και άνω Παιδική έκδοση: για 8 ετών και άνω.</a:t>
            </a:r>
          </a:p>
          <a:p>
            <a:pPr marL="1035000">
              <a:lnSpc>
                <a:spcPct val="90000"/>
              </a:lnSpc>
              <a:spcBef>
                <a:spcPts val="1199"/>
              </a:spcBef>
              <a:tabLst>
                <a:tab pos="1060560" algn="l"/>
              </a:tabLst>
            </a:pPr>
            <a:r>
              <a:rPr lang="el-GR" sz="1200" b="0" i="1" strike="noStrike" dirty="0">
                <a:solidFill>
                  <a:srgbClr val="808080"/>
                </a:solidFill>
                <a:latin typeface="Arial"/>
              </a:rPr>
              <a:t>Διατίθεται σε πολλές γλώσσες.</a:t>
            </a:r>
          </a:p>
          <a:p>
            <a:pPr marL="863640" indent="-285480">
              <a:lnSpc>
                <a:spcPct val="90000"/>
              </a:lnSpc>
              <a:spcBef>
                <a:spcPts val="1199"/>
              </a:spcBef>
              <a:buClr>
                <a:srgbClr val="4365E2"/>
              </a:buClr>
              <a:buFont typeface="Arial"/>
              <a:buChar char="•"/>
              <a:tabLst>
                <a:tab pos="1060560" algn="l"/>
              </a:tabLst>
            </a:pPr>
            <a:r>
              <a:rPr lang="el-GR" sz="1400" b="1" u="sng" strike="noStrike" dirty="0">
                <a:solidFill>
                  <a:srgbClr val="964277"/>
                </a:solidFill>
                <a:uFillTx/>
                <a:latin typeface="Arial"/>
                <a:hlinkClick r:id="rId5"/>
              </a:rPr>
              <a:t>Real </a:t>
            </a:r>
            <a:r>
              <a:rPr lang="el-GR" sz="1400" b="1" u="sng" strike="noStrike" dirty="0" err="1">
                <a:solidFill>
                  <a:srgbClr val="964277"/>
                </a:solidFill>
                <a:uFillTx/>
                <a:latin typeface="Arial"/>
                <a:hlinkClick r:id="rId5"/>
              </a:rPr>
              <a:t>or</a:t>
            </a:r>
            <a:r>
              <a:rPr lang="el-GR" sz="1400" b="1" u="sng" strike="noStrike" dirty="0">
                <a:solidFill>
                  <a:srgbClr val="964277"/>
                </a:solidFill>
                <a:uFillTx/>
                <a:latin typeface="Arial"/>
                <a:hlinkClick r:id="rId5"/>
              </a:rPr>
              <a:t> </a:t>
            </a:r>
            <a:r>
              <a:rPr lang="el-GR" sz="1400" b="1" u="sng" strike="noStrike" dirty="0" err="1">
                <a:solidFill>
                  <a:srgbClr val="964277"/>
                </a:solidFill>
                <a:uFillTx/>
                <a:latin typeface="Arial"/>
                <a:hlinkClick r:id="rId5"/>
              </a:rPr>
              <a:t>Photoshop</a:t>
            </a:r>
            <a:r>
              <a:rPr lang="el-GR" sz="1400" b="1" u="sng" strike="noStrike" dirty="0">
                <a:solidFill>
                  <a:srgbClr val="964277"/>
                </a:solidFill>
                <a:uFillTx/>
                <a:latin typeface="Arial"/>
                <a:hlinkClick r:id="rId5"/>
              </a:rPr>
              <a:t>?</a:t>
            </a:r>
            <a:r>
              <a:rPr lang="el-GR" sz="1400" b="1" strike="noStrike" dirty="0">
                <a:solidFill>
                  <a:srgbClr val="1D848A"/>
                </a:solidFill>
                <a:latin typeface="Arial"/>
              </a:rPr>
              <a:t> </a:t>
            </a:r>
            <a:r>
              <a:rPr lang="el-GR" sz="1400" b="0" strike="noStrike" dirty="0">
                <a:solidFill>
                  <a:srgbClr val="808080"/>
                </a:solidFill>
                <a:latin typeface="Arial"/>
              </a:rPr>
              <a:t>(EN) Ελέγξτε την παρατηρητικότητά σας για να αντιλαμβάνεστε καλύτερα την επεξεργασία των εικόνων.</a:t>
            </a:r>
          </a:p>
          <a:p>
            <a:pPr marL="577800">
              <a:lnSpc>
                <a:spcPct val="90000"/>
              </a:lnSpc>
              <a:spcBef>
                <a:spcPts val="1199"/>
              </a:spcBef>
              <a:tabLst>
                <a:tab pos="1060560" algn="l"/>
              </a:tabLst>
            </a:pPr>
            <a:r>
              <a:rPr lang="el-GR" sz="1200" b="0" i="1" strike="noStrike" dirty="0">
                <a:solidFill>
                  <a:srgbClr val="808080"/>
                </a:solidFill>
                <a:latin typeface="Arial"/>
              </a:rPr>
              <a:t>	Διατίθεται μόνο στα αγγλικά.</a:t>
            </a:r>
          </a:p>
          <a:p>
            <a:pPr marL="863640" indent="-285480">
              <a:lnSpc>
                <a:spcPct val="90000"/>
              </a:lnSpc>
              <a:spcBef>
                <a:spcPts val="1199"/>
              </a:spcBef>
              <a:buClr>
                <a:srgbClr val="4365E2"/>
              </a:buClr>
              <a:buFont typeface="Arial"/>
              <a:buChar char="•"/>
              <a:tabLst>
                <a:tab pos="1060560" algn="l"/>
              </a:tabLst>
            </a:pPr>
            <a:r>
              <a:rPr lang="el-GR" sz="1400" b="1" u="sng" strike="noStrike" dirty="0" err="1">
                <a:solidFill>
                  <a:srgbClr val="964277"/>
                </a:solidFill>
                <a:uFillTx/>
                <a:latin typeface="Arial"/>
                <a:hlinkClick r:id="rId6"/>
              </a:rPr>
              <a:t>Fakescape</a:t>
            </a:r>
            <a:r>
              <a:rPr lang="el-GR" sz="1400" b="0" strike="noStrike" dirty="0">
                <a:solidFill>
                  <a:srgbClr val="1D848A"/>
                </a:solidFill>
                <a:latin typeface="Arial"/>
              </a:rPr>
              <a:t> </a:t>
            </a:r>
            <a:r>
              <a:rPr lang="el-GR" sz="1400" b="0" strike="noStrike" dirty="0">
                <a:solidFill>
                  <a:srgbClr val="808080"/>
                </a:solidFill>
                <a:latin typeface="Arial"/>
              </a:rPr>
              <a:t>(CZ και EN). Παιχνίδια που διδάσκουν στους μαθητές πώς να «αποφεύγουν» τις ψευδείς ειδήσεις. Κατόπιν αιτήματος και δωρεάν για τους καθηγητές. Για 13 ετών και άνω.</a:t>
            </a:r>
          </a:p>
          <a:p>
            <a:pPr marL="577800">
              <a:lnSpc>
                <a:spcPct val="90000"/>
              </a:lnSpc>
              <a:spcBef>
                <a:spcPts val="1199"/>
              </a:spcBef>
              <a:tabLst>
                <a:tab pos="1060560" algn="l"/>
              </a:tabLst>
            </a:pPr>
            <a:r>
              <a:rPr lang="el-GR" sz="1200" b="0" i="1" strike="noStrike" dirty="0">
                <a:solidFill>
                  <a:srgbClr val="808080"/>
                </a:solidFill>
                <a:latin typeface="Arial"/>
              </a:rPr>
              <a:t>	Διατίθεται στα αγγλικά και τα τσεχικά.</a:t>
            </a:r>
          </a:p>
          <a:p>
            <a:pPr marL="863640" indent="-285480">
              <a:lnSpc>
                <a:spcPct val="90000"/>
              </a:lnSpc>
              <a:spcBef>
                <a:spcPts val="1199"/>
              </a:spcBef>
              <a:buClr>
                <a:srgbClr val="4365E2"/>
              </a:buClr>
              <a:buFont typeface="Arial"/>
              <a:buChar char="•"/>
              <a:tabLst>
                <a:tab pos="1060560" algn="l"/>
              </a:tabLst>
            </a:pPr>
            <a:r>
              <a:rPr lang="el-GR" sz="1400" b="1" u="sng" strike="noStrike" dirty="0" err="1">
                <a:solidFill>
                  <a:srgbClr val="964277"/>
                </a:solidFill>
                <a:uFillTx/>
                <a:latin typeface="Arial"/>
                <a:hlinkClick r:id="rId7"/>
              </a:rPr>
              <a:t>Fakey</a:t>
            </a:r>
            <a:r>
              <a:rPr lang="el-GR" sz="1400" b="0" strike="noStrike" dirty="0">
                <a:solidFill>
                  <a:srgbClr val="1D848A"/>
                </a:solidFill>
                <a:latin typeface="Arial"/>
              </a:rPr>
              <a:t> </a:t>
            </a:r>
            <a:r>
              <a:rPr lang="el-GR" sz="1400" b="0" strike="noStrike" dirty="0">
                <a:solidFill>
                  <a:srgbClr val="808080"/>
                </a:solidFill>
                <a:latin typeface="Arial"/>
              </a:rPr>
              <a:t>(EN). Παιχνίδι που διδάσκει τον </a:t>
            </a:r>
            <a:r>
              <a:rPr lang="el-GR" sz="1400" b="0" strike="noStrike" dirty="0" err="1">
                <a:solidFill>
                  <a:srgbClr val="808080"/>
                </a:solidFill>
                <a:latin typeface="Arial"/>
              </a:rPr>
              <a:t>γραμματισμό</a:t>
            </a:r>
            <a:r>
              <a:rPr lang="el-GR" sz="1400" b="0" strike="noStrike" dirty="0">
                <a:solidFill>
                  <a:srgbClr val="808080"/>
                </a:solidFill>
                <a:latin typeface="Arial"/>
              </a:rPr>
              <a:t> στα μέσα επικοινωνίας και τον τρόπο αλληλεπίδρασης των ανθρώπων με την παραπληροφόρηση. Για 16 ετών και άνω.</a:t>
            </a:r>
          </a:p>
          <a:p>
            <a:pPr marL="577800">
              <a:lnSpc>
                <a:spcPct val="90000"/>
              </a:lnSpc>
              <a:spcBef>
                <a:spcPts val="1199"/>
              </a:spcBef>
              <a:tabLst>
                <a:tab pos="1060560" algn="l"/>
              </a:tabLst>
            </a:pPr>
            <a:r>
              <a:rPr lang="el-GR" sz="1200" b="0" i="1" strike="noStrike" dirty="0">
                <a:solidFill>
                  <a:srgbClr val="808080"/>
                </a:solidFill>
                <a:latin typeface="Arial"/>
              </a:rPr>
              <a:t>	Διατίθεται μόνο στα αγγλικά.</a:t>
            </a:r>
          </a:p>
          <a:p>
            <a:pPr marL="863640" indent="-285480">
              <a:lnSpc>
                <a:spcPct val="90000"/>
              </a:lnSpc>
              <a:spcBef>
                <a:spcPts val="1199"/>
              </a:spcBef>
              <a:buClr>
                <a:srgbClr val="4365E2"/>
              </a:buClr>
              <a:buFont typeface="Arial"/>
              <a:buChar char="•"/>
              <a:tabLst>
                <a:tab pos="1060560" algn="l"/>
              </a:tabLst>
            </a:pPr>
            <a:r>
              <a:rPr lang="el-GR" sz="1400" b="1" u="sng" strike="noStrike" dirty="0" err="1">
                <a:solidFill>
                  <a:srgbClr val="964277"/>
                </a:solidFill>
                <a:uFillTx/>
                <a:latin typeface="Arial"/>
                <a:hlinkClick r:id="rId8"/>
              </a:rPr>
              <a:t>Escape</a:t>
            </a:r>
            <a:r>
              <a:rPr lang="el-GR" sz="1400" b="1" u="sng" strike="noStrike" dirty="0">
                <a:solidFill>
                  <a:srgbClr val="964277"/>
                </a:solidFill>
                <a:uFillTx/>
                <a:latin typeface="Arial"/>
                <a:hlinkClick r:id="rId8"/>
              </a:rPr>
              <a:t> </a:t>
            </a:r>
            <a:r>
              <a:rPr lang="el-GR" sz="1400" b="1" u="sng" strike="noStrike" dirty="0" err="1">
                <a:solidFill>
                  <a:srgbClr val="964277"/>
                </a:solidFill>
                <a:uFillTx/>
                <a:latin typeface="Arial"/>
                <a:hlinkClick r:id="rId8"/>
              </a:rPr>
              <a:t>Fake</a:t>
            </a:r>
            <a:r>
              <a:rPr lang="el-GR" sz="1400" b="1" strike="noStrike" dirty="0">
                <a:solidFill>
                  <a:srgbClr val="1D848A"/>
                </a:solidFill>
                <a:latin typeface="Arial"/>
              </a:rPr>
              <a:t> </a:t>
            </a:r>
            <a:r>
              <a:rPr lang="el-GR" sz="1400" b="0" strike="noStrike" dirty="0">
                <a:solidFill>
                  <a:srgbClr val="808080"/>
                </a:solidFill>
                <a:latin typeface="Arial"/>
              </a:rPr>
              <a:t>(DE και EN). Εφαρμογή παιχνιδιού με δυνατότητα λήψης που διδάσκει μέσα από το παιχνίδι τον </a:t>
            </a:r>
            <a:r>
              <a:rPr lang="el-GR" sz="1400" b="0" strike="noStrike" dirty="0" err="1">
                <a:solidFill>
                  <a:srgbClr val="808080"/>
                </a:solidFill>
                <a:latin typeface="Arial"/>
              </a:rPr>
              <a:t>γραμματισμό</a:t>
            </a:r>
            <a:r>
              <a:rPr lang="el-GR" sz="1400" b="0" strike="noStrike" dirty="0">
                <a:solidFill>
                  <a:srgbClr val="808080"/>
                </a:solidFill>
                <a:latin typeface="Arial"/>
              </a:rPr>
              <a:t> στα μέσα επικοινωνίας. Για 15 ετών και άνω.</a:t>
            </a:r>
          </a:p>
          <a:p>
            <a:pPr marL="577800">
              <a:lnSpc>
                <a:spcPct val="90000"/>
              </a:lnSpc>
              <a:spcBef>
                <a:spcPts val="1199"/>
              </a:spcBef>
              <a:tabLst>
                <a:tab pos="1060560" algn="l"/>
              </a:tabLst>
            </a:pPr>
            <a:r>
              <a:rPr lang="el-GR" sz="1200" b="0" i="1" strike="noStrike" dirty="0">
                <a:solidFill>
                  <a:srgbClr val="808080"/>
                </a:solidFill>
                <a:latin typeface="Arial"/>
              </a:rPr>
              <a:t>	Διατίθεται στα αγγλικά και τα γερμανικά.</a:t>
            </a:r>
          </a:p>
          <a:p>
            <a:pPr marL="863640" indent="-285480">
              <a:lnSpc>
                <a:spcPct val="90000"/>
              </a:lnSpc>
              <a:spcBef>
                <a:spcPts val="1199"/>
              </a:spcBef>
              <a:buClr>
                <a:srgbClr val="4365E2"/>
              </a:buClr>
              <a:buFont typeface="Arial"/>
              <a:buChar char="•"/>
              <a:tabLst>
                <a:tab pos="1060560" algn="l"/>
              </a:tabLst>
            </a:pPr>
            <a:r>
              <a:rPr lang="el-GR" sz="1400" b="1" u="sng" strike="noStrike" dirty="0" err="1">
                <a:solidFill>
                  <a:srgbClr val="964277"/>
                </a:solidFill>
                <a:uFillTx/>
                <a:latin typeface="Arial"/>
                <a:hlinkClick r:id="rId9"/>
              </a:rPr>
              <a:t>Troll</a:t>
            </a:r>
            <a:r>
              <a:rPr lang="el-GR" sz="1400" b="1" u="sng" strike="noStrike" dirty="0">
                <a:solidFill>
                  <a:srgbClr val="964277"/>
                </a:solidFill>
                <a:uFillTx/>
                <a:latin typeface="Arial"/>
                <a:hlinkClick r:id="rId9"/>
              </a:rPr>
              <a:t> </a:t>
            </a:r>
            <a:r>
              <a:rPr lang="el-GR" sz="1400" b="1" u="sng" strike="noStrike" dirty="0" err="1">
                <a:solidFill>
                  <a:srgbClr val="964277"/>
                </a:solidFill>
                <a:uFillTx/>
                <a:latin typeface="Arial"/>
                <a:hlinkClick r:id="rId9"/>
              </a:rPr>
              <a:t>Factory</a:t>
            </a:r>
            <a:r>
              <a:rPr lang="el-GR" sz="1400" b="1" strike="noStrike" dirty="0">
                <a:solidFill>
                  <a:srgbClr val="1D848A"/>
                </a:solidFill>
                <a:latin typeface="Arial"/>
              </a:rPr>
              <a:t> </a:t>
            </a:r>
            <a:r>
              <a:rPr lang="el-GR" sz="1400" b="0" strike="noStrike" dirty="0">
                <a:solidFill>
                  <a:srgbClr val="808080"/>
                </a:solidFill>
                <a:latin typeface="Arial"/>
              </a:rPr>
              <a:t>(EN). Ο παίκτης είναι ένα </a:t>
            </a:r>
            <a:r>
              <a:rPr lang="el-GR" sz="1400" b="0" strike="noStrike" dirty="0" err="1">
                <a:solidFill>
                  <a:srgbClr val="808080"/>
                </a:solidFill>
                <a:latin typeface="Arial"/>
              </a:rPr>
              <a:t>τρολ</a:t>
            </a:r>
            <a:r>
              <a:rPr lang="el-GR" sz="1400" b="0" strike="noStrike" dirty="0">
                <a:solidFill>
                  <a:srgbClr val="808080"/>
                </a:solidFill>
                <a:latin typeface="Arial"/>
              </a:rPr>
              <a:t> που δημιουργεί ψευδείς ειδήσεις. Για 16 ετών και άνω.</a:t>
            </a:r>
          </a:p>
          <a:p>
            <a:pPr marL="577800">
              <a:lnSpc>
                <a:spcPct val="90000"/>
              </a:lnSpc>
              <a:spcBef>
                <a:spcPts val="1199"/>
              </a:spcBef>
              <a:tabLst>
                <a:tab pos="1060560" algn="l"/>
              </a:tabLst>
            </a:pPr>
            <a:r>
              <a:rPr lang="el-GR" sz="1200" b="0" i="1" strike="noStrike" dirty="0">
                <a:solidFill>
                  <a:srgbClr val="808080"/>
                </a:solidFill>
                <a:latin typeface="Arial"/>
              </a:rPr>
              <a:t>	Διατίθεται μόνο στα αγγλικά.</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ΣΥΜΒΟΥΛΕΣ ΓΙΑ ΠΕΡΙΣΣΟΤΕΡΕΣ ΠΛΗΡΟΦΟΡΙΕΣ – </a:t>
            </a:r>
            <a:r>
              <a:rPr lang="el-GR" sz="1800" b="1" strike="noStrike">
                <a:solidFill>
                  <a:srgbClr val="FFFFFF"/>
                </a:solidFill>
                <a:latin typeface="Arial"/>
              </a:rPr>
              <a:t>ΕΛΕΓΚΤΕΣ ΓΕΓΟΝΟΤΩΝ</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el-GR" sz="1400" b="0" strike="noStrike">
                <a:solidFill>
                  <a:srgbClr val="808080"/>
                </a:solidFill>
                <a:latin typeface="Arial"/>
              </a:rPr>
              <a:t>Οι κατάλογοι οργανισμών επαλήθευσης στη χώρα σας ενημερώνονται μέσω του </a:t>
            </a:r>
            <a:r>
              <a:rPr lang="el-GR" sz="1400" b="1" u="sng" strike="noStrike">
                <a:solidFill>
                  <a:srgbClr val="964277"/>
                </a:solidFill>
                <a:uFillTx/>
                <a:latin typeface="Arial"/>
                <a:hlinkClick r:id="rId3"/>
              </a:rPr>
              <a:t>Poynter Institute</a:t>
            </a:r>
            <a:r>
              <a:rPr lang="el-GR" sz="1400" b="1" strike="noStrike">
                <a:solidFill>
                  <a:srgbClr val="1D848A"/>
                </a:solidFill>
                <a:latin typeface="Arial"/>
              </a:rPr>
              <a:t> </a:t>
            </a:r>
            <a:r>
              <a:rPr lang="el-GR"/>
              <a:t/>
            </a:r>
            <a:br>
              <a:rPr lang="el-GR"/>
            </a:br>
            <a:r>
              <a:rPr lang="el-GR" sz="1400" b="0" strike="noStrike">
                <a:solidFill>
                  <a:srgbClr val="808080"/>
                </a:solidFill>
                <a:latin typeface="Arial"/>
              </a:rPr>
              <a:t>και του</a:t>
            </a:r>
            <a:r>
              <a:rPr lang="el-GR" sz="1400" b="0" strike="noStrike">
                <a:solidFill>
                  <a:srgbClr val="1D848A"/>
                </a:solidFill>
                <a:latin typeface="Arial"/>
              </a:rPr>
              <a:t> </a:t>
            </a:r>
            <a:r>
              <a:rPr lang="el-GR"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l-GR" sz="1400" b="0" strike="noStrike">
                <a:solidFill>
                  <a:srgbClr val="808080"/>
                </a:solidFill>
                <a:latin typeface="Arial"/>
              </a:rPr>
              <a:t>Αναζητήστε αποτελέσματα ελέγχου γεγονότων στο διαδίκτυο σχετικά με ένα θέμα ή πρόσωπο με το </a:t>
            </a:r>
            <a:r>
              <a:rPr lang="el-GR"/>
              <a:t/>
            </a:r>
            <a:br>
              <a:rPr lang="el-GR"/>
            </a:br>
            <a:r>
              <a:rPr lang="el-GR" sz="1400" b="1" u="sng" strike="noStrike">
                <a:solidFill>
                  <a:srgbClr val="964277"/>
                </a:solidFill>
                <a:uFillTx/>
                <a:latin typeface="Arial"/>
                <a:hlinkClick r:id="rId5"/>
              </a:rPr>
              <a:t>Google’s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l-GR" sz="1400" b="1" u="sng" strike="noStrike">
                <a:solidFill>
                  <a:srgbClr val="964277"/>
                </a:solidFill>
                <a:uFillTx/>
                <a:latin typeface="Arial"/>
                <a:hlinkClick r:id="rId6"/>
              </a:rPr>
              <a:t>«Learn to Discern» </a:t>
            </a:r>
            <a:r>
              <a:rPr lang="el-GR" sz="1400" b="0" strike="noStrike">
                <a:solidFill>
                  <a:srgbClr val="808080"/>
                </a:solidFill>
                <a:latin typeface="Arial"/>
              </a:rPr>
              <a:t>– Εγχειρίδιο εκπαιδευτή για τον γραμματισμό στα μέσα επικοινωνίας από τον μη κερδοσκοπικό οργανισμό για την παγκόσμια ανάπτυξη και εκπαίδευση </a:t>
            </a:r>
            <a:r>
              <a:rPr lang="el-GR"/>
              <a:t/>
            </a:r>
            <a:br>
              <a:rPr lang="el-GR"/>
            </a:br>
            <a:r>
              <a:rPr lang="el-GR" sz="1400" b="0" strike="noStrike">
                <a:solidFill>
                  <a:srgbClr val="808080"/>
                </a:solidFill>
                <a:latin typeface="Arial"/>
              </a:rPr>
              <a:t>IREX</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l-GR" sz="1400" strike="noStrike">
                <a:solidFill>
                  <a:srgbClr val="808080"/>
                </a:solidFill>
                <a:latin typeface="Arial"/>
              </a:rPr>
              <a:t>Η </a:t>
            </a:r>
            <a:r>
              <a:rPr lang="el-GR" sz="1400" b="1" u="sng" strike="noStrike">
                <a:solidFill>
                  <a:srgbClr val="964277"/>
                </a:solidFill>
                <a:uFillTx/>
                <a:latin typeface="Arial"/>
                <a:hlinkClick r:id="rId7"/>
              </a:rPr>
              <a:t>ομάδα κατά της παραπληροφόρησης</a:t>
            </a:r>
            <a:r>
              <a:rPr lang="el-GR" sz="1400" strike="noStrike">
                <a:solidFill>
                  <a:srgbClr val="1D848A"/>
                </a:solidFill>
                <a:latin typeface="Arial"/>
              </a:rPr>
              <a:t> </a:t>
            </a:r>
            <a:r>
              <a:rPr lang="el-GR" sz="1400" b="0" strike="noStrike">
                <a:solidFill>
                  <a:srgbClr val="808080"/>
                </a:solidFill>
                <a:latin typeface="Arial"/>
              </a:rPr>
              <a:t>και η εκστρατεία</a:t>
            </a:r>
            <a:r>
              <a:rPr lang="el-GR" sz="1400" b="1" strike="noStrike">
                <a:solidFill>
                  <a:srgbClr val="808080"/>
                </a:solidFill>
                <a:latin typeface="Arial"/>
              </a:rPr>
              <a:t> «</a:t>
            </a:r>
            <a:r>
              <a:rPr lang="el-GR" sz="1400" b="1" u="sng" strike="noStrike">
                <a:solidFill>
                  <a:srgbClr val="964277"/>
                </a:solidFill>
                <a:uFillTx/>
                <a:latin typeface="Arial"/>
                <a:hlinkClick r:id="rId8"/>
              </a:rPr>
              <a:t>Think Before you Share</a:t>
            </a:r>
            <a:r>
              <a:rPr lang="el-GR" sz="1400" b="1" strike="noStrike">
                <a:solidFill>
                  <a:srgbClr val="808080"/>
                </a:solidFill>
                <a:latin typeface="Arial"/>
              </a:rPr>
              <a:t>» </a:t>
            </a:r>
            <a:r>
              <a:rPr lang="el-GR" sz="1400" b="0" strike="noStrike">
                <a:solidFill>
                  <a:srgbClr val="808080"/>
                </a:solidFill>
                <a:latin typeface="Arial"/>
              </a:rPr>
              <a:t>της ΕΕ</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ΣΥΜΒΟΥΛΕΣ ΓΙΑ ΠΕΡΙΣΣΟΤΕΡΕΣ ΠΛΗΡΟΦΟΡΙΕΣ – </a:t>
            </a:r>
            <a:r>
              <a:rPr lang="el-GR" sz="1800" b="1" strike="noStrike">
                <a:solidFill>
                  <a:srgbClr val="FFFFFF"/>
                </a:solidFill>
                <a:latin typeface="Arial"/>
              </a:rPr>
              <a:t>ΕΘΝΙΚΕΣ ΠΗΓΕΣ</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a:solidFill>
                  <a:srgbClr val="0A1641"/>
                </a:solidFill>
                <a:latin typeface="Arial"/>
              </a:rPr>
              <a:t>ΑΥΣΤΡΙΑ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6"/>
              </a:rPr>
              <a:t>Click &amp; Check</a:t>
            </a:r>
            <a:r>
              <a:rPr lang="el-GR"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ΒΕΛΓΙΟ</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ΒΟΥΛΓΑΡΙΑ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8"/>
              </a:rPr>
              <a:t>Gramoten</a:t>
            </a:r>
            <a:r>
              <a:rPr lang="el-GR"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ΚΡΟΑΤΙΑ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9"/>
              </a:rPr>
              <a:t>Ένωση για την επικοινωνία και τον πολιτισμό των μέσων μαζικής επικοινωνίας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0"/>
              </a:rPr>
              <a:t>Children of the media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1"/>
              </a:rPr>
              <a:t>Media Literacy Days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1017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dirty="0">
                <a:solidFill>
                  <a:srgbClr val="0A1641"/>
                </a:solidFill>
                <a:latin typeface="Arial"/>
              </a:rPr>
              <a:t>ΚΥΠΡΟΣ</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2"/>
              </a:rPr>
              <a:t>Combating</a:t>
            </a:r>
            <a:r>
              <a:rPr lang="el-GR" sz="1200" b="1" u="sng" strike="noStrike" dirty="0">
                <a:solidFill>
                  <a:srgbClr val="964277"/>
                </a:solidFill>
                <a:uFillTx/>
                <a:latin typeface="Arial"/>
                <a:hlinkClick r:id="rId12"/>
              </a:rPr>
              <a:t> </a:t>
            </a:r>
            <a:r>
              <a:rPr lang="el-GR" sz="1200" b="1" u="sng" strike="noStrike" dirty="0" err="1">
                <a:solidFill>
                  <a:srgbClr val="964277"/>
                </a:solidFill>
                <a:uFillTx/>
                <a:latin typeface="Arial"/>
                <a:hlinkClick r:id="rId12"/>
              </a:rPr>
              <a:t>Misinformation</a:t>
            </a:r>
            <a:r>
              <a:rPr lang="el-GR" sz="1200" b="1" u="sng" strike="noStrike" dirty="0">
                <a:solidFill>
                  <a:srgbClr val="964277"/>
                </a:solidFill>
                <a:uFillTx/>
                <a:latin typeface="Arial"/>
                <a:hlinkClick r:id="rId12"/>
              </a:rPr>
              <a:t> </a:t>
            </a:r>
            <a:r>
              <a:rPr lang="el-GR" sz="1200" b="1" u="sng" strike="noStrike" dirty="0" err="1">
                <a:solidFill>
                  <a:srgbClr val="964277"/>
                </a:solidFill>
                <a:uFillTx/>
                <a:latin typeface="Arial"/>
                <a:hlinkClick r:id="rId12"/>
              </a:rPr>
              <a:t>Through</a:t>
            </a:r>
            <a:r>
              <a:rPr lang="el-GR" sz="1200" b="1" u="sng" strike="noStrike" dirty="0">
                <a:solidFill>
                  <a:srgbClr val="964277"/>
                </a:solidFill>
                <a:uFillTx/>
                <a:latin typeface="Arial"/>
                <a:hlinkClick r:id="rId12"/>
              </a:rPr>
              <a:t> Media </a:t>
            </a:r>
            <a:r>
              <a:rPr lang="el-GR" sz="1200" b="1" u="sng" strike="noStrike" dirty="0" err="1">
                <a:solidFill>
                  <a:srgbClr val="964277"/>
                </a:solidFill>
                <a:uFillTx/>
                <a:latin typeface="Arial"/>
                <a:hlinkClick r:id="rId12"/>
              </a:rPr>
              <a:t>Literacy</a:t>
            </a:r>
            <a:r>
              <a:rPr lang="el-GR" sz="1200" b="1" u="sng" strike="noStrike" dirty="0">
                <a:solidFill>
                  <a:srgbClr val="964277"/>
                </a:solidFill>
                <a:uFillTx/>
                <a:latin typeface="Arial"/>
                <a:hlinkClick r:id="rId12"/>
              </a:rPr>
              <a:t> </a:t>
            </a:r>
          </a:p>
          <a:p>
            <a:pPr>
              <a:lnSpc>
                <a:spcPct val="90000"/>
              </a:lnSpc>
              <a:spcBef>
                <a:spcPts val="1199"/>
              </a:spcBef>
            </a:pPr>
            <a:endParaRPr lang="fr-BE" sz="1200" b="0" strike="noStrike" spc="-1" dirty="0">
              <a:latin typeface="Arial"/>
            </a:endParaRPr>
          </a:p>
          <a:p>
            <a:pPr>
              <a:lnSpc>
                <a:spcPct val="90000"/>
              </a:lnSpc>
              <a:spcBef>
                <a:spcPts val="1199"/>
              </a:spcBef>
            </a:pPr>
            <a:r>
              <a:rPr lang="el-GR" sz="1400" b="1" strike="noStrike" dirty="0" smtClean="0">
                <a:solidFill>
                  <a:srgbClr val="0A1641"/>
                </a:solidFill>
                <a:latin typeface="Arial"/>
              </a:rPr>
              <a:t>ΤΣΕΧΙΑ</a:t>
            </a:r>
            <a:endParaRPr lang="el-GR" sz="1400" b="1" strike="noStrike" dirty="0">
              <a:solidFill>
                <a:srgbClr val="0A1641"/>
              </a:solidFill>
              <a:latin typeface="Arial"/>
            </a:endParaRP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3"/>
              </a:rPr>
              <a:t>Clovekvtisni</a:t>
            </a:r>
            <a:r>
              <a:rPr lang="el-G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4"/>
              </a:rPr>
              <a:t>Fakescape</a:t>
            </a:r>
            <a:endParaRPr lang="el-GR"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5"/>
              </a:rPr>
              <a:t>Elpida</a:t>
            </a:r>
            <a:r>
              <a:rPr lang="el-GR"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el-GR" sz="1400" b="1" strike="noStrike" dirty="0">
                <a:solidFill>
                  <a:srgbClr val="0A1641"/>
                </a:solidFill>
                <a:latin typeface="Arial"/>
              </a:rPr>
              <a:t>ΔΑΝΙΑ</a:t>
            </a:r>
          </a:p>
          <a:p>
            <a:pPr marL="182880" indent="-182520">
              <a:lnSpc>
                <a:spcPct val="90000"/>
              </a:lnSpc>
              <a:spcBef>
                <a:spcPts val="1199"/>
              </a:spcBef>
              <a:buClr>
                <a:srgbClr val="40BAD2"/>
              </a:buClr>
              <a:buFont typeface="Wingdings 2" charset="2"/>
              <a:buChar char=""/>
            </a:pPr>
            <a:r>
              <a:rPr lang="el-GR" sz="1200" b="1" u="sng" strike="noStrike" dirty="0">
                <a:solidFill>
                  <a:srgbClr val="964277"/>
                </a:solidFill>
                <a:uFillTx/>
                <a:latin typeface="Arial"/>
                <a:hlinkClick r:id="rId16"/>
              </a:rPr>
              <a:t>International Media </a:t>
            </a:r>
            <a:r>
              <a:rPr lang="el-GR" sz="1200" b="1" u="sng" strike="noStrike" dirty="0" err="1">
                <a:solidFill>
                  <a:srgbClr val="964277"/>
                </a:solidFill>
                <a:uFillTx/>
                <a:latin typeface="Arial"/>
                <a:hlinkClick r:id="rId16"/>
              </a:rPr>
              <a:t>Support</a:t>
            </a:r>
            <a:r>
              <a:rPr lang="el-GR" sz="1200" b="1" u="sng" strike="noStrike" dirty="0">
                <a:solidFill>
                  <a:srgbClr val="964277"/>
                </a:solidFill>
                <a:uFillTx/>
                <a:latin typeface="Arial"/>
                <a:hlinkClick r:id="rId16"/>
              </a:rPr>
              <a:t> </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7"/>
              </a:rPr>
              <a:t>TjekDet</a:t>
            </a:r>
            <a:r>
              <a:rPr lang="el-G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dirty="0">
                <a:solidFill>
                  <a:srgbClr val="964277"/>
                </a:solidFill>
                <a:uFillTx/>
                <a:latin typeface="Arial"/>
              </a:rPr>
              <a:t>DR </a:t>
            </a:r>
            <a:r>
              <a:rPr lang="el-GR" sz="1200" b="1" u="sng" strike="noStrike" dirty="0" err="1">
                <a:solidFill>
                  <a:srgbClr val="964277"/>
                </a:solidFill>
                <a:uFillTx/>
                <a:latin typeface="Arial"/>
              </a:rPr>
              <a:t>Detektor</a:t>
            </a:r>
            <a:r>
              <a:rPr lang="el-G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dirty="0">
                <a:solidFill>
                  <a:srgbClr val="964277"/>
                </a:solidFill>
                <a:uFillTx/>
                <a:latin typeface="Arial"/>
              </a:rPr>
              <a:t>DR </a:t>
            </a:r>
            <a:r>
              <a:rPr lang="el-GR" sz="1200" b="1" u="sng" strike="noStrike" dirty="0" err="1">
                <a:solidFill>
                  <a:srgbClr val="964277"/>
                </a:solidFill>
                <a:uFillTx/>
                <a:latin typeface="Arial"/>
              </a:rPr>
              <a:t>Ultra</a:t>
            </a:r>
            <a:r>
              <a:rPr lang="el-GR" sz="1200" b="1" u="sng" strike="noStrike" dirty="0">
                <a:solidFill>
                  <a:srgbClr val="964277"/>
                </a:solidFill>
                <a:uFillTx/>
                <a:latin typeface="Arial"/>
                <a:hlinkClick r:id="rId18"/>
              </a:rPr>
              <a:t> </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9"/>
              </a:rPr>
              <a:t>Børneavisen</a:t>
            </a:r>
            <a:r>
              <a:rPr lang="el-G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rPr>
              <a:t>Danske</a:t>
            </a:r>
            <a:r>
              <a:rPr lang="el-GR" sz="1200" b="1" u="sng" strike="noStrike" dirty="0">
                <a:solidFill>
                  <a:srgbClr val="964277"/>
                </a:solidFill>
                <a:uFillTx/>
                <a:latin typeface="Arial"/>
              </a:rPr>
              <a:t> </a:t>
            </a:r>
            <a:r>
              <a:rPr lang="el-GR" sz="1200" b="1" u="sng" strike="noStrike" dirty="0" err="1">
                <a:solidFill>
                  <a:srgbClr val="964277"/>
                </a:solidFill>
                <a:uFillTx/>
                <a:latin typeface="Arial"/>
              </a:rPr>
              <a:t>Medier</a:t>
            </a:r>
            <a:r>
              <a:rPr lang="el-GR" sz="1200" b="1" u="sng" strike="noStrike" dirty="0">
                <a:solidFill>
                  <a:srgbClr val="964277"/>
                </a:solidFill>
                <a:uFillTx/>
                <a:latin typeface="Arial"/>
                <a:hlinkClick r:id="rId20"/>
              </a:rPr>
              <a:t> </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pic>
        <p:nvPicPr>
          <p:cNvPr id="647" name="Elemento grafico 14" descr="Collegamento"/>
          <p:cNvPicPr/>
          <p:nvPr/>
        </p:nvPicPr>
        <p:blipFill>
          <a:blip r:embed="rId21"/>
          <a:stretch/>
        </p:blipFill>
        <p:spPr>
          <a:xfrm>
            <a:off x="463680" y="2623680"/>
            <a:ext cx="1945440" cy="1945440"/>
          </a:xfrm>
          <a:prstGeom prst="rect">
            <a:avLst/>
          </a:prstGeom>
          <a:ln w="0">
            <a:noFill/>
          </a:ln>
        </p:spPr>
      </p:pic>
      <p:pic>
        <p:nvPicPr>
          <p:cNvPr id="648" name="Immagine 20"/>
          <p:cNvPicPr/>
          <p:nvPr/>
        </p:nvPicPr>
        <p:blipFill>
          <a:blip r:embed="rId22">
            <a:alphaModFix amt="19000"/>
          </a:blip>
          <a:stretch/>
        </p:blipFill>
        <p:spPr>
          <a:xfrm>
            <a:off x="92520" y="2184840"/>
            <a:ext cx="2799360" cy="29556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ΜΕΡΙΚΑ ΠΑΡΑΔΕΙΓΜΑΤΑ</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el-GR" sz="1400" b="1" strike="noStrike">
                <a:solidFill>
                  <a:srgbClr val="0B1741"/>
                </a:solidFill>
                <a:latin typeface="Arial"/>
              </a:rPr>
              <a:t>ΛΑΝΘΑΣΜΕΝΗ ΛΕΖΑΝΤΑ</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el-GR" sz="1400" b="1" strike="noStrike">
                <a:solidFill>
                  <a:srgbClr val="0B1741"/>
                </a:solidFill>
                <a:latin typeface="Arial"/>
              </a:rPr>
              <a:t>Η ΠΗΓΗ ΔΕΝ ΥΠΑΡΧΕΙ</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2200" b="1" strike="noStrike" dirty="0">
                <a:solidFill>
                  <a:srgbClr val="FFFFFF"/>
                </a:solidFill>
                <a:latin typeface="Arial"/>
              </a:rPr>
              <a:t>ΨΕΥΔΕΣ</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el-GR" sz="1400" b="1" strike="noStrike" dirty="0">
                <a:solidFill>
                  <a:srgbClr val="0A1641"/>
                </a:solidFill>
                <a:latin typeface="Arial"/>
              </a:rPr>
              <a:t>Η εικόνα ανήκει στον λογαριασμό ενός άλλου κοριτσιού που, από τη συγκεκριμένη γωνία, μοιάζει με την Γκρέτα.</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el-GR" sz="1400" b="1" strike="noStrike">
                <a:solidFill>
                  <a:srgbClr val="0A1641"/>
                </a:solidFill>
                <a:latin typeface="Arial"/>
              </a:rPr>
              <a:t>Το Dailypresser.com δεν είναι πραγματικός ειδησεογραφικός ιστότοπος και αυτή η ανάρτηση είναι εντελώς κατασκευασμένη.</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2400" b="1" strike="noStrike" dirty="0">
                <a:solidFill>
                  <a:srgbClr val="FFFFFF"/>
                </a:solidFill>
                <a:latin typeface="Arial"/>
              </a:rPr>
              <a:t>ΨΕΥΔΕΣ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ΠΡΟΤΑΣΕΙΣ ΓΙΑ ΠΕΡΑΙΤΕΡΩ ΕΝΑΣΧΟΛΗΣΗ – </a:t>
            </a:r>
            <a:r>
              <a:rPr lang="el-GR" sz="1800" b="1" strike="noStrike">
                <a:solidFill>
                  <a:srgbClr val="FFFFFF"/>
                </a:solidFill>
                <a:latin typeface="Arial"/>
              </a:rPr>
              <a:t>ΕΘΝΙΚΕΣ ΠΗΓΕΣ</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a:solidFill>
                  <a:srgbClr val="0A1641"/>
                </a:solidFill>
                <a:latin typeface="Arial"/>
              </a:rPr>
              <a:t>ΕΣΘΟΝΙΑ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Meediapädevuse nädal</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3"/>
              </a:rPr>
              <a:t>SALTO Participation &amp; Informa</a:t>
            </a:r>
            <a:r>
              <a:rPr lang="el-GR" sz="1400" b="1" u="sng" strike="noStrike">
                <a:solidFill>
                  <a:srgbClr val="964277"/>
                </a:solidFill>
                <a:uFillTx/>
                <a:latin typeface="Arial"/>
                <a:hlinkClick r:id="rId3"/>
              </a:rPr>
              <a:t>tion</a:t>
            </a:r>
          </a:p>
          <a:p>
            <a:pPr>
              <a:lnSpc>
                <a:spcPct val="90000"/>
              </a:lnSpc>
              <a:spcBef>
                <a:spcPts val="1199"/>
              </a:spcBef>
            </a:pPr>
            <a:endParaRPr lang="fr-BE" sz="1400" b="0" strike="noStrike" spc="-1">
              <a:latin typeface="Arial"/>
            </a:endParaRPr>
          </a:p>
          <a:p>
            <a:pPr>
              <a:lnSpc>
                <a:spcPct val="90000"/>
              </a:lnSpc>
              <a:spcBef>
                <a:spcPts val="1199"/>
              </a:spcBef>
            </a:pPr>
            <a:r>
              <a:rPr lang="el-GR" sz="1400" b="1" strike="noStrike">
                <a:solidFill>
                  <a:srgbClr val="0A1641"/>
                </a:solidFill>
                <a:latin typeface="Arial"/>
              </a:rPr>
              <a:t>ΦΙΝΛΑΝΔΙΑ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4"/>
              </a:rPr>
              <a:t>Media Literacy in Finland</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5"/>
              </a:rPr>
              <a:t>KAVI</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Media Literacy School</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6"/>
              </a:rPr>
              <a:t>Mediataitoviikko</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7"/>
              </a:rPr>
              <a:t>Mediakasvastus</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YLE Digitrennit</a:t>
            </a:r>
            <a:r>
              <a:rPr lang="el-GR" sz="1200" b="1" u="sng" strike="noStrike">
                <a:solidFill>
                  <a:srgbClr val="964277"/>
                </a:solidFill>
                <a:uFillTx/>
                <a:latin typeface="Arial"/>
                <a:hlinkClick r:id="rId8"/>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9"/>
              </a:rPr>
              <a:t>YLE</a:t>
            </a:r>
            <a:r>
              <a:rPr lang="el-GR" sz="1200" b="0" u="sng" strike="noStrike">
                <a:solidFill>
                  <a:srgbClr val="964277"/>
                </a:solidFill>
                <a:uFillTx/>
                <a:latin typeface="Arial"/>
                <a:hlinkClick r:id="rId9"/>
              </a:rPr>
              <a:t> </a:t>
            </a:r>
            <a:r>
              <a:rPr lang="el-GR" sz="1200" b="1" u="sng" strike="noStrike">
                <a:solidFill>
                  <a:srgbClr val="964277"/>
                </a:solidFill>
                <a:uFillTx/>
                <a:latin typeface="Arial"/>
                <a:hlinkClick r:id="rId9"/>
              </a:rPr>
              <a:t>Uutisluokka</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ΓΑΛΛΙΑ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0"/>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a:solidFill>
                  <a:srgbClr val="0A1641"/>
                </a:solidFill>
                <a:latin typeface="Arial"/>
              </a:rPr>
              <a:t>ΓΕΡΜΑΝΙΑ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Medienkompetenz stärken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1"/>
              </a:rPr>
              <a:t>SCHAU HIN! Was Dein Kind mit Medien macht</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Gutes Aufwachsen mit Medien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Surfen ohne Risiko</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App-Datenbank des Deutschen Jugendinstituts</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2"/>
              </a:rPr>
              <a:t>ACT ON! aktiv + selbstbestimmt online</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Kindersuchmaschine "Blinde Kuh“</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3"/>
              </a:rPr>
              <a:t>DW Akademie</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ΕΛΛΑΔΑ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4"/>
              </a:rPr>
              <a:t>Media Literacy Institute</a:t>
            </a:r>
            <a:r>
              <a:rPr lang="el-G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5"/>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16"/>
            <a:stretch/>
          </p:blipFill>
          <p:spPr>
            <a:xfrm>
              <a:off x="463680" y="2623680"/>
              <a:ext cx="1945440" cy="1945440"/>
            </a:xfrm>
            <a:prstGeom prst="rect">
              <a:avLst/>
            </a:prstGeom>
            <a:ln w="0">
              <a:noFill/>
            </a:ln>
          </p:spPr>
        </p:pic>
        <p:pic>
          <p:nvPicPr>
            <p:cNvPr id="655" name="Immagine 12"/>
            <p:cNvPicPr/>
            <p:nvPr/>
          </p:nvPicPr>
          <p:blipFill>
            <a:blip r:embed="rId17">
              <a:alphaModFix amt="19000"/>
            </a:blip>
            <a:stretch/>
          </p:blipFill>
          <p:spPr>
            <a:xfrm>
              <a:off x="92520" y="2184840"/>
              <a:ext cx="2799360" cy="2955600"/>
            </a:xfrm>
            <a:prstGeom prst="rect">
              <a:avLst/>
            </a:prstGeom>
            <a:ln w="0">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ΠΡΟΤΑΣΕΙΣ ΓΙΑ ΠΕΡΑΙΤΕΡΩ ΕΝΑΣΧΟΛΗΣΗ – </a:t>
            </a:r>
            <a:r>
              <a:rPr lang="el-GR" sz="1800" b="1" strike="noStrike">
                <a:solidFill>
                  <a:srgbClr val="FFFFFF"/>
                </a:solidFill>
                <a:latin typeface="Arial"/>
              </a:rPr>
              <a:t>ΕΘΝΙΚΕΣ ΠΗΓΕΣ</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a:solidFill>
                  <a:srgbClr val="0A1641"/>
                </a:solidFill>
                <a:latin typeface="Arial"/>
              </a:rPr>
              <a:t>ΟΥΓΓΑΡΙΑ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ΙΡΛΑΝΔΙΑ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ΙΤΑΛΙΑ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Pagella Politica</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5"/>
              </a:rPr>
              <a:t>Facta</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6"/>
              </a:rPr>
              <a:t>Media Education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7"/>
              </a:rPr>
              <a:t>Eurispes</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ΛΕΤΟΝΙΑ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8"/>
              </a:rPr>
              <a:t>Pilna doma (Πλήρης σκέψη)</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9"/>
              </a:rPr>
              <a:t>Re:Check</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0"/>
              </a:rPr>
              <a:t>CAPS un CIET jeb vilks manipulators</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1"/>
              </a:rPr>
              <a:t>Medijpratējs</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2"/>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dirty="0">
                <a:solidFill>
                  <a:srgbClr val="0A1641"/>
                </a:solidFill>
                <a:latin typeface="Arial"/>
              </a:rPr>
              <a:t>ΛΙΘΟΥΑΝΙΑ</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3"/>
              </a:rPr>
              <a:t>Draugiškas</a:t>
            </a:r>
            <a:r>
              <a:rPr lang="el-GR" sz="1200" b="1" u="sng" strike="noStrike" dirty="0">
                <a:solidFill>
                  <a:srgbClr val="964277"/>
                </a:solidFill>
                <a:uFillTx/>
                <a:latin typeface="Arial"/>
                <a:hlinkClick r:id="rId13"/>
              </a:rPr>
              <a:t> </a:t>
            </a:r>
            <a:r>
              <a:rPr lang="el-GR" sz="1200" b="1" u="sng" strike="noStrike" dirty="0" err="1">
                <a:solidFill>
                  <a:srgbClr val="964277"/>
                </a:solidFill>
                <a:uFillTx/>
                <a:latin typeface="Arial"/>
                <a:hlinkClick r:id="rId13"/>
              </a:rPr>
              <a:t>internetas</a:t>
            </a:r>
            <a:r>
              <a:rPr lang="el-GR" sz="1200" b="1" u="sng" strike="noStrike" dirty="0">
                <a:solidFill>
                  <a:srgbClr val="964277"/>
                </a:solidFill>
                <a:uFillTx/>
                <a:latin typeface="Arial"/>
                <a:hlinkClick r:id="rId13"/>
              </a:rPr>
              <a:t> (Φιλικό διαδίκτυο)</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4"/>
              </a:rPr>
              <a:t>Žinau</a:t>
            </a:r>
            <a:r>
              <a:rPr lang="el-GR" sz="1200" b="1" u="sng" strike="noStrike" dirty="0">
                <a:solidFill>
                  <a:srgbClr val="964277"/>
                </a:solidFill>
                <a:uFillTx/>
                <a:latin typeface="Arial"/>
                <a:hlinkClick r:id="rId14"/>
              </a:rPr>
              <a:t> </a:t>
            </a:r>
            <a:r>
              <a:rPr lang="el-GR" sz="1200" b="1" u="sng" strike="noStrike" dirty="0" err="1">
                <a:solidFill>
                  <a:srgbClr val="964277"/>
                </a:solidFill>
                <a:uFillTx/>
                <a:latin typeface="Arial"/>
                <a:hlinkClick r:id="rId14"/>
              </a:rPr>
              <a:t>viską</a:t>
            </a:r>
            <a:endParaRPr lang="el-GR"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15"/>
              </a:rPr>
              <a:t>Media</a:t>
            </a:r>
            <a:r>
              <a:rPr lang="el-GR" sz="1200" b="1" u="sng" strike="noStrike" dirty="0">
                <a:solidFill>
                  <a:srgbClr val="964277"/>
                </a:solidFill>
                <a:uFillTx/>
                <a:latin typeface="Arial"/>
                <a:hlinkClick r:id="rId15"/>
              </a:rPr>
              <a:t> </a:t>
            </a:r>
            <a:r>
              <a:rPr lang="el-GR" sz="1200" b="1" u="sng" strike="noStrike" dirty="0" err="1">
                <a:solidFill>
                  <a:srgbClr val="964277"/>
                </a:solidFill>
                <a:uFillTx/>
                <a:latin typeface="Arial"/>
                <a:hlinkClick r:id="rId15"/>
              </a:rPr>
              <a:t>literacy</a:t>
            </a:r>
            <a:r>
              <a:rPr lang="el-GR" sz="1200" b="1" u="sng" strike="noStrike" dirty="0">
                <a:solidFill>
                  <a:srgbClr val="964277"/>
                </a:solidFill>
                <a:uFillTx/>
                <a:latin typeface="Arial"/>
                <a:hlinkClick r:id="rId15"/>
              </a:rPr>
              <a:t> </a:t>
            </a:r>
            <a:r>
              <a:rPr lang="el-GR" sz="1200" b="1" u="sng" strike="noStrike" dirty="0" err="1">
                <a:solidFill>
                  <a:srgbClr val="964277"/>
                </a:solidFill>
                <a:uFillTx/>
                <a:latin typeface="Arial"/>
                <a:hlinkClick r:id="rId15"/>
              </a:rPr>
              <a:t>platform</a:t>
            </a:r>
            <a:endParaRPr lang="el-GR" sz="1200" b="1" u="sng" strike="noStrike" dirty="0">
              <a:solidFill>
                <a:srgbClr val="964277"/>
              </a:solidFill>
              <a:uFillTx/>
              <a:latin typeface="Arial"/>
              <a:hlinkClick r:id="rId15"/>
            </a:endParaRPr>
          </a:p>
          <a:p>
            <a:pPr marL="182880" indent="-182520">
              <a:lnSpc>
                <a:spcPct val="90000"/>
              </a:lnSpc>
              <a:spcBef>
                <a:spcPts val="1199"/>
              </a:spcBef>
              <a:buClr>
                <a:srgbClr val="40BAD2"/>
              </a:buClr>
              <a:buFont typeface="Wingdings 2" charset="2"/>
              <a:buChar char=""/>
            </a:pPr>
            <a:r>
              <a:rPr lang="el-GR" sz="1200" b="1" u="sng" strike="noStrike" dirty="0">
                <a:solidFill>
                  <a:srgbClr val="964277"/>
                </a:solidFill>
                <a:uFillTx/>
                <a:latin typeface="Arial"/>
                <a:hlinkClick r:id="rId16"/>
              </a:rPr>
              <a:t>Debunk.eu</a:t>
            </a:r>
          </a:p>
          <a:p>
            <a:pPr>
              <a:lnSpc>
                <a:spcPct val="90000"/>
              </a:lnSpc>
              <a:spcBef>
                <a:spcPts val="1199"/>
              </a:spcBef>
            </a:pPr>
            <a:endParaRPr lang="fr-BE" sz="1200" b="0" strike="noStrike" spc="-1" dirty="0">
              <a:latin typeface="Arial"/>
            </a:endParaRPr>
          </a:p>
          <a:p>
            <a:pPr>
              <a:lnSpc>
                <a:spcPct val="90000"/>
              </a:lnSpc>
              <a:spcBef>
                <a:spcPts val="1199"/>
              </a:spcBef>
            </a:pPr>
            <a:r>
              <a:rPr lang="el-GR" sz="1400" b="1" strike="noStrike" dirty="0">
                <a:solidFill>
                  <a:srgbClr val="0A1641"/>
                </a:solidFill>
                <a:latin typeface="Arial"/>
              </a:rPr>
              <a:t>ΛΟΥΞΕΜΒΟΥΡΓΟ</a:t>
            </a:r>
          </a:p>
          <a:p>
            <a:pPr marL="171360" indent="-171000">
              <a:lnSpc>
                <a:spcPct val="90000"/>
              </a:lnSpc>
              <a:spcBef>
                <a:spcPts val="1199"/>
              </a:spcBef>
              <a:buClr>
                <a:srgbClr val="40BAD2"/>
              </a:buClr>
              <a:buFont typeface="Arial"/>
              <a:buChar char="•"/>
            </a:pPr>
            <a:r>
              <a:rPr lang="el-GR" sz="1200" b="1" u="sng" strike="noStrike" dirty="0" err="1">
                <a:solidFill>
                  <a:srgbClr val="964277"/>
                </a:solidFill>
                <a:uFillTx/>
                <a:latin typeface="Arial"/>
                <a:hlinkClick r:id="rId17"/>
              </a:rPr>
              <a:t>Bee-secure</a:t>
            </a:r>
            <a:endParaRPr lang="el-GR" sz="1200" b="1" u="sng" strike="noStrike" dirty="0">
              <a:solidFill>
                <a:srgbClr val="964277"/>
              </a:solidFill>
              <a:uFillTx/>
              <a:latin typeface="Arial"/>
              <a:hlinkClick r:id="rId17"/>
            </a:endParaRPr>
          </a:p>
          <a:p>
            <a:pPr>
              <a:lnSpc>
                <a:spcPct val="90000"/>
              </a:lnSpc>
              <a:spcBef>
                <a:spcPts val="1199"/>
              </a:spcBef>
            </a:pPr>
            <a:endParaRPr lang="fr-BE" sz="1200" b="0" strike="noStrike" spc="-1" dirty="0">
              <a:latin typeface="Arial"/>
            </a:endParaRPr>
          </a:p>
          <a:p>
            <a:pPr>
              <a:lnSpc>
                <a:spcPct val="90000"/>
              </a:lnSpc>
              <a:spcBef>
                <a:spcPts val="1199"/>
              </a:spcBef>
            </a:pPr>
            <a:r>
              <a:rPr lang="el-GR" sz="1400" b="1" strike="noStrike" dirty="0">
                <a:solidFill>
                  <a:srgbClr val="0A1641"/>
                </a:solidFill>
                <a:latin typeface="Arial"/>
              </a:rPr>
              <a:t>ΜΑΛΤΑ</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rPr>
              <a:t>BeSmartOnline</a:t>
            </a:r>
            <a:r>
              <a:rPr lang="el-GR" sz="1200" b="1" u="sng" strike="noStrike" dirty="0">
                <a:solidFill>
                  <a:srgbClr val="964277"/>
                </a:solidFill>
                <a:uFillTx/>
                <a:latin typeface="Arial"/>
              </a:rPr>
              <a:t>!</a:t>
            </a:r>
            <a:r>
              <a:rPr lang="el-GR"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el-GR" sz="1400" b="1" strike="noStrike" dirty="0">
                <a:solidFill>
                  <a:srgbClr val="0A1641"/>
                </a:solidFill>
                <a:latin typeface="Arial"/>
              </a:rPr>
              <a:t>ΚΑΤΩ ΧΩΡΕΣ</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rPr>
              <a:t>Netwerk</a:t>
            </a:r>
            <a:r>
              <a:rPr lang="el-GR" sz="1200" b="1" u="sng" strike="noStrike" dirty="0">
                <a:solidFill>
                  <a:srgbClr val="964277"/>
                </a:solidFill>
                <a:uFillTx/>
                <a:latin typeface="Arial"/>
              </a:rPr>
              <a:t> </a:t>
            </a:r>
            <a:r>
              <a:rPr lang="el-GR" sz="1200" b="1" u="sng" strike="noStrike" dirty="0" err="1">
                <a:solidFill>
                  <a:srgbClr val="964277"/>
                </a:solidFill>
                <a:uFillTx/>
                <a:latin typeface="Arial"/>
              </a:rPr>
              <a:t>Mediawijsheid</a:t>
            </a:r>
            <a:r>
              <a:rPr lang="el-GR" sz="1200" b="1" u="sng" strike="noStrike" dirty="0">
                <a:solidFill>
                  <a:srgbClr val="964277"/>
                </a:solidFill>
                <a:uFillTx/>
                <a:latin typeface="Arial"/>
                <a:hlinkClick r:id="rId18"/>
              </a:rPr>
              <a:t>  </a:t>
            </a:r>
          </a:p>
          <a:p>
            <a:pPr marL="182880" indent="-182520">
              <a:lnSpc>
                <a:spcPct val="90000"/>
              </a:lnSpc>
              <a:spcBef>
                <a:spcPts val="1199"/>
              </a:spcBef>
              <a:buClr>
                <a:srgbClr val="40BAD2"/>
              </a:buClr>
              <a:buFont typeface="Wingdings 2" charset="2"/>
              <a:buChar char=""/>
            </a:pPr>
            <a:r>
              <a:rPr lang="el-GR" sz="1200" b="1" u="sng" strike="noStrike" dirty="0">
                <a:solidFill>
                  <a:srgbClr val="964277"/>
                </a:solidFill>
                <a:uFillTx/>
                <a:latin typeface="Arial"/>
                <a:hlinkClick r:id="rId19"/>
              </a:rPr>
              <a:t>European </a:t>
            </a:r>
            <a:r>
              <a:rPr lang="el-GR" sz="1200" b="1" u="sng" strike="noStrike" dirty="0" err="1">
                <a:solidFill>
                  <a:srgbClr val="964277"/>
                </a:solidFill>
                <a:uFillTx/>
                <a:latin typeface="Arial"/>
                <a:hlinkClick r:id="rId19"/>
              </a:rPr>
              <a:t>Journalism</a:t>
            </a:r>
            <a:r>
              <a:rPr lang="el-GR" sz="1200" b="1" u="sng" strike="noStrike" dirty="0">
                <a:solidFill>
                  <a:srgbClr val="964277"/>
                </a:solidFill>
                <a:uFillTx/>
                <a:latin typeface="Arial"/>
                <a:hlinkClick r:id="rId19"/>
              </a:rPr>
              <a:t> Centre </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20"/>
              </a:rPr>
              <a:t>Hoezomediawijs</a:t>
            </a:r>
            <a:r>
              <a:rPr lang="el-G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dirty="0" err="1">
                <a:solidFill>
                  <a:srgbClr val="964277"/>
                </a:solidFill>
                <a:uFillTx/>
                <a:latin typeface="Arial"/>
                <a:hlinkClick r:id="rId21"/>
              </a:rPr>
              <a:t>Bad</a:t>
            </a:r>
            <a:r>
              <a:rPr lang="el-GR" sz="1200" b="1" u="sng" strike="noStrike" dirty="0">
                <a:solidFill>
                  <a:srgbClr val="964277"/>
                </a:solidFill>
                <a:uFillTx/>
                <a:latin typeface="Arial"/>
                <a:hlinkClick r:id="rId21"/>
              </a:rPr>
              <a:t> </a:t>
            </a:r>
            <a:r>
              <a:rPr lang="el-GR" sz="1200" b="1" u="sng" strike="noStrike" dirty="0" err="1">
                <a:solidFill>
                  <a:srgbClr val="964277"/>
                </a:solidFill>
                <a:uFillTx/>
                <a:latin typeface="Arial"/>
                <a:hlinkClick r:id="rId21"/>
              </a:rPr>
              <a:t>News</a:t>
            </a:r>
            <a:endParaRPr lang="el-GR" sz="1200" b="1" u="sng" strike="noStrike" dirty="0">
              <a:solidFill>
                <a:srgbClr val="964277"/>
              </a:solidFill>
              <a:uFillTx/>
              <a:latin typeface="Arial"/>
              <a:hlinkClick r:id="rId21"/>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2"/>
            <a:stretch/>
          </p:blipFill>
          <p:spPr>
            <a:xfrm>
              <a:off x="463680" y="2623680"/>
              <a:ext cx="1945440" cy="1945440"/>
            </a:xfrm>
            <a:prstGeom prst="rect">
              <a:avLst/>
            </a:prstGeom>
            <a:ln w="0">
              <a:noFill/>
            </a:ln>
          </p:spPr>
        </p:pic>
        <p:pic>
          <p:nvPicPr>
            <p:cNvPr id="662"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ΠΡΟΤΑΣΕΙΣ ΓΙΑ ΠΕΡΑΙΤΕΡΩ ΕΝΑΣΧΟΛΗΣΗ – </a:t>
            </a:r>
            <a:r>
              <a:rPr lang="el-GR" sz="1800" b="1" strike="noStrike">
                <a:solidFill>
                  <a:srgbClr val="FFFFFF"/>
                </a:solidFill>
                <a:latin typeface="Arial"/>
              </a:rPr>
              <a:t>ΕΘΝΙΚΕΣ ΠΗΓΕΣ</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400" b="1" strike="noStrike">
                <a:solidFill>
                  <a:srgbClr val="0A1641"/>
                </a:solidFill>
                <a:latin typeface="Arial"/>
              </a:rPr>
              <a:t>ΠΟΛΩΝΙΑ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Stefan Batory Foundation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Journalistic Craft for Neighborhood</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3"/>
              </a:rPr>
              <a:t>Demagog</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Center for Citizenship Education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Nowoczesna Polska</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4"/>
              </a:rPr>
              <a:t>A Kid in the Web</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Panoptykon Foundation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5"/>
              </a:rPr>
              <a:t>Polish Association of Media Literacy</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6"/>
              </a:rPr>
              <a:t>The School with Class Foundation</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Wojownicy Klawiatury</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l-GR" sz="1400" b="1" strike="noStrike">
                <a:solidFill>
                  <a:srgbClr val="0A1641"/>
                </a:solidFill>
                <a:latin typeface="Arial"/>
              </a:rPr>
              <a:t>ΠΟΡΤΟΓΑΛΙΑ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7"/>
              </a:rPr>
              <a:t>MILObs</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8"/>
              </a:rPr>
              <a:t>Internet Segura</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9"/>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el-GR" sz="1400" b="1" strike="noStrike">
                <a:solidFill>
                  <a:srgbClr val="0A1641"/>
                </a:solidFill>
                <a:latin typeface="Arial"/>
              </a:rPr>
              <a:t>ΡΟΥΜΑΝΙΑ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0"/>
              </a:rPr>
              <a:t>ActiveWatch</a:t>
            </a:r>
            <a:r>
              <a:rPr lang="el-G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1"/>
              </a:rPr>
              <a:t>Factual</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2"/>
              </a:rPr>
              <a:t>Funky Citizens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Mediawise Society</a:t>
            </a:r>
            <a:r>
              <a:rPr lang="el-GR" sz="1200" b="1" u="sng" strike="noStrike">
                <a:solidFill>
                  <a:srgbClr val="964277"/>
                </a:solidFill>
                <a:uFillTx/>
                <a:latin typeface="Arial"/>
                <a:hlinkClick r:id="rId13"/>
              </a:rPr>
              <a:t>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el-GR" sz="1400" b="1" strike="noStrike">
                <a:solidFill>
                  <a:srgbClr val="0A1641"/>
                </a:solidFill>
                <a:latin typeface="Arial"/>
              </a:rPr>
              <a:t>ΣΛΟΒΑΚΙΑ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4"/>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15"/>
            <a:stretch/>
          </p:blipFill>
          <p:spPr>
            <a:xfrm>
              <a:off x="463680" y="2623680"/>
              <a:ext cx="1945440" cy="1945440"/>
            </a:xfrm>
            <a:prstGeom prst="rect">
              <a:avLst/>
            </a:prstGeom>
            <a:ln w="0">
              <a:noFill/>
            </a:ln>
          </p:spPr>
        </p:pic>
        <p:pic>
          <p:nvPicPr>
            <p:cNvPr id="669"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ΠΡΟΤΑΣΕΙΣ ΓΙΑ ΠΕΡΑΙΤΕΡΩ ΕΝΑΣΧΟΛΗΣΗ – </a:t>
            </a:r>
            <a:r>
              <a:rPr lang="el-GR" sz="1800" b="1" strike="noStrike">
                <a:solidFill>
                  <a:srgbClr val="FFFFFF"/>
                </a:solidFill>
                <a:latin typeface="Arial"/>
              </a:rPr>
              <a:t>ΕΘΝΙΚΕΣ ΠΗΓΕΣ</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400" b="1" strike="noStrike">
                <a:solidFill>
                  <a:srgbClr val="0A1641"/>
                </a:solidFill>
                <a:latin typeface="Arial"/>
              </a:rPr>
              <a:t>ΙΣΠΑΝΙΑ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Istituto RTVE</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3"/>
              </a:rPr>
              <a:t>Maldita</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4"/>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400" b="1" strike="noStrike">
                <a:solidFill>
                  <a:srgbClr val="0A1641"/>
                </a:solidFill>
                <a:latin typeface="Arial"/>
              </a:rPr>
              <a:t>ΣΛΟΒΕΝΙΑ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NE/JA Razbijalka Mitov</a:t>
            </a:r>
            <a:r>
              <a:rPr lang="el-GR" sz="1200" b="1" u="sng" strike="noStrike">
                <a:solidFill>
                  <a:srgbClr val="964277"/>
                </a:solidFill>
                <a:uFillTx/>
                <a:latin typeface="Arial"/>
                <a:hlinkClick r:id="rId5"/>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MIPI – medijska in informacijska pismenost</a:t>
            </a:r>
            <a:r>
              <a:rPr lang="el-G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6"/>
              </a:rPr>
              <a:t>Časoris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7"/>
              </a:rPr>
              <a:t>Otroci in mediji: iskanje resnice v svetu novic</a:t>
            </a:r>
            <a:r>
              <a:rPr lang="el-G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rPr>
              <a:t>Medijska pismenost</a:t>
            </a:r>
            <a:r>
              <a:rPr lang="el-G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8"/>
              </a:rPr>
              <a:t>Safe</a:t>
            </a:r>
            <a:r>
              <a:rPr lang="el-GR"/>
              <a:t/>
            </a:r>
            <a:br>
              <a:rPr lang="el-GR"/>
            </a:br>
            <a:r>
              <a:rPr lang="el-GR" sz="1200" b="1" strike="noStrike">
                <a:solidFill>
                  <a:srgbClr val="0A1641"/>
                </a:solidFill>
                <a:latin typeface="Arial"/>
              </a:rPr>
              <a:t> </a:t>
            </a:r>
          </a:p>
          <a:p>
            <a:pPr>
              <a:lnSpc>
                <a:spcPct val="90000"/>
              </a:lnSpc>
              <a:spcBef>
                <a:spcPts val="1199"/>
              </a:spcBef>
            </a:pPr>
            <a:r>
              <a:rPr lang="el-GR" sz="1400" b="1" strike="noStrike">
                <a:solidFill>
                  <a:srgbClr val="0A1641"/>
                </a:solidFill>
                <a:latin typeface="Arial"/>
              </a:rPr>
              <a:t>ΣΟΥΗΔΙΑ</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9"/>
              </a:rPr>
              <a:t>MIK för mig</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0"/>
              </a:rPr>
              <a:t>Swedish International Development Agency</a:t>
            </a:r>
          </a:p>
          <a:p>
            <a:pPr marL="182880" indent="-182520">
              <a:lnSpc>
                <a:spcPct val="90000"/>
              </a:lnSpc>
              <a:spcBef>
                <a:spcPts val="1199"/>
              </a:spcBef>
              <a:buClr>
                <a:srgbClr val="40BAD2"/>
              </a:buClr>
              <a:buFont typeface="Wingdings 2" charset="2"/>
              <a:buChar char=""/>
            </a:pPr>
            <a:r>
              <a:rPr lang="el-GR" sz="1200" b="1" u="sng" strike="noStrike">
                <a:solidFill>
                  <a:srgbClr val="964277"/>
                </a:solidFill>
                <a:uFillTx/>
                <a:latin typeface="Arial"/>
                <a:hlinkClick r:id="rId11"/>
              </a:rPr>
              <a:t>FOJO</a:t>
            </a:r>
            <a:r>
              <a:rPr lang="el-GR"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2"/>
            <a:stretch/>
          </p:blipFill>
          <p:spPr>
            <a:xfrm>
              <a:off x="463680" y="2623680"/>
              <a:ext cx="1945440" cy="1945440"/>
            </a:xfrm>
            <a:prstGeom prst="rect">
              <a:avLst/>
            </a:prstGeom>
            <a:ln w="0">
              <a:noFill/>
            </a:ln>
          </p:spPr>
        </p:pic>
        <p:pic>
          <p:nvPicPr>
            <p:cNvPr id="676" name="Immagine 12"/>
            <p:cNvPicPr/>
            <p:nvPr/>
          </p:nvPicPr>
          <p:blipFill>
            <a:blip r:embed="rId13">
              <a:alphaModFix amt="19000"/>
            </a:blip>
            <a:stretch/>
          </p:blipFill>
          <p:spPr>
            <a:xfrm>
              <a:off x="92520" y="2184840"/>
              <a:ext cx="2799360" cy="2955600"/>
            </a:xfrm>
            <a:prstGeom prst="rect">
              <a:avLst/>
            </a:prstGeom>
            <a:ln w="0">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ΣΧΕΔΙΟ ΜΑΘΗΜΑΤΟΣ</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el-GR" sz="2000" b="1" strike="noStrike" dirty="0">
                  <a:solidFill>
                    <a:srgbClr val="FFFFFF"/>
                  </a:solidFill>
                  <a:latin typeface="Arial"/>
                </a:rPr>
                <a:t>ΕΡΓΑΣΙΑ ΣΕ ΟΜΑΔΕΣ</a:t>
              </a:r>
            </a:p>
            <a:p>
              <a:pPr marL="457200">
                <a:lnSpc>
                  <a:spcPts val="1559"/>
                </a:lnSpc>
              </a:pPr>
              <a:r>
                <a:rPr lang="el-GR" sz="1400" b="1" strike="noStrike" dirty="0">
                  <a:solidFill>
                    <a:srgbClr val="FFFFFF"/>
                  </a:solidFill>
                  <a:latin typeface="Arial"/>
                </a:rPr>
                <a:t>ΠΕΡΙΠΤΩΣΙΟΛΟΓΙΚΕΣ ΜΕΛΕΤΕΣ</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el-GR" sz="2200" b="1" strike="noStrike" dirty="0">
                  <a:solidFill>
                    <a:srgbClr val="FFFFFF"/>
                  </a:solidFill>
                  <a:latin typeface="Arial"/>
                </a:rPr>
                <a:t>ΚΑΤΑΝΟΗΣΗ ΤΗΣ ΠΑΡΑΠΛΗΡΟΦΟΡΗΣ</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el-GR" sz="2200" b="1" strike="noStrike" dirty="0">
                  <a:solidFill>
                    <a:srgbClr val="FFFFFF"/>
                  </a:solidFill>
                  <a:latin typeface="Arial"/>
                </a:rPr>
                <a:t>ΠΑΡΟΥΣΙΑΣΕΙΣ</a:t>
              </a:r>
            </a:p>
            <a:p>
              <a:pPr marL="457200">
                <a:lnSpc>
                  <a:spcPts val="2259"/>
                </a:lnSpc>
              </a:pPr>
              <a:r>
                <a:rPr lang="el-GR" sz="2200" b="1" strike="noStrike" dirty="0">
                  <a:solidFill>
                    <a:srgbClr val="FFFFFF"/>
                  </a:solidFill>
                  <a:latin typeface="Arial"/>
                </a:rPr>
                <a:t>ΚΑΙ ΣΥΖΗΤΗΣΕΙΣ</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4000" b="1" strike="noStrike">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el-GR" sz="1600" b="1" strike="noStrike" dirty="0">
                  <a:solidFill>
                    <a:srgbClr val="FFFFFF"/>
                  </a:solidFill>
                  <a:latin typeface="Arial"/>
                </a:rPr>
                <a:t>ΣΥΝΟΠΤΙΚΗ ΠΑΡΟΥΣΙΑΣΗ ΚΑΙ ΣΥΜΒΟΥΛΕΣ ΓΙΑ ΠΕΡΙΣΣΟΤΕΡΕΣ ΠΛΗΡΟΦΟΡΙΕΣ</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4000" b="1" strike="noStrike">
                  <a:solidFill>
                    <a:srgbClr val="FFFFFF"/>
                  </a:solidFill>
                  <a:latin typeface="Arial"/>
                </a:rPr>
                <a:t>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ΚΑΤΑΝΟΗΣΗ ΤΗΣ ΠΑΡΑΠΛΗΡΟΦΟΡΗΣ</a:t>
            </a:r>
          </a:p>
        </p:txBody>
      </p:sp>
      <p:sp>
        <p:nvSpPr>
          <p:cNvPr id="329" name="CustomShape 2"/>
          <p:cNvSpPr/>
          <p:nvPr/>
        </p:nvSpPr>
        <p:spPr>
          <a:xfrm>
            <a:off x="3881160" y="1695290"/>
            <a:ext cx="289116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7000" b="1" strike="noStrike" dirty="0">
                <a:solidFill>
                  <a:srgbClr val="FF5D00"/>
                </a:solidFill>
                <a:latin typeface="Arial"/>
              </a:rPr>
              <a:t>Τι</a:t>
            </a:r>
          </a:p>
        </p:txBody>
      </p:sp>
      <p:sp>
        <p:nvSpPr>
          <p:cNvPr id="330" name="CustomShape 3"/>
          <p:cNvSpPr/>
          <p:nvPr/>
        </p:nvSpPr>
        <p:spPr>
          <a:xfrm>
            <a:off x="3881160" y="2835865"/>
            <a:ext cx="254052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7000" b="1" strike="noStrike" dirty="0">
                <a:solidFill>
                  <a:srgbClr val="164193"/>
                </a:solidFill>
                <a:latin typeface="Arial"/>
              </a:rPr>
              <a:t>Πώς</a:t>
            </a:r>
          </a:p>
        </p:txBody>
      </p:sp>
      <p:sp>
        <p:nvSpPr>
          <p:cNvPr id="331" name="CustomShape 4"/>
          <p:cNvSpPr/>
          <p:nvPr/>
        </p:nvSpPr>
        <p:spPr>
          <a:xfrm>
            <a:off x="3881160" y="4150497"/>
            <a:ext cx="266724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7000" b="1" strike="noStrike" dirty="0">
                <a:solidFill>
                  <a:srgbClr val="164193"/>
                </a:solidFill>
                <a:latin typeface="Arial"/>
              </a:rPr>
              <a:t>Πώς</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662185"/>
            <a:chOff x="6630480" y="2173680"/>
            <a:chExt cx="2128680" cy="662185"/>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200" b="1" strike="noStrike" dirty="0">
                  <a:solidFill>
                    <a:srgbClr val="FFFFFF"/>
                  </a:solidFill>
                  <a:latin typeface="Arial"/>
                </a:rPr>
                <a:t>είναι η παραπληροφόρηση; </a:t>
              </a:r>
            </a:p>
          </p:txBody>
        </p:sp>
        <p:sp>
          <p:nvSpPr>
            <p:cNvPr id="335" name="CustomShape 7"/>
            <p:cNvSpPr/>
            <p:nvPr/>
          </p:nvSpPr>
          <p:spPr>
            <a:xfrm>
              <a:off x="6630480" y="2560320"/>
              <a:ext cx="132552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200" b="1" strike="noStrike" dirty="0">
                  <a:solidFill>
                    <a:srgbClr val="FE5D00"/>
                  </a:solidFill>
                  <a:latin typeface="Arial"/>
                </a:rPr>
                <a:t>Παραδείγματα</a:t>
              </a:r>
            </a:p>
          </p:txBody>
        </p:sp>
        <p:sp>
          <p:nvSpPr>
            <p:cNvPr id="336" name="CustomShape 8"/>
            <p:cNvSpPr/>
            <p:nvPr/>
          </p:nvSpPr>
          <p:spPr>
            <a:xfrm rot="5400000">
              <a:off x="7790897" y="2622852"/>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2914921" cy="645625"/>
            <a:chOff x="6630479" y="4609440"/>
            <a:chExt cx="4017241" cy="645625"/>
          </a:xfrm>
        </p:grpSpPr>
        <p:sp>
          <p:nvSpPr>
            <p:cNvPr id="338" name="CustomShape 10"/>
            <p:cNvSpPr/>
            <p:nvPr/>
          </p:nvSpPr>
          <p:spPr>
            <a:xfrm>
              <a:off x="6630479" y="4979520"/>
              <a:ext cx="3030853" cy="2755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1200" b="1" strike="noStrike" dirty="0">
                  <a:solidFill>
                    <a:srgbClr val="164193"/>
                  </a:solidFill>
                  <a:latin typeface="Arial"/>
                </a:rPr>
                <a:t>Προτεινόμενες απαντήσεις</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l-GR" sz="1200" b="1" strike="noStrike" dirty="0">
                  <a:solidFill>
                    <a:srgbClr val="FFFFFF"/>
                  </a:solidFill>
                  <a:latin typeface="Arial"/>
                </a:rPr>
                <a:t>πρέπει να αντιμετωπίζουμε την παραπληροφόρηση; </a:t>
              </a:r>
            </a:p>
          </p:txBody>
        </p:sp>
        <p:sp>
          <p:nvSpPr>
            <p:cNvPr id="340" name="CustomShape 12"/>
            <p:cNvSpPr/>
            <p:nvPr/>
          </p:nvSpPr>
          <p:spPr>
            <a:xfrm rot="5400000">
              <a:off x="9589400" y="5042052"/>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652465"/>
            <a:chOff x="6630480" y="3362760"/>
            <a:chExt cx="2914920" cy="652465"/>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200" b="1" strike="noStrike" dirty="0">
                  <a:solidFill>
                    <a:srgbClr val="FFFFFF"/>
                  </a:solidFill>
                  <a:latin typeface="Arial"/>
                </a:rPr>
                <a:t>λειτουργεί η παραπληροφόρηση;</a:t>
              </a:r>
            </a:p>
          </p:txBody>
        </p:sp>
        <p:sp>
          <p:nvSpPr>
            <p:cNvPr id="343" name="CustomShape 15"/>
            <p:cNvSpPr/>
            <p:nvPr/>
          </p:nvSpPr>
          <p:spPr>
            <a:xfrm>
              <a:off x="6630480" y="3739680"/>
              <a:ext cx="1262520" cy="2755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1200" b="1" strike="noStrike" dirty="0">
                  <a:solidFill>
                    <a:srgbClr val="164193"/>
                  </a:solidFill>
                  <a:latin typeface="Arial"/>
                </a:rPr>
                <a:t>Παραδείγματα</a:t>
              </a:r>
            </a:p>
          </p:txBody>
        </p:sp>
        <p:sp>
          <p:nvSpPr>
            <p:cNvPr id="344" name="CustomShape 16"/>
            <p:cNvSpPr/>
            <p:nvPr/>
          </p:nvSpPr>
          <p:spPr>
            <a:xfrm rot="5400000">
              <a:off x="7803360" y="3802212"/>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ΤΙ ΕΙΝΑΙ Η ΠΑΡΑΠΛΗΡΟΦΟΡΗΣΗ</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200" b="1" strike="noStrike" dirty="0">
                <a:solidFill>
                  <a:srgbClr val="FFFFFF"/>
                </a:solidFill>
                <a:latin typeface="Arial"/>
              </a:rPr>
              <a:t>ΓΕΓΟΝΟΤΑ</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l-GR" sz="1400" b="1" strike="noStrike" dirty="0">
                <a:solidFill>
                  <a:srgbClr val="FFFFFF"/>
                </a:solidFill>
                <a:latin typeface="Arial"/>
              </a:rPr>
              <a:t>ΕΞΩΤΕΡΙΚΕΣ ΠΑΡΕΜΒΑΣΕΙΣ</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a:solidFill>
                  <a:srgbClr val="FFFFFF"/>
                </a:solidFill>
                <a:latin typeface="Arial"/>
              </a:rPr>
              <a:t>ΠΡΟΣΠΑΘΕΙΕΣ ΕΠΗΡΕΑΣΜΟΥ</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a:solidFill>
                  <a:srgbClr val="FFFFFF"/>
                </a:solidFill>
                <a:latin typeface="Arial"/>
              </a:rPr>
              <a:t>ΠΑΡΑ-ΠΛΗΡΟΦΟΡΗΣΗ</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a:solidFill>
                  <a:srgbClr val="FFFFFF"/>
                </a:solidFill>
                <a:latin typeface="Arial"/>
              </a:rPr>
              <a:t>ΓΝΩΜΕΣ</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a:solidFill>
                  <a:srgbClr val="FFFFFF"/>
                </a:solidFill>
                <a:latin typeface="Arial"/>
              </a:rPr>
              <a:t>ΕΣΦΑΛΜΕΝΗ ΠΛΗΡΟΦΟΡΗΣΗ</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l-GR" sz="1400" b="1" strike="noStrike">
                <a:solidFill>
                  <a:srgbClr val="FFFFFF"/>
                </a:solidFill>
                <a:latin typeface="Arial"/>
              </a:rPr>
              <a:t>ΣΑΤΙΡΑ ΚΑΙ ΧΙΟΥΜΟΡ</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el-GR" sz="2600" b="1" strike="noStrike" dirty="0">
                <a:solidFill>
                  <a:srgbClr val="FFFFFF"/>
                </a:solidFill>
                <a:latin typeface="Arial"/>
              </a:rPr>
              <a:t>ΤΙ ΕΙΝΑΙ ΠΡΑΓΜΑΤΙΚΟΤΗΤΑ </a:t>
            </a:r>
          </a:p>
          <a:p>
            <a:pPr>
              <a:lnSpc>
                <a:spcPts val="3781"/>
              </a:lnSpc>
            </a:pPr>
            <a:r>
              <a:rPr lang="el-GR" sz="2600" b="1" strike="noStrike" dirty="0">
                <a:solidFill>
                  <a:srgbClr val="FFFFFF"/>
                </a:solidFill>
                <a:latin typeface="Arial"/>
              </a:rPr>
              <a:t>ΤΙ ΕΙΝΑΙ ΦΑΝΤΑΣΙΑ</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ΤΙ ΕΙΝΑΙ Η ΠΑΡΑΠΛΗΡΟΦΟΡΗΣΗ – </a:t>
            </a:r>
            <a:r>
              <a:rPr lang="el-GR" sz="1800" b="1" strike="noStrike">
                <a:solidFill>
                  <a:srgbClr val="FFFFFF"/>
                </a:solidFill>
                <a:latin typeface="Arial"/>
              </a:rPr>
              <a:t>ΤΟ «ΑΝΤΙΕΜΒΟΛΙΑΣΤΙΚΟ» ΚΙΝΗΜΑ</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76000" y="398160"/>
            <a:ext cx="4698000" cy="6731640"/>
          </a:xfrm>
          <a:prstGeom prst="rect">
            <a:avLst/>
          </a:prstGeom>
          <a:ln w="0">
            <a:noFill/>
          </a:ln>
        </p:spPr>
      </p:pic>
      <p:sp>
        <p:nvSpPr>
          <p:cNvPr id="361" name="CustomShape 3"/>
          <p:cNvSpPr/>
          <p:nvPr/>
        </p:nvSpPr>
        <p:spPr>
          <a:xfrm>
            <a:off x="7147440" y="2609579"/>
            <a:ext cx="4155120" cy="6059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el-GR" sz="1400" b="1" strike="noStrike" dirty="0">
                <a:solidFill>
                  <a:srgbClr val="FFFFFF"/>
                </a:solidFill>
                <a:latin typeface="Arial"/>
              </a:rPr>
              <a:t>Ψευδή συμπεράσματα, κοινωνική ψευδαίσθηση</a:t>
            </a:r>
          </a:p>
        </p:txBody>
      </p:sp>
      <p:sp>
        <p:nvSpPr>
          <p:cNvPr id="362" name="CustomShape 4"/>
          <p:cNvSpPr/>
          <p:nvPr/>
        </p:nvSpPr>
        <p:spPr>
          <a:xfrm>
            <a:off x="7147440" y="3335505"/>
            <a:ext cx="4155120" cy="9996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el-GR" sz="1400" b="1" strike="noStrike" dirty="0">
                <a:solidFill>
                  <a:srgbClr val="FFFFFF"/>
                </a:solidFill>
                <a:latin typeface="Arial"/>
              </a:rPr>
              <a:t>Αποδιοπομπαίος τράγος, οι πραγματικές αιτίες του</a:t>
            </a:r>
            <a:r>
              <a:rPr lang="en-US" sz="1400" b="1" strike="noStrike" dirty="0">
                <a:solidFill>
                  <a:srgbClr val="FFFFFF"/>
                </a:solidFill>
                <a:latin typeface="Arial"/>
              </a:rPr>
              <a:t> </a:t>
            </a:r>
            <a:r>
              <a:rPr lang="el-GR" sz="1400" b="1" strike="noStrike" dirty="0">
                <a:solidFill>
                  <a:srgbClr val="FFFFFF"/>
                </a:solidFill>
                <a:latin typeface="Arial"/>
              </a:rPr>
              <a:t>αυτισμού ξεχνιούνται/ δεν αναλύονται</a:t>
            </a:r>
          </a:p>
        </p:txBody>
      </p:sp>
      <p:sp>
        <p:nvSpPr>
          <p:cNvPr id="363" name="CustomShape 5"/>
          <p:cNvSpPr/>
          <p:nvPr/>
        </p:nvSpPr>
        <p:spPr>
          <a:xfrm>
            <a:off x="7147440" y="4457401"/>
            <a:ext cx="4155120" cy="9004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el-GR" sz="1400" b="1" strike="noStrike" dirty="0">
                <a:solidFill>
                  <a:srgbClr val="FFFFFF"/>
                </a:solidFill>
                <a:latin typeface="Arial"/>
              </a:rPr>
              <a:t>Μακροπρόθεσμος αντίκτυπος: η μείωση</a:t>
            </a:r>
          </a:p>
          <a:p>
            <a:pPr algn="ctr">
              <a:lnSpc>
                <a:spcPts val="1661"/>
              </a:lnSpc>
            </a:pPr>
            <a:r>
              <a:rPr lang="el-GR" sz="1400" b="1" strike="noStrike" dirty="0">
                <a:solidFill>
                  <a:srgbClr val="FFFFFF"/>
                </a:solidFill>
                <a:latin typeface="Arial"/>
              </a:rPr>
              <a:t>στα ποσοστά εμβολιασμών συνεπάγεται μαζική επιδημία αργότερα</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ΤΙ ΕΙΝΑΙ Η ΠΑΡΑΠΛΗΡΟΦΟΡΗΣΗ – </a:t>
            </a:r>
            <a:r>
              <a:rPr lang="el-GR" sz="1800" b="1" strike="noStrike">
                <a:solidFill>
                  <a:srgbClr val="FFFFFF"/>
                </a:solidFill>
                <a:latin typeface="Arial"/>
              </a:rPr>
              <a:t>Η ΙΣΤΟΡΙΑ ΤΟΥ 5G ΠΟΥ ΠΡΟΚΑΛΕΙ ΚΟΡΟΝΟΪΟ</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gn="ctr">
              <a:lnSpc>
                <a:spcPct val="100000"/>
              </a:lnSpc>
            </a:pPr>
            <a:r>
              <a:rPr lang="el-GR" sz="1600" b="1" strike="noStrike" dirty="0">
                <a:solidFill>
                  <a:srgbClr val="FFFFFF"/>
                </a:solidFill>
                <a:latin typeface="Arial"/>
              </a:rPr>
              <a:t>ΕΛΕΥΘΕΡΙΑ ΤΗΣ ΕΚΦΡΑΣΗΣ</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gn="ctr">
              <a:lnSpc>
                <a:spcPts val="1899"/>
              </a:lnSpc>
            </a:pPr>
            <a:r>
              <a:rPr lang="el-GR" sz="1600" b="1" strike="noStrike">
                <a:solidFill>
                  <a:srgbClr val="FFFFFF"/>
                </a:solidFill>
                <a:latin typeface="Arial"/>
              </a:rPr>
              <a:t>ΕΠΙΦΥΛΑΚΤΙΚΟΤΗΤΑ ΣΧΕΤΙΚΑ</a:t>
            </a:r>
          </a:p>
          <a:p>
            <a:pPr algn="ctr">
              <a:lnSpc>
                <a:spcPts val="1899"/>
              </a:lnSpc>
            </a:pPr>
            <a:r>
              <a:rPr lang="el-GR" sz="1600" b="1" strike="noStrike">
                <a:solidFill>
                  <a:srgbClr val="FFFFFF"/>
                </a:solidFill>
                <a:latin typeface="Arial"/>
              </a:rPr>
              <a:t>ΜΕ ΤΙΣ ΕΠΙΠΤΩΣΕΙΣ ΣΤΗΝ ΥΓΕΙΑ</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gn="ctr">
              <a:lnSpc>
                <a:spcPct val="100000"/>
              </a:lnSpc>
            </a:pPr>
            <a:r>
              <a:rPr lang="el-GR" sz="1600" b="1" strike="noStrike" dirty="0">
                <a:solidFill>
                  <a:srgbClr val="FFFFFF"/>
                </a:solidFill>
                <a:latin typeface="Arial"/>
              </a:rPr>
              <a:t>ΒΛΑΒΗ ΣΤΟΥΣ ΠΥΡΓΟΥΣ 5G</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l-GR" sz="1600" b="1" strike="noStrike" dirty="0">
                <a:solidFill>
                  <a:srgbClr val="FFFFFF"/>
                </a:solidFill>
                <a:latin typeface="Arial"/>
              </a:rPr>
              <a:t>ΒΛΑΒΗ ΔΙΚΤΥΩΝ</a:t>
            </a:r>
          </a:p>
          <a:p>
            <a:pPr algn="ctr">
              <a:lnSpc>
                <a:spcPts val="1899"/>
              </a:lnSpc>
            </a:pPr>
            <a:r>
              <a:rPr lang="el-GR" sz="1600" b="1" strike="noStrike" dirty="0">
                <a:solidFill>
                  <a:srgbClr val="FFFFFF"/>
                </a:solidFill>
                <a:latin typeface="Arial"/>
              </a:rPr>
              <a:t>ΕΠΙΚΟΙΝΩΝΙΑΣ</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l-GR" sz="1600" b="1" strike="noStrike" dirty="0">
                <a:solidFill>
                  <a:srgbClr val="FFFFFF"/>
                </a:solidFill>
                <a:latin typeface="Arial"/>
              </a:rPr>
              <a:t>ΕΣΦΑΛΜΕΝΗ ΣΥΝΔΕΣΗ </a:t>
            </a:r>
          </a:p>
          <a:p>
            <a:pPr algn="ctr">
              <a:lnSpc>
                <a:spcPts val="1899"/>
              </a:lnSpc>
            </a:pPr>
            <a:r>
              <a:rPr lang="el-GR" sz="1600" b="1" strike="noStrike" dirty="0">
                <a:solidFill>
                  <a:srgbClr val="FFFFFF"/>
                </a:solidFill>
                <a:latin typeface="Arial"/>
              </a:rPr>
              <a:t>ΤΗΣ ΝΟΣΟΥ COVID-19 ΜΕ </a:t>
            </a:r>
          </a:p>
          <a:p>
            <a:pPr algn="ctr">
              <a:lnSpc>
                <a:spcPts val="1899"/>
              </a:lnSpc>
            </a:pPr>
            <a:r>
              <a:rPr lang="el-GR" sz="1600" b="1" strike="noStrike" dirty="0">
                <a:solidFill>
                  <a:srgbClr val="FFFFFF"/>
                </a:solidFill>
                <a:latin typeface="Arial"/>
              </a:rPr>
              <a:t>ΤΕΧΝΟΛΟΓΙΕΣ ΔΙΚΤΥΟΥ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l-GR" sz="1800" b="0" strike="noStrike">
                <a:solidFill>
                  <a:srgbClr val="FFFFFF"/>
                </a:solidFill>
                <a:latin typeface="Arial"/>
              </a:rPr>
              <a:t>ΤΙ ΕΙΝΑΙ Η ΠΑΡΑΠΛΗΡΟΦΟΡΗΣΗ – </a:t>
            </a:r>
            <a:r>
              <a:rPr lang="el-GR" sz="1800" b="1" strike="noStrike">
                <a:solidFill>
                  <a:srgbClr val="FFFFFF"/>
                </a:solidFill>
                <a:latin typeface="Arial"/>
              </a:rPr>
              <a:t>Η ΚΑΤΑΠΟΣΗ ΖΕΣΤΟΥ ΝΕΡΟΥ ΣΚΟΤΩΝΕΙ ΤΟΝ ΚΟΡΟΝΟΪΟ</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el-GR" sz="1600" b="1" strike="noStrike" dirty="0">
                <a:solidFill>
                  <a:srgbClr val="FFFFFF"/>
                </a:solidFill>
                <a:latin typeface="Arial"/>
              </a:rPr>
              <a:t>Η ΚΑΤΑΠΟΣΗ ΖΕΣΤΟΥ </a:t>
            </a:r>
          </a:p>
          <a:p>
            <a:pPr>
              <a:lnSpc>
                <a:spcPts val="1899"/>
              </a:lnSpc>
            </a:pPr>
            <a:r>
              <a:rPr lang="el-GR" sz="1600" b="1" strike="noStrike" dirty="0">
                <a:solidFill>
                  <a:srgbClr val="FFFFFF"/>
                </a:solidFill>
                <a:latin typeface="Arial"/>
              </a:rPr>
              <a:t>ΝΕΡΟΥ ΔΕΝ ΠΡΟΚΑΛΕΙ</a:t>
            </a:r>
          </a:p>
          <a:p>
            <a:pPr>
              <a:lnSpc>
                <a:spcPts val="1899"/>
              </a:lnSpc>
            </a:pPr>
            <a:r>
              <a:rPr lang="el-GR" sz="1600" b="1" strike="noStrike" dirty="0">
                <a:solidFill>
                  <a:srgbClr val="FFFFFF"/>
                </a:solidFill>
                <a:latin typeface="Arial"/>
              </a:rPr>
              <a:t>ΣΩΜΑΤΙΚΗ ΒΛΑΒΗ</a:t>
            </a:r>
          </a:p>
        </p:txBody>
      </p:sp>
      <p:sp>
        <p:nvSpPr>
          <p:cNvPr id="376" name="CustomShape 3"/>
          <p:cNvSpPr/>
          <p:nvPr/>
        </p:nvSpPr>
        <p:spPr>
          <a:xfrm>
            <a:off x="7292520" y="1088280"/>
            <a:ext cx="4458240" cy="137211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el-GR" sz="1600" b="1" strike="noStrike" dirty="0">
                <a:solidFill>
                  <a:srgbClr val="FFFFFF"/>
                </a:solidFill>
                <a:latin typeface="Arial"/>
              </a:rPr>
              <a:t>ΑΠΟΣΠΑ ΤΗΝ ΠΡΟΣΟΧΗ</a:t>
            </a:r>
          </a:p>
          <a:p>
            <a:pPr>
              <a:lnSpc>
                <a:spcPts val="1899"/>
              </a:lnSpc>
            </a:pPr>
            <a:r>
              <a:rPr lang="el-GR" sz="1600" b="1" strike="noStrike" dirty="0">
                <a:solidFill>
                  <a:srgbClr val="FFFFFF"/>
                </a:solidFill>
                <a:latin typeface="Arial"/>
              </a:rPr>
              <a:t>ΑΠΟ ΤΟΥΣ ΠΡΑΓΜΑΤΙΚΟΥΣ ΤΡΟΠΟΥΣ</a:t>
            </a:r>
          </a:p>
          <a:p>
            <a:pPr>
              <a:lnSpc>
                <a:spcPts val="1899"/>
              </a:lnSpc>
            </a:pPr>
            <a:r>
              <a:rPr lang="el-GR" sz="1600" b="1" strike="noStrike" dirty="0">
                <a:solidFill>
                  <a:srgbClr val="FFFFFF"/>
                </a:solidFill>
                <a:latin typeface="Arial"/>
              </a:rPr>
              <a:t>ΠΡΟΣΤΑΣΙΑΣ ΣΑΣ</a:t>
            </a:r>
          </a:p>
          <a:p>
            <a:pPr>
              <a:lnSpc>
                <a:spcPts val="1899"/>
              </a:lnSpc>
            </a:pPr>
            <a:r>
              <a:rPr lang="el-GR" sz="1400" b="0" strike="noStrike" dirty="0">
                <a:solidFill>
                  <a:srgbClr val="FFFFFF"/>
                </a:solidFill>
                <a:latin typeface="Arial"/>
              </a:rPr>
              <a:t>(πλύσιμο χεριών ή κοινωνική αποστασιοποίηση, </a:t>
            </a:r>
            <a:endParaRPr lang="en-US" sz="1400" b="0" strike="noStrike" dirty="0">
              <a:solidFill>
                <a:srgbClr val="FFFFFF"/>
              </a:solidFill>
              <a:latin typeface="Arial"/>
            </a:endParaRPr>
          </a:p>
          <a:p>
            <a:pPr>
              <a:lnSpc>
                <a:spcPts val="1899"/>
              </a:lnSpc>
            </a:pPr>
            <a:r>
              <a:rPr lang="el-GR" sz="1400" b="0" strike="noStrike" dirty="0">
                <a:solidFill>
                  <a:srgbClr val="FFFFFF"/>
                </a:solidFill>
                <a:latin typeface="Arial"/>
              </a:rPr>
              <a:t>μάσκα προσώπου)</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l-GR" sz="1600" b="1" strike="noStrike" dirty="0">
                <a:solidFill>
                  <a:srgbClr val="FFFFFF"/>
                </a:solidFill>
                <a:latin typeface="Arial"/>
              </a:rPr>
              <a:t>ΨΕΥΔΗΣ ΑΙΣΘΗΣΗ ΠΡΟΣΤΑΣΙΑΣ</a:t>
            </a:r>
          </a:p>
          <a:p>
            <a:pPr>
              <a:lnSpc>
                <a:spcPts val="1899"/>
              </a:lnSpc>
            </a:pPr>
            <a:r>
              <a:rPr lang="el-GR" sz="1600" b="1" strike="noStrike" dirty="0">
                <a:solidFill>
                  <a:srgbClr val="FFFFFF"/>
                </a:solidFill>
                <a:latin typeface="Arial"/>
              </a:rPr>
              <a:t>ΑΠΟ ΤΟΝ ΚΟΡΟΝΟΪΟ</a:t>
            </a:r>
          </a:p>
        </p:txBody>
      </p:sp>
      <p:sp>
        <p:nvSpPr>
          <p:cNvPr id="378" name="CustomShape 5"/>
          <p:cNvSpPr/>
          <p:nvPr/>
        </p:nvSpPr>
        <p:spPr>
          <a:xfrm>
            <a:off x="7292520" y="3695400"/>
            <a:ext cx="4125600" cy="130080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l-GR" sz="1600" b="1" strike="noStrike" dirty="0">
                <a:solidFill>
                  <a:srgbClr val="FFFFFF"/>
                </a:solidFill>
                <a:latin typeface="Arial"/>
              </a:rPr>
              <a:t>ΧΡΗΣΙΜΟΠΟΙΕΙ ΤΟΝ ΦΟΒΟ ΚΑΙ </a:t>
            </a:r>
          </a:p>
          <a:p>
            <a:pPr>
              <a:lnSpc>
                <a:spcPts val="1899"/>
              </a:lnSpc>
            </a:pPr>
            <a:r>
              <a:rPr lang="el-GR" sz="1600" b="1" strike="noStrike" dirty="0">
                <a:solidFill>
                  <a:srgbClr val="FFFFFF"/>
                </a:solidFill>
                <a:latin typeface="Arial"/>
              </a:rPr>
              <a:t>ΤΗΝ ΑΒΕΒΑΙΟΤΗΤΑ ΤΩΝ ΑΝΘΡΩΠΩΝ</a:t>
            </a:r>
            <a:endParaRPr lang="en-US" sz="1600" b="1" strike="noStrike" dirty="0">
              <a:solidFill>
                <a:srgbClr val="FFFFFF"/>
              </a:solidFill>
              <a:latin typeface="Arial"/>
            </a:endParaRPr>
          </a:p>
          <a:p>
            <a:pPr>
              <a:lnSpc>
                <a:spcPts val="1899"/>
              </a:lnSpc>
            </a:pPr>
            <a:r>
              <a:rPr lang="el-GR" sz="1600" b="1" strike="noStrike" dirty="0">
                <a:solidFill>
                  <a:srgbClr val="FFFFFF"/>
                </a:solidFill>
                <a:latin typeface="Arial"/>
              </a:rPr>
              <a:t>ΓΙΑ ΤΗ ΔΙΑΔΟΣΗ ΜΗ ΕΠΙΣΤΗΜΟΝΙΚΩΝ </a:t>
            </a:r>
            <a:endParaRPr lang="en-US" sz="1600" b="1" strike="noStrike" dirty="0">
              <a:solidFill>
                <a:srgbClr val="FFFFFF"/>
              </a:solidFill>
              <a:latin typeface="Arial"/>
            </a:endParaRPr>
          </a:p>
          <a:p>
            <a:pPr>
              <a:lnSpc>
                <a:spcPts val="1899"/>
              </a:lnSpc>
            </a:pPr>
            <a:r>
              <a:rPr lang="el-GR" sz="1600" b="1" strike="noStrike" dirty="0">
                <a:solidFill>
                  <a:srgbClr val="FFFFFF"/>
                </a:solidFill>
                <a:latin typeface="Arial"/>
              </a:rPr>
              <a:t>ΠΛΗΡΟΦΟΡΙΩΝ</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l-GR" sz="3200" b="1" strike="noStrike">
                <a:solidFill>
                  <a:srgbClr val="FFFFFF"/>
                </a:solidFill>
                <a:latin typeface="Arial"/>
              </a:rPr>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6415</Words>
  <Application>Microsoft Office PowerPoint</Application>
  <PresentationFormat>Widescreen</PresentationFormat>
  <Paragraphs>591</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2021-03-17T14:31:58Z</dcterms:created>
  <dcterms:modified xsi:type="dcterms:W3CDTF">2021-04-09T14:43:10Z</dcterms:modified>
  <dc:language/>
</cp:coreProperties>
</file>