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5.xml" ContentType="application/vnd.openxmlformats-officedocument.presentationml.notesSlide+xml"/>
  <Override PartName="/ppt/comments/comment2.xml" ContentType="application/vnd.openxmlformats-officedocument.presentationml.comment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6.xml" ContentType="application/vnd.openxmlformats-officedocument.presentationml.notesSlide+xml"/>
  <Override PartName="/ppt/comments/comment3.xml" ContentType="application/vnd.openxmlformats-officedocument.presentationml.comment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0.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1.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2.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3.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14.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15.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16.xml" ContentType="application/vnd.openxmlformats-officedocument.presentationml.notesSlide+xml"/>
  <Override PartName="/ppt/comments/comment4.xml" ContentType="application/vnd.openxmlformats-officedocument.presentationml.comment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17.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8.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19.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20.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21.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22.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23.xml" ContentType="application/vnd.openxmlformats-officedocument.presentationml.notesSlide+xml"/>
  <Override PartName="/ppt/comments/comment5.xml" ContentType="application/vnd.openxmlformats-officedocument.presentationml.comment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24.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25.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26.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27.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28.xml" ContentType="application/vnd.openxmlformats-officedocument.presentationml.notesSlide+xml"/>
  <Override PartName="/ppt/comments/comment6.xml" ContentType="application/vnd.openxmlformats-officedocument.presentationml.comment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29.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30.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31.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notesSlides/notesSlide32.xml" ContentType="application/vnd.openxmlformats-officedocument.presentationml.notesSlide+xml"/>
  <Override PartName="/ppt/tags/tag301.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012" initials="P" lastIdx="12" clrIdx="0">
    <p:extLst>
      <p:ext uri="{19B8F6BF-5375-455C-9EA6-DF929625EA0E}">
        <p15:presenceInfo xmlns:p15="http://schemas.microsoft.com/office/powerpoint/2012/main" userId="PC01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57514" autoAdjust="0"/>
  </p:normalViewPr>
  <p:slideViewPr>
    <p:cSldViewPr snapToGrid="0">
      <p:cViewPr varScale="1">
        <p:scale>
          <a:sx n="48" d="100"/>
          <a:sy n="48" d="100"/>
        </p:scale>
        <p:origin x="82" y="96"/>
      </p:cViewPr>
      <p:guideLst/>
    </p:cSldViewPr>
  </p:slideViewPr>
  <p:notesTextViewPr>
    <p:cViewPr>
      <p:scale>
        <a:sx n="1" d="1"/>
        <a:sy n="1" d="1"/>
      </p:scale>
      <p:origin x="0" y="-317"/>
    </p:cViewPr>
  </p:notesTextViewPr>
  <p:notesViewPr>
    <p:cSldViewPr snapToGrid="0">
      <p:cViewPr varScale="1">
        <p:scale>
          <a:sx n="84" d="100"/>
          <a:sy n="84" d="100"/>
        </p:scale>
        <p:origin x="3192" y="-32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12T08:09:12.223" idx="9">
    <p:pos x="10" y="10"/>
    <p:text>NDT : slide 5 et non 4 (cf. xliff)</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3-10T14:54:12.232" idx="1">
    <p:pos x="10" y="202"/>
    <p:text>dia 5 doc de ref</p:text>
    <p:extLst>
      <p:ext uri="{C676402C-5697-4E1C-873F-D02D1690AC5C}">
        <p15:threadingInfo xmlns:p15="http://schemas.microsoft.com/office/powerpoint/2012/main" timeZoneBias="0"/>
      </p:ext>
    </p:extLst>
  </p:cm>
  <p:cm authorId="1" dt="2021-03-10T14:55:09.808" idx="2">
    <p:pos x="106" y="298"/>
    <p:text>dia 5 doc de ref</p:text>
    <p:extLst>
      <p:ext uri="{C676402C-5697-4E1C-873F-D02D1690AC5C}">
        <p15:threadingInfo xmlns:p15="http://schemas.microsoft.com/office/powerpoint/2012/main" timeZoneBias="0"/>
      </p:ext>
    </p:extLst>
  </p:cm>
  <p:cm authorId="1" dt="2021-03-10T14:56:10.573" idx="3">
    <p:pos x="202" y="394"/>
    <p:text>dia 5 doc de ref</p:text>
    <p:extLst>
      <p:ext uri="{C676402C-5697-4E1C-873F-D02D1690AC5C}">
        <p15:threadingInfo xmlns:p15="http://schemas.microsoft.com/office/powerpoint/2012/main" timeZoneBias="0"/>
      </p:ext>
    </p:extLst>
  </p:cm>
  <p:cm authorId="1" dt="2021-03-10T14:56:17.349" idx="4">
    <p:pos x="298" y="490"/>
    <p:text>dia 5 doc de ref</p:text>
    <p:extLst>
      <p:ext uri="{C676402C-5697-4E1C-873F-D02D1690AC5C}">
        <p15:threadingInfo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3-10T14:57:40.149" idx="5">
    <p:pos x="10" y="202"/>
    <p:text>pas de guillemets en FR dans le doc de ref</p:text>
    <p:extLst>
      <p:ext uri="{C676402C-5697-4E1C-873F-D02D1690AC5C}">
        <p15:threadingInfo xmlns:p15="http://schemas.microsoft.com/office/powerpoint/2012/main" timeZoneBias="0"/>
      </p:ext>
    </p:extLst>
  </p:cm>
  <p:cm authorId="1" dt="2021-03-10T14:58:05.784" idx="6">
    <p:pos x="106" y="298"/>
    <p:text>dia 6 doc de ref</p:text>
    <p:extLst>
      <p:ext uri="{C676402C-5697-4E1C-873F-D02D1690AC5C}">
        <p15:threadingInfo xmlns:p15="http://schemas.microsoft.com/office/powerpoint/2012/main" timeZoneBias="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3-12T11:08:55.889" idx="10">
    <p:pos x="10" y="10"/>
    <p:text>cf. "tiktok.com"</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3-12T12:00:18.883" idx="11">
    <p:pos x="10" y="10"/>
    <p:text>étoffement mais pas certaine</p:text>
    <p:extLst>
      <p:ext uri="{C676402C-5697-4E1C-873F-D02D1690AC5C}">
        <p15:threadingInfo xmlns:p15="http://schemas.microsoft.com/office/powerpoint/2012/main" timeZoneBias="-60"/>
      </p:ext>
    </p:extLst>
  </p:cm>
  <p:cm authorId="1" dt="2021-03-12T12:06:58.064" idx="12">
    <p:pos x="146" y="146"/>
    <p:text>C'est long mais je ne parviens pas à raccourcir l'idée</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3-10T15:46:54.850" idx="8">
    <p:pos x="10" y="202"/>
    <p:text>doc de ref</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fr"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r>
              <a:rPr lang="sv-SE" sz="2000" b="1" baseline="0" dirty="0"/>
              <a:t>Quelle information est fausse?</a:t>
            </a:r>
          </a:p>
          <a:p>
            <a:pPr marL="216000" indent="-216000">
              <a:lnSpc>
                <a:spcPct val="100000"/>
              </a:lnSpc>
            </a:pPr>
            <a:endParaRPr lang="fr-BE" sz="2000" b="0" strike="noStrike" spc="-1" dirty="0">
              <a:latin typeface="Arial"/>
            </a:endParaRPr>
          </a:p>
          <a:p>
            <a:r>
              <a:rPr lang="fr-FR" sz="2000" noProof="0" dirty="0"/>
              <a:t>Échauffement</a:t>
            </a:r>
            <a:r>
              <a:rPr lang="en-GB" sz="2000" dirty="0"/>
              <a:t>:</a:t>
            </a:r>
            <a:r>
              <a:rPr lang="en-GB" sz="2000" baseline="0" dirty="0"/>
              <a:t> </a:t>
            </a:r>
            <a:r>
              <a:rPr lang="en-GB" sz="2000" dirty="0" err="1"/>
              <a:t>c</a:t>
            </a:r>
            <a:r>
              <a:rPr lang="en-GB" sz="2000" baseline="0" dirty="0" err="1"/>
              <a:t>ommençons</a:t>
            </a:r>
            <a:r>
              <a:rPr lang="en-GB" sz="2000" baseline="0" dirty="0"/>
              <a:t> par un </a:t>
            </a:r>
            <a:r>
              <a:rPr lang="en-GB" sz="2000" baseline="0" dirty="0" err="1"/>
              <a:t>exemple</a:t>
            </a:r>
            <a:r>
              <a:rPr lang="en-GB" sz="2000" baseline="0" dirty="0"/>
              <a:t> facile qui ne </a:t>
            </a:r>
            <a:r>
              <a:rPr lang="en-GB" sz="2000" baseline="0" dirty="0" err="1"/>
              <a:t>trompera</a:t>
            </a:r>
            <a:r>
              <a:rPr lang="en-GB" sz="2000" baseline="0" dirty="0"/>
              <a:t> </a:t>
            </a:r>
            <a:r>
              <a:rPr lang="en-GB" sz="2000" baseline="0" dirty="0" err="1"/>
              <a:t>probablement</a:t>
            </a:r>
            <a:r>
              <a:rPr lang="en-GB" sz="2000" baseline="0" dirty="0"/>
              <a:t> </a:t>
            </a:r>
            <a:r>
              <a:rPr lang="en-GB" sz="2000" baseline="0" dirty="0" err="1"/>
              <a:t>personne</a:t>
            </a:r>
            <a:r>
              <a:rPr lang="en-GB" sz="2000" baseline="0" dirty="0"/>
              <a:t>, </a:t>
            </a:r>
            <a:r>
              <a:rPr lang="en-GB" sz="2000" baseline="0" dirty="0" err="1"/>
              <a:t>mais</a:t>
            </a:r>
            <a:r>
              <a:rPr lang="en-GB" sz="2000" baseline="0" dirty="0"/>
              <a:t> qui </a:t>
            </a:r>
            <a:r>
              <a:rPr lang="en-GB" sz="2000" baseline="0" dirty="0" err="1"/>
              <a:t>pourrait</a:t>
            </a:r>
            <a:r>
              <a:rPr lang="en-GB" sz="2000" baseline="0" dirty="0"/>
              <a:t> </a:t>
            </a:r>
            <a:r>
              <a:rPr lang="en-GB" sz="2000" baseline="0" dirty="0" err="1"/>
              <a:t>vous</a:t>
            </a:r>
            <a:r>
              <a:rPr lang="en-GB" sz="2000" baseline="0" dirty="0"/>
              <a:t> faire </a:t>
            </a:r>
            <a:r>
              <a:rPr lang="en-GB" sz="2000" baseline="0" dirty="0" err="1"/>
              <a:t>rire</a:t>
            </a:r>
            <a:r>
              <a:rPr lang="en-GB" sz="2000" baseline="0" dirty="0"/>
              <a:t>.</a:t>
            </a:r>
          </a:p>
          <a:p>
            <a:endParaRPr lang="en-GB" sz="2000" baseline="0" dirty="0"/>
          </a:p>
          <a:p>
            <a:r>
              <a:rPr lang="sv-SE" sz="2000" baseline="0" dirty="0"/>
              <a:t>Source: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dirty="0">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ea typeface="Calibri" panose="020F0502020204030204" pitchFamily="34" charset="0"/>
              </a:rPr>
              <a:t>COMMENT FONCTIONNE LA DÉSINFORMATION?</a:t>
            </a:r>
            <a:endParaRPr lang="fr-BE" sz="1200" baseline="0" dirty="0">
              <a:effectLst/>
              <a:ea typeface="Calibri" panose="020F0502020204030204" pitchFamily="34" charset="0"/>
            </a:endParaRPr>
          </a:p>
          <a:p>
            <a:pPr>
              <a:lnSpc>
                <a:spcPct val="100000"/>
              </a:lnSpc>
              <a:tabLst>
                <a:tab pos="0" algn="l"/>
              </a:tabLst>
            </a:pPr>
            <a:endParaRPr lang="fr-BE" sz="1200" b="0" strike="noStrike" spc="-1" dirty="0">
              <a:latin typeface="Aria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BE" sz="1200" baseline="0" dirty="0">
                <a:effectLst/>
                <a:ea typeface="Calibri" panose="020F0502020204030204" pitchFamily="34" charset="0"/>
              </a:rPr>
              <a:t>Objectifs d’apprentissage:</a:t>
            </a:r>
          </a:p>
          <a:p>
            <a:pPr marL="171360" indent="-171000">
              <a:lnSpc>
                <a:spcPct val="100000"/>
              </a:lnSpc>
              <a:buClr>
                <a:srgbClr val="000000"/>
              </a:buClr>
              <a:buFont typeface="Wingdings" charset="2"/>
              <a:buChar char="-"/>
              <a:tabLst>
                <a:tab pos="0" algn="l"/>
              </a:tabLst>
            </a:pPr>
            <a:r>
              <a:rPr lang="en-IE" sz="1200" baseline="0" dirty="0" err="1">
                <a:effectLst/>
                <a:ea typeface="Calibri" panose="020F0502020204030204" pitchFamily="34" charset="0"/>
              </a:rPr>
              <a:t>Reconnaître</a:t>
            </a:r>
            <a:r>
              <a:rPr lang="en-IE" sz="1200" baseline="0" dirty="0">
                <a:effectLst/>
                <a:ea typeface="Calibri" panose="020F0502020204030204" pitchFamily="34" charset="0"/>
              </a:rPr>
              <a:t> les </a:t>
            </a:r>
            <a:r>
              <a:rPr lang="en-IE" sz="1200" baseline="0" dirty="0" err="1">
                <a:effectLst/>
                <a:ea typeface="Calibri" panose="020F0502020204030204" pitchFamily="34" charset="0"/>
              </a:rPr>
              <a:t>principaux</a:t>
            </a:r>
            <a:r>
              <a:rPr lang="en-IE" sz="1200" baseline="0" dirty="0">
                <a:effectLst/>
                <a:ea typeface="Calibri" panose="020F0502020204030204" pitchFamily="34" charset="0"/>
              </a:rPr>
              <a:t> </a:t>
            </a:r>
            <a:r>
              <a:rPr lang="en-IE" sz="1200" baseline="0" dirty="0" err="1">
                <a:effectLst/>
                <a:ea typeface="Calibri" panose="020F0502020204030204" pitchFamily="34" charset="0"/>
              </a:rPr>
              <a:t>acteurs</a:t>
            </a:r>
            <a:r>
              <a:rPr lang="en-IE" dirty="0">
                <a:ea typeface="Calibri" panose="020F0502020204030204" pitchFamily="34" charset="0"/>
              </a:rPr>
              <a:t>, </a:t>
            </a:r>
            <a:r>
              <a:rPr lang="en-IE" dirty="0" err="1">
                <a:ea typeface="Calibri" panose="020F0502020204030204" pitchFamily="34" charset="0"/>
              </a:rPr>
              <a:t>comportements</a:t>
            </a:r>
            <a:r>
              <a:rPr lang="en-IE" dirty="0">
                <a:ea typeface="Calibri" panose="020F0502020204030204" pitchFamily="34" charset="0"/>
              </a:rPr>
              <a:t> et </a:t>
            </a:r>
            <a:r>
              <a:rPr lang="en-IE" dirty="0" err="1">
                <a:ea typeface="Calibri" panose="020F0502020204030204" pitchFamily="34" charset="0"/>
              </a:rPr>
              <a:t>contenus</a:t>
            </a:r>
            <a:r>
              <a:rPr lang="en-IE" dirty="0">
                <a:ea typeface="Calibri" panose="020F0502020204030204" pitchFamily="34" charset="0"/>
              </a:rPr>
              <a:t> de la </a:t>
            </a:r>
            <a:r>
              <a:rPr lang="en-IE" dirty="0" err="1">
                <a:ea typeface="Calibri" panose="020F0502020204030204" pitchFamily="34" charset="0"/>
              </a:rPr>
              <a:t>désinformation</a:t>
            </a:r>
            <a:r>
              <a:rPr lang="en-IE" dirty="0">
                <a:ea typeface="Calibri" panose="020F0502020204030204" pitchFamily="34" charset="0"/>
              </a:rPr>
              <a:t>.</a:t>
            </a:r>
          </a:p>
          <a:p>
            <a:pPr marL="171360" indent="-171000">
              <a:lnSpc>
                <a:spcPct val="100000"/>
              </a:lnSpc>
              <a:buClr>
                <a:srgbClr val="000000"/>
              </a:buClr>
              <a:buFont typeface="Wingdings" charset="2"/>
              <a:buChar char="-"/>
              <a:tabLst>
                <a:tab pos="0" algn="l"/>
              </a:tabLst>
            </a:pPr>
            <a:r>
              <a:rPr lang="en-IE" sz="1200" baseline="0" dirty="0" err="1">
                <a:effectLst/>
                <a:ea typeface="Calibri" panose="020F0502020204030204" pitchFamily="34" charset="0"/>
              </a:rPr>
              <a:t>Comprendre</a:t>
            </a:r>
            <a:r>
              <a:rPr lang="en-IE" sz="1200" baseline="0" dirty="0">
                <a:effectLst/>
                <a:ea typeface="Calibri" panose="020F0502020204030204" pitchFamily="34" charset="0"/>
              </a:rPr>
              <a:t> que </a:t>
            </a:r>
            <a:r>
              <a:rPr lang="en-IE" sz="1200" baseline="0" dirty="0" err="1">
                <a:effectLst/>
                <a:ea typeface="Calibri" panose="020F0502020204030204" pitchFamily="34" charset="0"/>
              </a:rPr>
              <a:t>ceux</a:t>
            </a:r>
            <a:r>
              <a:rPr lang="en-IE" sz="1200" baseline="0" dirty="0">
                <a:effectLst/>
                <a:ea typeface="Calibri" panose="020F0502020204030204" pitchFamily="34" charset="0"/>
              </a:rPr>
              <a:t> qui </a:t>
            </a:r>
            <a:r>
              <a:rPr lang="en-IE" sz="1200" baseline="0" dirty="0" err="1">
                <a:effectLst/>
                <a:ea typeface="Calibri" panose="020F0502020204030204" pitchFamily="34" charset="0"/>
              </a:rPr>
              <a:t>diffusent</a:t>
            </a:r>
            <a:r>
              <a:rPr lang="en-IE" sz="1200" baseline="0" dirty="0">
                <a:effectLst/>
                <a:ea typeface="Calibri" panose="020F0502020204030204" pitchFamily="34" charset="0"/>
              </a:rPr>
              <a:t> de </a:t>
            </a:r>
            <a:r>
              <a:rPr lang="en-IE" sz="1200" baseline="0" dirty="0" err="1">
                <a:effectLst/>
                <a:ea typeface="Calibri" panose="020F0502020204030204" pitchFamily="34" charset="0"/>
              </a:rPr>
              <a:t>fausses</a:t>
            </a:r>
            <a:r>
              <a:rPr lang="en-IE" sz="1200" baseline="0" dirty="0">
                <a:effectLst/>
                <a:ea typeface="Calibri" panose="020F0502020204030204" pitchFamily="34" charset="0"/>
              </a:rPr>
              <a:t> </a:t>
            </a:r>
            <a:r>
              <a:rPr lang="en-IE" sz="1200" baseline="0" dirty="0" err="1">
                <a:effectLst/>
                <a:ea typeface="Calibri" panose="020F0502020204030204" pitchFamily="34" charset="0"/>
              </a:rPr>
              <a:t>informations</a:t>
            </a:r>
            <a:r>
              <a:rPr lang="en-IE" sz="1200" baseline="0" dirty="0">
                <a:effectLst/>
                <a:ea typeface="Calibri" panose="020F0502020204030204" pitchFamily="34" charset="0"/>
              </a:rPr>
              <a:t> </a:t>
            </a:r>
            <a:r>
              <a:rPr lang="fr-BE" sz="1200" baseline="0" dirty="0">
                <a:effectLst/>
                <a:ea typeface="Calibri" panose="020F0502020204030204" pitchFamily="34" charset="0"/>
              </a:rPr>
              <a:t>essaient souvent de susciter volontairement des réactions émotionnelles chez les lecteurs.</a:t>
            </a:r>
          </a:p>
          <a:p>
            <a:pPr marL="171360" marR="0" lvl="0" indent="-171000" algn="l" defTabSz="914400" rtl="0" eaLnBrk="1" fontAlgn="auto" latinLnBrk="0" hangingPunct="1">
              <a:lnSpc>
                <a:spcPct val="100000"/>
              </a:lnSpc>
              <a:spcBef>
                <a:spcPts val="0"/>
              </a:spcBef>
              <a:spcAft>
                <a:spcPts val="0"/>
              </a:spcAft>
              <a:buClr>
                <a:srgbClr val="000000"/>
              </a:buClr>
              <a:buSzTx/>
              <a:buFont typeface="Wingdings" charset="2"/>
              <a:buChar char="-"/>
              <a:tabLst>
                <a:tab pos="0" algn="l"/>
              </a:tabLst>
              <a:defRPr/>
            </a:pPr>
            <a:r>
              <a:rPr lang="en-IE" sz="1200" baseline="0" dirty="0" err="1">
                <a:effectLst/>
                <a:ea typeface="Calibri" panose="020F0502020204030204" pitchFamily="34" charset="0"/>
              </a:rPr>
              <a:t>Comprendre</a:t>
            </a:r>
            <a:r>
              <a:rPr lang="en-IE" sz="1200" baseline="0" dirty="0">
                <a:effectLst/>
                <a:ea typeface="Calibri" panose="020F0502020204030204" pitchFamily="34" charset="0"/>
              </a:rPr>
              <a:t> que nous </a:t>
            </a:r>
            <a:r>
              <a:rPr lang="en-IE" sz="1200" baseline="0" dirty="0" err="1">
                <a:effectLst/>
                <a:ea typeface="Calibri" panose="020F0502020204030204" pitchFamily="34" charset="0"/>
              </a:rPr>
              <a:t>sommes</a:t>
            </a:r>
            <a:r>
              <a:rPr lang="en-IE" sz="1200" baseline="0" dirty="0">
                <a:effectLst/>
                <a:ea typeface="Calibri" panose="020F0502020204030204" pitchFamily="34" charset="0"/>
              </a:rPr>
              <a:t> </a:t>
            </a:r>
            <a:r>
              <a:rPr lang="en-IE" sz="1200" baseline="0" dirty="0" err="1">
                <a:effectLst/>
                <a:ea typeface="Calibri" panose="020F0502020204030204" pitchFamily="34" charset="0"/>
              </a:rPr>
              <a:t>tous</a:t>
            </a:r>
            <a:r>
              <a:rPr lang="en-IE" sz="1200" baseline="0" dirty="0">
                <a:effectLst/>
                <a:ea typeface="Calibri" panose="020F0502020204030204" pitchFamily="34" charset="0"/>
              </a:rPr>
              <a:t> </a:t>
            </a:r>
            <a:r>
              <a:rPr lang="en-IE" sz="1200" baseline="0" dirty="0" err="1">
                <a:effectLst/>
                <a:ea typeface="Calibri" panose="020F0502020204030204" pitchFamily="34" charset="0"/>
              </a:rPr>
              <a:t>menacés</a:t>
            </a:r>
            <a:r>
              <a:rPr lang="en-IE" sz="1200" baseline="0" dirty="0">
                <a:effectLst/>
                <a:ea typeface="Calibri" panose="020F0502020204030204" pitchFamily="34" charset="0"/>
              </a:rPr>
              <a:t> par la </a:t>
            </a:r>
            <a:r>
              <a:rPr lang="en-IE" sz="1200" baseline="0" dirty="0" err="1">
                <a:effectLst/>
                <a:ea typeface="Calibri" panose="020F0502020204030204" pitchFamily="34" charset="0"/>
              </a:rPr>
              <a:t>désinformation</a:t>
            </a:r>
            <a:r>
              <a:rPr lang="en-IE" sz="1200" baseline="0" dirty="0">
                <a:effectLst/>
                <a:ea typeface="Calibri" panose="020F0502020204030204" pitchFamily="34" charset="0"/>
              </a:rPr>
              <a:t>; </a:t>
            </a:r>
            <a:r>
              <a:rPr lang="en-IE" sz="1200" baseline="0" dirty="0" err="1">
                <a:effectLst/>
                <a:ea typeface="Calibri" panose="020F0502020204030204" pitchFamily="34" charset="0"/>
              </a:rPr>
              <a:t>discuter</a:t>
            </a:r>
            <a:r>
              <a:rPr lang="en-IE" sz="1200" baseline="0" dirty="0">
                <a:effectLst/>
                <a:ea typeface="Calibri" panose="020F0502020204030204" pitchFamily="34" charset="0"/>
              </a:rPr>
              <a:t> des raisons pour </a:t>
            </a:r>
            <a:r>
              <a:rPr lang="en-IE" sz="1200" baseline="0" dirty="0" err="1">
                <a:effectLst/>
                <a:ea typeface="Calibri" panose="020F0502020204030204" pitchFamily="34" charset="0"/>
              </a:rPr>
              <a:t>lesquelles</a:t>
            </a:r>
            <a:r>
              <a:rPr lang="en-IE" sz="1200" baseline="0" dirty="0">
                <a:effectLst/>
                <a:ea typeface="Calibri" panose="020F0502020204030204" pitchFamily="34" charset="0"/>
              </a:rPr>
              <a:t> </a:t>
            </a:r>
            <a:r>
              <a:rPr lang="en-IE" sz="1200" baseline="0" dirty="0" err="1">
                <a:effectLst/>
                <a:ea typeface="Calibri" panose="020F0502020204030204" pitchFamily="34" charset="0"/>
              </a:rPr>
              <a:t>elle</a:t>
            </a:r>
            <a:r>
              <a:rPr lang="en-IE" sz="1200" baseline="0" dirty="0">
                <a:effectLst/>
                <a:ea typeface="Calibri" panose="020F0502020204030204" pitchFamily="34" charset="0"/>
              </a:rPr>
              <a:t> </a:t>
            </a:r>
            <a:r>
              <a:rPr lang="en-IE" sz="1200" baseline="0" dirty="0" err="1">
                <a:effectLst/>
                <a:ea typeface="Calibri" panose="020F0502020204030204" pitchFamily="34" charset="0"/>
              </a:rPr>
              <a:t>est</a:t>
            </a:r>
            <a:r>
              <a:rPr lang="en-IE" sz="1200" baseline="0" dirty="0">
                <a:effectLst/>
                <a:ea typeface="Calibri" panose="020F0502020204030204" pitchFamily="34" charset="0"/>
              </a:rPr>
              <a:t> </a:t>
            </a:r>
            <a:r>
              <a:rPr lang="en-IE" sz="1200" baseline="0" dirty="0" err="1">
                <a:effectLst/>
                <a:ea typeface="Calibri" panose="020F0502020204030204" pitchFamily="34" charset="0"/>
              </a:rPr>
              <a:t>dangereuse</a:t>
            </a:r>
            <a:r>
              <a:rPr lang="en-IE" sz="1200" baseline="0" dirty="0">
                <a:effectLst/>
                <a:ea typeface="Calibri" panose="020F0502020204030204" pitchFamily="34" charset="0"/>
              </a:rPr>
              <a:t>.</a:t>
            </a:r>
            <a:endParaRPr lang="fr-BE" sz="1200" b="0" strike="noStrike" spc="-1" dirty="0">
              <a:latin typeface="Arial"/>
            </a:endParaRPr>
          </a:p>
          <a:p>
            <a:pPr>
              <a:lnSpc>
                <a:spcPct val="100000"/>
              </a:lnSpc>
              <a:tabLst>
                <a:tab pos="0" algn="l"/>
              </a:tabLst>
            </a:pPr>
            <a:endParaRPr lang="fr-BE" sz="1200" b="0" strike="noStrike" spc="-1" dirty="0">
              <a:latin typeface="Arial"/>
            </a:endParaRPr>
          </a:p>
          <a:p>
            <a:pPr marL="0" lvl="0" indent="0" algn="l" rtl="0">
              <a:spcBef>
                <a:spcPts val="0"/>
              </a:spcBef>
              <a:spcAft>
                <a:spcPts val="0"/>
              </a:spcAft>
              <a:buNone/>
            </a:pPr>
            <a:r>
              <a:rPr lang="en-US" sz="2000" b="0" strike="noStrike" spc="-1" dirty="0">
                <a:latin typeface="Arial"/>
                <a:ea typeface="Calibri"/>
              </a:rPr>
              <a:t>Descriptions:</a:t>
            </a:r>
            <a:r>
              <a:rPr dirty="0"/>
              <a:t/>
            </a:r>
            <a:br>
              <a:rPr dirty="0"/>
            </a:br>
            <a:r>
              <a:rPr lang="en-US" sz="2000" b="0" strike="noStrike" spc="-1" dirty="0">
                <a:latin typeface="Arial"/>
                <a:ea typeface="Calibri"/>
              </a:rPr>
              <a:t>- </a:t>
            </a:r>
            <a:r>
              <a:rPr lang="en-US" sz="2000" dirty="0"/>
              <a:t>À </a:t>
            </a:r>
            <a:r>
              <a:rPr lang="en-US" sz="2000" dirty="0" err="1"/>
              <a:t>partir</a:t>
            </a:r>
            <a:r>
              <a:rPr lang="en-US" sz="2000" dirty="0"/>
              <a:t> de </a:t>
            </a:r>
            <a:r>
              <a:rPr lang="en-US" sz="2000" dirty="0" err="1"/>
              <a:t>quand</a:t>
            </a:r>
            <a:r>
              <a:rPr lang="en-US" sz="2000" dirty="0"/>
              <a:t> </a:t>
            </a:r>
            <a:r>
              <a:rPr lang="en-US" sz="2000" dirty="0" err="1"/>
              <a:t>commençons</a:t>
            </a:r>
            <a:r>
              <a:rPr lang="en-US" sz="2000" dirty="0"/>
              <a:t>-nous à </a:t>
            </a:r>
            <a:r>
              <a:rPr lang="en-US" sz="2000" dirty="0" err="1"/>
              <a:t>croire</a:t>
            </a:r>
            <a:r>
              <a:rPr lang="en-US" sz="2000" dirty="0"/>
              <a:t> </a:t>
            </a:r>
            <a:r>
              <a:rPr lang="en-US" sz="2000" dirty="0" err="1"/>
              <a:t>une</a:t>
            </a:r>
            <a:r>
              <a:rPr lang="en-US" sz="2000" dirty="0"/>
              <a:t> idée </a:t>
            </a:r>
            <a:r>
              <a:rPr lang="en-US" sz="2000" b="0" strike="noStrike" spc="-1" dirty="0">
                <a:latin typeface="Arial"/>
                <a:ea typeface="Calibri"/>
              </a:rPr>
              <a:t>et </a:t>
            </a:r>
            <a:r>
              <a:rPr lang="en-US" sz="2000" b="0" strike="noStrike" spc="-1" dirty="0" err="1">
                <a:latin typeface="Arial"/>
                <a:ea typeface="Calibri"/>
              </a:rPr>
              <a:t>quand</a:t>
            </a:r>
            <a:r>
              <a:rPr lang="en-US" sz="2000" b="0" strike="noStrike" spc="-1" dirty="0">
                <a:latin typeface="Arial"/>
                <a:ea typeface="Calibri"/>
              </a:rPr>
              <a:t> </a:t>
            </a:r>
            <a:r>
              <a:rPr lang="en-US" sz="2000" dirty="0" err="1"/>
              <a:t>sommes</a:t>
            </a:r>
            <a:r>
              <a:rPr lang="en-US" sz="2000" dirty="0"/>
              <a:t>-nous </a:t>
            </a:r>
            <a:r>
              <a:rPr lang="en-US" sz="2000" dirty="0" err="1"/>
              <a:t>prêts</a:t>
            </a:r>
            <a:r>
              <a:rPr lang="en-US" sz="2000" dirty="0"/>
              <a:t> à </a:t>
            </a:r>
            <a:r>
              <a:rPr lang="en-US" sz="2000" dirty="0" err="1"/>
              <a:t>franchir</a:t>
            </a:r>
            <a:r>
              <a:rPr lang="en-US" sz="2000" dirty="0"/>
              <a:t> un cap pour </a:t>
            </a:r>
            <a:r>
              <a:rPr lang="en-US" sz="2000" dirty="0" err="1"/>
              <a:t>soutenir</a:t>
            </a:r>
            <a:r>
              <a:rPr lang="en-US" sz="2000" dirty="0"/>
              <a:t> </a:t>
            </a:r>
            <a:r>
              <a:rPr lang="en-US" sz="2000" dirty="0" err="1"/>
              <a:t>cette</a:t>
            </a:r>
            <a:r>
              <a:rPr lang="en-US" sz="2000" dirty="0"/>
              <a:t> idée?</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en-GB" sz="2000" b="0" strike="noStrike" spc="-1" dirty="0">
                <a:latin typeface="Arial"/>
                <a:ea typeface="Calibri"/>
              </a:rPr>
              <a:t>- </a:t>
            </a:r>
            <a:r>
              <a:rPr lang="en-GB" sz="2000" dirty="0"/>
              <a:t>La </a:t>
            </a:r>
            <a:r>
              <a:rPr lang="en-GB" sz="2000" dirty="0" err="1"/>
              <a:t>désinformation</a:t>
            </a:r>
            <a:r>
              <a:rPr lang="en-GB" sz="2000" dirty="0"/>
              <a:t> </a:t>
            </a:r>
            <a:r>
              <a:rPr lang="en-GB" sz="2000" dirty="0" err="1"/>
              <a:t>est</a:t>
            </a:r>
            <a:r>
              <a:rPr lang="en-GB" sz="2000" dirty="0"/>
              <a:t> un </a:t>
            </a:r>
            <a:r>
              <a:rPr lang="en-GB" sz="2000" dirty="0" err="1"/>
              <a:t>processus</a:t>
            </a:r>
            <a:r>
              <a:rPr lang="en-GB" sz="2000" dirty="0"/>
              <a:t>, </a:t>
            </a:r>
            <a:r>
              <a:rPr lang="en-GB" sz="2000" dirty="0" err="1"/>
              <a:t>elle</a:t>
            </a:r>
            <a:r>
              <a:rPr lang="en-GB" sz="2000" dirty="0"/>
              <a:t> ne se met pas </a:t>
            </a:r>
            <a:r>
              <a:rPr lang="en-GB" sz="2000" dirty="0" err="1"/>
              <a:t>en</a:t>
            </a:r>
            <a:r>
              <a:rPr lang="en-GB" sz="2000" dirty="0"/>
              <a:t> place </a:t>
            </a:r>
            <a:r>
              <a:rPr lang="en-GB" sz="2000" dirty="0" err="1"/>
              <a:t>rapidement</a:t>
            </a:r>
            <a:r>
              <a:rPr lang="en-GB" sz="2000" dirty="0"/>
              <a:t>.</a:t>
            </a:r>
            <a:endParaRPr lang="fr-BE" sz="2000" b="0" strike="noStrike" spc="-1" dirty="0">
              <a:latin typeface="Arial"/>
            </a:endParaRPr>
          </a:p>
          <a:p>
            <a:pPr>
              <a:lnSpc>
                <a:spcPct val="100000"/>
              </a:lnSpc>
              <a:tabLst>
                <a:tab pos="0" algn="l"/>
              </a:tabLst>
            </a:pPr>
            <a:r>
              <a:rPr lang="en-GB" sz="2000" b="0" strike="noStrike" spc="-1" dirty="0">
                <a:latin typeface="Arial"/>
                <a:ea typeface="Calibri"/>
              </a:rPr>
              <a:t>- </a:t>
            </a:r>
            <a:r>
              <a:rPr lang="fr-BE" sz="2000" b="0" i="0" u="none" strike="noStrike" cap="none" dirty="0">
                <a:solidFill>
                  <a:srgbClr val="000000"/>
                </a:solidFill>
                <a:effectLst/>
                <a:ea typeface="Arial"/>
                <a:cs typeface="Arial"/>
                <a:sym typeface="Arial"/>
              </a:rPr>
              <a:t>Un faux rapport de recherche liant le vaccin contre la rougeole à l’autisme a été publié en 1998 </a:t>
            </a:r>
            <a:r>
              <a:rPr lang="en-GB" sz="2000" baseline="0" dirty="0">
                <a:sym typeface="Wingdings" panose="05000000000000000000" pitchFamily="2" charset="2"/>
              </a:rPr>
              <a:t> Les </a:t>
            </a:r>
            <a:r>
              <a:rPr lang="en-GB" sz="2000" baseline="0" dirty="0" err="1">
                <a:sym typeface="Wingdings" panose="05000000000000000000" pitchFamily="2" charset="2"/>
              </a:rPr>
              <a:t>fausses</a:t>
            </a:r>
            <a:r>
              <a:rPr lang="en-GB" sz="2000" baseline="0" dirty="0">
                <a:sym typeface="Wingdings" panose="05000000000000000000" pitchFamily="2" charset="2"/>
              </a:rPr>
              <a:t> </a:t>
            </a:r>
            <a:r>
              <a:rPr lang="en-GB" sz="2000" baseline="0" dirty="0" err="1">
                <a:sym typeface="Wingdings" panose="05000000000000000000" pitchFamily="2" charset="2"/>
              </a:rPr>
              <a:t>recherches</a:t>
            </a:r>
            <a:r>
              <a:rPr lang="en-GB" sz="2000" baseline="0" dirty="0">
                <a:sym typeface="Wingdings" panose="05000000000000000000" pitchFamily="2" charset="2"/>
              </a:rPr>
              <a:t> </a:t>
            </a:r>
            <a:r>
              <a:rPr lang="en-GB" sz="2000" baseline="0" dirty="0" err="1">
                <a:sym typeface="Wingdings" panose="05000000000000000000" pitchFamily="2" charset="2"/>
              </a:rPr>
              <a:t>alimentent</a:t>
            </a:r>
            <a:r>
              <a:rPr lang="en-GB" sz="2000" baseline="0" dirty="0">
                <a:sym typeface="Wingdings" panose="05000000000000000000" pitchFamily="2" charset="2"/>
              </a:rPr>
              <a:t> la </a:t>
            </a:r>
            <a:r>
              <a:rPr lang="en-GB" sz="2000" baseline="0" dirty="0" err="1">
                <a:sym typeface="Wingdings" panose="05000000000000000000" pitchFamily="2" charset="2"/>
              </a:rPr>
              <a:t>peur</a:t>
            </a:r>
            <a:r>
              <a:rPr lang="en-GB" sz="2000" baseline="0" dirty="0">
                <a:sym typeface="Wingdings" panose="05000000000000000000" pitchFamily="2" charset="2"/>
              </a:rPr>
              <a:t> de la vaccination, </a:t>
            </a:r>
            <a:r>
              <a:rPr lang="en-GB" sz="2000" baseline="0" dirty="0" err="1">
                <a:sym typeface="Wingdings" panose="05000000000000000000" pitchFamily="2" charset="2"/>
              </a:rPr>
              <a:t>entraînant</a:t>
            </a:r>
            <a:r>
              <a:rPr lang="en-GB" sz="2000" baseline="0" dirty="0">
                <a:sym typeface="Wingdings" panose="05000000000000000000" pitchFamily="2" charset="2"/>
              </a:rPr>
              <a:t> </a:t>
            </a:r>
            <a:r>
              <a:rPr lang="en-GB" sz="2000" baseline="0" dirty="0" err="1">
                <a:sym typeface="Wingdings" panose="05000000000000000000" pitchFamily="2" charset="2"/>
              </a:rPr>
              <a:t>ainsi</a:t>
            </a:r>
            <a:r>
              <a:rPr lang="en-GB" sz="2000" baseline="0" dirty="0">
                <a:sym typeface="Wingdings" panose="05000000000000000000" pitchFamily="2" charset="2"/>
              </a:rPr>
              <a:t> </a:t>
            </a:r>
            <a:r>
              <a:rPr lang="en-GB" sz="2000" baseline="0" dirty="0" err="1">
                <a:sym typeface="Wingdings" panose="05000000000000000000" pitchFamily="2" charset="2"/>
              </a:rPr>
              <a:t>une</a:t>
            </a:r>
            <a:r>
              <a:rPr lang="en-GB" sz="2000" baseline="0" dirty="0">
                <a:sym typeface="Wingdings" panose="05000000000000000000" pitchFamily="2" charset="2"/>
              </a:rPr>
              <a:t> recrudescence des </a:t>
            </a:r>
            <a:r>
              <a:rPr lang="en-GB" sz="2000" baseline="0" dirty="0" err="1">
                <a:sym typeface="Wingdings" panose="05000000000000000000" pitchFamily="2" charset="2"/>
              </a:rPr>
              <a:t>cas</a:t>
            </a:r>
            <a:r>
              <a:rPr lang="en-GB" sz="2000" baseline="0" dirty="0">
                <a:sym typeface="Wingdings" panose="05000000000000000000" pitchFamily="2" charset="2"/>
              </a:rPr>
              <a:t> de </a:t>
            </a:r>
            <a:r>
              <a:rPr lang="en-GB" sz="2000" baseline="0" dirty="0" err="1">
                <a:sym typeface="Wingdings" panose="05000000000000000000" pitchFamily="2" charset="2"/>
              </a:rPr>
              <a:t>rougeole</a:t>
            </a:r>
            <a:r>
              <a:rPr lang="en-GB" sz="2000" baseline="0" dirty="0">
                <a:sym typeface="Wingdings" panose="05000000000000000000" pitchFamily="2" charset="2"/>
              </a:rPr>
              <a:t>.</a:t>
            </a:r>
          </a:p>
          <a:p>
            <a:pPr>
              <a:lnSpc>
                <a:spcPct val="100000"/>
              </a:lnSpc>
              <a:tabLst>
                <a:tab pos="0" algn="l"/>
              </a:tabLst>
            </a:pPr>
            <a:r>
              <a:rPr lang="en-US" sz="2000" b="0" strike="noStrike" spc="-1" dirty="0">
                <a:solidFill>
                  <a:srgbClr val="000000"/>
                </a:solidFill>
                <a:latin typeface="Times New Roman"/>
                <a:ea typeface="Arial"/>
              </a:rPr>
              <a:t>- </a:t>
            </a:r>
            <a:r>
              <a:rPr lang="fr-BE" sz="2000" dirty="0"/>
              <a:t>Motivation à soutenir une idée/une cause dans un intérêt politique ou financier.</a:t>
            </a:r>
            <a:endParaRPr lang="fr-BE" sz="2000" b="0" strike="noStrike" spc="-1" dirty="0">
              <a:latin typeface="Arial"/>
            </a:endParaRPr>
          </a:p>
          <a:p>
            <a:pPr>
              <a:lnSpc>
                <a:spcPct val="100000"/>
              </a:lnSpc>
              <a:tabLst>
                <a:tab pos="0" algn="l"/>
              </a:tabLst>
            </a:pPr>
            <a:r>
              <a:rPr lang="en-GB" sz="1200" b="0" strike="noStrike" spc="-1" dirty="0">
                <a:solidFill>
                  <a:srgbClr val="000000"/>
                </a:solidFill>
                <a:latin typeface="Times New Roman"/>
                <a:ea typeface="Arial"/>
              </a:rPr>
              <a:t>- </a:t>
            </a:r>
            <a:r>
              <a:rPr lang="fr-BE" sz="1200" b="0" i="0" u="none" strike="noStrike" cap="none" dirty="0">
                <a:solidFill>
                  <a:srgbClr val="000000"/>
                </a:solidFill>
                <a:effectLst/>
                <a:ea typeface="Arial"/>
                <a:cs typeface="Arial"/>
                <a:sym typeface="Arial"/>
              </a:rPr>
              <a:t>Les élèves sont encouragés à réfléchir au fait qu’aucun véritable débat ne peut avoir lieu si chacun ne peut pas se faire d’opinion en connaissance de cause et en se fondant sur des faits; si toutes les opinions sont acceptables, la diffusion de mensonges ne l’est pas</a:t>
            </a:r>
            <a:r>
              <a:rPr lang="en-GB" sz="1200" b="0" strike="noStrike" spc="-1" dirty="0">
                <a:solidFill>
                  <a:srgbClr val="000000"/>
                </a:solidFill>
                <a:latin typeface="Times New Roman"/>
                <a:ea typeface="Arial"/>
              </a:rPr>
              <a:t>.</a:t>
            </a: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marL="0" lvl="0" indent="0" algn="l" rtl="0">
              <a:spcBef>
                <a:spcPts val="0"/>
              </a:spcBef>
              <a:spcAft>
                <a:spcPts val="0"/>
              </a:spcAft>
              <a:buNone/>
            </a:pPr>
            <a:r>
              <a:rPr lang="en-GB" sz="2000" dirty="0" err="1"/>
              <a:t>Sujets</a:t>
            </a:r>
            <a:r>
              <a:rPr lang="en-GB" sz="2000" dirty="0"/>
              <a:t> de discussion:</a:t>
            </a:r>
            <a:br>
              <a:rPr lang="en-GB" sz="2000" dirty="0"/>
            </a:br>
            <a:endParaRPr lang="en-GB" sz="2000" dirty="0"/>
          </a:p>
          <a:p>
            <a:pPr marL="171360" indent="-171000">
              <a:lnSpc>
                <a:spcPct val="100000"/>
              </a:lnSpc>
              <a:buClr>
                <a:srgbClr val="000000"/>
              </a:buClr>
              <a:buFont typeface="StarSymbol"/>
              <a:buChar char="-"/>
              <a:tabLst>
                <a:tab pos="0" algn="l"/>
              </a:tabLst>
            </a:pPr>
            <a:r>
              <a:rPr lang="en-US" sz="2000" dirty="0"/>
              <a:t>La mise </a:t>
            </a:r>
            <a:r>
              <a:rPr lang="en-US" sz="2000" dirty="0" err="1"/>
              <a:t>en</a:t>
            </a:r>
            <a:r>
              <a:rPr lang="en-US" sz="2000" dirty="0"/>
              <a:t> exergue des </a:t>
            </a:r>
            <a:r>
              <a:rPr lang="en-US" sz="2000" dirty="0" err="1"/>
              <a:t>différences</a:t>
            </a:r>
            <a:r>
              <a:rPr lang="en-US" sz="2000" dirty="0"/>
              <a:t> </a:t>
            </a:r>
            <a:r>
              <a:rPr lang="en-US" sz="2000" dirty="0" err="1"/>
              <a:t>est</a:t>
            </a:r>
            <a:r>
              <a:rPr lang="en-US" sz="2000" dirty="0"/>
              <a:t> un </a:t>
            </a:r>
            <a:r>
              <a:rPr lang="en-US" sz="2000" dirty="0" err="1"/>
              <a:t>outil</a:t>
            </a:r>
            <a:r>
              <a:rPr lang="en-US" sz="2000" dirty="0"/>
              <a:t> qui </a:t>
            </a:r>
            <a:r>
              <a:rPr lang="en-US" sz="2000" dirty="0" err="1"/>
              <a:t>permet</a:t>
            </a:r>
            <a:r>
              <a:rPr lang="en-US" sz="2000" dirty="0"/>
              <a:t> </a:t>
            </a:r>
            <a:r>
              <a:rPr lang="en-US" sz="2000" dirty="0" err="1"/>
              <a:t>d’affaiblir</a:t>
            </a:r>
            <a:r>
              <a:rPr lang="en-US" sz="2000" dirty="0"/>
              <a:t> </a:t>
            </a:r>
            <a:r>
              <a:rPr lang="en-US" sz="2000" dirty="0" err="1"/>
              <a:t>une</a:t>
            </a:r>
            <a:r>
              <a:rPr lang="en-US" sz="2000" dirty="0"/>
              <a:t> </a:t>
            </a:r>
            <a:r>
              <a:rPr lang="en-US" sz="2000" dirty="0" err="1"/>
              <a:t>communauté</a:t>
            </a:r>
            <a:r>
              <a:rPr lang="en-US" sz="2000" dirty="0"/>
              <a:t>.</a:t>
            </a:r>
          </a:p>
          <a:p>
            <a:pPr marL="171360" indent="-171000">
              <a:lnSpc>
                <a:spcPct val="100000"/>
              </a:lnSpc>
              <a:buClr>
                <a:srgbClr val="000000"/>
              </a:buClr>
              <a:buFont typeface="StarSymbol"/>
              <a:buChar char="-"/>
              <a:tabLst>
                <a:tab pos="0" algn="l"/>
              </a:tabLst>
            </a:pPr>
            <a:r>
              <a:rPr lang="fr-BE" sz="2000" dirty="0"/>
              <a:t>Il est plus difficile de fragiliser une communauté forte, unie autour de valeurs partagées et d’une identité commune.</a:t>
            </a:r>
            <a:endParaRPr lang="fr-BE" sz="2000" b="0" strike="noStrike" spc="-1" dirty="0">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450" lvl="0" indent="-171450" algn="l" rtl="0">
              <a:spcBef>
                <a:spcPts val="0"/>
              </a:spcBef>
              <a:spcAft>
                <a:spcPts val="0"/>
              </a:spcAft>
              <a:buFontTx/>
              <a:buChar char="-"/>
            </a:pPr>
            <a:r>
              <a:rPr lang="en-US" sz="2000" dirty="0"/>
              <a:t>La </a:t>
            </a:r>
            <a:r>
              <a:rPr lang="en-US" sz="2000" dirty="0" err="1"/>
              <a:t>désinformation</a:t>
            </a:r>
            <a:r>
              <a:rPr lang="en-US" sz="2000" dirty="0"/>
              <a:t> </a:t>
            </a:r>
            <a:r>
              <a:rPr lang="en-US" sz="2000" dirty="0" err="1"/>
              <a:t>est</a:t>
            </a:r>
            <a:r>
              <a:rPr lang="en-US" sz="2000" dirty="0"/>
              <a:t> </a:t>
            </a:r>
            <a:r>
              <a:rPr lang="en-US" sz="2000" dirty="0" err="1"/>
              <a:t>donc</a:t>
            </a:r>
            <a:r>
              <a:rPr lang="en-US" sz="2000" dirty="0"/>
              <a:t> </a:t>
            </a:r>
            <a:r>
              <a:rPr lang="en-US" sz="2000" dirty="0" err="1"/>
              <a:t>utilisée</a:t>
            </a:r>
            <a:r>
              <a:rPr lang="en-US" sz="2000" dirty="0"/>
              <a:t> pour </a:t>
            </a:r>
            <a:r>
              <a:rPr lang="en-US" sz="2000" dirty="0" err="1"/>
              <a:t>diviser</a:t>
            </a:r>
            <a:r>
              <a:rPr lang="en-US" sz="2000" dirty="0"/>
              <a:t> les gens et </a:t>
            </a:r>
            <a:r>
              <a:rPr lang="en-US" sz="2000" dirty="0" err="1"/>
              <a:t>accentuer</a:t>
            </a:r>
            <a:r>
              <a:rPr lang="en-US" sz="2000" dirty="0"/>
              <a:t> les </a:t>
            </a:r>
            <a:r>
              <a:rPr lang="en-US" sz="2000" dirty="0" err="1"/>
              <a:t>différences</a:t>
            </a:r>
            <a:r>
              <a:rPr lang="en-US" sz="2000" dirty="0"/>
              <a:t> internes.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2000" b="0" i="0" u="none" strike="noStrike" cap="none" dirty="0" err="1">
                <a:effectLst/>
                <a:ea typeface="Arial"/>
                <a:cs typeface="Arial"/>
                <a:sym typeface="Arial"/>
              </a:rPr>
              <a:t>Ceux</a:t>
            </a:r>
            <a:r>
              <a:rPr lang="en-US" sz="2000" b="0" i="0" u="none" strike="noStrike" cap="none" dirty="0">
                <a:effectLst/>
                <a:ea typeface="Arial"/>
                <a:cs typeface="Arial"/>
                <a:sym typeface="Arial"/>
              </a:rPr>
              <a:t> qui </a:t>
            </a:r>
            <a:r>
              <a:rPr lang="en-US" sz="2000" b="0" i="0" u="none" strike="noStrike" cap="none" dirty="0" err="1">
                <a:effectLst/>
                <a:ea typeface="Arial"/>
                <a:cs typeface="Arial"/>
                <a:sym typeface="Arial"/>
              </a:rPr>
              <a:t>diffusent</a:t>
            </a:r>
            <a:r>
              <a:rPr lang="en-US" sz="2000" b="0" i="0" u="none" strike="noStrike" cap="none" dirty="0">
                <a:effectLst/>
                <a:ea typeface="Arial"/>
                <a:cs typeface="Arial"/>
                <a:sym typeface="Arial"/>
              </a:rPr>
              <a:t> la </a:t>
            </a:r>
            <a:r>
              <a:rPr lang="en-US" sz="2000" b="0" i="0" u="none" strike="noStrike" cap="none" dirty="0" err="1">
                <a:effectLst/>
                <a:ea typeface="Arial"/>
                <a:cs typeface="Arial"/>
                <a:sym typeface="Arial"/>
              </a:rPr>
              <a:t>désinformation</a:t>
            </a:r>
            <a:r>
              <a:rPr lang="en-US" sz="2000" b="0" i="0" u="none" strike="noStrike" cap="none" dirty="0">
                <a:effectLst/>
                <a:ea typeface="Arial"/>
                <a:cs typeface="Arial"/>
                <a:sym typeface="Arial"/>
              </a:rPr>
              <a:t> </a:t>
            </a:r>
            <a:r>
              <a:rPr lang="en-US" sz="2000" b="0" i="0" u="none" strike="noStrike" cap="none" dirty="0" err="1">
                <a:effectLst/>
                <a:ea typeface="Arial"/>
                <a:cs typeface="Arial"/>
                <a:sym typeface="Arial"/>
              </a:rPr>
              <a:t>souhaitent</a:t>
            </a:r>
            <a:r>
              <a:rPr lang="en-US" sz="2000" b="0" i="0" u="none" strike="noStrike" cap="none" dirty="0">
                <a:effectLst/>
                <a:ea typeface="Arial"/>
                <a:cs typeface="Arial"/>
                <a:sym typeface="Arial"/>
              </a:rPr>
              <a:t> </a:t>
            </a:r>
            <a:r>
              <a:rPr lang="en-US" sz="2000" b="0" i="0" u="none" strike="noStrike" cap="none" dirty="0" err="1">
                <a:effectLst/>
                <a:ea typeface="Arial"/>
                <a:cs typeface="Arial"/>
                <a:sym typeface="Arial"/>
              </a:rPr>
              <a:t>polariser</a:t>
            </a:r>
            <a:r>
              <a:rPr lang="en-US" sz="2000" b="0" i="0" u="none" strike="noStrike" cap="none" dirty="0">
                <a:effectLst/>
                <a:ea typeface="Arial"/>
                <a:cs typeface="Arial"/>
                <a:sym typeface="Arial"/>
              </a:rPr>
              <a:t> </a:t>
            </a:r>
            <a:r>
              <a:rPr lang="en-US" sz="2000" b="0" i="0" u="none" strike="noStrike" cap="none" dirty="0" err="1">
                <a:effectLst/>
                <a:ea typeface="Arial"/>
                <a:cs typeface="Arial"/>
                <a:sym typeface="Arial"/>
              </a:rPr>
              <a:t>nos</a:t>
            </a:r>
            <a:r>
              <a:rPr lang="en-US" sz="2000" b="0" i="0" u="none" strike="noStrike" cap="none" dirty="0">
                <a:effectLst/>
                <a:ea typeface="Arial"/>
                <a:cs typeface="Arial"/>
                <a:sym typeface="Arial"/>
              </a:rPr>
              <a:t> </a:t>
            </a:r>
            <a:r>
              <a:rPr lang="en-US" sz="2000" b="0" i="0" u="none" strike="noStrike" cap="none" dirty="0" err="1">
                <a:effectLst/>
                <a:ea typeface="Arial"/>
                <a:cs typeface="Arial"/>
                <a:sym typeface="Arial"/>
              </a:rPr>
              <a:t>sociétés</a:t>
            </a:r>
            <a:r>
              <a:rPr lang="en-US" sz="2000" b="0" i="0" u="none" strike="noStrike" cap="none" dirty="0">
                <a:effectLst/>
                <a:ea typeface="Arial"/>
                <a:cs typeface="Arial"/>
                <a:sym typeface="Arial"/>
              </a:rPr>
              <a:t> et </a:t>
            </a:r>
            <a:r>
              <a:rPr lang="en-US" sz="2000" b="0" i="0" u="none" strike="noStrike" cap="none" dirty="0" err="1">
                <a:effectLst/>
                <a:ea typeface="Arial"/>
                <a:cs typeface="Arial"/>
                <a:sym typeface="Arial"/>
              </a:rPr>
              <a:t>promeuvent</a:t>
            </a:r>
            <a:r>
              <a:rPr lang="en-US" sz="2000" b="0" i="0" u="none" strike="noStrike" cap="none" dirty="0">
                <a:effectLst/>
                <a:ea typeface="Arial"/>
                <a:cs typeface="Arial"/>
                <a:sym typeface="Arial"/>
              </a:rPr>
              <a:t> les </a:t>
            </a:r>
            <a:r>
              <a:rPr lang="en-US" sz="2000" b="0" i="0" u="none" strike="noStrike" cap="none" dirty="0" err="1">
                <a:effectLst/>
                <a:ea typeface="Arial"/>
                <a:cs typeface="Arial"/>
                <a:sym typeface="Arial"/>
              </a:rPr>
              <a:t>discours</a:t>
            </a:r>
            <a:r>
              <a:rPr lang="en-US" sz="2000" b="0" i="0" u="none" strike="noStrike" cap="none" dirty="0">
                <a:effectLst/>
                <a:ea typeface="Arial"/>
                <a:cs typeface="Arial"/>
                <a:sym typeface="Arial"/>
              </a:rPr>
              <a:t> </a:t>
            </a:r>
            <a:r>
              <a:rPr lang="en-US" sz="2000" b="0" i="0" u="none" strike="noStrike" cap="none" dirty="0" err="1">
                <a:effectLst/>
                <a:ea typeface="Arial"/>
                <a:cs typeface="Arial"/>
                <a:sym typeface="Arial"/>
              </a:rPr>
              <a:t>clivants</a:t>
            </a:r>
            <a:r>
              <a:rPr lang="en-US" sz="2000" b="0" i="0" u="none" strike="noStrike" cap="none" dirty="0">
                <a:effectLst/>
                <a:ea typeface="Arial"/>
                <a:cs typeface="Arial"/>
                <a:sym typeface="Arial"/>
              </a:rPr>
              <a:t> («nous </a:t>
            </a:r>
            <a:r>
              <a:rPr lang="en-US" sz="2000" b="0" i="0" u="none" strike="noStrike" cap="none" dirty="0" err="1">
                <a:effectLst/>
                <a:ea typeface="Arial"/>
                <a:cs typeface="Arial"/>
                <a:sym typeface="Arial"/>
              </a:rPr>
              <a:t>contre</a:t>
            </a:r>
            <a:r>
              <a:rPr lang="en-US" sz="2000" b="0" i="0" u="none" strike="noStrike" cap="none" dirty="0">
                <a:effectLst/>
                <a:ea typeface="Arial"/>
                <a:cs typeface="Arial"/>
                <a:sym typeface="Arial"/>
              </a:rPr>
              <a:t> </a:t>
            </a:r>
            <a:r>
              <a:rPr lang="en-US" sz="2000" b="0" i="0" u="none" strike="noStrike" cap="none" dirty="0" err="1">
                <a:effectLst/>
                <a:ea typeface="Arial"/>
                <a:cs typeface="Arial"/>
                <a:sym typeface="Arial"/>
              </a:rPr>
              <a:t>eux</a:t>
            </a:r>
            <a:r>
              <a:rPr lang="en-US" sz="2000" b="0" i="0" u="none" strike="noStrike" cap="none" dirty="0">
                <a:effectLst/>
                <a:ea typeface="Arial"/>
                <a:cs typeface="Arial"/>
                <a:sym typeface="Arial"/>
              </a:rPr>
              <a:t>»).</a:t>
            </a:r>
            <a:endParaRPr lang="en-US" sz="2000" dirty="0"/>
          </a:p>
          <a:p>
            <a:pPr marL="171450" lvl="0" indent="-171450" algn="l" rtl="0">
              <a:spcBef>
                <a:spcPts val="0"/>
              </a:spcBef>
              <a:spcAft>
                <a:spcPts val="0"/>
              </a:spcAft>
              <a:buFontTx/>
              <a:buChar char="-"/>
            </a:pPr>
            <a:r>
              <a:rPr lang="en-US" sz="2000" dirty="0" err="1"/>
              <a:t>Lorsque</a:t>
            </a:r>
            <a:r>
              <a:rPr lang="en-US" sz="2000" dirty="0"/>
              <a:t> </a:t>
            </a:r>
            <a:r>
              <a:rPr lang="en-US" sz="2000" dirty="0" err="1"/>
              <a:t>d’anciens</a:t>
            </a:r>
            <a:r>
              <a:rPr lang="en-US" sz="2000" dirty="0"/>
              <a:t> </a:t>
            </a:r>
            <a:r>
              <a:rPr lang="en-US" sz="2000" dirty="0" err="1"/>
              <a:t>amis</a:t>
            </a:r>
            <a:r>
              <a:rPr lang="en-US" sz="2000" dirty="0"/>
              <a:t> </a:t>
            </a:r>
            <a:r>
              <a:rPr lang="en-US" sz="2000" dirty="0" err="1"/>
              <a:t>sont</a:t>
            </a:r>
            <a:r>
              <a:rPr lang="en-US" sz="2000" dirty="0"/>
              <a:t> </a:t>
            </a:r>
            <a:r>
              <a:rPr lang="en-US" sz="2000" dirty="0" err="1"/>
              <a:t>divisés</a:t>
            </a:r>
            <a:r>
              <a:rPr lang="en-US" sz="2000" dirty="0"/>
              <a:t>, il </a:t>
            </a:r>
            <a:r>
              <a:rPr lang="en-US" sz="2000" dirty="0" err="1"/>
              <a:t>est</a:t>
            </a:r>
            <a:r>
              <a:rPr lang="en-US" sz="2000" dirty="0"/>
              <a:t> plus facile de </a:t>
            </a:r>
            <a:r>
              <a:rPr lang="en-US" sz="2000" dirty="0" err="1"/>
              <a:t>combattre</a:t>
            </a:r>
            <a:r>
              <a:rPr lang="en-US" sz="2000" dirty="0"/>
              <a:t> </a:t>
            </a:r>
            <a:r>
              <a:rPr lang="en-US" sz="2000" dirty="0" err="1"/>
              <a:t>chaque</a:t>
            </a:r>
            <a:r>
              <a:rPr lang="en-US" sz="2000" dirty="0"/>
              <a:t> petit </a:t>
            </a:r>
            <a:r>
              <a:rPr lang="en-US" sz="2000" dirty="0" err="1"/>
              <a:t>groupe</a:t>
            </a:r>
            <a:r>
              <a:rPr lang="en-US" sz="2000" dirty="0"/>
              <a:t> </a:t>
            </a:r>
            <a:r>
              <a:rPr lang="en-US" sz="2000" dirty="0" err="1"/>
              <a:t>individuellement</a:t>
            </a:r>
            <a:r>
              <a:rPr lang="en-US" sz="2000" dirty="0"/>
              <a:t>.</a:t>
            </a:r>
            <a:endParaRPr lang="en-US" sz="2000" b="0" i="0" u="none" strike="noStrike" cap="none" dirty="0">
              <a:effectLst/>
              <a:cs typeface="Arial"/>
              <a:sym typeface="Arial"/>
            </a:endParaRPr>
          </a:p>
          <a:p>
            <a:pPr marL="171450" lvl="0" indent="-171450" algn="l" rtl="0">
              <a:spcBef>
                <a:spcPts val="0"/>
              </a:spcBef>
              <a:spcAft>
                <a:spcPts val="0"/>
              </a:spcAft>
              <a:buFontTx/>
              <a:buChar char="-"/>
            </a:pPr>
            <a:r>
              <a:rPr lang="fr-BE" sz="2000" b="0" i="0" u="none" strike="noStrike" cap="none" dirty="0">
                <a:effectLst/>
                <a:ea typeface="Arial"/>
                <a:cs typeface="Arial"/>
                <a:sym typeface="Arial"/>
              </a:rPr>
              <a:t>Pourtant, les progrès de la civilisation reposent généralement sur la recherche de compromis entre les intérêts des différents groupes.</a:t>
            </a:r>
            <a:endParaRPr lang="en-LU" sz="2000" dirty="0"/>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400" cy="308610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r>
              <a:rPr lang="en-IE" sz="1200" b="0" i="0" kern="1200" baseline="0" dirty="0">
                <a:solidFill>
                  <a:schemeClr val="tx1"/>
                </a:solidFill>
                <a:effectLst/>
                <a:latin typeface="+mn-lt"/>
                <a:ea typeface="+mn-ea"/>
                <a:cs typeface="+mn-cs"/>
              </a:rPr>
              <a:t>Nous </a:t>
            </a:r>
            <a:r>
              <a:rPr lang="en-IE" sz="1200" b="0" i="0" kern="1200" baseline="0" dirty="0" err="1">
                <a:solidFill>
                  <a:schemeClr val="tx1"/>
                </a:solidFill>
                <a:effectLst/>
                <a:latin typeface="+mn-lt"/>
                <a:ea typeface="+mn-ea"/>
                <a:cs typeface="+mn-cs"/>
              </a:rPr>
              <a:t>sommes</a:t>
            </a:r>
            <a:r>
              <a:rPr lang="en-IE" sz="1200" b="0" i="0" kern="1200" baseline="0" dirty="0">
                <a:solidFill>
                  <a:schemeClr val="tx1"/>
                </a:solidFill>
                <a:effectLst/>
                <a:latin typeface="+mn-lt"/>
                <a:ea typeface="+mn-ea"/>
                <a:cs typeface="+mn-cs"/>
              </a:rPr>
              <a:t> </a:t>
            </a:r>
            <a:r>
              <a:rPr lang="en-IE" sz="1200" b="0" i="0" kern="1200" baseline="0" dirty="0" err="1">
                <a:solidFill>
                  <a:schemeClr val="tx1"/>
                </a:solidFill>
                <a:effectLst/>
                <a:latin typeface="+mn-lt"/>
                <a:ea typeface="+mn-ea"/>
                <a:cs typeface="+mn-cs"/>
              </a:rPr>
              <a:t>tous</a:t>
            </a:r>
            <a:r>
              <a:rPr lang="en-IE" sz="1200" b="0" i="0" kern="1200" baseline="0" dirty="0">
                <a:solidFill>
                  <a:schemeClr val="tx1"/>
                </a:solidFill>
                <a:effectLst/>
                <a:latin typeface="+mn-lt"/>
                <a:ea typeface="+mn-ea"/>
                <a:cs typeface="+mn-cs"/>
              </a:rPr>
              <a:t> des </a:t>
            </a:r>
            <a:r>
              <a:rPr lang="en-IE" sz="1200" b="0" i="0" kern="1200" baseline="0" dirty="0" err="1">
                <a:solidFill>
                  <a:schemeClr val="tx1"/>
                </a:solidFill>
                <a:effectLst/>
                <a:latin typeface="+mn-lt"/>
                <a:ea typeface="+mn-ea"/>
                <a:cs typeface="+mn-cs"/>
              </a:rPr>
              <a:t>victimes</a:t>
            </a:r>
            <a:r>
              <a:rPr lang="en-IE" sz="1200" b="0" i="0" kern="1200" baseline="0" dirty="0">
                <a:solidFill>
                  <a:schemeClr val="tx1"/>
                </a:solidFill>
                <a:effectLst/>
                <a:latin typeface="+mn-lt"/>
                <a:ea typeface="+mn-ea"/>
                <a:cs typeface="+mn-cs"/>
              </a:rPr>
              <a:t> </a:t>
            </a:r>
            <a:r>
              <a:rPr lang="en-IE" sz="1200" b="0" i="0" kern="1200" baseline="0" dirty="0" err="1">
                <a:solidFill>
                  <a:schemeClr val="tx1"/>
                </a:solidFill>
                <a:effectLst/>
                <a:latin typeface="+mn-lt"/>
                <a:ea typeface="+mn-ea"/>
                <a:cs typeface="+mn-cs"/>
              </a:rPr>
              <a:t>potentielles</a:t>
            </a:r>
            <a:r>
              <a:rPr lang="en-IE" sz="1200" b="0" i="0" kern="1200" baseline="0" dirty="0">
                <a:solidFill>
                  <a:schemeClr val="tx1"/>
                </a:solidFill>
                <a:effectLst/>
                <a:latin typeface="+mn-lt"/>
                <a:ea typeface="+mn-ea"/>
                <a:cs typeface="+mn-cs"/>
              </a:rPr>
              <a:t> de la </a:t>
            </a:r>
            <a:r>
              <a:rPr lang="en-IE" sz="1200" b="0" i="0" kern="1200" baseline="0" dirty="0" err="1">
                <a:solidFill>
                  <a:schemeClr val="tx1"/>
                </a:solidFill>
                <a:effectLst/>
                <a:latin typeface="+mn-lt"/>
                <a:ea typeface="+mn-ea"/>
                <a:cs typeface="+mn-cs"/>
              </a:rPr>
              <a:t>désinformation</a:t>
            </a:r>
            <a:r>
              <a:rPr lang="en-IE" sz="1200" b="0" i="0" kern="1200" baseline="0" dirty="0">
                <a:solidFill>
                  <a:schemeClr val="tx1"/>
                </a:solidFill>
                <a:effectLst/>
                <a:latin typeface="+mn-lt"/>
                <a:ea typeface="+mn-ea"/>
                <a:cs typeface="+mn-cs"/>
              </a:rPr>
              <a:t>. Il </a:t>
            </a:r>
            <a:r>
              <a:rPr lang="en-IE" sz="1200" b="0" i="0" kern="1200" baseline="0" dirty="0" err="1">
                <a:solidFill>
                  <a:schemeClr val="tx1"/>
                </a:solidFill>
                <a:effectLst/>
                <a:latin typeface="+mn-lt"/>
                <a:ea typeface="+mn-ea"/>
                <a:cs typeface="+mn-cs"/>
              </a:rPr>
              <a:t>s’agit</a:t>
            </a:r>
            <a:r>
              <a:rPr lang="en-IE" sz="1200" b="0" i="0" kern="1200" baseline="0" dirty="0">
                <a:solidFill>
                  <a:schemeClr val="tx1"/>
                </a:solidFill>
                <a:effectLst/>
                <a:latin typeface="+mn-lt"/>
                <a:ea typeface="+mn-ea"/>
                <a:cs typeface="+mn-cs"/>
              </a:rPr>
              <a:t> d’un </a:t>
            </a:r>
            <a:r>
              <a:rPr lang="en-IE" sz="1200" b="0" i="0" kern="1200" baseline="0" dirty="0" err="1">
                <a:solidFill>
                  <a:schemeClr val="tx1"/>
                </a:solidFill>
                <a:effectLst/>
                <a:latin typeface="+mn-lt"/>
                <a:ea typeface="+mn-ea"/>
                <a:cs typeface="+mn-cs"/>
              </a:rPr>
              <a:t>phénomène</a:t>
            </a:r>
            <a:r>
              <a:rPr lang="en-IE" sz="1200" b="0" i="0" kern="1200" baseline="0" dirty="0">
                <a:solidFill>
                  <a:schemeClr val="tx1"/>
                </a:solidFill>
                <a:effectLst/>
                <a:latin typeface="+mn-lt"/>
                <a:ea typeface="+mn-ea"/>
                <a:cs typeface="+mn-cs"/>
              </a:rPr>
              <a:t> </a:t>
            </a:r>
            <a:r>
              <a:rPr lang="en-IE" sz="1200" b="0" i="0" kern="1200" baseline="0" dirty="0" err="1">
                <a:solidFill>
                  <a:schemeClr val="tx1"/>
                </a:solidFill>
                <a:effectLst/>
                <a:latin typeface="+mn-lt"/>
                <a:ea typeface="+mn-ea"/>
                <a:cs typeface="+mn-cs"/>
              </a:rPr>
              <a:t>dangereux</a:t>
            </a:r>
            <a:r>
              <a:rPr lang="en-IE" sz="1200" b="0" i="0" kern="1200" baseline="0" dirty="0">
                <a:solidFill>
                  <a:schemeClr val="tx1"/>
                </a:solidFill>
                <a:effectLst/>
                <a:latin typeface="+mn-lt"/>
                <a:ea typeface="+mn-ea"/>
                <a:cs typeface="+mn-cs"/>
              </a:rPr>
              <a:t> qui </a:t>
            </a:r>
            <a:r>
              <a:rPr lang="en-IE" sz="1200" b="0" i="0" kern="1200" baseline="0" dirty="0" err="1">
                <a:solidFill>
                  <a:schemeClr val="tx1"/>
                </a:solidFill>
                <a:effectLst/>
                <a:latin typeface="+mn-lt"/>
                <a:ea typeface="+mn-ea"/>
                <a:cs typeface="+mn-cs"/>
              </a:rPr>
              <a:t>peut</a:t>
            </a:r>
            <a:r>
              <a:rPr lang="en-IE" sz="1200" b="0" i="0" kern="1200" baseline="0" dirty="0">
                <a:solidFill>
                  <a:schemeClr val="tx1"/>
                </a:solidFill>
                <a:effectLst/>
                <a:latin typeface="+mn-lt"/>
                <a:ea typeface="+mn-ea"/>
                <a:cs typeface="+mn-cs"/>
              </a:rPr>
              <a:t>:</a:t>
            </a:r>
          </a:p>
          <a:p>
            <a:endParaRPr lang="en-IE"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t>
            </a:r>
            <a:r>
              <a:rPr lang="en-US" sz="1200" b="1" i="0" kern="1200" baseline="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susciter</a:t>
            </a:r>
            <a:r>
              <a:rPr lang="en-US" sz="1200" b="1" i="0" kern="1200" dirty="0">
                <a:solidFill>
                  <a:schemeClr val="tx1"/>
                </a:solidFill>
                <a:effectLst/>
                <a:latin typeface="+mn-lt"/>
                <a:ea typeface="+mn-ea"/>
                <a:cs typeface="+mn-cs"/>
              </a:rPr>
              <a:t> la </a:t>
            </a:r>
            <a:r>
              <a:rPr lang="en-US" sz="1200" b="1" i="0" kern="1200" dirty="0" err="1">
                <a:solidFill>
                  <a:schemeClr val="tx1"/>
                </a:solidFill>
                <a:effectLst/>
                <a:latin typeface="+mn-lt"/>
                <a:ea typeface="+mn-ea"/>
                <a:cs typeface="+mn-cs"/>
              </a:rPr>
              <a:t>méfiance</a:t>
            </a:r>
            <a:r>
              <a:rPr lang="en-US" sz="1200" b="1" i="0" kern="1200" dirty="0">
                <a:solidFill>
                  <a:schemeClr val="tx1"/>
                </a:solidFill>
                <a:effectLst/>
                <a:latin typeface="+mn-lt"/>
                <a:ea typeface="+mn-ea"/>
                <a:cs typeface="+mn-cs"/>
              </a:rPr>
              <a:t> à </a:t>
            </a:r>
            <a:r>
              <a:rPr lang="en-US" sz="1200" b="1" i="0" kern="1200" dirty="0" err="1">
                <a:solidFill>
                  <a:schemeClr val="tx1"/>
                </a:solidFill>
                <a:effectLst/>
                <a:latin typeface="+mn-lt"/>
                <a:ea typeface="+mn-ea"/>
                <a:cs typeface="+mn-cs"/>
              </a:rPr>
              <a:t>l’égard</a:t>
            </a:r>
            <a:r>
              <a:rPr lang="en-US" sz="1200" b="1" i="0" kern="1200" dirty="0">
                <a:solidFill>
                  <a:schemeClr val="tx1"/>
                </a:solidFill>
                <a:effectLst/>
                <a:latin typeface="+mn-lt"/>
                <a:ea typeface="+mn-ea"/>
                <a:cs typeface="+mn-cs"/>
              </a:rPr>
              <a:t> des institutions </a:t>
            </a:r>
            <a:r>
              <a:rPr lang="en-US" sz="1200" b="1" i="0" kern="1200" dirty="0" err="1">
                <a:solidFill>
                  <a:schemeClr val="tx1"/>
                </a:solidFill>
                <a:effectLst/>
                <a:latin typeface="+mn-lt"/>
                <a:ea typeface="+mn-ea"/>
                <a:cs typeface="+mn-cs"/>
              </a:rPr>
              <a:t>publiques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qui </a:t>
            </a:r>
            <a:r>
              <a:rPr lang="en-US" sz="1200" b="0" i="0" kern="1200" dirty="0" err="1">
                <a:solidFill>
                  <a:schemeClr val="tx1"/>
                </a:solidFill>
                <a:effectLst/>
                <a:latin typeface="+mn-lt"/>
                <a:ea typeface="+mn-ea"/>
                <a:cs typeface="+mn-cs"/>
              </a:rPr>
              <a:t>peut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conduire</a:t>
            </a:r>
            <a:r>
              <a:rPr lang="en-US" sz="1200" b="0" i="0" kern="1200" dirty="0">
                <a:solidFill>
                  <a:schemeClr val="tx1"/>
                </a:solidFill>
                <a:effectLst/>
                <a:latin typeface="+mn-lt"/>
                <a:ea typeface="+mn-ea"/>
                <a:cs typeface="+mn-cs"/>
              </a:rPr>
              <a:t> à </a:t>
            </a:r>
            <a:r>
              <a:rPr lang="en-US" sz="1200" b="0" i="0" kern="1200" dirty="0" err="1">
                <a:solidFill>
                  <a:schemeClr val="tx1"/>
                </a:solidFill>
                <a:effectLst/>
                <a:latin typeface="+mn-lt"/>
                <a:ea typeface="+mn-ea"/>
                <a:cs typeface="+mn-cs"/>
              </a:rPr>
              <a:t>l’apathie</a:t>
            </a:r>
            <a:r>
              <a:rPr lang="en-US" sz="1200" b="0" i="0" kern="1200" dirty="0">
                <a:solidFill>
                  <a:schemeClr val="tx1"/>
                </a:solidFill>
                <a:effectLst/>
                <a:latin typeface="+mn-lt"/>
                <a:ea typeface="+mn-ea"/>
                <a:cs typeface="+mn-cs"/>
              </a:rPr>
              <a:t> politique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à la </a:t>
            </a:r>
            <a:r>
              <a:rPr lang="en-US" sz="1200" b="0" i="0" kern="1200" dirty="0" err="1">
                <a:solidFill>
                  <a:schemeClr val="tx1"/>
                </a:solidFill>
                <a:effectLst/>
                <a:latin typeface="+mn-lt"/>
                <a:ea typeface="+mn-ea"/>
                <a:cs typeface="+mn-cs"/>
              </a:rPr>
              <a:t>radicalisation</a:t>
            </a:r>
            <a:r>
              <a:rPr lang="en-US" dirty="0"/>
              <a:t>;</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susciter</a:t>
            </a:r>
            <a:r>
              <a:rPr lang="en-US" sz="1200" b="1" i="0" kern="1200" dirty="0">
                <a:solidFill>
                  <a:schemeClr val="tx1"/>
                </a:solidFill>
                <a:effectLst/>
                <a:latin typeface="+mn-lt"/>
                <a:ea typeface="+mn-ea"/>
                <a:cs typeface="+mn-cs"/>
              </a:rPr>
              <a:t> la </a:t>
            </a:r>
            <a:r>
              <a:rPr lang="en-US" sz="1200" b="1" i="0" kern="1200" dirty="0" err="1">
                <a:solidFill>
                  <a:schemeClr val="tx1"/>
                </a:solidFill>
                <a:effectLst/>
                <a:latin typeface="+mn-lt"/>
                <a:ea typeface="+mn-ea"/>
                <a:cs typeface="+mn-cs"/>
              </a:rPr>
              <a:t>méfiance</a:t>
            </a:r>
            <a:r>
              <a:rPr lang="en-US" sz="1200" b="1" i="0" kern="1200" dirty="0">
                <a:solidFill>
                  <a:schemeClr val="tx1"/>
                </a:solidFill>
                <a:effectLst/>
                <a:latin typeface="+mn-lt"/>
                <a:ea typeface="+mn-ea"/>
                <a:cs typeface="+mn-cs"/>
              </a:rPr>
              <a:t> à </a:t>
            </a:r>
            <a:r>
              <a:rPr lang="en-US" sz="1200" b="1" i="0" kern="1200" dirty="0" err="1">
                <a:solidFill>
                  <a:schemeClr val="tx1"/>
                </a:solidFill>
                <a:effectLst/>
                <a:latin typeface="+mn-lt"/>
                <a:ea typeface="+mn-ea"/>
                <a:cs typeface="+mn-cs"/>
              </a:rPr>
              <a:t>l’égard</a:t>
            </a:r>
            <a:r>
              <a:rPr lang="en-US" sz="1200" b="1" i="0" kern="1200" dirty="0">
                <a:solidFill>
                  <a:schemeClr val="tx1"/>
                </a:solidFill>
                <a:effectLst/>
                <a:latin typeface="+mn-lt"/>
                <a:ea typeface="+mn-ea"/>
                <a:cs typeface="+mn-cs"/>
              </a:rPr>
              <a:t> des </a:t>
            </a:r>
            <a:r>
              <a:rPr lang="en-US" sz="1200" b="1" i="0" kern="1200" dirty="0" err="1">
                <a:solidFill>
                  <a:schemeClr val="tx1"/>
                </a:solidFill>
                <a:effectLst/>
                <a:latin typeface="+mn-lt"/>
                <a:ea typeface="+mn-ea"/>
                <a:cs typeface="+mn-cs"/>
              </a:rPr>
              <a:t>informations</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scientifiques</a:t>
            </a:r>
            <a:r>
              <a:rPr lang="en-US" sz="1200" b="1" i="0" kern="1200" dirty="0">
                <a:solidFill>
                  <a:schemeClr val="tx1"/>
                </a:solidFill>
                <a:effectLst/>
                <a:latin typeface="+mn-lt"/>
                <a:ea typeface="+mn-ea"/>
                <a:cs typeface="+mn-cs"/>
              </a:rPr>
              <a:t> et </a:t>
            </a:r>
            <a:r>
              <a:rPr lang="en-US" sz="1200" b="1" i="0" kern="1200" dirty="0" err="1">
                <a:solidFill>
                  <a:schemeClr val="tx1"/>
                </a:solidFill>
                <a:effectLst/>
                <a:latin typeface="+mn-lt"/>
                <a:ea typeface="+mn-ea"/>
                <a:cs typeface="+mn-cs"/>
              </a:rPr>
              <a:t>médicales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qui </a:t>
            </a:r>
            <a:r>
              <a:rPr lang="en-US" sz="1200" b="0" i="0" kern="1200" dirty="0" err="1">
                <a:solidFill>
                  <a:schemeClr val="tx1"/>
                </a:solidFill>
                <a:effectLst/>
                <a:latin typeface="+mn-lt"/>
                <a:ea typeface="+mn-ea"/>
                <a:cs typeface="+mn-cs"/>
              </a:rPr>
              <a:t>peut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avoir</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conséquences</a:t>
            </a:r>
            <a:r>
              <a:rPr lang="en-US" sz="1200" b="0" i="0" kern="1200" dirty="0">
                <a:solidFill>
                  <a:schemeClr val="tx1"/>
                </a:solidFill>
                <a:effectLst/>
                <a:latin typeface="+mn-lt"/>
                <a:ea typeface="+mn-ea"/>
                <a:cs typeface="+mn-cs"/>
              </a:rPr>
              <a:t> graves pour la </a:t>
            </a:r>
            <a:r>
              <a:rPr lang="en-US" sz="1200" b="0" i="0" kern="1200" dirty="0" err="1">
                <a:solidFill>
                  <a:schemeClr val="tx1"/>
                </a:solidFill>
                <a:effectLst/>
                <a:latin typeface="+mn-lt"/>
                <a:ea typeface="+mn-ea"/>
                <a:cs typeface="+mn-cs"/>
              </a:rPr>
              <a:t>santé</a:t>
            </a:r>
            <a:r>
              <a:rPr lang="en-US" sz="1200" b="0" i="0" kern="1200" dirty="0">
                <a:solidFill>
                  <a:schemeClr val="tx1"/>
                </a:solidFill>
                <a:effectLst/>
                <a:latin typeface="+mn-lt"/>
                <a:ea typeface="+mn-ea"/>
                <a:cs typeface="+mn-cs"/>
              </a:rPr>
              <a:t>.</a:t>
            </a:r>
          </a:p>
          <a:p>
            <a:pPr marL="216000" indent="-216000">
              <a:lnSpc>
                <a:spcPct val="100000"/>
              </a:lnSpc>
            </a:pPr>
            <a:endParaRPr lang="fr-BE" sz="1200" b="0" strike="noStrike" spc="-1" dirty="0">
              <a:latin typeface="Arial"/>
            </a:endParaRP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r-BE" sz="2000" b="0" strike="noStrike" spc="-1" dirty="0">
                <a:latin typeface="+mn-lt"/>
              </a:rPr>
              <a:t>Les médias contrôlés par l’État comme la chaîne «</a:t>
            </a:r>
            <a:r>
              <a:rPr lang="fr-BE" sz="2000" b="0" strike="noStrike" spc="-1" dirty="0" err="1">
                <a:latin typeface="+mn-lt"/>
              </a:rPr>
              <a:t>Russia</a:t>
            </a:r>
            <a:r>
              <a:rPr lang="fr-BE" sz="2000" b="0" strike="noStrike" spc="-1" dirty="0">
                <a:latin typeface="+mn-lt"/>
              </a:rPr>
              <a:t> </a:t>
            </a:r>
            <a:r>
              <a:rPr lang="fr-BE" sz="2000" b="0" strike="noStrike" spc="-1" dirty="0" err="1">
                <a:latin typeface="+mn-lt"/>
              </a:rPr>
              <a:t>Today</a:t>
            </a:r>
            <a:r>
              <a:rPr lang="fr-BE" sz="2000" b="0" strike="noStrike" spc="-1" dirty="0">
                <a:latin typeface="+mn-lt"/>
              </a:rPr>
              <a:t>» sont les «suspects habituels» parmi les propagateurs de désinformation, en vue, notamment, de susciter la méfiance et de créer des divisions au sein de l’Union européenne et de l’Occident. Une tactique courante pratiquée par les acteurs qui diffusent la désinformation, en particulier ceux liés au Kremlin, consiste à susciter la méfiance à l’égard des institutions démocratiques et à chercher à nuire à l’Union européenne en inondant délibérément l’espace de l’information de faux récits. Dans les exemples présentés ici, la couverture par </a:t>
            </a:r>
            <a:r>
              <a:rPr lang="fr-BE" sz="2000" b="0" strike="noStrike" spc="-1" dirty="0" err="1">
                <a:latin typeface="+mn-lt"/>
              </a:rPr>
              <a:t>Russia</a:t>
            </a:r>
            <a:r>
              <a:rPr lang="fr-BE" sz="2000" b="0" strike="noStrike" spc="-1" dirty="0">
                <a:latin typeface="+mn-lt"/>
              </a:rPr>
              <a:t> </a:t>
            </a:r>
            <a:r>
              <a:rPr lang="fr-BE" sz="2000" b="0" strike="noStrike" spc="-1" dirty="0" err="1">
                <a:latin typeface="+mn-lt"/>
              </a:rPr>
              <a:t>Today</a:t>
            </a:r>
            <a:r>
              <a:rPr lang="fr-BE" sz="2000" b="0" strike="noStrike" spc="-1" dirty="0">
                <a:latin typeface="+mn-lt"/>
              </a:rPr>
              <a:t> est centrée sur le </a:t>
            </a:r>
            <a:r>
              <a:rPr lang="fr-BE" sz="2000" b="0" strike="noStrike" spc="-1" dirty="0" err="1">
                <a:latin typeface="+mn-lt"/>
              </a:rPr>
              <a:t>remdesivir</a:t>
            </a:r>
            <a:r>
              <a:rPr lang="fr-BE" sz="2000" b="0" strike="noStrike" spc="-1" dirty="0">
                <a:latin typeface="+mn-lt"/>
              </a:rPr>
              <a:t>, un médicament qui a été autorisé dans l’Union en juillet 2020 pour le traitement de la COVID-19 chez les adultes et les adolescents à partir de 12 ans atteints de pneumonie et nécessitant un apport supplémentaire en oxygène. Les médias pro-Kremlin ont diffusé de nombreux articles trompeurs sur l’achat par l’Union européenne d’un stock important de </a:t>
            </a:r>
            <a:r>
              <a:rPr lang="fr-BE" sz="2000" b="0" strike="noStrike" spc="-1" dirty="0" err="1">
                <a:latin typeface="+mn-lt"/>
              </a:rPr>
              <a:t>remdesivir</a:t>
            </a:r>
            <a:r>
              <a:rPr lang="fr-BE" sz="2000" b="0" strike="noStrike" spc="-1" dirty="0">
                <a:latin typeface="+mn-lt"/>
              </a:rPr>
              <a:t>, un traitement que l’OMS aurait jugé inefficace. Ces articles décrivaient cette décision comme un échec majeur de la politique de l’Union en matière de santé et comme «l’un des plus grands scandales de la crise sanitaire». En réalité, selon l’OMS, le degré de certitude de ses résultats est faible et les éléments n’ont pas permis de démontrer que le </a:t>
            </a:r>
            <a:r>
              <a:rPr lang="fr-BE" sz="2000" b="0" strike="noStrike" spc="-1" dirty="0" err="1">
                <a:latin typeface="+mn-lt"/>
              </a:rPr>
              <a:t>remdesivir</a:t>
            </a:r>
            <a:r>
              <a:rPr lang="fr-BE" sz="2000" b="0" strike="noStrike" spc="-1" dirty="0">
                <a:latin typeface="+mn-lt"/>
              </a:rPr>
              <a:t> ne présente </a:t>
            </a:r>
            <a:r>
              <a:rPr lang="fr-BE" sz="2000" b="0" i="1" strike="noStrike" spc="-1" dirty="0">
                <a:latin typeface="+mn-lt"/>
              </a:rPr>
              <a:t>aucun</a:t>
            </a:r>
            <a:r>
              <a:rPr lang="fr-BE" sz="2000" b="0" strike="noStrike" spc="-1" dirty="0">
                <a:latin typeface="+mn-lt"/>
              </a:rPr>
              <a:t> avantage. La recommandation est </a:t>
            </a:r>
            <a:r>
              <a:rPr lang="fr-BE" sz="2000" b="0" i="1" strike="noStrike" spc="-1" dirty="0">
                <a:latin typeface="+mn-lt"/>
              </a:rPr>
              <a:t>à prendre au conditionnel</a:t>
            </a:r>
            <a:r>
              <a:rPr lang="fr-BE" sz="2000" b="0" strike="noStrike" spc="-1" dirty="0">
                <a:latin typeface="+mn-lt"/>
              </a:rPr>
              <a:t>, c’est-à-dire qu’elle est émise alors que les preuves concernant les avantages et les risques d’une intervention sont moins évidentes. </a:t>
            </a:r>
          </a:p>
          <a:p>
            <a:pPr>
              <a:lnSpc>
                <a:spcPct val="100000"/>
              </a:lnSpc>
              <a:tabLst>
                <a:tab pos="0" algn="l"/>
              </a:tabLst>
            </a:pPr>
            <a:endParaRPr lang="fr-BE" sz="2000" b="0" strike="noStrike" spc="-1" dirty="0">
              <a:latin typeface="+mn-lt"/>
            </a:endParaRPr>
          </a:p>
          <a:p>
            <a:pPr>
              <a:lnSpc>
                <a:spcPct val="100000"/>
              </a:lnSpc>
              <a:tabLst>
                <a:tab pos="0" algn="l"/>
              </a:tabLst>
            </a:pPr>
            <a:r>
              <a:rPr lang="fr-BE" sz="2000" b="0" strike="noStrike" spc="-1" dirty="0">
                <a:latin typeface="+mn-lt"/>
              </a:rPr>
              <a:t>Il s’agit d’une méthode largement utilisée par les acteurs malveillants qui diffusent de la désinformation à des fins politiques et financières, l’objectif étant généralement de nuire à l’Union européenne et/ou à l’Occident en présentant leurs stratégies et leurs valeurs comme des échecs, ce qui ébranle la confiance du public dans les institutions et les autorités concernées par ce processus décisionnel. En multipliant des informations telles que le récit ci-dessus, les acteurs de la désinformation créent davantage de confusion dans une situation déjà incertaine, conduisant souvent le public à ignorer les conseils des autorités nationales et des experts scientifiques. </a:t>
            </a:r>
          </a:p>
          <a:p>
            <a:pPr>
              <a:lnSpc>
                <a:spcPct val="100000"/>
              </a:lnSpc>
              <a:tabLst>
                <a:tab pos="0" algn="l"/>
              </a:tabLst>
            </a:pPr>
            <a:endParaRPr lang="fr-BE" sz="1200" b="0" strike="noStrike" spc="-1" dirty="0">
              <a:latin typeface="Arial"/>
            </a:endParaRPr>
          </a:p>
          <a:p>
            <a:pPr>
              <a:lnSpc>
                <a:spcPct val="100000"/>
              </a:lnSpc>
              <a:tabLst>
                <a:tab pos="0" algn="l"/>
              </a:tabLst>
            </a:pPr>
            <a:r>
              <a:rPr lang="en-IE" sz="2000" b="0" strike="noStrike" spc="-1" dirty="0">
                <a:solidFill>
                  <a:srgbClr val="000000"/>
                </a:solidFill>
                <a:latin typeface="+mn-lt"/>
                <a:ea typeface="+mn-ea"/>
              </a:rPr>
              <a:t>Source: https://www.youtube.com/watch?v=e7jiPDxxx3o&amp;ab_channel=RTFrance</a:t>
            </a:r>
            <a:endParaRPr lang="fr-BE" sz="2000" b="0" strike="noStrike" spc="-1" dirty="0">
              <a:latin typeface="Arial"/>
            </a:endParaRPr>
          </a:p>
          <a:p>
            <a:pPr>
              <a:lnSpc>
                <a:spcPct val="100000"/>
              </a:lnSpc>
              <a:tabLst>
                <a:tab pos="0" algn="l"/>
              </a:tabLst>
            </a:pPr>
            <a:r>
              <a:rPr lang="fr-BE" sz="2000" b="0" strike="noStrike" spc="-1" dirty="0">
                <a:solidFill>
                  <a:srgbClr val="000000"/>
                </a:solidFill>
                <a:latin typeface="+mn-lt"/>
                <a:ea typeface="+mn-ea"/>
              </a:rPr>
              <a:t>https://www.who.int/news-room/feature-stories/detail/who-recommends-against-the-use-of-remdesivir-in-covid-19-patients</a:t>
            </a:r>
            <a:endParaRPr lang="fr-BE" sz="2000" b="0" strike="noStrike" spc="-1" dirty="0">
              <a:latin typeface="Arial"/>
            </a:endParaRPr>
          </a:p>
          <a:p>
            <a:pPr>
              <a:lnSpc>
                <a:spcPct val="100000"/>
              </a:lnSpc>
              <a:tabLst>
                <a:tab pos="0" algn="l"/>
              </a:tabLst>
            </a:pPr>
            <a:r>
              <a:rPr lang="fr-BE" sz="2000" b="0" strike="noStrike" spc="-1" dirty="0">
                <a:solidFill>
                  <a:srgbClr val="000000"/>
                </a:solidFill>
                <a:latin typeface="+mn-lt"/>
                <a:ea typeface="+mn-ea"/>
              </a:rPr>
              <a:t>https://www.ema.europa.eu/en/news/update-remdesivir-ema-will-evaluate-new-data-solidarity-trial</a:t>
            </a: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IE" sz="2000" baseline="0" dirty="0"/>
              <a:t>Que les </a:t>
            </a:r>
            <a:r>
              <a:rPr lang="en-IE" sz="2000" baseline="0" dirty="0" err="1"/>
              <a:t>personnes</a:t>
            </a:r>
            <a:r>
              <a:rPr lang="en-IE" sz="2000" baseline="0" dirty="0"/>
              <a:t> diffusant de </a:t>
            </a:r>
            <a:r>
              <a:rPr lang="en-IE" sz="2000" baseline="0" dirty="0" err="1"/>
              <a:t>fausses</a:t>
            </a:r>
            <a:r>
              <a:rPr lang="en-IE" sz="2000" baseline="0" dirty="0"/>
              <a:t> </a:t>
            </a:r>
            <a:r>
              <a:rPr lang="en-IE" sz="2000" baseline="0" dirty="0" err="1"/>
              <a:t>informations</a:t>
            </a:r>
            <a:r>
              <a:rPr lang="en-IE" sz="2000" baseline="0" dirty="0"/>
              <a:t> le </a:t>
            </a:r>
            <a:r>
              <a:rPr lang="en-IE" sz="2000" baseline="0" dirty="0" err="1"/>
              <a:t>fassent</a:t>
            </a:r>
            <a:r>
              <a:rPr lang="en-IE" sz="2000" baseline="0" dirty="0"/>
              <a:t> dans un </a:t>
            </a:r>
            <a:r>
              <a:rPr lang="en-IE" sz="2000" baseline="0" dirty="0" err="1"/>
              <a:t>intérêt</a:t>
            </a:r>
            <a:r>
              <a:rPr lang="en-IE" sz="2000" baseline="0" dirty="0"/>
              <a:t> politique </a:t>
            </a:r>
            <a:r>
              <a:rPr lang="en-IE" sz="2000" baseline="0" dirty="0" err="1"/>
              <a:t>ou</a:t>
            </a:r>
            <a:r>
              <a:rPr lang="en-IE" sz="2000" baseline="0" dirty="0"/>
              <a:t> financier, les </a:t>
            </a:r>
            <a:r>
              <a:rPr lang="en-IE" sz="2000" baseline="0" dirty="0" err="1"/>
              <a:t>médias</a:t>
            </a:r>
            <a:r>
              <a:rPr lang="en-IE" sz="2000" baseline="0" dirty="0"/>
              <a:t> </a:t>
            </a:r>
            <a:r>
              <a:rPr lang="en-IE" sz="2000" baseline="0" dirty="0" err="1"/>
              <a:t>sociaux</a:t>
            </a:r>
            <a:r>
              <a:rPr lang="en-IE" sz="2000" baseline="0" dirty="0"/>
              <a:t> </a:t>
            </a:r>
            <a:r>
              <a:rPr lang="en-IE" sz="2000" baseline="0" dirty="0" err="1"/>
              <a:t>jouent</a:t>
            </a:r>
            <a:r>
              <a:rPr lang="en-IE" sz="2000" baseline="0" dirty="0"/>
              <a:t> un </a:t>
            </a:r>
            <a:r>
              <a:rPr lang="en-IE" sz="2000" baseline="0" dirty="0" err="1"/>
              <a:t>rôle</a:t>
            </a:r>
            <a:r>
              <a:rPr lang="en-IE" sz="2000" baseline="0" dirty="0"/>
              <a:t> </a:t>
            </a:r>
            <a:r>
              <a:rPr lang="en-IE" sz="2000" baseline="0" dirty="0" err="1"/>
              <a:t>prépondérant</a:t>
            </a:r>
            <a:r>
              <a:rPr lang="en-IE" sz="2000" baseline="0" dirty="0"/>
              <a:t> dans </a:t>
            </a:r>
            <a:r>
              <a:rPr lang="en-IE" sz="2000" baseline="0" dirty="0" err="1"/>
              <a:t>l’amplification</a:t>
            </a:r>
            <a:r>
              <a:rPr lang="en-IE" sz="2000" baseline="0" dirty="0"/>
              <a:t> </a:t>
            </a:r>
            <a:r>
              <a:rPr lang="en-IE" sz="2000" baseline="0" dirty="0" err="1"/>
              <a:t>ou</a:t>
            </a:r>
            <a:r>
              <a:rPr lang="en-IE" sz="2000" baseline="0" dirty="0"/>
              <a:t> </a:t>
            </a:r>
            <a:r>
              <a:rPr lang="en-IE" sz="2000" baseline="0" dirty="0" err="1"/>
              <a:t>l’arrêt</a:t>
            </a:r>
            <a:r>
              <a:rPr lang="en-IE" sz="2000" baseline="0" dirty="0"/>
              <a:t> de la propagation de la </a:t>
            </a:r>
            <a:r>
              <a:rPr lang="en-IE" sz="2000" baseline="0" dirty="0" err="1"/>
              <a:t>désinformation</a:t>
            </a:r>
            <a:r>
              <a:rPr lang="en-IE" sz="2000" baseline="0" dirty="0"/>
              <a:t>. </a:t>
            </a:r>
            <a:r>
              <a:rPr lang="en-IE" sz="2000" baseline="0" dirty="0" err="1"/>
              <a:t>Sujets</a:t>
            </a:r>
            <a:r>
              <a:rPr lang="en-IE" sz="2000" baseline="0" dirty="0"/>
              <a:t> de discussion</a:t>
            </a:r>
            <a:r>
              <a:rPr lang="en-IE" sz="2000" b="0" strike="noStrike" spc="-1" dirty="0">
                <a:latin typeface="Arial"/>
              </a:rPr>
              <a:t>:</a:t>
            </a:r>
            <a:r>
              <a:rPr dirty="0"/>
              <a:t/>
            </a:r>
            <a:br>
              <a:rPr dirty="0"/>
            </a:br>
            <a:endParaRPr lang="fr-BE" sz="2000" b="0" strike="noStrike" spc="-1" dirty="0">
              <a:latin typeface="Arial"/>
            </a:endParaRPr>
          </a:p>
          <a:p>
            <a:pPr marL="171360" indent="-171000">
              <a:lnSpc>
                <a:spcPct val="100000"/>
              </a:lnSpc>
              <a:buClr>
                <a:srgbClr val="000000"/>
              </a:buClr>
              <a:buFont typeface="StarSymbol"/>
              <a:buChar char="-"/>
            </a:pPr>
            <a:r>
              <a:rPr lang="en-IE" sz="2000" baseline="0" dirty="0"/>
              <a:t>Tout le monde utilise les </a:t>
            </a:r>
            <a:r>
              <a:rPr lang="en-IE" sz="2000" baseline="0" dirty="0" err="1"/>
              <a:t>médias</a:t>
            </a:r>
            <a:r>
              <a:rPr lang="en-IE" sz="2000" baseline="0" dirty="0"/>
              <a:t> </a:t>
            </a:r>
            <a:r>
              <a:rPr lang="en-IE" sz="2000" baseline="0" dirty="0" err="1"/>
              <a:t>sociaux</a:t>
            </a:r>
            <a:r>
              <a:rPr lang="en-IE" sz="2000" baseline="0" dirty="0"/>
              <a:t>, y </a:t>
            </a:r>
            <a:r>
              <a:rPr lang="en-IE" sz="2000" baseline="0" dirty="0" err="1"/>
              <a:t>compris</a:t>
            </a:r>
            <a:r>
              <a:rPr lang="en-IE" sz="2000" baseline="0" dirty="0"/>
              <a:t> nous et les </a:t>
            </a:r>
            <a:r>
              <a:rPr lang="en-IE" sz="2000" baseline="0" dirty="0" err="1"/>
              <a:t>personnes</a:t>
            </a:r>
            <a:r>
              <a:rPr lang="en-IE" sz="2000" baseline="0" dirty="0"/>
              <a:t> </a:t>
            </a:r>
            <a:r>
              <a:rPr lang="en-IE" sz="2000" baseline="0" dirty="0" err="1"/>
              <a:t>en</a:t>
            </a:r>
            <a:r>
              <a:rPr lang="en-IE" sz="2000" baseline="0" dirty="0"/>
              <a:t> qui nous </a:t>
            </a:r>
            <a:r>
              <a:rPr lang="en-IE" sz="2000" baseline="0" dirty="0" err="1"/>
              <a:t>avons</a:t>
            </a:r>
            <a:r>
              <a:rPr lang="en-IE" sz="2000" baseline="0" dirty="0"/>
              <a:t> </a:t>
            </a:r>
            <a:r>
              <a:rPr lang="en-IE" sz="2000" baseline="0" dirty="0" err="1"/>
              <a:t>confiance</a:t>
            </a:r>
            <a:r>
              <a:rPr lang="en-IE" sz="2000" baseline="0" dirty="0"/>
              <a:t>, </a:t>
            </a:r>
            <a:r>
              <a:rPr lang="en-IE" sz="2000" baseline="0" dirty="0" err="1"/>
              <a:t>telles</a:t>
            </a:r>
            <a:r>
              <a:rPr lang="en-IE" sz="2000" baseline="0" dirty="0"/>
              <a:t> que </a:t>
            </a:r>
            <a:r>
              <a:rPr lang="en-IE" sz="2000" baseline="0" dirty="0" err="1"/>
              <a:t>nos</a:t>
            </a:r>
            <a:r>
              <a:rPr lang="en-IE" sz="2000" baseline="0" dirty="0"/>
              <a:t> </a:t>
            </a:r>
            <a:r>
              <a:rPr lang="en-IE" sz="2000" baseline="0" dirty="0" err="1"/>
              <a:t>amis</a:t>
            </a:r>
            <a:r>
              <a:rPr lang="en-IE" sz="2000" baseline="0" dirty="0"/>
              <a:t> et </a:t>
            </a:r>
            <a:r>
              <a:rPr lang="en-IE" sz="2000" baseline="0" dirty="0" err="1"/>
              <a:t>notre</a:t>
            </a:r>
            <a:r>
              <a:rPr lang="en-IE" sz="2000" baseline="0" dirty="0"/>
              <a:t> </a:t>
            </a:r>
            <a:r>
              <a:rPr lang="en-IE" sz="2000" baseline="0" dirty="0" err="1"/>
              <a:t>famille</a:t>
            </a:r>
            <a:r>
              <a:rPr lang="en-IE" sz="2000" baseline="0" dirty="0"/>
              <a:t>. </a:t>
            </a:r>
            <a:r>
              <a:rPr lang="en-IE" sz="2000" baseline="0" dirty="0" err="1"/>
              <a:t>C’est</a:t>
            </a:r>
            <a:r>
              <a:rPr lang="en-IE" sz="2000" baseline="0" dirty="0"/>
              <a:t> </a:t>
            </a:r>
            <a:r>
              <a:rPr lang="en-IE" sz="2000" baseline="0" dirty="0" err="1"/>
              <a:t>pourquoi</a:t>
            </a:r>
            <a:r>
              <a:rPr lang="en-IE" sz="2000" baseline="0" dirty="0"/>
              <a:t> il faut se </a:t>
            </a:r>
            <a:r>
              <a:rPr lang="en-IE" sz="2000" baseline="0" dirty="0" err="1"/>
              <a:t>montrer</a:t>
            </a:r>
            <a:r>
              <a:rPr lang="en-IE" sz="2000" baseline="0" dirty="0"/>
              <a:t> </a:t>
            </a:r>
            <a:r>
              <a:rPr lang="en-IE" sz="2000" baseline="0" dirty="0" err="1"/>
              <a:t>extrêmement</a:t>
            </a:r>
            <a:r>
              <a:rPr lang="en-IE" sz="2000" baseline="0" dirty="0"/>
              <a:t> </a:t>
            </a:r>
            <a:r>
              <a:rPr lang="en-IE" sz="2000" baseline="0" dirty="0" err="1"/>
              <a:t>vigilants</a:t>
            </a:r>
            <a:r>
              <a:rPr lang="en-IE" sz="2000" baseline="0" dirty="0"/>
              <a:t> face aux </a:t>
            </a:r>
            <a:r>
              <a:rPr lang="en-IE" sz="2000" baseline="0" dirty="0" err="1"/>
              <a:t>informations</a:t>
            </a:r>
            <a:r>
              <a:rPr lang="en-IE" sz="2000" baseline="0" dirty="0"/>
              <a:t> que nous </a:t>
            </a:r>
            <a:r>
              <a:rPr lang="en-IE" sz="2000" baseline="0" dirty="0" err="1"/>
              <a:t>voyons</a:t>
            </a:r>
            <a:r>
              <a:rPr lang="en-IE" sz="2000" baseline="0" dirty="0"/>
              <a:t>/</a:t>
            </a:r>
            <a:r>
              <a:rPr lang="en-IE" sz="2000" baseline="0" dirty="0" err="1"/>
              <a:t>recevons</a:t>
            </a:r>
            <a:r>
              <a:rPr lang="en-IE" sz="2000" baseline="0" dirty="0"/>
              <a:t>. </a:t>
            </a:r>
            <a:r>
              <a:rPr lang="en-IE" sz="2000" baseline="0" dirty="0" err="1"/>
              <a:t>Vous</a:t>
            </a:r>
            <a:r>
              <a:rPr lang="en-IE" sz="2000" baseline="0" dirty="0"/>
              <a:t> </a:t>
            </a:r>
            <a:r>
              <a:rPr lang="en-IE" sz="2000" baseline="0" dirty="0" err="1"/>
              <a:t>trouverez</a:t>
            </a:r>
            <a:r>
              <a:rPr lang="en-IE" sz="2000" baseline="0" dirty="0"/>
              <a:t> ci-dessus un </a:t>
            </a:r>
            <a:r>
              <a:rPr lang="en-IE" sz="2000" baseline="0" dirty="0" err="1"/>
              <a:t>exemple</a:t>
            </a:r>
            <a:r>
              <a:rPr lang="en-IE" sz="2000" baseline="0" dirty="0"/>
              <a:t> d’un message WhatsApp </a:t>
            </a:r>
            <a:r>
              <a:rPr lang="en-IE" sz="2000" baseline="0" dirty="0" err="1"/>
              <a:t>contenant</a:t>
            </a:r>
            <a:r>
              <a:rPr lang="en-IE" sz="2000" baseline="0" dirty="0"/>
              <a:t> des </a:t>
            </a:r>
            <a:r>
              <a:rPr lang="en-IE" sz="2000" baseline="0" dirty="0" err="1"/>
              <a:t>informations</a:t>
            </a:r>
            <a:r>
              <a:rPr lang="en-IE" sz="2000" baseline="0" dirty="0"/>
              <a:t> </a:t>
            </a:r>
            <a:r>
              <a:rPr lang="en-IE" sz="2000" baseline="0" dirty="0" err="1"/>
              <a:t>complètement</a:t>
            </a:r>
            <a:r>
              <a:rPr lang="en-IE" sz="2000" baseline="0" dirty="0"/>
              <a:t> </a:t>
            </a:r>
            <a:r>
              <a:rPr lang="en-IE" sz="2000" baseline="0" dirty="0" err="1"/>
              <a:t>fausses</a:t>
            </a:r>
            <a:r>
              <a:rPr lang="en-IE" sz="2000" baseline="0" dirty="0"/>
              <a:t> à </a:t>
            </a:r>
            <a:r>
              <a:rPr lang="en-IE" sz="2000" baseline="0" dirty="0" err="1"/>
              <a:t>propos</a:t>
            </a:r>
            <a:r>
              <a:rPr lang="en-IE" sz="2000" baseline="0" dirty="0"/>
              <a:t> d’un faux </a:t>
            </a:r>
            <a:r>
              <a:rPr lang="en-IE" sz="2000" baseline="0" dirty="0" err="1"/>
              <a:t>remède</a:t>
            </a:r>
            <a:r>
              <a:rPr lang="en-IE" sz="2000" baseline="0" dirty="0"/>
              <a:t> </a:t>
            </a:r>
            <a:r>
              <a:rPr lang="en-IE" sz="2000" baseline="0" dirty="0" err="1"/>
              <a:t>contre</a:t>
            </a:r>
            <a:r>
              <a:rPr lang="en-IE" sz="2000" baseline="0" dirty="0"/>
              <a:t> le coronavirus (image de gauche). </a:t>
            </a:r>
          </a:p>
          <a:p>
            <a:pPr marL="171450" indent="-171450">
              <a:buFontTx/>
              <a:buChar char="-"/>
            </a:pPr>
            <a:r>
              <a:rPr lang="en-IE" sz="2000" baseline="0" dirty="0" err="1"/>
              <a:t>Piège</a:t>
            </a:r>
            <a:r>
              <a:rPr lang="en-IE" sz="2000" baseline="0" dirty="0"/>
              <a:t> à </a:t>
            </a:r>
            <a:r>
              <a:rPr lang="en-IE" sz="2000" baseline="0" dirty="0" err="1"/>
              <a:t>clics</a:t>
            </a:r>
            <a:r>
              <a:rPr lang="en-IE" sz="2000" baseline="0" dirty="0"/>
              <a:t> (le profit </a:t>
            </a:r>
            <a:r>
              <a:rPr lang="en-IE" sz="2000" baseline="0" dirty="0" err="1"/>
              <a:t>dépend</a:t>
            </a:r>
            <a:r>
              <a:rPr lang="en-IE" sz="2000" baseline="0" dirty="0"/>
              <a:t> du </a:t>
            </a:r>
            <a:r>
              <a:rPr lang="en-IE" sz="2000" baseline="0" dirty="0" err="1"/>
              <a:t>nombre</a:t>
            </a:r>
            <a:r>
              <a:rPr lang="en-IE" sz="2000" baseline="0" dirty="0"/>
              <a:t> de </a:t>
            </a:r>
            <a:r>
              <a:rPr lang="en-IE" sz="2000" baseline="0" dirty="0" err="1"/>
              <a:t>clics</a:t>
            </a:r>
            <a:r>
              <a:rPr lang="en-IE" sz="2000" baseline="0" dirty="0"/>
              <a:t>) &gt; diffuser des </a:t>
            </a:r>
            <a:r>
              <a:rPr lang="en-IE" sz="2000" baseline="0" dirty="0" err="1"/>
              <a:t>gros</a:t>
            </a:r>
            <a:r>
              <a:rPr lang="en-IE" sz="2000" baseline="0" dirty="0"/>
              <a:t> titres </a:t>
            </a:r>
            <a:r>
              <a:rPr lang="en-IE" sz="2000" baseline="0" dirty="0" err="1"/>
              <a:t>ou</a:t>
            </a:r>
            <a:r>
              <a:rPr lang="en-IE" sz="2000" baseline="0" dirty="0"/>
              <a:t> des images/</a:t>
            </a:r>
            <a:r>
              <a:rPr lang="en-IE" sz="2000" baseline="0" dirty="0" err="1"/>
              <a:t>vidéos</a:t>
            </a:r>
            <a:r>
              <a:rPr lang="en-IE" sz="2000" baseline="0" dirty="0"/>
              <a:t> </a:t>
            </a:r>
            <a:r>
              <a:rPr lang="en-IE" sz="2000" baseline="0" dirty="0" err="1"/>
              <a:t>rendus</a:t>
            </a:r>
            <a:r>
              <a:rPr lang="en-IE" sz="2000" baseline="0" dirty="0"/>
              <a:t> </a:t>
            </a:r>
            <a:r>
              <a:rPr lang="en-IE" sz="2000" baseline="0" dirty="0" err="1"/>
              <a:t>intentionnellement</a:t>
            </a:r>
            <a:r>
              <a:rPr lang="en-IE" sz="2000" baseline="0" dirty="0"/>
              <a:t> </a:t>
            </a:r>
            <a:r>
              <a:rPr lang="en-IE" sz="2000" baseline="0" dirty="0" err="1"/>
              <a:t>attrayants</a:t>
            </a:r>
            <a:r>
              <a:rPr lang="en-IE" sz="2000" baseline="0" dirty="0"/>
              <a:t> et </a:t>
            </a:r>
            <a:r>
              <a:rPr lang="en-IE" sz="2000" baseline="0" dirty="0" err="1"/>
              <a:t>mystérieux</a:t>
            </a:r>
            <a:r>
              <a:rPr lang="en-IE" sz="2000" baseline="0" dirty="0"/>
              <a:t> pour </a:t>
            </a:r>
            <a:r>
              <a:rPr lang="en-IE" sz="2000" baseline="0" dirty="0" err="1"/>
              <a:t>générer</a:t>
            </a:r>
            <a:r>
              <a:rPr lang="en-IE" sz="2000" baseline="0" dirty="0"/>
              <a:t> plus de </a:t>
            </a:r>
            <a:r>
              <a:rPr lang="en-IE" sz="2000" baseline="0" dirty="0" err="1"/>
              <a:t>clics</a:t>
            </a:r>
            <a:r>
              <a:rPr lang="en-IE" sz="2000" baseline="0" dirty="0"/>
              <a:t>. </a:t>
            </a:r>
            <a:r>
              <a:rPr lang="en-IE" sz="2000" baseline="0" dirty="0" err="1"/>
              <a:t>Souvenez-vous</a:t>
            </a:r>
            <a:r>
              <a:rPr lang="en-IE" sz="2000" baseline="0" dirty="0"/>
              <a:t> de </a:t>
            </a:r>
            <a:r>
              <a:rPr lang="en-IE" sz="2000" baseline="0" dirty="0" err="1"/>
              <a:t>l’article</a:t>
            </a:r>
            <a:r>
              <a:rPr lang="en-IE" sz="2000" baseline="0" dirty="0"/>
              <a:t> «Le Pape </a:t>
            </a:r>
            <a:r>
              <a:rPr lang="en-IE" sz="2000" baseline="0" dirty="0" err="1"/>
              <a:t>soutient</a:t>
            </a:r>
            <a:r>
              <a:rPr lang="en-IE" sz="2000" baseline="0" dirty="0"/>
              <a:t> Trump». </a:t>
            </a:r>
            <a:r>
              <a:rPr lang="en-IE" sz="2000" baseline="0" dirty="0" err="1"/>
              <a:t>Penchez-vous</a:t>
            </a:r>
            <a:r>
              <a:rPr lang="en-IE" sz="2000" baseline="0" dirty="0"/>
              <a:t> </a:t>
            </a:r>
            <a:r>
              <a:rPr lang="en-IE" sz="2000" baseline="0" dirty="0" err="1"/>
              <a:t>également</a:t>
            </a:r>
            <a:r>
              <a:rPr lang="en-IE" sz="2000" baseline="0" dirty="0"/>
              <a:t> sur </a:t>
            </a:r>
            <a:r>
              <a:rPr lang="en-IE" sz="2000" baseline="0" dirty="0" err="1"/>
              <a:t>l’exemple</a:t>
            </a:r>
            <a:r>
              <a:rPr lang="en-IE" sz="2000" baseline="0" dirty="0"/>
              <a:t> ci-dessus </a:t>
            </a:r>
            <a:r>
              <a:rPr lang="en-IE" sz="2000" baseline="0" dirty="0" err="1"/>
              <a:t>selon</a:t>
            </a:r>
            <a:r>
              <a:rPr lang="en-IE" sz="2000" baseline="0" dirty="0"/>
              <a:t> </a:t>
            </a:r>
            <a:r>
              <a:rPr lang="en-IE" sz="2000" baseline="0" dirty="0" err="1"/>
              <a:t>lequel</a:t>
            </a:r>
            <a:r>
              <a:rPr lang="en-IE" sz="2000" baseline="0" dirty="0"/>
              <a:t> </a:t>
            </a:r>
            <a:r>
              <a:rPr lang="en-IE" sz="2000" baseline="0" dirty="0" err="1"/>
              <a:t>l’UE</a:t>
            </a:r>
            <a:r>
              <a:rPr lang="en-IE" sz="2000" baseline="0" dirty="0"/>
              <a:t> </a:t>
            </a:r>
            <a:r>
              <a:rPr lang="en-IE" sz="2000" baseline="0" dirty="0" err="1"/>
              <a:t>aurait</a:t>
            </a:r>
            <a:r>
              <a:rPr lang="en-IE" sz="2000" baseline="0" dirty="0"/>
              <a:t> voulu </a:t>
            </a:r>
            <a:r>
              <a:rPr lang="en-IE" sz="2000" baseline="0" dirty="0" err="1"/>
              <a:t>fusionner</a:t>
            </a:r>
            <a:r>
              <a:rPr lang="en-IE" sz="2000" baseline="0" dirty="0"/>
              <a:t> le </a:t>
            </a:r>
            <a:r>
              <a:rPr lang="en-IE" sz="2000" baseline="0" dirty="0" err="1"/>
              <a:t>Royaume</a:t>
            </a:r>
            <a:r>
              <a:rPr lang="en-IE" sz="2000" baseline="0" dirty="0"/>
              <a:t>-Uni avec la France (image du milieu supérieure).</a:t>
            </a:r>
          </a:p>
          <a:p>
            <a:pPr marL="171450" indent="-171450">
              <a:buFontTx/>
              <a:buChar char="-"/>
            </a:pPr>
            <a:r>
              <a:rPr lang="en-US" sz="2000" dirty="0"/>
              <a:t>L</a:t>
            </a:r>
            <a:r>
              <a:rPr lang="en-US" sz="2000" baseline="0" dirty="0"/>
              <a:t>es </a:t>
            </a:r>
            <a:r>
              <a:rPr lang="en-US" sz="2000" baseline="0" dirty="0" err="1"/>
              <a:t>histoires</a:t>
            </a:r>
            <a:r>
              <a:rPr lang="en-US" sz="2000" baseline="0" dirty="0"/>
              <a:t> </a:t>
            </a:r>
            <a:r>
              <a:rPr lang="en-US" sz="2000" baseline="0" dirty="0" err="1"/>
              <a:t>montées</a:t>
            </a:r>
            <a:r>
              <a:rPr lang="en-US" sz="2000" baseline="0" dirty="0"/>
              <a:t> de </a:t>
            </a:r>
            <a:r>
              <a:rPr lang="en-US" sz="2000" baseline="0" dirty="0" err="1"/>
              <a:t>toutes</a:t>
            </a:r>
            <a:r>
              <a:rPr lang="en-US" sz="2000" baseline="0" dirty="0"/>
              <a:t> </a:t>
            </a:r>
            <a:r>
              <a:rPr lang="en-US" sz="2000" baseline="0" dirty="0" err="1"/>
              <a:t>pièces</a:t>
            </a:r>
            <a:r>
              <a:rPr lang="en-US" sz="2000" baseline="0" dirty="0"/>
              <a:t>, </a:t>
            </a:r>
            <a:r>
              <a:rPr lang="en-US" sz="2000" baseline="0" dirty="0" err="1"/>
              <a:t>comme</a:t>
            </a:r>
            <a:r>
              <a:rPr lang="en-US" sz="2000" baseline="0" dirty="0"/>
              <a:t> dans la publication Instagram ci-dessus </a:t>
            </a:r>
            <a:r>
              <a:rPr lang="en-US" sz="2000" baseline="0" dirty="0" err="1"/>
              <a:t>datant</a:t>
            </a:r>
            <a:r>
              <a:rPr lang="en-US" sz="2000" baseline="0" dirty="0"/>
              <a:t> </a:t>
            </a:r>
            <a:r>
              <a:rPr lang="en-US" sz="2000" baseline="0" dirty="0" err="1"/>
              <a:t>d’avril</a:t>
            </a:r>
            <a:r>
              <a:rPr lang="en-US" sz="2000" baseline="0" dirty="0"/>
              <a:t> 2020, </a:t>
            </a:r>
            <a:r>
              <a:rPr lang="en-US" sz="2000" baseline="0" dirty="0" err="1"/>
              <a:t>selon</a:t>
            </a:r>
            <a:r>
              <a:rPr lang="en-US" sz="2000" baseline="0" dirty="0"/>
              <a:t> </a:t>
            </a:r>
            <a:r>
              <a:rPr lang="en-US" sz="2000" baseline="0" dirty="0" err="1"/>
              <a:t>laquelle</a:t>
            </a:r>
            <a:r>
              <a:rPr lang="en-US" sz="2000" baseline="0" dirty="0"/>
              <a:t> le </a:t>
            </a:r>
            <a:r>
              <a:rPr lang="en-US" sz="2000" baseline="0" dirty="0" err="1"/>
              <a:t>vaccin</a:t>
            </a:r>
            <a:r>
              <a:rPr lang="en-US" sz="2000" baseline="0" dirty="0"/>
              <a:t> </a:t>
            </a:r>
            <a:r>
              <a:rPr lang="en-US" sz="2000" baseline="0" dirty="0" err="1"/>
              <a:t>contre</a:t>
            </a:r>
            <a:r>
              <a:rPr lang="en-US" sz="2000" baseline="0" dirty="0"/>
              <a:t> le coronavirus </a:t>
            </a:r>
            <a:r>
              <a:rPr lang="en-US" sz="2000" baseline="0" dirty="0" err="1"/>
              <a:t>aurait</a:t>
            </a:r>
            <a:r>
              <a:rPr lang="en-US" sz="2000" baseline="0" dirty="0"/>
              <a:t> </a:t>
            </a:r>
            <a:r>
              <a:rPr lang="en-US" sz="2000" baseline="0" dirty="0" err="1"/>
              <a:t>été</a:t>
            </a:r>
            <a:r>
              <a:rPr lang="en-US" sz="2000" baseline="0" dirty="0"/>
              <a:t> trouvé </a:t>
            </a:r>
            <a:r>
              <a:rPr lang="en-US" sz="2000" baseline="0" dirty="0" err="1"/>
              <a:t>alors</a:t>
            </a:r>
            <a:r>
              <a:rPr lang="en-US" sz="2000" baseline="0" dirty="0"/>
              <a:t> </a:t>
            </a:r>
            <a:r>
              <a:rPr lang="en-US" sz="2000" baseline="0" dirty="0" err="1"/>
              <a:t>qu’aucun</a:t>
            </a:r>
            <a:r>
              <a:rPr lang="en-US" sz="2000" baseline="0" dirty="0"/>
              <a:t> </a:t>
            </a:r>
            <a:r>
              <a:rPr lang="en-US" sz="2000" baseline="0" dirty="0" err="1"/>
              <a:t>vaccin</a:t>
            </a:r>
            <a:r>
              <a:rPr lang="en-US" sz="2000" baseline="0" dirty="0"/>
              <a:t> </a:t>
            </a:r>
            <a:r>
              <a:rPr lang="en-US" sz="2000" baseline="0" dirty="0" err="1"/>
              <a:t>n’existait</a:t>
            </a:r>
            <a:r>
              <a:rPr lang="en-US" sz="2000" baseline="0" dirty="0"/>
              <a:t> à </a:t>
            </a:r>
            <a:r>
              <a:rPr lang="en-US" sz="2000" baseline="0" dirty="0" err="1"/>
              <a:t>ce</a:t>
            </a:r>
            <a:r>
              <a:rPr lang="en-US" sz="2000" baseline="0" dirty="0"/>
              <a:t> moment-</a:t>
            </a:r>
            <a:r>
              <a:rPr lang="en-US" sz="2000" baseline="0" dirty="0" err="1"/>
              <a:t>là</a:t>
            </a:r>
            <a:r>
              <a:rPr lang="en-US" sz="2000" baseline="0" dirty="0"/>
              <a:t> et que les </a:t>
            </a:r>
            <a:r>
              <a:rPr lang="en-US" sz="2000" baseline="0" dirty="0" err="1"/>
              <a:t>recherches</a:t>
            </a:r>
            <a:r>
              <a:rPr lang="en-US" sz="2000" baseline="0" dirty="0"/>
              <a:t> </a:t>
            </a:r>
            <a:r>
              <a:rPr lang="en-US" sz="2000" baseline="0" dirty="0" err="1"/>
              <a:t>avancées</a:t>
            </a:r>
            <a:r>
              <a:rPr lang="en-US" sz="2000" baseline="0" dirty="0"/>
              <a:t> </a:t>
            </a:r>
            <a:r>
              <a:rPr lang="en-US" sz="2000" baseline="0" dirty="0" err="1"/>
              <a:t>n’avaient</a:t>
            </a:r>
            <a:r>
              <a:rPr lang="en-US" sz="2000" baseline="0" dirty="0"/>
              <a:t> pas encore </a:t>
            </a:r>
            <a:r>
              <a:rPr lang="en-US" sz="2000" baseline="0" dirty="0" err="1"/>
              <a:t>commencé</a:t>
            </a:r>
            <a:r>
              <a:rPr lang="en-US" sz="2000" baseline="0" dirty="0"/>
              <a:t> (image du milieu </a:t>
            </a:r>
            <a:r>
              <a:rPr lang="en-US" sz="2000" baseline="0" dirty="0" err="1"/>
              <a:t>inférieure</a:t>
            </a:r>
            <a:r>
              <a:rPr lang="en-US" sz="2000" baseline="0" dirty="0"/>
              <a:t>).</a:t>
            </a:r>
            <a:endParaRPr lang="en-IE" sz="2000" baseline="0" dirty="0"/>
          </a:p>
          <a:p>
            <a:pPr marL="171450" lvl="0" indent="-171450">
              <a:buFontTx/>
              <a:buChar char="-"/>
              <a:defRPr/>
            </a:pPr>
            <a:r>
              <a:rPr lang="fr-BE" sz="2000" baseline="0" dirty="0"/>
              <a:t>Amplification artificielle </a:t>
            </a:r>
            <a:r>
              <a:rPr lang="en-IE" sz="2000" baseline="0" dirty="0"/>
              <a:t>&gt; </a:t>
            </a:r>
            <a:r>
              <a:rPr lang="fr-BE" sz="2000" baseline="0" dirty="0"/>
              <a:t>faire en sorte qu’une histoire ou un récit devienne viral par des moyens non authentiques: faux profils et robot</a:t>
            </a:r>
            <a:r>
              <a:rPr lang="en-IE" sz="2000" baseline="0" dirty="0"/>
              <a:t>s </a:t>
            </a:r>
            <a:r>
              <a:rPr lang="en-IE" sz="2000" baseline="0" dirty="0" err="1"/>
              <a:t>logiciels</a:t>
            </a:r>
            <a:r>
              <a:rPr lang="en-IE" sz="2000" baseline="0" dirty="0"/>
              <a:t> (bots), </a:t>
            </a:r>
            <a:r>
              <a:rPr lang="en-IE" sz="2000" baseline="0" dirty="0" err="1"/>
              <a:t>assaut</a:t>
            </a:r>
            <a:r>
              <a:rPr lang="en-IE" sz="2000" baseline="0" dirty="0"/>
              <a:t> de </a:t>
            </a:r>
            <a:r>
              <a:rPr lang="en-IE" sz="2000" baseline="0" dirty="0" err="1"/>
              <a:t>commentaires</a:t>
            </a:r>
            <a:r>
              <a:rPr lang="en-IE" sz="2000" baseline="0" dirty="0"/>
              <a:t> et de partages sur </a:t>
            </a:r>
            <a:r>
              <a:rPr lang="en-IE" sz="2000" baseline="0" dirty="0" err="1"/>
              <a:t>une</a:t>
            </a:r>
            <a:r>
              <a:rPr lang="en-IE" sz="2000" baseline="0" dirty="0"/>
              <a:t> publication pour </a:t>
            </a:r>
            <a:r>
              <a:rPr lang="en-IE" sz="2000" baseline="0" dirty="0" err="1"/>
              <a:t>lui</a:t>
            </a:r>
            <a:r>
              <a:rPr lang="en-IE" sz="2000" baseline="0" dirty="0"/>
              <a:t> donner plus de </a:t>
            </a:r>
            <a:r>
              <a:rPr lang="en-IE" sz="2000" baseline="0" dirty="0" err="1"/>
              <a:t>visibilité</a:t>
            </a:r>
            <a:r>
              <a:rPr lang="en-IE" sz="2000" baseline="0" dirty="0"/>
              <a:t>. </a:t>
            </a:r>
            <a:r>
              <a:rPr lang="en-IE" sz="2000" baseline="0" dirty="0" err="1"/>
              <a:t>Profils</a:t>
            </a:r>
            <a:r>
              <a:rPr lang="en-IE" sz="2000" baseline="0" dirty="0"/>
              <a:t> </a:t>
            </a:r>
            <a:r>
              <a:rPr lang="en-IE" sz="2000" baseline="0" dirty="0" err="1"/>
              <a:t>créés</a:t>
            </a:r>
            <a:r>
              <a:rPr lang="en-IE" sz="2000" baseline="0" dirty="0"/>
              <a:t> </a:t>
            </a:r>
            <a:r>
              <a:rPr lang="en-IE" sz="2000" baseline="0" dirty="0" err="1"/>
              <a:t>délibérément</a:t>
            </a:r>
            <a:r>
              <a:rPr lang="en-IE" sz="2000" baseline="0" dirty="0"/>
              <a:t> pour </a:t>
            </a:r>
            <a:r>
              <a:rPr lang="en-IE" sz="2000" baseline="0" dirty="0" err="1"/>
              <a:t>ressembler</a:t>
            </a:r>
            <a:r>
              <a:rPr lang="en-IE" sz="2000" baseline="0" dirty="0"/>
              <a:t> à des </a:t>
            </a:r>
            <a:r>
              <a:rPr lang="en-IE" sz="2000" baseline="0" dirty="0" err="1"/>
              <a:t>profils</a:t>
            </a:r>
            <a:r>
              <a:rPr lang="en-IE" sz="2000" baseline="0" dirty="0"/>
              <a:t> de </a:t>
            </a:r>
            <a:r>
              <a:rPr lang="en-IE" sz="2000" baseline="0" dirty="0" err="1"/>
              <a:t>personnes</a:t>
            </a:r>
            <a:r>
              <a:rPr lang="en-IE" sz="2000" baseline="0" dirty="0"/>
              <a:t> «ordinaires», </a:t>
            </a:r>
            <a:r>
              <a:rPr lang="en-IE" sz="2000" baseline="0" dirty="0" err="1"/>
              <a:t>présentant</a:t>
            </a:r>
            <a:r>
              <a:rPr lang="en-IE" sz="2000" baseline="0" dirty="0"/>
              <a:t> des descriptions </a:t>
            </a:r>
            <a:r>
              <a:rPr lang="en-IE" sz="2000" baseline="0" dirty="0" err="1"/>
              <a:t>d’emplois</a:t>
            </a:r>
            <a:r>
              <a:rPr lang="en-IE" sz="2000" baseline="0" dirty="0"/>
              <a:t> et de </a:t>
            </a:r>
            <a:r>
              <a:rPr lang="en-IE" sz="2000" baseline="0" dirty="0" err="1"/>
              <a:t>loisirs</a:t>
            </a:r>
            <a:r>
              <a:rPr lang="en-IE" sz="2000" baseline="0" dirty="0"/>
              <a:t> </a:t>
            </a:r>
            <a:r>
              <a:rPr lang="en-IE" sz="2000" baseline="0" dirty="0" err="1"/>
              <a:t>normaux</a:t>
            </a:r>
            <a:r>
              <a:rPr lang="en-IE" sz="2000" baseline="0" dirty="0"/>
              <a:t>, </a:t>
            </a:r>
            <a:r>
              <a:rPr lang="en-IE" sz="2000" baseline="0" dirty="0" err="1"/>
              <a:t>mais</a:t>
            </a:r>
            <a:r>
              <a:rPr lang="en-IE" sz="2000" baseline="0" dirty="0"/>
              <a:t> </a:t>
            </a:r>
            <a:r>
              <a:rPr lang="en-IE" sz="2000" baseline="0" dirty="0" err="1"/>
              <a:t>entièrement</a:t>
            </a:r>
            <a:r>
              <a:rPr lang="en-IE" sz="2000" baseline="0" dirty="0"/>
              <a:t> </a:t>
            </a:r>
            <a:r>
              <a:rPr lang="en-IE" sz="2000" baseline="0" dirty="0" err="1"/>
              <a:t>gérés</a:t>
            </a:r>
            <a:r>
              <a:rPr lang="en-IE" sz="2000" baseline="0" dirty="0"/>
              <a:t> de manière </a:t>
            </a:r>
            <a:r>
              <a:rPr lang="en-IE" sz="2000" baseline="0" dirty="0" err="1"/>
              <a:t>artificielle</a:t>
            </a:r>
            <a:r>
              <a:rPr lang="en-IE" sz="2000" baseline="0" dirty="0"/>
              <a:t> </a:t>
            </a:r>
            <a:r>
              <a:rPr lang="en-IE" sz="2000" baseline="0" dirty="0" err="1"/>
              <a:t>ou</a:t>
            </a:r>
            <a:r>
              <a:rPr lang="en-IE" sz="2000" baseline="0" dirty="0"/>
              <a:t> par des </a:t>
            </a:r>
            <a:r>
              <a:rPr lang="en-IE" sz="2000" baseline="0" dirty="0" err="1"/>
              <a:t>usines</a:t>
            </a:r>
            <a:r>
              <a:rPr lang="en-IE" sz="2000" baseline="0" dirty="0"/>
              <a:t> à trolls.</a:t>
            </a:r>
            <a:r>
              <a:rPr lang="fr-BE" sz="2000" baseline="0" dirty="0"/>
              <a:t> L’exemple ci-dessus montre des réponses à des publications de différents comptes Twitter avec un discours similaire ou un texte identique, ce qui laisse penser qu’il s’agit de messages coordonnés. </a:t>
            </a:r>
            <a:r>
              <a:rPr lang="fr-BE" sz="2000" dirty="0"/>
              <a:t>Source:</a:t>
            </a:r>
            <a:r>
              <a:rPr lang="fr-BE" sz="2000" baseline="0" dirty="0"/>
              <a:t> rapport de </a:t>
            </a:r>
            <a:r>
              <a:rPr lang="fr-BE" sz="2000" i="1" baseline="0" dirty="0"/>
              <a:t>l’</a:t>
            </a:r>
            <a:r>
              <a:rPr lang="fr-BE" sz="2000" i="1" dirty="0"/>
              <a:t>Institute for Strategic Dialogue </a:t>
            </a:r>
            <a:r>
              <a:rPr lang="fr-BE" sz="2000" baseline="0" dirty="0"/>
              <a:t>et de </a:t>
            </a:r>
            <a:r>
              <a:rPr lang="fr-BE" sz="2000" i="1" baseline="0" dirty="0"/>
              <a:t>l’Alliance for </a:t>
            </a:r>
            <a:r>
              <a:rPr lang="fr-BE" sz="2000" i="1" baseline="0" dirty="0" err="1"/>
              <a:t>Securing</a:t>
            </a:r>
            <a:r>
              <a:rPr lang="fr-BE" sz="2000" i="1" baseline="0" dirty="0"/>
              <a:t> </a:t>
            </a:r>
            <a:r>
              <a:rPr lang="fr-BE" sz="2000" i="1" baseline="0" dirty="0" err="1"/>
              <a:t>Democracy</a:t>
            </a:r>
            <a:r>
              <a:rPr lang="fr-BE" sz="2000" baseline="0" dirty="0"/>
              <a:t> - https://www.isdglobal.org/wp-content/uploads/2020/08/ISDG-proCCP.pdf </a:t>
            </a:r>
            <a:endParaRPr lang="en-IE" sz="2000" baseline="0" dirty="0"/>
          </a:p>
          <a:p>
            <a:pPr marL="171450" indent="-171450">
              <a:buFontTx/>
              <a:buChar char="-"/>
            </a:pPr>
            <a:r>
              <a:rPr lang="en-IE" sz="2000" baseline="0" dirty="0"/>
              <a:t>Utilisation </a:t>
            </a:r>
            <a:r>
              <a:rPr lang="en-IE" sz="2000" baseline="0" dirty="0" err="1"/>
              <a:t>d’images</a:t>
            </a:r>
            <a:r>
              <a:rPr lang="en-IE" sz="2000" baseline="0" dirty="0"/>
              <a:t> hors de </a:t>
            </a:r>
            <a:r>
              <a:rPr lang="en-IE" sz="2000" baseline="0" dirty="0" err="1"/>
              <a:t>leur</a:t>
            </a:r>
            <a:r>
              <a:rPr lang="en-IE" sz="2000" baseline="0" dirty="0"/>
              <a:t> </a:t>
            </a:r>
            <a:r>
              <a:rPr lang="en-IE" sz="2000" baseline="0" dirty="0" err="1"/>
              <a:t>contexte</a:t>
            </a:r>
            <a:r>
              <a:rPr lang="en-IE" sz="2000" baseline="0" dirty="0"/>
              <a:t> (</a:t>
            </a:r>
            <a:r>
              <a:rPr lang="en-IE" sz="2000" baseline="0" dirty="0" err="1"/>
              <a:t>exemple</a:t>
            </a:r>
            <a:r>
              <a:rPr lang="en-IE" sz="2000" baseline="0" dirty="0"/>
              <a:t> dans les </a:t>
            </a:r>
            <a:r>
              <a:rPr lang="en-IE" sz="2000" baseline="0" dirty="0" err="1"/>
              <a:t>prochaines</a:t>
            </a:r>
            <a:r>
              <a:rPr lang="en-IE" sz="2000" baseline="0" dirty="0"/>
              <a:t> diapositives). Une technique </a:t>
            </a:r>
            <a:r>
              <a:rPr lang="en-IE" sz="2000" baseline="0" dirty="0" err="1"/>
              <a:t>très</a:t>
            </a:r>
            <a:r>
              <a:rPr lang="en-IE" sz="2000" baseline="0" dirty="0"/>
              <a:t> commune de </a:t>
            </a:r>
            <a:r>
              <a:rPr lang="en-IE" sz="2000" baseline="0" dirty="0" err="1"/>
              <a:t>désinformation</a:t>
            </a:r>
            <a:r>
              <a:rPr lang="en-IE" sz="2000" baseline="0" dirty="0"/>
              <a:t> </a:t>
            </a:r>
            <a:r>
              <a:rPr lang="en-IE" sz="2000" baseline="0" dirty="0" err="1"/>
              <a:t>consiste</a:t>
            </a:r>
            <a:r>
              <a:rPr lang="en-IE" sz="2000" baseline="0" dirty="0"/>
              <a:t> à </a:t>
            </a:r>
            <a:r>
              <a:rPr lang="en-IE" sz="2000" baseline="0" dirty="0" err="1"/>
              <a:t>réutiliser</a:t>
            </a:r>
            <a:r>
              <a:rPr lang="en-IE" sz="2000" baseline="0" dirty="0"/>
              <a:t> des images plus </a:t>
            </a:r>
            <a:r>
              <a:rPr lang="en-IE" sz="2000" baseline="0" dirty="0" err="1"/>
              <a:t>anciennes</a:t>
            </a:r>
            <a:r>
              <a:rPr lang="en-IE" sz="2000" baseline="0" dirty="0"/>
              <a:t> (</a:t>
            </a:r>
            <a:r>
              <a:rPr lang="en-IE" sz="2000" baseline="0" dirty="0" err="1"/>
              <a:t>parfois</a:t>
            </a:r>
            <a:r>
              <a:rPr lang="en-IE" sz="2000" baseline="0" dirty="0"/>
              <a:t> </a:t>
            </a:r>
            <a:r>
              <a:rPr lang="en-IE" sz="2000" baseline="0" dirty="0" err="1"/>
              <a:t>explicites</a:t>
            </a:r>
            <a:r>
              <a:rPr lang="en-IE" sz="2000" baseline="0" dirty="0"/>
              <a:t> </a:t>
            </a:r>
            <a:r>
              <a:rPr lang="en-IE" sz="2000" baseline="0" dirty="0" err="1"/>
              <a:t>ou</a:t>
            </a:r>
            <a:r>
              <a:rPr lang="en-IE" sz="2000" baseline="0" dirty="0"/>
              <a:t> </a:t>
            </a:r>
            <a:r>
              <a:rPr lang="en-IE" sz="2000" baseline="0" dirty="0" err="1"/>
              <a:t>choquantes</a:t>
            </a:r>
            <a:r>
              <a:rPr lang="en-IE" sz="2000" baseline="0" dirty="0"/>
              <a:t>) pour </a:t>
            </a:r>
            <a:r>
              <a:rPr lang="en-IE" sz="2000" baseline="0" dirty="0" err="1"/>
              <a:t>couvrir</a:t>
            </a:r>
            <a:r>
              <a:rPr lang="en-IE" sz="2000" baseline="0" dirty="0"/>
              <a:t> un </a:t>
            </a:r>
            <a:r>
              <a:rPr lang="en-IE" sz="2000" baseline="0" dirty="0" err="1"/>
              <a:t>événement</a:t>
            </a:r>
            <a:r>
              <a:rPr lang="en-IE" sz="2000" baseline="0" dirty="0"/>
              <a:t> </a:t>
            </a:r>
            <a:r>
              <a:rPr lang="en-IE" sz="2000" baseline="0" dirty="0" err="1"/>
              <a:t>actuel</a:t>
            </a:r>
            <a:r>
              <a:rPr lang="en-IE" sz="2000" baseline="0" dirty="0"/>
              <a:t> </a:t>
            </a:r>
            <a:r>
              <a:rPr lang="en-IE" sz="2000" baseline="0" dirty="0" err="1"/>
              <a:t>ou</a:t>
            </a:r>
            <a:r>
              <a:rPr lang="en-IE" sz="2000" baseline="0" dirty="0"/>
              <a:t> </a:t>
            </a:r>
            <a:r>
              <a:rPr lang="en-IE" sz="2000" baseline="0" dirty="0" err="1"/>
              <a:t>s’inscrivant</a:t>
            </a:r>
            <a:r>
              <a:rPr lang="en-IE" sz="2000" baseline="0" dirty="0"/>
              <a:t> dans des </a:t>
            </a:r>
            <a:r>
              <a:rPr lang="en-IE" sz="2000" baseline="0" dirty="0" err="1"/>
              <a:t>contextes</a:t>
            </a:r>
            <a:r>
              <a:rPr lang="en-IE" sz="2000" baseline="0" dirty="0"/>
              <a:t> </a:t>
            </a:r>
            <a:r>
              <a:rPr lang="en-IE" sz="2000" baseline="0" dirty="0" err="1"/>
              <a:t>totalement</a:t>
            </a:r>
            <a:r>
              <a:rPr lang="en-IE" sz="2000" baseline="0" dirty="0"/>
              <a:t> </a:t>
            </a:r>
            <a:r>
              <a:rPr lang="en-IE" sz="2000" baseline="0" dirty="0" err="1"/>
              <a:t>différents</a:t>
            </a:r>
            <a:r>
              <a:rPr lang="en-IE" sz="2000" baseline="0" dirty="0"/>
              <a:t>.</a:t>
            </a:r>
          </a:p>
          <a:p>
            <a:pPr>
              <a:lnSpc>
                <a:spcPct val="100000"/>
              </a:lnSpc>
            </a:pPr>
            <a:endParaRPr lang="fr-BE" sz="2000" b="0" strike="noStrike" spc="-1" dirty="0">
              <a:latin typeface="Arial"/>
            </a:endParaRPr>
          </a:p>
          <a:p>
            <a:pPr>
              <a:lnSpc>
                <a:spcPct val="100000"/>
              </a:lnSpc>
              <a:tabLst>
                <a:tab pos="0" algn="l"/>
              </a:tabLst>
            </a:pPr>
            <a:r>
              <a:rPr lang="en-IE" sz="2000" baseline="0" dirty="0"/>
              <a:t>Pour </a:t>
            </a:r>
            <a:r>
              <a:rPr lang="en-IE" sz="2000" baseline="0" dirty="0" err="1"/>
              <a:t>en</a:t>
            </a:r>
            <a:r>
              <a:rPr lang="en-IE" sz="2000" baseline="0" dirty="0"/>
              <a:t> savoir plus: </a:t>
            </a:r>
            <a:r>
              <a:rPr lang="fr-BE" sz="2000" b="0" u="sng" strike="noStrike" spc="-1" dirty="0">
                <a:solidFill>
                  <a:srgbClr val="000000"/>
                </a:solidFill>
                <a:uFillTx/>
                <a:latin typeface="Arial"/>
                <a:hlinkClick r:id="rId3"/>
              </a:rPr>
              <a:t>https://www.cits.ucsb.edu/fake-news/spread</a:t>
            </a:r>
            <a:endParaRPr lang="fr-BE" sz="2000" b="0" strike="noStrike" spc="-1" dirty="0">
              <a:latin typeface="Arial"/>
            </a:endParaRP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fr-BE" sz="2000" b="0" strike="noStrike" spc="-1" dirty="0" err="1">
                <a:latin typeface="+mn-lt"/>
              </a:rPr>
              <a:t>TikTok</a:t>
            </a:r>
            <a:r>
              <a:rPr lang="fr-BE" sz="2000" b="0" strike="noStrike" spc="-1" dirty="0">
                <a:latin typeface="+mn-lt"/>
              </a:rPr>
              <a:t>, l’application de vidéos courtes, a connu une augmentation fulgurante de son nombre d’utilisateurs, notamment parmi les adolescents. Toutefois, à mesure que l’application gagne en popularité en Europe et aux États-Unis, </a:t>
            </a:r>
            <a:r>
              <a:rPr lang="fr-BE" sz="2000" b="0" strike="noStrike" spc="-1" dirty="0" err="1">
                <a:latin typeface="+mn-lt"/>
              </a:rPr>
              <a:t>TikTok</a:t>
            </a:r>
            <a:r>
              <a:rPr lang="fr-BE" sz="2000" b="0" strike="noStrike" spc="-1" dirty="0">
                <a:latin typeface="+mn-lt"/>
              </a:rPr>
              <a:t> est également devenue le berceau de toute une série de faux contenus, majoritairement politiques, ainsi que de messages contre la vaccination et de mésinformation sur le changement climatique, comme les attaques à l’encontre de la militante suédoise </a:t>
            </a:r>
            <a:r>
              <a:rPr lang="fr-BE" sz="1200" b="0" i="0" kern="1200" dirty="0">
                <a:solidFill>
                  <a:schemeClr val="tx1"/>
                </a:solidFill>
                <a:effectLst/>
                <a:latin typeface="+mn-lt"/>
                <a:ea typeface="+mn-ea"/>
                <a:cs typeface="+mn-cs"/>
              </a:rPr>
              <a:t>pour la protection de l’environnement, </a:t>
            </a:r>
            <a:r>
              <a:rPr lang="fr-BE" sz="2000" b="0" strike="noStrike" spc="-1" dirty="0">
                <a:latin typeface="+mn-lt"/>
              </a:rPr>
              <a:t>Greta </a:t>
            </a:r>
            <a:r>
              <a:rPr lang="fr-BE" sz="2000" b="0" strike="noStrike" spc="-1" dirty="0" err="1">
                <a:latin typeface="+mn-lt"/>
              </a:rPr>
              <a:t>Thunberg</a:t>
            </a:r>
            <a:r>
              <a:rPr lang="fr-BE" sz="2000" b="0" strike="noStrike" spc="-1" dirty="0">
                <a:latin typeface="+mn-lt"/>
              </a:rPr>
              <a:t>. </a:t>
            </a:r>
          </a:p>
          <a:p>
            <a:pPr marL="171360" indent="-171000">
              <a:lnSpc>
                <a:spcPct val="100000"/>
              </a:lnSpc>
              <a:buClr>
                <a:srgbClr val="000000"/>
              </a:buClr>
              <a:buFont typeface="StarSymbol"/>
              <a:buChar char="-"/>
            </a:pPr>
            <a:r>
              <a:rPr lang="fr-BE" sz="2000" b="0" strike="noStrike" spc="-1" dirty="0">
                <a:latin typeface="+mn-lt"/>
              </a:rPr>
              <a:t>Plus tôt cette année, des affirmations infondées et des théories du complot démenties à propos de la pandémie de COVID-19 ont été diffusées par l’intermédiaire de nombreuses vidéos sur </a:t>
            </a:r>
            <a:r>
              <a:rPr lang="fr-BE" sz="2000" b="0" strike="noStrike" spc="-1" dirty="0" err="1">
                <a:latin typeface="+mn-lt"/>
              </a:rPr>
              <a:t>TikTok</a:t>
            </a:r>
            <a:r>
              <a:rPr lang="fr-BE" sz="2000" b="0" strike="noStrike" spc="-1" dirty="0">
                <a:latin typeface="+mn-lt"/>
              </a:rPr>
              <a:t>.</a:t>
            </a:r>
          </a:p>
          <a:p>
            <a:pPr marL="171360" indent="-171000">
              <a:lnSpc>
                <a:spcPct val="100000"/>
              </a:lnSpc>
              <a:buClr>
                <a:srgbClr val="000000"/>
              </a:buClr>
              <a:buFont typeface="StarSymbol"/>
              <a:buChar char="-"/>
            </a:pPr>
            <a:r>
              <a:rPr lang="fr-BE" sz="2000" b="0" strike="noStrike" spc="-1" dirty="0">
                <a:latin typeface="+mn-lt"/>
              </a:rPr>
              <a:t>Dans des vidéos comme celle que vous voyez ici, comptant des milliers de vues, on apprend que «le gouvernement chinois» avait «propagé un virus pour contrôler la population» ou que la pandémie était «en réalité une attaque biochimique du gouvernement» pour distraire la population. Une autre vidéo indiquait que «les gens sont convaincus que la Chine a décidé de propager le virus par “accident”... pour contrôler la population».</a:t>
            </a:r>
          </a:p>
          <a:p>
            <a:pPr marL="171360" indent="-171000">
              <a:lnSpc>
                <a:spcPct val="100000"/>
              </a:lnSpc>
              <a:buClr>
                <a:srgbClr val="000000"/>
              </a:buClr>
              <a:buFont typeface="StarSymbol"/>
              <a:buChar char="-"/>
            </a:pPr>
            <a:r>
              <a:rPr lang="fr-BE" sz="2000" b="0" strike="noStrike" spc="-1" dirty="0">
                <a:latin typeface="+mn-lt"/>
              </a:rPr>
              <a:t>Depuis lors, </a:t>
            </a:r>
            <a:r>
              <a:rPr lang="fr-BE" sz="2000" b="0" strike="noStrike" spc="-1" dirty="0" err="1">
                <a:latin typeface="+mn-lt"/>
              </a:rPr>
              <a:t>TikTok</a:t>
            </a:r>
            <a:r>
              <a:rPr lang="fr-BE" sz="2000" b="0" strike="noStrike" spc="-1" dirty="0">
                <a:latin typeface="+mn-lt"/>
              </a:rPr>
              <a:t> a défini des directives claires contre les informations trompeuses sur sa plateforme, notamment la mésinformation médicale, mais toute personne qui utilise l’application sait à quel point les nouvelles tendances, les hashtags, les défis peuvent rapidement apparaître et se propager. Il est donc important de se montrer vigilant lorsque l’on regarde et partage ce type de contenu.</a:t>
            </a:r>
          </a:p>
          <a:p>
            <a:pPr marL="360" indent="0">
              <a:lnSpc>
                <a:spcPct val="100000"/>
              </a:lnSpc>
              <a:buClr>
                <a:srgbClr val="000000"/>
              </a:buClr>
              <a:buFont typeface="StarSymbol"/>
              <a:buNone/>
            </a:pPr>
            <a:endParaRPr lang="fr-BE" sz="2000" b="0" strike="noStrike" spc="-1" dirty="0">
              <a:solidFill>
                <a:srgbClr val="000000"/>
              </a:solidFill>
              <a:latin typeface="+mn-lt"/>
              <a:ea typeface="+mn-ea"/>
            </a:endParaRPr>
          </a:p>
          <a:p>
            <a:pPr marL="360" indent="0">
              <a:lnSpc>
                <a:spcPct val="100000"/>
              </a:lnSpc>
              <a:buClr>
                <a:srgbClr val="000000"/>
              </a:buClr>
              <a:buFont typeface="StarSymbol"/>
              <a:buNone/>
            </a:pPr>
            <a:r>
              <a:rPr lang="en-US" sz="1200" b="0" strike="noStrike" spc="-1" dirty="0">
                <a:solidFill>
                  <a:srgbClr val="000000"/>
                </a:solidFill>
                <a:latin typeface="+mn-lt"/>
                <a:ea typeface="+mn-ea"/>
              </a:rPr>
              <a:t>Sources: https://www.poynter.org/fact-checking/2019/misinformation-makes-its-way-to-tiktok/ et </a:t>
            </a:r>
            <a:endParaRPr lang="fr-BE" sz="1200" b="0" strike="noStrike" spc="-1" dirty="0">
              <a:latin typeface="Arial"/>
            </a:endParaRPr>
          </a:p>
          <a:p>
            <a:pPr>
              <a:lnSpc>
                <a:spcPct val="100000"/>
              </a:lnSpc>
            </a:pPr>
            <a:r>
              <a:rPr lang="en-US" sz="2000" b="0" strike="noStrike" spc="-1" dirty="0">
                <a:solidFill>
                  <a:srgbClr val="000000"/>
                </a:solidFill>
                <a:latin typeface="+mn-lt"/>
                <a:ea typeface="+mn-ea"/>
              </a:rPr>
              <a:t>https://www.mediamatters.org/fake-news/tiktok-hosting-videos-spreading-misinformation-about-coronavirus-despite-platforms-new</a:t>
            </a:r>
            <a:endParaRPr lang="fr-BE" sz="2000" b="0" strike="noStrike" spc="-1" dirty="0">
              <a:latin typeface="Arial"/>
            </a:endParaRPr>
          </a:p>
          <a:p>
            <a:pPr>
              <a:lnSpc>
                <a:spcPct val="100000"/>
              </a:lnSpc>
            </a:pPr>
            <a:endParaRPr lang="fr-BE" sz="2000" b="0" strike="noStrike" spc="-1" dirty="0">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040" cy="308592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err="1"/>
              <a:t>Regardez</a:t>
            </a:r>
            <a:r>
              <a:rPr lang="en-US" sz="2000" baseline="0" dirty="0"/>
              <a:t> </a:t>
            </a:r>
            <a:r>
              <a:rPr lang="en-US" sz="2000" baseline="0" dirty="0" err="1"/>
              <a:t>cette</a:t>
            </a:r>
            <a:r>
              <a:rPr lang="en-US" sz="2000" baseline="0" dirty="0"/>
              <a:t> </a:t>
            </a:r>
            <a:r>
              <a:rPr lang="en-US" sz="2000" baseline="0" dirty="0" err="1"/>
              <a:t>vidéo</a:t>
            </a:r>
            <a:r>
              <a:rPr lang="en-US" sz="2000" baseline="0" dirty="0"/>
              <a:t> </a:t>
            </a:r>
            <a:r>
              <a:rPr lang="en-US" sz="2000" baseline="0" dirty="0" err="1"/>
              <a:t>très</a:t>
            </a:r>
            <a:r>
              <a:rPr lang="en-US" sz="2000" baseline="0" dirty="0"/>
              <a:t> </a:t>
            </a:r>
            <a:r>
              <a:rPr lang="en-US" sz="2000" baseline="0" dirty="0" err="1"/>
              <a:t>attentivement</a:t>
            </a:r>
            <a:r>
              <a:rPr lang="en-US" sz="2000" baseline="0" dirty="0"/>
              <a:t>. Elle </a:t>
            </a:r>
            <a:r>
              <a:rPr lang="en-US" sz="2000" baseline="0" dirty="0" err="1"/>
              <a:t>semble</a:t>
            </a:r>
            <a:r>
              <a:rPr lang="en-US" sz="2000" baseline="0" dirty="0"/>
              <a:t> tout à fait </a:t>
            </a:r>
            <a:r>
              <a:rPr lang="en-US" sz="2000" baseline="0" dirty="0" err="1"/>
              <a:t>réelle</a:t>
            </a:r>
            <a:r>
              <a:rPr lang="en-US" sz="2000" baseline="0" dirty="0"/>
              <a:t>, non? </a:t>
            </a:r>
            <a:r>
              <a:rPr lang="en-US" sz="2000" baseline="0" dirty="0" err="1"/>
              <a:t>Pourtant</a:t>
            </a:r>
            <a:r>
              <a:rPr lang="en-US" sz="2000" baseline="0" dirty="0"/>
              <a:t>, sans surprise, le Pape </a:t>
            </a:r>
            <a:r>
              <a:rPr lang="en-US" sz="2000" baseline="0" dirty="0" err="1"/>
              <a:t>n’a</a:t>
            </a:r>
            <a:r>
              <a:rPr lang="en-US" sz="2000" baseline="0" dirty="0"/>
              <a:t> pas </a:t>
            </a:r>
            <a:r>
              <a:rPr lang="en-US" sz="2000" baseline="0" dirty="0" err="1"/>
              <a:t>effectué</a:t>
            </a:r>
            <a:r>
              <a:rPr lang="en-US" sz="2000" baseline="0" dirty="0"/>
              <a:t> de tour de passe-passe avec </a:t>
            </a:r>
            <a:r>
              <a:rPr lang="en-US" sz="2000" baseline="0" dirty="0" err="1"/>
              <a:t>une</a:t>
            </a:r>
            <a:r>
              <a:rPr lang="en-US" sz="2000" baseline="0" dirty="0"/>
              <a:t> nappe </a:t>
            </a:r>
            <a:r>
              <a:rPr lang="en-US" sz="2000" baseline="0" dirty="0" err="1"/>
              <a:t>alors</a:t>
            </a:r>
            <a:r>
              <a:rPr lang="en-US" sz="2000" baseline="0" dirty="0"/>
              <a:t> </a:t>
            </a:r>
            <a:r>
              <a:rPr lang="en-US" sz="2000" baseline="0" dirty="0" err="1"/>
              <a:t>qu’il</a:t>
            </a:r>
            <a:r>
              <a:rPr lang="en-US" sz="2000" baseline="0" dirty="0"/>
              <a:t> </a:t>
            </a:r>
            <a:r>
              <a:rPr lang="en-US" sz="2000" baseline="0" dirty="0" err="1"/>
              <a:t>était</a:t>
            </a:r>
            <a:r>
              <a:rPr lang="en-US" sz="2000" baseline="0" dirty="0"/>
              <a:t> </a:t>
            </a:r>
            <a:r>
              <a:rPr lang="en-US" sz="2000" baseline="0" dirty="0" err="1"/>
              <a:t>en</a:t>
            </a:r>
            <a:r>
              <a:rPr lang="en-US" sz="2000" baseline="0" dirty="0"/>
              <a:t> </a:t>
            </a:r>
            <a:r>
              <a:rPr lang="en-US" sz="2000" baseline="0" dirty="0" err="1"/>
              <a:t>visite</a:t>
            </a:r>
            <a:r>
              <a:rPr lang="en-US" sz="2000" baseline="0" dirty="0"/>
              <a:t> aux </a:t>
            </a:r>
            <a:r>
              <a:rPr lang="en-US" sz="2000" baseline="0" dirty="0" err="1"/>
              <a:t>États</a:t>
            </a:r>
            <a:r>
              <a:rPr lang="en-US" sz="2000" baseline="0" dirty="0"/>
              <a:t>-Unis. </a:t>
            </a:r>
            <a:r>
              <a:rPr lang="en-US" sz="2000" baseline="0" dirty="0" err="1"/>
              <a:t>Cette</a:t>
            </a:r>
            <a:r>
              <a:rPr lang="en-US" sz="2000" baseline="0" dirty="0"/>
              <a:t> </a:t>
            </a:r>
            <a:r>
              <a:rPr lang="en-US" sz="2000" baseline="0" dirty="0" err="1"/>
              <a:t>vidéo</a:t>
            </a:r>
            <a:r>
              <a:rPr lang="en-US" sz="2000" baseline="0" dirty="0"/>
              <a:t> </a:t>
            </a:r>
            <a:r>
              <a:rPr lang="en-US" sz="2000" baseline="0" dirty="0" err="1"/>
              <a:t>est</a:t>
            </a:r>
            <a:r>
              <a:rPr lang="en-US" sz="2000" baseline="0" dirty="0"/>
              <a:t> </a:t>
            </a:r>
            <a:r>
              <a:rPr lang="en-US" sz="2000" baseline="0" dirty="0" err="1"/>
              <a:t>entièrement</a:t>
            </a:r>
            <a:r>
              <a:rPr lang="en-US" sz="2000" baseline="0" dirty="0"/>
              <a:t> </a:t>
            </a:r>
            <a:r>
              <a:rPr lang="en-US" sz="2000" baseline="0" dirty="0" err="1"/>
              <a:t>fabriquée</a:t>
            </a:r>
            <a:r>
              <a:rPr lang="en-US" sz="2000" baseline="0" dirty="0"/>
              <a:t>: on </a:t>
            </a:r>
            <a:r>
              <a:rPr lang="en-US" sz="2000" baseline="0" dirty="0" err="1"/>
              <a:t>appelle</a:t>
            </a:r>
            <a:r>
              <a:rPr lang="en-US" sz="2000" baseline="0" dirty="0"/>
              <a:t> </a:t>
            </a:r>
            <a:r>
              <a:rPr lang="en-US" sz="2000" baseline="0" dirty="0" err="1"/>
              <a:t>ça</a:t>
            </a:r>
            <a:r>
              <a:rPr lang="en-US" sz="2000" baseline="0" dirty="0"/>
              <a:t> </a:t>
            </a:r>
            <a:r>
              <a:rPr lang="en-US" sz="2000" baseline="0" dirty="0" err="1"/>
              <a:t>une</a:t>
            </a:r>
            <a:r>
              <a:rPr lang="en-US" sz="2000" baseline="0" dirty="0"/>
              <a:t> «</a:t>
            </a:r>
            <a:r>
              <a:rPr lang="en-US" sz="2000" baseline="0" dirty="0" err="1"/>
              <a:t>infox</a:t>
            </a:r>
            <a:r>
              <a:rPr lang="en-US" sz="2000" baseline="0" dirty="0"/>
              <a:t> </a:t>
            </a:r>
            <a:r>
              <a:rPr lang="en-US" sz="2000" baseline="0" dirty="0" err="1"/>
              <a:t>vidéo</a:t>
            </a:r>
            <a:r>
              <a:rPr lang="en-US" sz="2000" baseline="0" dirty="0"/>
              <a:t>». </a:t>
            </a:r>
            <a:r>
              <a:rPr lang="en-US" sz="2000" baseline="0" dirty="0" err="1"/>
              <a:t>Voici</a:t>
            </a:r>
            <a:r>
              <a:rPr lang="en-US" sz="2000" baseline="0" dirty="0"/>
              <a:t> </a:t>
            </a:r>
            <a:r>
              <a:rPr lang="en-US" sz="2000" baseline="0" dirty="0" err="1"/>
              <a:t>une</a:t>
            </a:r>
            <a:r>
              <a:rPr lang="en-US" sz="2000" baseline="0" dirty="0"/>
              <a:t> </a:t>
            </a:r>
            <a:r>
              <a:rPr lang="en-US" sz="2000" baseline="0" dirty="0" err="1"/>
              <a:t>comparaison</a:t>
            </a:r>
            <a:r>
              <a:rPr lang="en-US" sz="2000" baseline="0" dirty="0"/>
              <a:t> avec la version </a:t>
            </a:r>
            <a:r>
              <a:rPr lang="en-US" sz="2000" baseline="0" dirty="0" err="1"/>
              <a:t>originale</a:t>
            </a:r>
            <a:r>
              <a:rPr lang="en-US" sz="2000" baseline="0" dirty="0"/>
              <a:t>: https://www.youtube.com/watch?v=ABy_1sL-R3s&amp;feature=emb_title</a:t>
            </a:r>
          </a:p>
          <a:p>
            <a:pPr>
              <a:lnSpc>
                <a:spcPct val="100000"/>
              </a:lnSpc>
              <a:tabLst>
                <a:tab pos="0" algn="l"/>
              </a:tabLst>
            </a:pPr>
            <a:endParaRPr lang="fr-BE" sz="2000" b="0" strike="noStrike" spc="-1" dirty="0">
              <a:latin typeface="Arial"/>
            </a:endParaRPr>
          </a:p>
          <a:p>
            <a:pPr>
              <a:lnSpc>
                <a:spcPct val="100000"/>
              </a:lnSpc>
              <a:tabLst>
                <a:tab pos="0" algn="l"/>
              </a:tabLst>
            </a:pPr>
            <a:r>
              <a:rPr lang="en-US" sz="2000" b="0" i="0" kern="1200" dirty="0">
                <a:solidFill>
                  <a:schemeClr val="tx1"/>
                </a:solidFill>
                <a:effectLst/>
                <a:latin typeface="+mn-lt"/>
                <a:ea typeface="+mn-ea"/>
                <a:cs typeface="+mn-cs"/>
              </a:rPr>
              <a:t>Les </a:t>
            </a:r>
            <a:r>
              <a:rPr lang="en-US" sz="2000" b="0" i="0" kern="1200" dirty="0" err="1">
                <a:solidFill>
                  <a:schemeClr val="tx1"/>
                </a:solidFill>
                <a:effectLst/>
                <a:latin typeface="+mn-lt"/>
                <a:ea typeface="+mn-ea"/>
                <a:cs typeface="+mn-cs"/>
              </a:rPr>
              <a:t>infox</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vidéos</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sont</a:t>
            </a:r>
            <a:r>
              <a:rPr lang="en-US" sz="2000" b="0" i="0" kern="1200" dirty="0">
                <a:solidFill>
                  <a:schemeClr val="tx1"/>
                </a:solidFill>
                <a:effectLst/>
                <a:latin typeface="+mn-lt"/>
                <a:ea typeface="+mn-ea"/>
                <a:cs typeface="+mn-cs"/>
              </a:rPr>
              <a:t> la version </a:t>
            </a:r>
            <a:r>
              <a:rPr lang="en-US" sz="2000" b="0" i="0" kern="1200" dirty="0" err="1">
                <a:solidFill>
                  <a:schemeClr val="tx1"/>
                </a:solidFill>
                <a:effectLst/>
                <a:latin typeface="+mn-lt"/>
                <a:ea typeface="+mn-ea"/>
                <a:cs typeface="+mn-cs"/>
              </a:rPr>
              <a:t>actuelle</a:t>
            </a:r>
            <a:r>
              <a:rPr lang="en-US" sz="2000" b="0" i="0" kern="1200" dirty="0">
                <a:solidFill>
                  <a:schemeClr val="tx1"/>
                </a:solidFill>
                <a:effectLst/>
                <a:latin typeface="+mn-lt"/>
                <a:ea typeface="+mn-ea"/>
                <a:cs typeface="+mn-cs"/>
              </a:rPr>
              <a:t> de Photoshop: </a:t>
            </a:r>
            <a:r>
              <a:rPr lang="en-US" sz="2000" b="0" i="0" kern="1200" dirty="0" err="1">
                <a:solidFill>
                  <a:schemeClr val="tx1"/>
                </a:solidFill>
                <a:effectLst/>
                <a:latin typeface="+mn-lt"/>
                <a:ea typeface="+mn-ea"/>
                <a:cs typeface="+mn-cs"/>
              </a:rPr>
              <a:t>leurs</a:t>
            </a:r>
            <a:r>
              <a:rPr lang="en-US" sz="2000" b="0" i="0" kern="1200" dirty="0">
                <a:solidFill>
                  <a:schemeClr val="tx1"/>
                </a:solidFill>
                <a:effectLst/>
                <a:latin typeface="+mn-lt"/>
                <a:ea typeface="+mn-ea"/>
                <a:cs typeface="+mn-cs"/>
              </a:rPr>
              <a:t> auteurs se </a:t>
            </a:r>
            <a:r>
              <a:rPr lang="en-US" sz="2000" b="0" i="0" kern="1200" dirty="0" err="1">
                <a:solidFill>
                  <a:schemeClr val="tx1"/>
                </a:solidFill>
                <a:effectLst/>
                <a:latin typeface="+mn-lt"/>
                <a:ea typeface="+mn-ea"/>
                <a:cs typeface="+mn-cs"/>
              </a:rPr>
              <a:t>servent</a:t>
            </a:r>
            <a:r>
              <a:rPr lang="en-US" sz="2000" b="0" i="0" kern="1200" dirty="0">
                <a:solidFill>
                  <a:schemeClr val="tx1"/>
                </a:solidFill>
                <a:effectLst/>
                <a:latin typeface="+mn-lt"/>
                <a:ea typeface="+mn-ea"/>
                <a:cs typeface="+mn-cs"/>
              </a:rPr>
              <a:t> de </a:t>
            </a:r>
            <a:r>
              <a:rPr lang="en-US" sz="2000" b="0" i="0" kern="1200" dirty="0" err="1">
                <a:solidFill>
                  <a:schemeClr val="tx1"/>
                </a:solidFill>
                <a:effectLst/>
                <a:latin typeface="+mn-lt"/>
                <a:ea typeface="+mn-ea"/>
                <a:cs typeface="+mn-cs"/>
              </a:rPr>
              <a:t>l’intelligence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artificielle</a:t>
            </a:r>
            <a:r>
              <a:rPr lang="en-US" sz="2000" b="0" i="0" kern="1200" dirty="0">
                <a:solidFill>
                  <a:schemeClr val="tx1"/>
                </a:solidFill>
                <a:effectLst/>
                <a:latin typeface="+mn-lt"/>
                <a:ea typeface="+mn-ea"/>
                <a:cs typeface="+mn-cs"/>
              </a:rPr>
              <a:t> pour </a:t>
            </a:r>
            <a:r>
              <a:rPr lang="en-US" sz="2000" b="0" i="0" kern="1200" dirty="0" err="1">
                <a:solidFill>
                  <a:schemeClr val="tx1"/>
                </a:solidFill>
                <a:effectLst/>
                <a:latin typeface="+mn-lt"/>
                <a:ea typeface="+mn-ea"/>
                <a:cs typeface="+mn-cs"/>
              </a:rPr>
              <a:t>créer</a:t>
            </a:r>
            <a:r>
              <a:rPr lang="en-US" sz="2000" b="0" i="0" kern="1200" dirty="0">
                <a:solidFill>
                  <a:schemeClr val="tx1"/>
                </a:solidFill>
                <a:effectLst/>
                <a:latin typeface="+mn-lt"/>
                <a:ea typeface="+mn-ea"/>
                <a:cs typeface="+mn-cs"/>
              </a:rPr>
              <a:t> de </a:t>
            </a:r>
            <a:r>
              <a:rPr lang="en-US" sz="2000" b="0" i="0" kern="1200" dirty="0" err="1">
                <a:solidFill>
                  <a:schemeClr val="tx1"/>
                </a:solidFill>
                <a:effectLst/>
                <a:latin typeface="+mn-lt"/>
                <a:ea typeface="+mn-ea"/>
                <a:cs typeface="+mn-cs"/>
              </a:rPr>
              <a:t>nouvelles</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séquences</a:t>
            </a:r>
            <a:r>
              <a:rPr lang="en-US" sz="2000" b="0" i="0" kern="1200" dirty="0">
                <a:solidFill>
                  <a:schemeClr val="tx1"/>
                </a:solidFill>
                <a:effectLst/>
                <a:latin typeface="+mn-lt"/>
                <a:ea typeface="+mn-ea"/>
                <a:cs typeface="+mn-cs"/>
              </a:rPr>
              <a:t> (images, </a:t>
            </a:r>
            <a:r>
              <a:rPr lang="en-US" sz="2000" b="0" i="0" kern="1200" dirty="0" err="1">
                <a:solidFill>
                  <a:schemeClr val="tx1"/>
                </a:solidFill>
                <a:effectLst/>
                <a:latin typeface="+mn-lt"/>
                <a:ea typeface="+mn-ea"/>
                <a:cs typeface="+mn-cs"/>
              </a:rPr>
              <a:t>vidéos</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enregistrements</a:t>
            </a:r>
            <a:r>
              <a:rPr lang="en-US" sz="2000" b="0" i="0" kern="1200" dirty="0">
                <a:solidFill>
                  <a:schemeClr val="tx1"/>
                </a:solidFill>
                <a:effectLst/>
                <a:latin typeface="+mn-lt"/>
                <a:ea typeface="+mn-ea"/>
                <a:cs typeface="+mn-cs"/>
              </a:rPr>
              <a:t> de </a:t>
            </a:r>
            <a:r>
              <a:rPr lang="en-US" sz="2000" b="0" i="0" kern="1200" dirty="0" err="1">
                <a:solidFill>
                  <a:schemeClr val="tx1"/>
                </a:solidFill>
                <a:effectLst/>
                <a:latin typeface="+mn-lt"/>
                <a:ea typeface="+mn-ea"/>
                <a:cs typeface="+mn-cs"/>
              </a:rPr>
              <a:t>voix</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illustrant</a:t>
            </a:r>
            <a:r>
              <a:rPr lang="en-US" sz="2000" b="0" i="0" kern="1200" dirty="0">
                <a:solidFill>
                  <a:schemeClr val="tx1"/>
                </a:solidFill>
                <a:effectLst/>
                <a:latin typeface="+mn-lt"/>
                <a:ea typeface="+mn-ea"/>
                <a:cs typeface="+mn-cs"/>
              </a:rPr>
              <a:t> des </a:t>
            </a:r>
            <a:r>
              <a:rPr lang="en-US" sz="2000" b="0" i="0" kern="1200" dirty="0" err="1">
                <a:solidFill>
                  <a:schemeClr val="tx1"/>
                </a:solidFill>
                <a:effectLst/>
                <a:latin typeface="+mn-lt"/>
                <a:ea typeface="+mn-ea"/>
                <a:cs typeface="+mn-cs"/>
              </a:rPr>
              <a:t>événements</a:t>
            </a:r>
            <a:r>
              <a:rPr lang="en-US" sz="2000" b="0" i="0" kern="1200" dirty="0">
                <a:solidFill>
                  <a:schemeClr val="tx1"/>
                </a:solidFill>
                <a:effectLst/>
                <a:latin typeface="+mn-lt"/>
                <a:ea typeface="+mn-ea"/>
                <a:cs typeface="+mn-cs"/>
              </a:rPr>
              <a:t>, des </a:t>
            </a:r>
            <a:r>
              <a:rPr lang="en-US" sz="2000" b="0" i="0" kern="1200" dirty="0" err="1">
                <a:solidFill>
                  <a:schemeClr val="tx1"/>
                </a:solidFill>
                <a:effectLst/>
                <a:latin typeface="+mn-lt"/>
                <a:ea typeface="+mn-ea"/>
                <a:cs typeface="+mn-cs"/>
              </a:rPr>
              <a:t>déclarations</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ou</a:t>
            </a:r>
            <a:r>
              <a:rPr lang="en-US" sz="2000" b="0" i="0" kern="1200" dirty="0">
                <a:solidFill>
                  <a:schemeClr val="tx1"/>
                </a:solidFill>
                <a:effectLst/>
                <a:latin typeface="+mn-lt"/>
                <a:ea typeface="+mn-ea"/>
                <a:cs typeface="+mn-cs"/>
              </a:rPr>
              <a:t> des actions qui ne se </a:t>
            </a:r>
            <a:r>
              <a:rPr lang="en-US" sz="2000" b="0" i="0" kern="1200" dirty="0" err="1">
                <a:solidFill>
                  <a:schemeClr val="tx1"/>
                </a:solidFill>
                <a:effectLst/>
                <a:latin typeface="+mn-lt"/>
                <a:ea typeface="+mn-ea"/>
                <a:cs typeface="+mn-cs"/>
              </a:rPr>
              <a:t>sont</a:t>
            </a:r>
            <a:r>
              <a:rPr lang="en-US" sz="2000" b="0" i="0" kern="1200" dirty="0">
                <a:solidFill>
                  <a:schemeClr val="tx1"/>
                </a:solidFill>
                <a:effectLst/>
                <a:latin typeface="+mn-lt"/>
                <a:ea typeface="+mn-ea"/>
                <a:cs typeface="+mn-cs"/>
              </a:rPr>
              <a:t> jamais </a:t>
            </a:r>
            <a:r>
              <a:rPr lang="en-US" sz="2000" b="0" i="0" kern="1200" dirty="0" err="1">
                <a:solidFill>
                  <a:schemeClr val="tx1"/>
                </a:solidFill>
                <a:effectLst/>
                <a:latin typeface="+mn-lt"/>
                <a:ea typeface="+mn-ea"/>
                <a:cs typeface="+mn-cs"/>
              </a:rPr>
              <a:t>réellement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produits</a:t>
            </a:r>
            <a:r>
              <a:rPr lang="en-US" sz="2000" b="0" i="0" kern="1200" dirty="0">
                <a:solidFill>
                  <a:schemeClr val="tx1"/>
                </a:solidFill>
                <a:effectLst/>
                <a:latin typeface="+mn-lt"/>
                <a:ea typeface="+mn-ea"/>
                <a:cs typeface="+mn-cs"/>
              </a:rPr>
              <a:t>. Les </a:t>
            </a:r>
            <a:r>
              <a:rPr lang="en-US" sz="2000" b="0" i="0" kern="1200" dirty="0" err="1">
                <a:solidFill>
                  <a:schemeClr val="tx1"/>
                </a:solidFill>
                <a:effectLst/>
                <a:latin typeface="+mn-lt"/>
                <a:ea typeface="+mn-ea"/>
                <a:cs typeface="+mn-cs"/>
              </a:rPr>
              <a:t>résultats</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peuvent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être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plutôt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convaincants</a:t>
            </a:r>
            <a:r>
              <a:rPr lang="en-US" sz="2000" b="0" i="0" kern="1200" dirty="0">
                <a:solidFill>
                  <a:schemeClr val="tx1"/>
                </a:solidFill>
                <a:effectLst/>
                <a:latin typeface="+mn-lt"/>
                <a:ea typeface="+mn-ea"/>
                <a:cs typeface="+mn-cs"/>
              </a:rPr>
              <a:t>. Les </a:t>
            </a:r>
            <a:r>
              <a:rPr lang="en-US" sz="2000" b="0" i="0" kern="1200" dirty="0" err="1">
                <a:solidFill>
                  <a:schemeClr val="tx1"/>
                </a:solidFill>
                <a:effectLst/>
                <a:latin typeface="+mn-lt"/>
                <a:ea typeface="+mn-ea"/>
                <a:cs typeface="+mn-cs"/>
              </a:rPr>
              <a:t>infox</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vidéos</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sont</a:t>
            </a:r>
            <a:r>
              <a:rPr lang="en-US" sz="2000" b="0" i="0" kern="1200" dirty="0">
                <a:solidFill>
                  <a:schemeClr val="tx1"/>
                </a:solidFill>
                <a:effectLst/>
                <a:latin typeface="+mn-lt"/>
                <a:ea typeface="+mn-ea"/>
                <a:cs typeface="+mn-cs"/>
              </a:rPr>
              <a:t> de </a:t>
            </a:r>
            <a:r>
              <a:rPr lang="en-US" sz="2000" b="0" i="0" kern="1200" dirty="0" err="1">
                <a:solidFill>
                  <a:schemeClr val="tx1"/>
                </a:solidFill>
                <a:effectLst/>
                <a:latin typeface="+mn-lt"/>
                <a:ea typeface="+mn-ea"/>
                <a:cs typeface="+mn-cs"/>
              </a:rPr>
              <a:t>fausses</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vidéos</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créées</a:t>
            </a:r>
            <a:r>
              <a:rPr lang="en-US" sz="2000" b="0" i="0" kern="1200" dirty="0">
                <a:solidFill>
                  <a:schemeClr val="tx1"/>
                </a:solidFill>
                <a:effectLst/>
                <a:latin typeface="+mn-lt"/>
                <a:ea typeface="+mn-ea"/>
                <a:cs typeface="+mn-cs"/>
              </a:rPr>
              <a:t> grâce à des </a:t>
            </a:r>
            <a:r>
              <a:rPr lang="en-US" sz="2000" b="0" i="0" kern="1200" dirty="0" err="1">
                <a:solidFill>
                  <a:schemeClr val="tx1"/>
                </a:solidFill>
                <a:effectLst/>
                <a:latin typeface="+mn-lt"/>
                <a:ea typeface="+mn-ea"/>
                <a:cs typeface="+mn-cs"/>
              </a:rPr>
              <a:t>logiciels</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numériques</a:t>
            </a:r>
            <a:r>
              <a:rPr lang="en-US" sz="2000" b="0" i="0" kern="1200" dirty="0">
                <a:solidFill>
                  <a:schemeClr val="tx1"/>
                </a:solidFill>
                <a:effectLst/>
                <a:latin typeface="+mn-lt"/>
                <a:ea typeface="+mn-ea"/>
                <a:cs typeface="+mn-cs"/>
              </a:rPr>
              <a:t>, à </a:t>
            </a:r>
            <a:r>
              <a:rPr lang="en-US" sz="2000" b="0" i="0" kern="1200" dirty="0" err="1">
                <a:solidFill>
                  <a:schemeClr val="tx1"/>
                </a:solidFill>
                <a:effectLst/>
                <a:latin typeface="+mn-lt"/>
                <a:ea typeface="+mn-ea"/>
                <a:cs typeface="+mn-cs"/>
              </a:rPr>
              <a:t>l’apprentissage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automatique</a:t>
            </a:r>
            <a:r>
              <a:rPr lang="en-US" sz="2000" b="0" i="0" kern="1200" dirty="0">
                <a:solidFill>
                  <a:schemeClr val="tx1"/>
                </a:solidFill>
                <a:effectLst/>
                <a:latin typeface="+mn-lt"/>
                <a:ea typeface="+mn-ea"/>
                <a:cs typeface="+mn-cs"/>
              </a:rPr>
              <a:t> et à la technique de permutation de visages</a:t>
            </a:r>
            <a:r>
              <a:rPr lang="en-US" sz="1200" b="0" strike="noStrike" spc="-1" dirty="0">
                <a:solidFill>
                  <a:srgbClr val="000000"/>
                </a:solidFill>
                <a:latin typeface="+mn-lt"/>
                <a:ea typeface="+mn-ea"/>
              </a:rPr>
              <a:t>.</a:t>
            </a: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r>
              <a:rPr lang="en-US" sz="2000" baseline="0" dirty="0"/>
              <a:t>Pour </a:t>
            </a:r>
            <a:r>
              <a:rPr lang="en-US" sz="2000" baseline="0" dirty="0" err="1"/>
              <a:t>en</a:t>
            </a:r>
            <a:r>
              <a:rPr lang="en-US" sz="2000" baseline="0" dirty="0"/>
              <a:t> savoir plus, </a:t>
            </a:r>
            <a:r>
              <a:rPr lang="en-US" sz="2000" baseline="0" dirty="0" err="1"/>
              <a:t>veuillez</a:t>
            </a:r>
            <a:r>
              <a:rPr lang="en-US" sz="2000" baseline="0" dirty="0"/>
              <a:t> lire: </a:t>
            </a:r>
            <a:r>
              <a:rPr lang="en-US" sz="2000" b="0" strike="noStrike" spc="-1" dirty="0">
                <a:solidFill>
                  <a:srgbClr val="000000"/>
                </a:solidFill>
                <a:latin typeface="+mn-lt"/>
                <a:ea typeface="+mn-ea"/>
              </a:rPr>
              <a:t>https://www.betterinternetforkids.eu/web/portal/practice/awareness/detail?articleId=5398982#:~:text=Deepfakes%20are%20computer%2Dcreated%20artificial,action%20that%20never%20actually%20happened.&amp;text=Deepfakes%20are%20fake%20videos%20created,machine%20learning%20and%20face%20swapping.</a:t>
            </a: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400" cy="308610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n-US" sz="2000" baseline="0" dirty="0" err="1"/>
              <a:t>Cette</a:t>
            </a:r>
            <a:r>
              <a:rPr lang="en-US" sz="2000" baseline="0" dirty="0"/>
              <a:t> </a:t>
            </a:r>
            <a:r>
              <a:rPr lang="en-US" sz="2000" baseline="0" dirty="0" err="1"/>
              <a:t>histoire</a:t>
            </a:r>
            <a:r>
              <a:rPr lang="en-US" sz="2000" baseline="0" dirty="0"/>
              <a:t> de la </a:t>
            </a:r>
            <a:r>
              <a:rPr lang="en-US" sz="2000" baseline="0" dirty="0" err="1"/>
              <a:t>chaîne</a:t>
            </a:r>
            <a:r>
              <a:rPr lang="en-US" sz="2000" baseline="0" dirty="0"/>
              <a:t> de </a:t>
            </a:r>
            <a:r>
              <a:rPr lang="en-US" sz="2000" baseline="0" dirty="0" err="1"/>
              <a:t>télévision</a:t>
            </a:r>
            <a:r>
              <a:rPr lang="en-US" sz="2000" baseline="0" dirty="0"/>
              <a:t> Sputnik à </a:t>
            </a:r>
            <a:r>
              <a:rPr lang="en-US" sz="2000" baseline="0" dirty="0" err="1"/>
              <a:t>propos</a:t>
            </a:r>
            <a:r>
              <a:rPr lang="en-US" sz="2000" baseline="0" dirty="0"/>
              <a:t> </a:t>
            </a:r>
            <a:r>
              <a:rPr lang="en-US" sz="2000" baseline="0" dirty="0" err="1"/>
              <a:t>d’enfants</a:t>
            </a:r>
            <a:r>
              <a:rPr lang="en-US" sz="2000" baseline="0" dirty="0"/>
              <a:t> </a:t>
            </a:r>
            <a:r>
              <a:rPr lang="en-US" sz="2000" baseline="0" dirty="0" err="1"/>
              <a:t>endoctrinés</a:t>
            </a:r>
            <a:r>
              <a:rPr lang="en-US" sz="2000" baseline="0" dirty="0"/>
              <a:t> par </a:t>
            </a:r>
            <a:r>
              <a:rPr lang="en-US" sz="2000" baseline="0" dirty="0" err="1"/>
              <a:t>l’OTAN</a:t>
            </a:r>
            <a:r>
              <a:rPr lang="en-US" sz="2000" baseline="0" dirty="0"/>
              <a:t> dans </a:t>
            </a:r>
            <a:r>
              <a:rPr lang="en-US" sz="2000" baseline="0" dirty="0" err="1"/>
              <a:t>une</a:t>
            </a:r>
            <a:r>
              <a:rPr lang="en-US" sz="2000" baseline="0" dirty="0"/>
              <a:t> </a:t>
            </a:r>
            <a:r>
              <a:rPr lang="en-US" sz="2000" baseline="0" dirty="0" err="1"/>
              <a:t>Lettonie</a:t>
            </a:r>
            <a:r>
              <a:rPr lang="en-US" sz="2000" baseline="0" dirty="0"/>
              <a:t> «</a:t>
            </a:r>
            <a:r>
              <a:rPr lang="en-US" sz="2000" baseline="0" dirty="0" err="1"/>
              <a:t>militarisée</a:t>
            </a:r>
            <a:r>
              <a:rPr lang="en-US" sz="2000" baseline="0" dirty="0"/>
              <a:t>» </a:t>
            </a:r>
            <a:r>
              <a:rPr lang="en-US" sz="2000" baseline="0" dirty="0" err="1"/>
              <a:t>constitue</a:t>
            </a:r>
            <a:r>
              <a:rPr lang="en-US" sz="2000" baseline="0" dirty="0"/>
              <a:t> un </a:t>
            </a:r>
            <a:r>
              <a:rPr lang="en-US" sz="2000" baseline="0" dirty="0" err="1"/>
              <a:t>autre</a:t>
            </a:r>
            <a:r>
              <a:rPr lang="en-US" sz="2000" baseline="0" dirty="0"/>
              <a:t> </a:t>
            </a:r>
            <a:r>
              <a:rPr lang="en-US" sz="2000" baseline="0" dirty="0" err="1"/>
              <a:t>exemple</a:t>
            </a:r>
            <a:r>
              <a:rPr lang="en-US" sz="2000" baseline="0" dirty="0"/>
              <a:t> </a:t>
            </a:r>
            <a:r>
              <a:rPr lang="en-US" sz="2000" baseline="0" dirty="0" err="1"/>
              <a:t>d’utilisation</a:t>
            </a:r>
            <a:r>
              <a:rPr lang="en-US" sz="2000" baseline="0" dirty="0"/>
              <a:t> </a:t>
            </a:r>
            <a:r>
              <a:rPr lang="en-US" sz="2000" baseline="0" dirty="0" err="1"/>
              <a:t>d’images</a:t>
            </a:r>
            <a:r>
              <a:rPr lang="en-US" sz="2000" baseline="0" dirty="0"/>
              <a:t> </a:t>
            </a:r>
            <a:r>
              <a:rPr lang="en-US" sz="2000" baseline="0" dirty="0" err="1"/>
              <a:t>en</a:t>
            </a:r>
            <a:r>
              <a:rPr lang="en-US" sz="2000" baseline="0" dirty="0"/>
              <a:t> dehors de </a:t>
            </a:r>
            <a:r>
              <a:rPr lang="en-US" sz="2000" baseline="0" dirty="0" err="1"/>
              <a:t>leur</a:t>
            </a:r>
            <a:r>
              <a:rPr lang="en-US" sz="2000" baseline="0" dirty="0"/>
              <a:t> </a:t>
            </a:r>
            <a:r>
              <a:rPr lang="en-US" sz="2000" baseline="0" dirty="0" err="1"/>
              <a:t>contexte</a:t>
            </a:r>
            <a:r>
              <a:rPr lang="en-US" sz="2000" baseline="0" dirty="0"/>
              <a:t> </a:t>
            </a:r>
            <a:r>
              <a:rPr lang="en-US" sz="2000" baseline="0" dirty="0" err="1"/>
              <a:t>afin</a:t>
            </a:r>
            <a:r>
              <a:rPr lang="en-US" sz="2000" baseline="0" dirty="0"/>
              <a:t> de diffuser de </a:t>
            </a:r>
            <a:r>
              <a:rPr lang="en-US" sz="2000" baseline="0" dirty="0" err="1"/>
              <a:t>fausses</a:t>
            </a:r>
            <a:r>
              <a:rPr lang="en-US" sz="2000" baseline="0" dirty="0"/>
              <a:t> </a:t>
            </a:r>
            <a:r>
              <a:rPr lang="en-US" sz="2000" baseline="0" dirty="0" err="1"/>
              <a:t>informations</a:t>
            </a:r>
            <a:r>
              <a:rPr lang="en-US" sz="2000" baseline="0" dirty="0"/>
              <a:t>:</a:t>
            </a:r>
            <a:r>
              <a:rPr lang="en-US" sz="2000" b="0" strike="noStrike" spc="-1" dirty="0">
                <a:latin typeface="Arial"/>
              </a:rPr>
              <a:t> </a:t>
            </a:r>
            <a:r>
              <a:rPr lang="fr-BE" sz="2000" b="0" u="sng" strike="noStrike" spc="-1" dirty="0">
                <a:solidFill>
                  <a:srgbClr val="000000"/>
                </a:solidFill>
                <a:uFillTx/>
                <a:latin typeface="Arial"/>
                <a:hlinkClick r:id="rId3"/>
              </a:rPr>
              <a:t>https://www.youtube.com/watch?v=nOd2vMCDv9M&amp;feature=youtu.be</a:t>
            </a:r>
            <a:endParaRPr lang="fr-BE" sz="2000" b="0" strike="noStrike" spc="-1" dirty="0">
              <a:latin typeface="Arial"/>
            </a:endParaRPr>
          </a:p>
          <a:p>
            <a:pPr>
              <a:lnSpc>
                <a:spcPct val="100000"/>
              </a:lnSpc>
              <a:tabLst>
                <a:tab pos="0" algn="l"/>
              </a:tabLst>
            </a:pPr>
            <a:endParaRPr lang="fr-BE" sz="2000" b="0" strike="noStrike" spc="-1" dirty="0">
              <a:latin typeface="Arial"/>
            </a:endParaRPr>
          </a:p>
          <a:p>
            <a:pPr marL="0" lvl="0" indent="0" algn="just">
              <a:spcAft>
                <a:spcPts val="0"/>
              </a:spcAft>
              <a:buFont typeface="Arial" panose="020B0604020202020204" pitchFamily="34" charset="0"/>
              <a:buNone/>
              <a:tabLst>
                <a:tab pos="457200" algn="l"/>
              </a:tabLst>
            </a:pPr>
            <a:r>
              <a:rPr lang="en-GB" sz="1200" kern="1200" dirty="0">
                <a:solidFill>
                  <a:schemeClr val="tx1"/>
                </a:solidFill>
                <a:effectLst/>
                <a:latin typeface="+mn-lt"/>
                <a:ea typeface="+mn-ea"/>
                <a:cs typeface="+mn-cs"/>
              </a:rPr>
              <a:t>Laissez les </a:t>
            </a:r>
            <a:r>
              <a:rPr lang="en-GB" sz="1200" kern="1200" dirty="0" err="1">
                <a:solidFill>
                  <a:schemeClr val="tx1"/>
                </a:solidFill>
                <a:effectLst/>
                <a:latin typeface="+mn-lt"/>
                <a:ea typeface="+mn-ea"/>
                <a:cs typeface="+mn-cs"/>
              </a:rPr>
              <a:t>étudiants</a:t>
            </a:r>
            <a:r>
              <a:rPr lang="en-GB" sz="1200" kern="1200" dirty="0">
                <a:solidFill>
                  <a:schemeClr val="tx1"/>
                </a:solidFill>
                <a:effectLst/>
                <a:latin typeface="+mn-lt"/>
                <a:ea typeface="+mn-ea"/>
                <a:cs typeface="+mn-cs"/>
              </a:rPr>
              <a:t> se </a:t>
            </a:r>
            <a:r>
              <a:rPr lang="en-GB" sz="1200" kern="1200" dirty="0" err="1">
                <a:solidFill>
                  <a:schemeClr val="tx1"/>
                </a:solidFill>
                <a:effectLst/>
                <a:latin typeface="+mn-lt"/>
                <a:ea typeface="+mn-ea"/>
                <a:cs typeface="+mn-cs"/>
              </a:rPr>
              <a:t>concentrer</a:t>
            </a:r>
            <a:r>
              <a:rPr lang="en-GB" sz="1200" kern="1200" dirty="0">
                <a:solidFill>
                  <a:schemeClr val="tx1"/>
                </a:solidFill>
                <a:effectLst/>
                <a:latin typeface="+mn-lt"/>
                <a:ea typeface="+mn-ea"/>
                <a:cs typeface="+mn-cs"/>
              </a:rPr>
              <a:t> sur </a:t>
            </a:r>
            <a:r>
              <a:rPr lang="en-GB" sz="1200" kern="1200" dirty="0" err="1">
                <a:solidFill>
                  <a:schemeClr val="tx1"/>
                </a:solidFill>
                <a:effectLst/>
                <a:latin typeface="+mn-lt"/>
                <a:ea typeface="+mn-ea"/>
                <a:cs typeface="+mn-cs"/>
              </a:rPr>
              <a:t>leurs</a:t>
            </a:r>
            <a:r>
              <a:rPr lang="en-GB" sz="1200"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émotions</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ressentent-ils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visionnant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ces</a:t>
            </a:r>
            <a:r>
              <a:rPr lang="en-GB" sz="1200" kern="1200" dirty="0">
                <a:solidFill>
                  <a:schemeClr val="tx1"/>
                </a:solidFill>
                <a:effectLst/>
                <a:latin typeface="+mn-lt"/>
                <a:ea typeface="+mn-ea"/>
                <a:cs typeface="+mn-cs"/>
              </a:rPr>
              <a:t> images? Comment </a:t>
            </a:r>
            <a:r>
              <a:rPr lang="en-GB" sz="1200" kern="1200" dirty="0" err="1">
                <a:solidFill>
                  <a:schemeClr val="tx1"/>
                </a:solidFill>
                <a:effectLst/>
                <a:latin typeface="+mn-lt"/>
                <a:ea typeface="+mn-ea"/>
                <a:cs typeface="+mn-cs"/>
              </a:rPr>
              <a:t>réagiraient-ils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elles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apparaissaient</a:t>
            </a:r>
            <a:r>
              <a:rPr lang="en-GB" sz="1200" kern="1200" dirty="0">
                <a:solidFill>
                  <a:schemeClr val="tx1"/>
                </a:solidFill>
                <a:effectLst/>
                <a:latin typeface="+mn-lt"/>
                <a:ea typeface="+mn-ea"/>
                <a:cs typeface="+mn-cs"/>
              </a:rPr>
              <a:t> dans </a:t>
            </a:r>
            <a:r>
              <a:rPr lang="en-GB" sz="1200" kern="1200" dirty="0" err="1">
                <a:solidFill>
                  <a:schemeClr val="tx1"/>
                </a:solidFill>
                <a:effectLst/>
                <a:latin typeface="+mn-lt"/>
                <a:ea typeface="+mn-ea"/>
                <a:cs typeface="+mn-cs"/>
              </a:rPr>
              <a:t>leur</a:t>
            </a:r>
            <a:r>
              <a:rPr lang="en-GB" sz="1200" kern="1200" dirty="0">
                <a:solidFill>
                  <a:schemeClr val="tx1"/>
                </a:solidFill>
                <a:effectLst/>
                <a:latin typeface="+mn-lt"/>
                <a:ea typeface="+mn-ea"/>
                <a:cs typeface="+mn-cs"/>
              </a:rPr>
              <a:t> fil </a:t>
            </a:r>
            <a:r>
              <a:rPr lang="en-GB" sz="1200" kern="1200" dirty="0" err="1">
                <a:solidFill>
                  <a:schemeClr val="tx1"/>
                </a:solidFill>
                <a:effectLst/>
                <a:latin typeface="+mn-lt"/>
                <a:ea typeface="+mn-ea"/>
                <a:cs typeface="+mn-cs"/>
              </a:rPr>
              <a:t>d’actualité</a:t>
            </a:r>
            <a:r>
              <a:rPr lang="en-GB" sz="1200" kern="1200" dirty="0">
                <a:solidFill>
                  <a:schemeClr val="tx1"/>
                </a:solidFill>
                <a:effectLst/>
                <a:latin typeface="+mn-lt"/>
                <a:ea typeface="+mn-ea"/>
                <a:cs typeface="+mn-cs"/>
              </a:rPr>
              <a:t> sur Instagram/</a:t>
            </a:r>
            <a:r>
              <a:rPr lang="en-GB" sz="1200" kern="1200" dirty="0" err="1">
                <a:solidFill>
                  <a:schemeClr val="tx1"/>
                </a:solidFill>
                <a:effectLst/>
                <a:latin typeface="+mn-lt"/>
                <a:ea typeface="+mn-ea"/>
                <a:cs typeface="+mn-cs"/>
              </a:rPr>
              <a:t>Tiktok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Pourquoi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sont-ils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émus</a:t>
            </a:r>
            <a:r>
              <a:rPr lang="en-GB" sz="1200" kern="1200" dirty="0">
                <a:solidFill>
                  <a:schemeClr val="tx1"/>
                </a:solidFill>
                <a:effectLst/>
                <a:latin typeface="+mn-lt"/>
                <a:ea typeface="+mn-ea"/>
                <a:cs typeface="+mn-cs"/>
              </a:rPr>
              <a:t>? À cause de la nouvelle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elle-même</a:t>
            </a:r>
            <a:r>
              <a:rPr lang="en-GB" sz="1200" kern="1200" dirty="0">
                <a:solidFill>
                  <a:schemeClr val="tx1"/>
                </a:solidFill>
                <a:effectLst/>
                <a:latin typeface="+mn-lt"/>
                <a:ea typeface="+mn-ea"/>
                <a:cs typeface="+mn-cs"/>
              </a:rPr>
              <a:t>, de la </a:t>
            </a:r>
            <a:r>
              <a:rPr lang="en-GB" sz="1200" kern="1200" dirty="0" err="1">
                <a:solidFill>
                  <a:schemeClr val="tx1"/>
                </a:solidFill>
                <a:effectLst/>
                <a:latin typeface="+mn-lt"/>
                <a:ea typeface="+mn-ea"/>
                <a:cs typeface="+mn-cs"/>
              </a:rPr>
              <a:t>façon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présentée</a:t>
            </a:r>
            <a:r>
              <a:rPr lang="en-GB" sz="1200" kern="1200" dirty="0">
                <a:solidFill>
                  <a:schemeClr val="tx1"/>
                </a:solidFill>
                <a:effectLst/>
                <a:latin typeface="+mn-lt"/>
                <a:ea typeface="+mn-ea"/>
                <a:cs typeface="+mn-cs"/>
              </a:rPr>
              <a:t>, des images…?</a:t>
            </a:r>
          </a:p>
          <a:p>
            <a:pPr algn="just">
              <a:lnSpc>
                <a:spcPct val="100000"/>
              </a:lnSpc>
              <a:tabLst>
                <a:tab pos="0" algn="l"/>
              </a:tabLst>
            </a:pPr>
            <a:endParaRPr lang="fr-BE" sz="1200" b="0" strike="noStrike" spc="-1" dirty="0">
              <a:latin typeface="Arial"/>
            </a:endParaRPr>
          </a:p>
          <a:p>
            <a:pPr marL="0" lvl="0" indent="0" algn="just">
              <a:spcAft>
                <a:spcPts val="0"/>
              </a:spcAft>
              <a:buFont typeface="Arial" panose="020B0604020202020204" pitchFamily="34" charset="0"/>
              <a:buNone/>
              <a:tabLst>
                <a:tab pos="457200" algn="l"/>
              </a:tabLst>
            </a:pPr>
            <a:r>
              <a:rPr lang="en-GB" sz="1200" u="none" kern="1200" baseline="0" dirty="0" err="1">
                <a:solidFill>
                  <a:schemeClr val="tx1"/>
                </a:solidFill>
                <a:effectLst/>
                <a:latin typeface="+mn-lt"/>
                <a:ea typeface="+mn-ea"/>
                <a:cs typeface="+mn-cs"/>
              </a:rPr>
              <a:t>Présentez</a:t>
            </a:r>
            <a:r>
              <a:rPr lang="en-GB" sz="1200" u="none" kern="1200" baseline="0" dirty="0">
                <a:solidFill>
                  <a:schemeClr val="tx1"/>
                </a:solidFill>
                <a:effectLst/>
                <a:latin typeface="+mn-lt"/>
                <a:ea typeface="+mn-ea"/>
                <a:cs typeface="+mn-cs"/>
              </a:rPr>
              <a:t> le </a:t>
            </a:r>
            <a:r>
              <a:rPr lang="en-GB" sz="1200" u="none" kern="1200" baseline="0" dirty="0" err="1">
                <a:solidFill>
                  <a:schemeClr val="tx1"/>
                </a:solidFill>
                <a:effectLst/>
                <a:latin typeface="+mn-lt"/>
                <a:ea typeface="+mn-ea"/>
                <a:cs typeface="+mn-cs"/>
              </a:rPr>
              <a:t>chapitre</a:t>
            </a:r>
            <a:r>
              <a:rPr lang="en-GB" sz="1200" u="none" kern="1200" baseline="0" dirty="0">
                <a:solidFill>
                  <a:schemeClr val="tx1"/>
                </a:solidFill>
                <a:effectLst/>
                <a:latin typeface="+mn-lt"/>
                <a:ea typeface="+mn-ea"/>
                <a:cs typeface="+mn-cs"/>
              </a:rPr>
              <a:t> </a:t>
            </a:r>
            <a:r>
              <a:rPr lang="en-GB" sz="1200" u="none" kern="1200" baseline="0" dirty="0" err="1">
                <a:solidFill>
                  <a:schemeClr val="tx1"/>
                </a:solidFill>
                <a:effectLst/>
                <a:latin typeface="+mn-lt"/>
                <a:ea typeface="+mn-ea"/>
                <a:cs typeface="+mn-cs"/>
              </a:rPr>
              <a:t>suivant</a:t>
            </a:r>
            <a:r>
              <a:rPr lang="en-GB" sz="1200" u="none" kern="1200" baseline="0" dirty="0">
                <a:solidFill>
                  <a:schemeClr val="tx1"/>
                </a:solidFill>
                <a:effectLst/>
                <a:latin typeface="+mn-lt"/>
                <a:ea typeface="+mn-ea"/>
                <a:cs typeface="+mn-cs"/>
              </a:rPr>
              <a:t>: «Comment </a:t>
            </a:r>
            <a:r>
              <a:rPr lang="en-GB" sz="1200" u="none" kern="1200" baseline="0" dirty="0" err="1">
                <a:solidFill>
                  <a:schemeClr val="tx1"/>
                </a:solidFill>
                <a:effectLst/>
                <a:latin typeface="+mn-lt"/>
                <a:ea typeface="+mn-ea"/>
                <a:cs typeface="+mn-cs"/>
              </a:rPr>
              <a:t>réagir</a:t>
            </a:r>
            <a:r>
              <a:rPr lang="en-GB" sz="1200" u="none" kern="1200" baseline="0" dirty="0">
                <a:solidFill>
                  <a:schemeClr val="tx1"/>
                </a:solidFill>
                <a:effectLst/>
                <a:latin typeface="+mn-lt"/>
                <a:ea typeface="+mn-ea"/>
                <a:cs typeface="+mn-cs"/>
              </a:rPr>
              <a:t> face à la </a:t>
            </a:r>
            <a:r>
              <a:rPr lang="en-GB" sz="1200" u="none" kern="1200" baseline="0" dirty="0" err="1">
                <a:solidFill>
                  <a:schemeClr val="tx1"/>
                </a:solidFill>
                <a:effectLst/>
                <a:latin typeface="+mn-lt"/>
                <a:ea typeface="+mn-ea"/>
                <a:cs typeface="+mn-cs"/>
              </a:rPr>
              <a:t>désinformation</a:t>
            </a:r>
            <a:r>
              <a:rPr lang="en-GB" sz="1200" u="none" kern="1200" baseline="0" dirty="0">
                <a:solidFill>
                  <a:schemeClr val="tx1"/>
                </a:solidFill>
                <a:effectLst/>
                <a:latin typeface="+mn-lt"/>
                <a:ea typeface="+mn-ea"/>
                <a:cs typeface="+mn-cs"/>
              </a:rPr>
              <a:t>?».</a:t>
            </a:r>
            <a:endParaRPr lang="en-GB" sz="1200" u="none" kern="1200" dirty="0">
              <a:solidFill>
                <a:schemeClr val="tx1"/>
              </a:solidFill>
              <a:effectLst/>
              <a:latin typeface="+mn-lt"/>
              <a:ea typeface="+mn-ea"/>
              <a:cs typeface="+mn-cs"/>
            </a:endParaRP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rPr>
              <a:t>COMMENT RÉAGIR FACE À LA DÉSINFORMATION?</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fr-BE" sz="1200" baseline="0" dirty="0">
                <a:effectLst/>
                <a:ea typeface="Calibri" panose="020F0502020204030204" pitchFamily="34" charset="0"/>
              </a:rPr>
              <a:t>Objectifs d’apprentissage</a:t>
            </a:r>
            <a:r>
              <a:rPr lang="fr-BE" sz="1200" b="0" strike="noStrike" spc="-1" dirty="0">
                <a:solidFill>
                  <a:srgbClr val="000000"/>
                </a:solidFill>
                <a:latin typeface="Arial"/>
                <a:ea typeface="Calibri"/>
              </a:rPr>
              <a:t>:</a:t>
            </a:r>
            <a:r>
              <a:rPr dirty="0"/>
              <a:t/>
            </a:r>
            <a:br>
              <a:rPr dirty="0"/>
            </a:br>
            <a:r>
              <a:rPr lang="fr-BE" sz="1200" b="0" strike="noStrike" spc="-1" dirty="0">
                <a:solidFill>
                  <a:srgbClr val="000000"/>
                </a:solidFill>
                <a:latin typeface="Arial"/>
                <a:ea typeface="Calibri"/>
              </a:rPr>
              <a:t> </a:t>
            </a: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en-IE" sz="1200" baseline="0" dirty="0" err="1">
                <a:effectLst/>
                <a:ea typeface="Calibri" panose="020F0502020204030204" pitchFamily="34" charset="0"/>
              </a:rPr>
              <a:t>Comprendre</a:t>
            </a:r>
            <a:r>
              <a:rPr lang="en-IE" sz="1200" baseline="0" dirty="0">
                <a:effectLst/>
                <a:ea typeface="Calibri" panose="020F0502020204030204" pitchFamily="34" charset="0"/>
              </a:rPr>
              <a:t> que nous </a:t>
            </a:r>
            <a:r>
              <a:rPr lang="en-IE" sz="1200" baseline="0" dirty="0" err="1">
                <a:effectLst/>
                <a:ea typeface="Calibri" panose="020F0502020204030204" pitchFamily="34" charset="0"/>
              </a:rPr>
              <a:t>avons</a:t>
            </a:r>
            <a:r>
              <a:rPr lang="en-IE" sz="1200" baseline="0" dirty="0">
                <a:effectLst/>
                <a:ea typeface="Calibri" panose="020F0502020204030204" pitchFamily="34" charset="0"/>
              </a:rPr>
              <a:t> </a:t>
            </a:r>
            <a:r>
              <a:rPr lang="en-IE" sz="1200" baseline="0" dirty="0" err="1">
                <a:effectLst/>
                <a:ea typeface="Calibri" panose="020F0502020204030204" pitchFamily="34" charset="0"/>
              </a:rPr>
              <a:t>tous</a:t>
            </a:r>
            <a:r>
              <a:rPr lang="en-IE" sz="1200" baseline="0" dirty="0">
                <a:effectLst/>
                <a:ea typeface="Calibri" panose="020F0502020204030204" pitchFamily="34" charset="0"/>
              </a:rPr>
              <a:t> un </a:t>
            </a:r>
            <a:r>
              <a:rPr lang="en-IE" sz="1200" baseline="0" dirty="0" err="1">
                <a:effectLst/>
                <a:ea typeface="Calibri" panose="020F0502020204030204" pitchFamily="34" charset="0"/>
              </a:rPr>
              <a:t>rôle</a:t>
            </a:r>
            <a:r>
              <a:rPr lang="en-IE" sz="1200" baseline="0" dirty="0">
                <a:effectLst/>
                <a:ea typeface="Calibri" panose="020F0502020204030204" pitchFamily="34" charset="0"/>
              </a:rPr>
              <a:t> à </a:t>
            </a:r>
            <a:r>
              <a:rPr lang="en-IE" sz="1200" baseline="0" dirty="0" err="1">
                <a:effectLst/>
                <a:ea typeface="Calibri" panose="020F0502020204030204" pitchFamily="34" charset="0"/>
              </a:rPr>
              <a:t>jouer</a:t>
            </a:r>
            <a:r>
              <a:rPr lang="en-IE" sz="1200" baseline="0" dirty="0">
                <a:effectLst/>
                <a:ea typeface="Calibri" panose="020F0502020204030204" pitchFamily="34" charset="0"/>
              </a:rPr>
              <a:t> pour stopper la propagation de la </a:t>
            </a:r>
            <a:r>
              <a:rPr lang="en-IE" sz="1200" baseline="0" dirty="0" err="1">
                <a:effectLst/>
                <a:ea typeface="Calibri" panose="020F0502020204030204" pitchFamily="34" charset="0"/>
              </a:rPr>
              <a:t>désinformation</a:t>
            </a:r>
            <a:r>
              <a:rPr lang="en-IE" sz="1200" baseline="0" dirty="0">
                <a:effectLst/>
                <a:ea typeface="Calibri" panose="020F0502020204030204" pitchFamily="34" charset="0"/>
              </a:rPr>
              <a:t>, car </a:t>
            </a:r>
            <a:r>
              <a:rPr lang="en-IE" sz="1200" baseline="0" dirty="0" err="1">
                <a:effectLst/>
                <a:ea typeface="Calibri" panose="020F0502020204030204" pitchFamily="34" charset="0"/>
              </a:rPr>
              <a:t>elle</a:t>
            </a:r>
            <a:r>
              <a:rPr lang="en-IE" sz="1200" baseline="0" dirty="0">
                <a:effectLst/>
                <a:ea typeface="Calibri" panose="020F0502020204030204" pitchFamily="34" charset="0"/>
              </a:rPr>
              <a:t> menace </a:t>
            </a:r>
            <a:r>
              <a:rPr lang="en-IE" sz="1200" baseline="0" dirty="0" err="1">
                <a:effectLst/>
                <a:ea typeface="Calibri" panose="020F0502020204030204" pitchFamily="34" charset="0"/>
              </a:rPr>
              <a:t>nos</a:t>
            </a:r>
            <a:r>
              <a:rPr lang="en-IE" sz="1200" baseline="0" dirty="0">
                <a:effectLst/>
                <a:ea typeface="Calibri" panose="020F0502020204030204" pitchFamily="34" charset="0"/>
              </a:rPr>
              <a:t> </a:t>
            </a:r>
            <a:r>
              <a:rPr lang="en-IE" sz="1200" baseline="0" dirty="0" err="1">
                <a:effectLst/>
                <a:ea typeface="Calibri" panose="020F0502020204030204" pitchFamily="34" charset="0"/>
              </a:rPr>
              <a:t>démocraties</a:t>
            </a:r>
            <a:r>
              <a:rPr lang="en-IE" sz="1200" baseline="0" dirty="0">
                <a:effectLst/>
                <a:ea typeface="Calibri" panose="020F0502020204030204" pitchFamily="34" charset="0"/>
              </a:rPr>
              <a:t> (et </a:t>
            </a:r>
            <a:r>
              <a:rPr lang="en-IE" sz="1200" baseline="0" dirty="0" err="1">
                <a:effectLst/>
                <a:ea typeface="Calibri" panose="020F0502020204030204" pitchFamily="34" charset="0"/>
              </a:rPr>
              <a:t>potentiellement</a:t>
            </a:r>
            <a:r>
              <a:rPr lang="en-IE" sz="1200" baseline="0" dirty="0">
                <a:effectLst/>
                <a:ea typeface="Calibri" panose="020F0502020204030204" pitchFamily="34" charset="0"/>
              </a:rPr>
              <a:t> </a:t>
            </a:r>
            <a:r>
              <a:rPr lang="en-IE" sz="1200" baseline="0" dirty="0" err="1">
                <a:effectLst/>
                <a:ea typeface="Calibri" panose="020F0502020204030204" pitchFamily="34" charset="0"/>
              </a:rPr>
              <a:t>nos</a:t>
            </a:r>
            <a:r>
              <a:rPr lang="en-IE" sz="1200" baseline="0" dirty="0">
                <a:effectLst/>
                <a:ea typeface="Calibri" panose="020F0502020204030204" pitchFamily="34" charset="0"/>
              </a:rPr>
              <a:t> vies).</a:t>
            </a:r>
          </a:p>
          <a:p>
            <a:pPr marL="171360" indent="-171000">
              <a:lnSpc>
                <a:spcPct val="100000"/>
              </a:lnSpc>
              <a:buClr>
                <a:srgbClr val="000000"/>
              </a:buClr>
              <a:buFont typeface="Wingdings" charset="2"/>
              <a:buChar char="-"/>
              <a:tabLst>
                <a:tab pos="0" algn="l"/>
              </a:tabLst>
            </a:pPr>
            <a:r>
              <a:rPr lang="en-IE" sz="1200" baseline="0" dirty="0" err="1">
                <a:effectLst/>
                <a:ea typeface="Calibri" panose="020F0502020204030204" pitchFamily="34" charset="0"/>
              </a:rPr>
              <a:t>Discuter</a:t>
            </a:r>
            <a:r>
              <a:rPr lang="en-IE" sz="1200" baseline="0" dirty="0">
                <a:effectLst/>
                <a:ea typeface="Calibri" panose="020F0502020204030204" pitchFamily="34" charset="0"/>
              </a:rPr>
              <a:t> des </a:t>
            </a:r>
            <a:r>
              <a:rPr lang="en-IE" sz="1200" baseline="0" dirty="0" err="1">
                <a:effectLst/>
                <a:ea typeface="Calibri" panose="020F0502020204030204" pitchFamily="34" charset="0"/>
              </a:rPr>
              <a:t>différentes</a:t>
            </a:r>
            <a:r>
              <a:rPr lang="en-IE" sz="1200" baseline="0" dirty="0">
                <a:effectLst/>
                <a:ea typeface="Calibri" panose="020F0502020204030204" pitchFamily="34" charset="0"/>
              </a:rPr>
              <a:t> étapes </a:t>
            </a:r>
            <a:r>
              <a:rPr lang="en-IE" dirty="0" err="1">
                <a:ea typeface="Calibri" panose="020F0502020204030204" pitchFamily="34" charset="0"/>
              </a:rPr>
              <a:t>visant</a:t>
            </a:r>
            <a:r>
              <a:rPr lang="en-IE" dirty="0">
                <a:ea typeface="Calibri" panose="020F0502020204030204" pitchFamily="34" charset="0"/>
              </a:rPr>
              <a:t> à</a:t>
            </a:r>
            <a:r>
              <a:rPr lang="en-IE" sz="1200" baseline="0" dirty="0">
                <a:effectLst/>
                <a:ea typeface="Calibri" panose="020F0502020204030204" pitchFamily="34" charset="0"/>
              </a:rPr>
              <a:t> </a:t>
            </a:r>
            <a:r>
              <a:rPr lang="en-IE" sz="1200" baseline="0" dirty="0" err="1">
                <a:effectLst/>
                <a:ea typeface="Calibri" panose="020F0502020204030204" pitchFamily="34" charset="0"/>
              </a:rPr>
              <a:t>évaluer</a:t>
            </a:r>
            <a:r>
              <a:rPr lang="en-IE" sz="1200" baseline="0" dirty="0">
                <a:effectLst/>
                <a:ea typeface="Calibri" panose="020F0502020204030204" pitchFamily="34" charset="0"/>
              </a:rPr>
              <a:t> la </a:t>
            </a:r>
            <a:r>
              <a:rPr lang="en-IE" sz="1200" baseline="0" dirty="0" err="1">
                <a:effectLst/>
                <a:ea typeface="Calibri" panose="020F0502020204030204" pitchFamily="34" charset="0"/>
              </a:rPr>
              <a:t>véracité</a:t>
            </a:r>
            <a:r>
              <a:rPr lang="en-IE" sz="1200" baseline="0" dirty="0">
                <a:effectLst/>
                <a:ea typeface="Calibri" panose="020F0502020204030204" pitchFamily="34" charset="0"/>
              </a:rPr>
              <a:t> d’un </a:t>
            </a:r>
            <a:r>
              <a:rPr lang="en-IE" sz="1200" baseline="0" dirty="0" err="1">
                <a:effectLst/>
                <a:ea typeface="Calibri" panose="020F0502020204030204" pitchFamily="34" charset="0"/>
              </a:rPr>
              <a:t>contenu</a:t>
            </a:r>
            <a:r>
              <a:rPr lang="en-IE" sz="1200" baseline="0" dirty="0">
                <a:effectLst/>
                <a:ea typeface="Calibri" panose="020F0502020204030204" pitchFamily="34" charset="0"/>
              </a:rPr>
              <a:t>, </a:t>
            </a:r>
            <a:r>
              <a:rPr lang="en-IE" sz="1200" baseline="0" dirty="0" err="1">
                <a:effectLst/>
                <a:ea typeface="Calibri" panose="020F0502020204030204" pitchFamily="34" charset="0"/>
              </a:rPr>
              <a:t>ainsi</a:t>
            </a:r>
            <a:r>
              <a:rPr lang="en-IE" sz="1200" baseline="0" dirty="0">
                <a:effectLst/>
                <a:ea typeface="Calibri" panose="020F0502020204030204" pitchFamily="34" charset="0"/>
              </a:rPr>
              <a:t> que de la </a:t>
            </a:r>
            <a:r>
              <a:rPr lang="en-IE" sz="1200" baseline="0" dirty="0" err="1">
                <a:effectLst/>
                <a:ea typeface="Calibri" panose="020F0502020204030204" pitchFamily="34" charset="0"/>
              </a:rPr>
              <a:t>nécessité</a:t>
            </a:r>
            <a:r>
              <a:rPr lang="en-IE" sz="1200" baseline="0" dirty="0">
                <a:effectLst/>
                <a:ea typeface="Calibri" panose="020F0502020204030204" pitchFamily="34" charset="0"/>
              </a:rPr>
              <a:t> de </a:t>
            </a:r>
            <a:r>
              <a:rPr lang="en-IE" sz="1200" baseline="0" dirty="0" err="1">
                <a:effectLst/>
                <a:ea typeface="Calibri" panose="020F0502020204030204" pitchFamily="34" charset="0"/>
              </a:rPr>
              <a:t>réfléchir</a:t>
            </a:r>
            <a:r>
              <a:rPr lang="en-IE" sz="1200" baseline="0" dirty="0">
                <a:effectLst/>
                <a:ea typeface="Calibri" panose="020F0502020204030204" pitchFamily="34" charset="0"/>
              </a:rPr>
              <a:t> </a:t>
            </a:r>
            <a:r>
              <a:rPr lang="en-IE" sz="1200" baseline="0" dirty="0" err="1">
                <a:effectLst/>
                <a:ea typeface="Calibri" panose="020F0502020204030204" pitchFamily="34" charset="0"/>
              </a:rPr>
              <a:t>avant</a:t>
            </a:r>
            <a:r>
              <a:rPr lang="en-IE" sz="1200" baseline="0" dirty="0">
                <a:effectLst/>
                <a:ea typeface="Calibri" panose="020F0502020204030204" pitchFamily="34" charset="0"/>
              </a:rPr>
              <a:t> de </a:t>
            </a:r>
            <a:r>
              <a:rPr lang="en-IE" sz="1200" baseline="0" dirty="0" err="1">
                <a:effectLst/>
                <a:ea typeface="Calibri" panose="020F0502020204030204" pitchFamily="34" charset="0"/>
              </a:rPr>
              <a:t>partager</a:t>
            </a:r>
            <a:r>
              <a:rPr lang="en-IE" sz="1200" baseline="0" dirty="0">
                <a:effectLst/>
                <a:ea typeface="Calibri" panose="020F0502020204030204" pitchFamily="34" charset="0"/>
              </a:rPr>
              <a:t> du </a:t>
            </a:r>
            <a:r>
              <a:rPr lang="en-IE" sz="1200" baseline="0" dirty="0" err="1">
                <a:effectLst/>
                <a:ea typeface="Calibri" panose="020F0502020204030204" pitchFamily="34" charset="0"/>
              </a:rPr>
              <a:t>contenu</a:t>
            </a:r>
            <a:r>
              <a:rPr lang="en-IE" sz="1200" baseline="0" dirty="0">
                <a:effectLst/>
                <a:ea typeface="Calibri" panose="020F0502020204030204" pitchFamily="34" charset="0"/>
              </a:rPr>
              <a:t> et des </a:t>
            </a:r>
            <a:r>
              <a:rPr lang="en-IE" sz="1200" baseline="0" dirty="0" err="1">
                <a:effectLst/>
                <a:ea typeface="Calibri" panose="020F0502020204030204" pitchFamily="34" charset="0"/>
              </a:rPr>
              <a:t>éléments</a:t>
            </a:r>
            <a:r>
              <a:rPr lang="en-IE" sz="1200" baseline="0" dirty="0">
                <a:effectLst/>
                <a:ea typeface="Calibri" panose="020F0502020204030204" pitchFamily="34" charset="0"/>
              </a:rPr>
              <a:t> </a:t>
            </a:r>
            <a:r>
              <a:rPr lang="en-IE" sz="1200" baseline="0" dirty="0" err="1">
                <a:effectLst/>
                <a:ea typeface="Calibri" panose="020F0502020204030204" pitchFamily="34" charset="0"/>
              </a:rPr>
              <a:t>essentiels</a:t>
            </a:r>
            <a:r>
              <a:rPr lang="en-IE" sz="1200" baseline="0" dirty="0">
                <a:effectLst/>
                <a:ea typeface="Calibri" panose="020F0502020204030204" pitchFamily="34" charset="0"/>
              </a:rPr>
              <a:t> du </a:t>
            </a:r>
            <a:r>
              <a:rPr lang="en-IE" sz="1200" baseline="0" dirty="0" err="1">
                <a:effectLst/>
                <a:ea typeface="Calibri" panose="020F0502020204030204" pitchFamily="34" charset="0"/>
              </a:rPr>
              <a:t>processus</a:t>
            </a:r>
            <a:r>
              <a:rPr lang="en-IE" sz="1200" baseline="0" dirty="0">
                <a:effectLst/>
                <a:ea typeface="Calibri" panose="020F0502020204030204" pitchFamily="34" charset="0"/>
              </a:rPr>
              <a:t> de </a:t>
            </a:r>
            <a:r>
              <a:rPr lang="en-IE" sz="1200" baseline="0" dirty="0" err="1">
                <a:effectLst/>
                <a:ea typeface="Calibri" panose="020F0502020204030204" pitchFamily="34" charset="0"/>
              </a:rPr>
              <a:t>vérification</a:t>
            </a:r>
            <a:r>
              <a:rPr lang="en-IE" sz="1200" baseline="0" dirty="0">
                <a:effectLst/>
                <a:ea typeface="Calibri" panose="020F0502020204030204" pitchFamily="34" charset="0"/>
              </a:rPr>
              <a:t> des faits.</a:t>
            </a:r>
          </a:p>
          <a:p>
            <a:pPr marL="171360" marR="0" lvl="0" indent="-171000" algn="l" defTabSz="914400" rtl="0" eaLnBrk="1" fontAlgn="auto" latinLnBrk="0" hangingPunct="1">
              <a:lnSpc>
                <a:spcPct val="100000"/>
              </a:lnSpc>
              <a:spcBef>
                <a:spcPts val="0"/>
              </a:spcBef>
              <a:spcAft>
                <a:spcPts val="0"/>
              </a:spcAft>
              <a:buClr>
                <a:srgbClr val="000000"/>
              </a:buClr>
              <a:buSzTx/>
              <a:buFont typeface="Wingdings" charset="2"/>
              <a:buChar char="-"/>
              <a:tabLst>
                <a:tab pos="0" algn="l"/>
              </a:tabLst>
              <a:defRPr/>
            </a:pPr>
            <a:r>
              <a:rPr lang="en-IE" sz="1200" baseline="0" dirty="0" err="1">
                <a:effectLst/>
                <a:ea typeface="Calibri" panose="020F0502020204030204" pitchFamily="34" charset="0"/>
              </a:rPr>
              <a:t>Apprendre</a:t>
            </a:r>
            <a:r>
              <a:rPr lang="en-IE" sz="1200" baseline="0" dirty="0">
                <a:effectLst/>
                <a:ea typeface="Calibri" panose="020F0502020204030204" pitchFamily="34" charset="0"/>
              </a:rPr>
              <a:t> à sensibiliser les </a:t>
            </a:r>
            <a:r>
              <a:rPr lang="en-IE" sz="1200" baseline="0" dirty="0" err="1">
                <a:effectLst/>
                <a:ea typeface="Calibri" panose="020F0502020204030204" pitchFamily="34" charset="0"/>
              </a:rPr>
              <a:t>autres</a:t>
            </a:r>
            <a:r>
              <a:rPr lang="en-IE" sz="1200" baseline="0" dirty="0">
                <a:effectLst/>
                <a:ea typeface="Calibri" panose="020F0502020204030204" pitchFamily="34" charset="0"/>
              </a:rPr>
              <a:t> à la </a:t>
            </a:r>
            <a:r>
              <a:rPr lang="en-IE" sz="1200" baseline="0" dirty="0" err="1">
                <a:effectLst/>
                <a:ea typeface="Calibri" panose="020F0502020204030204" pitchFamily="34" charset="0"/>
              </a:rPr>
              <a:t>désinformation</a:t>
            </a:r>
            <a:r>
              <a:rPr lang="en-IE" sz="1200" baseline="0" dirty="0">
                <a:effectLst/>
                <a:ea typeface="Calibri" panose="020F0502020204030204" pitchFamily="34" charset="0"/>
              </a:rPr>
              <a:t> et à </a:t>
            </a:r>
            <a:r>
              <a:rPr lang="en-IE" sz="1200" baseline="0" dirty="0" err="1">
                <a:effectLst/>
                <a:ea typeface="Calibri" panose="020F0502020204030204" pitchFamily="34" charset="0"/>
              </a:rPr>
              <a:t>ses</a:t>
            </a:r>
            <a:r>
              <a:rPr lang="en-IE" sz="1200" baseline="0" dirty="0">
                <a:effectLst/>
                <a:ea typeface="Calibri" panose="020F0502020204030204" pitchFamily="34" charset="0"/>
              </a:rPr>
              <a:t> dangers, et les </a:t>
            </a:r>
            <a:r>
              <a:rPr lang="en-IE" sz="1200" baseline="0" dirty="0" err="1">
                <a:effectLst/>
                <a:ea typeface="Calibri" panose="020F0502020204030204" pitchFamily="34" charset="0"/>
              </a:rPr>
              <a:t>empêcher</a:t>
            </a:r>
            <a:r>
              <a:rPr lang="en-IE" sz="1200" baseline="0" dirty="0">
                <a:effectLst/>
                <a:ea typeface="Calibri" panose="020F0502020204030204" pitchFamily="34" charset="0"/>
              </a:rPr>
              <a:t> de diffuser des </a:t>
            </a:r>
            <a:r>
              <a:rPr lang="en-IE" sz="1200" baseline="0" dirty="0" err="1">
                <a:effectLst/>
                <a:ea typeface="Calibri" panose="020F0502020204030204" pitchFamily="34" charset="0"/>
              </a:rPr>
              <a:t>récits</a:t>
            </a:r>
            <a:r>
              <a:rPr lang="en-IE" sz="1200" baseline="0" dirty="0">
                <a:effectLst/>
                <a:ea typeface="Calibri" panose="020F0502020204030204" pitchFamily="34" charset="0"/>
              </a:rPr>
              <a:t> </a:t>
            </a:r>
            <a:r>
              <a:rPr lang="en-IE" sz="1200" baseline="0" dirty="0" err="1">
                <a:effectLst/>
                <a:ea typeface="Calibri" panose="020F0502020204030204" pitchFamily="34" charset="0"/>
              </a:rPr>
              <a:t>nuisibles</a:t>
            </a:r>
            <a:r>
              <a:rPr lang="en-IE" sz="1200" baseline="0" dirty="0">
                <a:effectLst/>
                <a:ea typeface="Calibri" panose="020F0502020204030204" pitchFamily="34" charset="0"/>
              </a:rPr>
              <a:t> et faux.</a:t>
            </a:r>
            <a:endParaRPr lang="fr-BE" dirty="0"/>
          </a:p>
          <a:p>
            <a:pPr marL="171360" indent="-171000">
              <a:lnSpc>
                <a:spcPct val="100000"/>
              </a:lnSpc>
              <a:buClr>
                <a:srgbClr val="000000"/>
              </a:buClr>
              <a:buFont typeface="Wingdings" charset="2"/>
              <a:buChar char="-"/>
              <a:tabLst>
                <a:tab pos="0" algn="l"/>
              </a:tabLst>
            </a:pPr>
            <a:endParaRPr lang="fr-BE" sz="1200" b="0" strike="noStrike" spc="-1" dirty="0">
              <a:latin typeface="Arial"/>
            </a:endParaRP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baseline="0" dirty="0"/>
              <a:t>Il est parfois difficile de démêler le vrai du faux.</a:t>
            </a:r>
            <a:endParaRPr lang="en-GB" sz="2000" dirty="0"/>
          </a:p>
          <a:p>
            <a:endParaRPr lang="sv-SE" sz="2000" baseline="0" dirty="0"/>
          </a:p>
          <a:p>
            <a:r>
              <a:rPr lang="sv-SE" sz="2000" baseline="0" dirty="0"/>
              <a:t>Solutions: les deux sont fausses.</a:t>
            </a:r>
          </a:p>
          <a:p>
            <a:endParaRPr lang="sv-SE" sz="2000" baseline="0" dirty="0"/>
          </a:p>
          <a:p>
            <a:pPr marL="228600" indent="-228600">
              <a:buAutoNum type="arabicParenR"/>
            </a:pPr>
            <a:r>
              <a:rPr lang="sv-SE" sz="2000" baseline="0" dirty="0"/>
              <a:t>Récit trompeur: une activiste pour le climat avec un fusil? La photo est celle d’une autre personne qui, sous cet angle particulier, ressemble à Greta Thunberg (Sources: www.snopes.com et https://factual.afp.com/el-video-de-una-mujer-disparando-no-muestra-greta-thunberg-sino-una-ingeniera-sueca). </a:t>
            </a:r>
            <a:br>
              <a:rPr lang="sv-SE" sz="2000" baseline="0" dirty="0"/>
            </a:br>
            <a:endParaRPr lang="sv-SE" sz="2000" baseline="0" dirty="0"/>
          </a:p>
          <a:p>
            <a:pPr marL="228600" indent="-228600">
              <a:buAutoNum type="arabicParenR"/>
            </a:pPr>
            <a:r>
              <a:rPr lang="sv-SE" sz="2000" baseline="0" dirty="0"/>
              <a:t>Nouvelle inventée: l’histoire est fausse et la source de l’information n’existe tout simplement pas.</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dirty="0">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n-GB" sz="1200" b="0" strike="noStrike" spc="-1" dirty="0">
                <a:solidFill>
                  <a:srgbClr val="000000"/>
                </a:solidFill>
                <a:latin typeface="+mn-lt"/>
                <a:ea typeface="+mn-ea"/>
              </a:rPr>
              <a:t>Descriptions:</a:t>
            </a:r>
            <a:endParaRPr lang="fr-BE" sz="1200" b="0" strike="noStrike" spc="-1" dirty="0">
              <a:latin typeface="Arial"/>
            </a:endParaRPr>
          </a:p>
          <a:p>
            <a:pPr marL="171360" indent="-171000">
              <a:lnSpc>
                <a:spcPct val="100000"/>
              </a:lnSpc>
              <a:buClr>
                <a:srgbClr val="000000"/>
              </a:buClr>
              <a:buFont typeface="StarSymbol"/>
              <a:buChar char="-"/>
              <a:tabLst>
                <a:tab pos="0" algn="l"/>
              </a:tabLst>
            </a:pPr>
            <a:r>
              <a:rPr lang="en-GB" sz="1200" kern="1200" dirty="0" err="1">
                <a:effectLst/>
                <a:latin typeface="+mn-lt"/>
                <a:ea typeface="+mn-ea"/>
                <a:cs typeface="+mn-cs"/>
              </a:rPr>
              <a:t>Être</a:t>
            </a:r>
            <a:r>
              <a:rPr lang="en-GB" sz="1200" kern="1200" dirty="0">
                <a:effectLst/>
                <a:latin typeface="+mn-lt"/>
                <a:ea typeface="+mn-ea"/>
                <a:cs typeface="+mn-cs"/>
              </a:rPr>
              <a:t> conscient de </a:t>
            </a:r>
            <a:r>
              <a:rPr lang="en-GB" sz="1200" kern="1200" dirty="0" err="1">
                <a:effectLst/>
                <a:latin typeface="+mn-lt"/>
                <a:ea typeface="+mn-ea"/>
                <a:cs typeface="+mn-cs"/>
              </a:rPr>
              <a:t>l’existence</a:t>
            </a:r>
            <a:r>
              <a:rPr lang="en-GB" sz="1200" kern="1200" dirty="0">
                <a:effectLst/>
                <a:latin typeface="+mn-lt"/>
                <a:ea typeface="+mn-ea"/>
                <a:cs typeface="+mn-cs"/>
              </a:rPr>
              <a:t> de la </a:t>
            </a:r>
            <a:r>
              <a:rPr lang="en-GB" sz="1200" kern="1200" dirty="0" err="1">
                <a:effectLst/>
                <a:latin typeface="+mn-lt"/>
                <a:ea typeface="+mn-ea"/>
                <a:cs typeface="+mn-cs"/>
              </a:rPr>
              <a:t>désinformation</a:t>
            </a:r>
            <a:r>
              <a:rPr lang="en-GB" sz="1200" kern="1200" dirty="0">
                <a:effectLst/>
                <a:latin typeface="+mn-lt"/>
                <a:ea typeface="+mn-ea"/>
                <a:cs typeface="+mn-cs"/>
              </a:rPr>
              <a:t> et du fait que tout le monde </a:t>
            </a:r>
            <a:r>
              <a:rPr lang="en-GB" sz="1200" kern="1200" dirty="0" err="1">
                <a:effectLst/>
                <a:latin typeface="+mn-lt"/>
                <a:ea typeface="+mn-ea"/>
                <a:cs typeface="+mn-cs"/>
              </a:rPr>
              <a:t>peut</a:t>
            </a:r>
            <a:r>
              <a:rPr lang="en-GB" sz="1200" kern="1200" dirty="0">
                <a:effectLst/>
                <a:latin typeface="+mn-lt"/>
                <a:ea typeface="+mn-ea"/>
                <a:cs typeface="+mn-cs"/>
              </a:rPr>
              <a:t> </a:t>
            </a:r>
            <a:r>
              <a:rPr lang="en-GB" sz="1200" kern="1200" dirty="0" err="1">
                <a:effectLst/>
                <a:latin typeface="+mn-lt"/>
                <a:ea typeface="+mn-ea"/>
                <a:cs typeface="+mn-cs"/>
              </a:rPr>
              <a:t>en</a:t>
            </a:r>
            <a:r>
              <a:rPr lang="en-GB" sz="1200" kern="1200" dirty="0">
                <a:effectLst/>
                <a:latin typeface="+mn-lt"/>
                <a:ea typeface="+mn-ea"/>
                <a:cs typeface="+mn-cs"/>
              </a:rPr>
              <a:t> </a:t>
            </a:r>
            <a:r>
              <a:rPr lang="en-GB" sz="1200" kern="1200" dirty="0" err="1">
                <a:effectLst/>
                <a:latin typeface="+mn-lt"/>
                <a:ea typeface="+mn-ea"/>
                <a:cs typeface="+mn-cs"/>
              </a:rPr>
              <a:t>être</a:t>
            </a:r>
            <a:r>
              <a:rPr lang="en-GB" sz="1200" kern="1200" dirty="0">
                <a:effectLst/>
                <a:latin typeface="+mn-lt"/>
                <a:ea typeface="+mn-ea"/>
                <a:cs typeface="+mn-cs"/>
              </a:rPr>
              <a:t> la </a:t>
            </a:r>
            <a:r>
              <a:rPr lang="en-GB" sz="1200" kern="1200" dirty="0" err="1">
                <a:effectLst/>
                <a:latin typeface="+mn-lt"/>
                <a:ea typeface="+mn-ea"/>
                <a:cs typeface="+mn-cs"/>
              </a:rPr>
              <a:t>cible</a:t>
            </a:r>
            <a:r>
              <a:rPr lang="en-GB" sz="1200" kern="1200" dirty="0">
                <a:effectLst/>
                <a:latin typeface="+mn-lt"/>
                <a:ea typeface="+mn-ea"/>
                <a:cs typeface="+mn-cs"/>
              </a:rPr>
              <a:t> </a:t>
            </a:r>
            <a:r>
              <a:rPr lang="en-GB" sz="1200" kern="1200" dirty="0" err="1">
                <a:effectLst/>
                <a:latin typeface="+mn-lt"/>
                <a:ea typeface="+mn-ea"/>
                <a:cs typeface="+mn-cs"/>
              </a:rPr>
              <a:t>est</a:t>
            </a:r>
            <a:r>
              <a:rPr lang="en-GB" sz="1200" kern="1200" dirty="0">
                <a:effectLst/>
                <a:latin typeface="+mn-lt"/>
                <a:ea typeface="+mn-ea"/>
                <a:cs typeface="+mn-cs"/>
              </a:rPr>
              <a:t> un premier pas pour se </a:t>
            </a:r>
            <a:r>
              <a:rPr lang="en-GB" sz="1200" kern="1200" dirty="0" err="1">
                <a:effectLst/>
                <a:latin typeface="+mn-lt"/>
                <a:ea typeface="+mn-ea"/>
                <a:cs typeface="+mn-cs"/>
              </a:rPr>
              <a:t>protéger</a:t>
            </a:r>
            <a:r>
              <a:rPr lang="en-GB" sz="1200" b="0" strike="noStrike" spc="-1" dirty="0">
                <a:solidFill>
                  <a:srgbClr val="000000"/>
                </a:solidFill>
                <a:latin typeface="+mn-lt"/>
                <a:ea typeface="+mn-ea"/>
              </a:rPr>
              <a:t>.</a:t>
            </a:r>
            <a:endParaRPr lang="fr-BE" sz="1200" b="0" strike="noStrike" spc="-1" dirty="0">
              <a:latin typeface="Arial"/>
            </a:endParaRPr>
          </a:p>
          <a:p>
            <a:pPr marL="171360" indent="-171000">
              <a:lnSpc>
                <a:spcPct val="100000"/>
              </a:lnSpc>
              <a:buClr>
                <a:srgbClr val="000000"/>
              </a:buClr>
              <a:buFont typeface="StarSymbol"/>
              <a:buChar char="-"/>
              <a:tabLst>
                <a:tab pos="0" algn="l"/>
              </a:tabLst>
            </a:pPr>
            <a:r>
              <a:rPr lang="en-GB" sz="1200" kern="1200" dirty="0">
                <a:effectLst/>
                <a:latin typeface="+mn-lt"/>
                <a:ea typeface="+mn-ea"/>
                <a:cs typeface="+mn-cs"/>
              </a:rPr>
              <a:t>La </a:t>
            </a:r>
            <a:r>
              <a:rPr lang="en-GB" sz="1200" kern="1200" dirty="0" err="1">
                <a:effectLst/>
                <a:latin typeface="+mn-lt"/>
                <a:ea typeface="+mn-ea"/>
                <a:cs typeface="+mn-cs"/>
              </a:rPr>
              <a:t>vérification</a:t>
            </a:r>
            <a:r>
              <a:rPr lang="en-GB" sz="1200" kern="1200" dirty="0">
                <a:effectLst/>
                <a:latin typeface="+mn-lt"/>
                <a:ea typeface="+mn-ea"/>
                <a:cs typeface="+mn-cs"/>
              </a:rPr>
              <a:t> des faits </a:t>
            </a:r>
            <a:r>
              <a:rPr lang="en-GB" sz="1200" kern="1200" dirty="0" err="1">
                <a:effectLst/>
                <a:latin typeface="+mn-lt"/>
                <a:ea typeface="+mn-ea"/>
                <a:cs typeface="+mn-cs"/>
              </a:rPr>
              <a:t>constitue</a:t>
            </a:r>
            <a:r>
              <a:rPr lang="en-GB" sz="1200" kern="1200" dirty="0">
                <a:effectLst/>
                <a:latin typeface="+mn-lt"/>
                <a:ea typeface="+mn-ea"/>
                <a:cs typeface="+mn-cs"/>
              </a:rPr>
              <a:t> </a:t>
            </a:r>
            <a:r>
              <a:rPr lang="en-GB" sz="1200" kern="1200" dirty="0" err="1">
                <a:effectLst/>
                <a:latin typeface="+mn-lt"/>
                <a:ea typeface="+mn-ea"/>
                <a:cs typeface="+mn-cs"/>
              </a:rPr>
              <a:t>une</a:t>
            </a:r>
            <a:r>
              <a:rPr lang="en-GB" sz="1200" kern="1200" dirty="0">
                <a:effectLst/>
                <a:latin typeface="+mn-lt"/>
                <a:ea typeface="+mn-ea"/>
                <a:cs typeface="+mn-cs"/>
              </a:rPr>
              <a:t> </a:t>
            </a:r>
            <a:r>
              <a:rPr lang="en-GB" sz="1200" kern="1200" dirty="0" err="1">
                <a:effectLst/>
                <a:latin typeface="+mn-lt"/>
                <a:ea typeface="+mn-ea"/>
                <a:cs typeface="+mn-cs"/>
              </a:rPr>
              <a:t>deuxième</a:t>
            </a:r>
            <a:r>
              <a:rPr lang="en-GB" sz="1200" kern="1200" dirty="0">
                <a:effectLst/>
                <a:latin typeface="+mn-lt"/>
                <a:ea typeface="+mn-ea"/>
                <a:cs typeface="+mn-cs"/>
              </a:rPr>
              <a:t> étape </a:t>
            </a:r>
            <a:r>
              <a:rPr lang="en-GB" sz="1200" kern="1200" dirty="0" err="1">
                <a:effectLst/>
                <a:latin typeface="+mn-lt"/>
                <a:ea typeface="+mn-ea"/>
                <a:cs typeface="+mn-cs"/>
              </a:rPr>
              <a:t>efficace</a:t>
            </a:r>
            <a:r>
              <a:rPr lang="en-GB" sz="1200" kern="1200" dirty="0">
                <a:effectLst/>
                <a:latin typeface="+mn-lt"/>
                <a:ea typeface="+mn-ea"/>
                <a:cs typeface="+mn-cs"/>
              </a:rPr>
              <a:t> et </a:t>
            </a:r>
            <a:r>
              <a:rPr lang="en-GB" sz="1200" kern="1200" dirty="0" err="1">
                <a:effectLst/>
                <a:latin typeface="+mn-lt"/>
                <a:ea typeface="+mn-ea"/>
                <a:cs typeface="+mn-cs"/>
              </a:rPr>
              <a:t>peut</a:t>
            </a:r>
            <a:r>
              <a:rPr lang="en-GB" sz="1200" kern="1200" dirty="0">
                <a:effectLst/>
                <a:latin typeface="+mn-lt"/>
                <a:ea typeface="+mn-ea"/>
                <a:cs typeface="+mn-cs"/>
              </a:rPr>
              <a:t> </a:t>
            </a:r>
            <a:r>
              <a:rPr lang="en-GB" sz="1200" kern="1200" dirty="0" err="1">
                <a:effectLst/>
                <a:latin typeface="+mn-lt"/>
                <a:ea typeface="+mn-ea"/>
                <a:cs typeface="+mn-cs"/>
              </a:rPr>
              <a:t>également</a:t>
            </a:r>
            <a:r>
              <a:rPr lang="en-GB" sz="1200" kern="1200" dirty="0">
                <a:effectLst/>
                <a:latin typeface="+mn-lt"/>
                <a:ea typeface="+mn-ea"/>
                <a:cs typeface="+mn-cs"/>
              </a:rPr>
              <a:t> </a:t>
            </a:r>
            <a:r>
              <a:rPr lang="en-GB" sz="1200" kern="1200" dirty="0" err="1">
                <a:effectLst/>
                <a:latin typeface="+mn-lt"/>
                <a:ea typeface="+mn-ea"/>
                <a:cs typeface="+mn-cs"/>
              </a:rPr>
              <a:t>s’avérer</a:t>
            </a:r>
            <a:r>
              <a:rPr lang="en-GB" sz="1200" kern="1200" dirty="0">
                <a:effectLst/>
                <a:latin typeface="+mn-lt"/>
                <a:ea typeface="+mn-ea"/>
                <a:cs typeface="+mn-cs"/>
              </a:rPr>
              <a:t> </a:t>
            </a:r>
            <a:r>
              <a:rPr lang="en-GB" sz="1200" kern="1200" dirty="0" err="1">
                <a:effectLst/>
                <a:latin typeface="+mn-lt"/>
                <a:ea typeface="+mn-ea"/>
                <a:cs typeface="+mn-cs"/>
              </a:rPr>
              <a:t>amusante</a:t>
            </a:r>
            <a:r>
              <a:rPr lang="en-GB" sz="1200" kern="1200" dirty="0">
                <a:effectLst/>
                <a:latin typeface="+mn-lt"/>
                <a:ea typeface="+mn-ea"/>
                <a:cs typeface="+mn-cs"/>
              </a:rPr>
              <a:t>: </a:t>
            </a:r>
            <a:r>
              <a:rPr lang="en-GB" sz="1200" kern="1200" dirty="0" err="1">
                <a:effectLst/>
                <a:latin typeface="+mn-lt"/>
                <a:ea typeface="+mn-ea"/>
                <a:cs typeface="+mn-cs"/>
              </a:rPr>
              <a:t>cela</a:t>
            </a:r>
            <a:r>
              <a:rPr lang="en-GB" sz="1200" kern="1200" dirty="0">
                <a:effectLst/>
                <a:latin typeface="+mn-lt"/>
                <a:ea typeface="+mn-ea"/>
                <a:cs typeface="+mn-cs"/>
              </a:rPr>
              <a:t> </a:t>
            </a:r>
            <a:r>
              <a:rPr lang="en-GB" sz="1200" kern="1200" dirty="0" err="1">
                <a:effectLst/>
                <a:latin typeface="+mn-lt"/>
                <a:ea typeface="+mn-ea"/>
                <a:cs typeface="+mn-cs"/>
              </a:rPr>
              <a:t>revient</a:t>
            </a:r>
            <a:r>
              <a:rPr lang="en-GB" sz="1200" kern="1200" dirty="0">
                <a:effectLst/>
                <a:latin typeface="+mn-lt"/>
                <a:ea typeface="+mn-ea"/>
                <a:cs typeface="+mn-cs"/>
              </a:rPr>
              <a:t> à </a:t>
            </a:r>
            <a:r>
              <a:rPr lang="en-GB" sz="1200" kern="1200" dirty="0" err="1">
                <a:effectLst/>
                <a:latin typeface="+mn-lt"/>
                <a:ea typeface="+mn-ea"/>
                <a:cs typeface="+mn-cs"/>
              </a:rPr>
              <a:t>jouer</a:t>
            </a:r>
            <a:r>
              <a:rPr lang="en-GB" sz="1200" kern="1200" dirty="0">
                <a:effectLst/>
                <a:latin typeface="+mn-lt"/>
                <a:ea typeface="+mn-ea"/>
                <a:cs typeface="+mn-cs"/>
              </a:rPr>
              <a:t> au </a:t>
            </a:r>
            <a:r>
              <a:rPr lang="en-GB" sz="1200" kern="1200" dirty="0" err="1">
                <a:effectLst/>
                <a:latin typeface="+mn-lt"/>
                <a:ea typeface="+mn-ea"/>
                <a:cs typeface="+mn-cs"/>
              </a:rPr>
              <a:t>détective</a:t>
            </a:r>
            <a:r>
              <a:rPr lang="en-GB" sz="1200" kern="1200" dirty="0">
                <a:effectLst/>
                <a:latin typeface="+mn-lt"/>
                <a:ea typeface="+mn-ea"/>
                <a:cs typeface="+mn-cs"/>
              </a:rPr>
              <a:t> et les </a:t>
            </a:r>
            <a:r>
              <a:rPr lang="en-GB" sz="1200" kern="1200" dirty="0" err="1">
                <a:effectLst/>
                <a:latin typeface="+mn-lt"/>
                <a:ea typeface="+mn-ea"/>
                <a:cs typeface="+mn-cs"/>
              </a:rPr>
              <a:t>élèves</a:t>
            </a:r>
            <a:r>
              <a:rPr lang="en-GB" sz="1200" kern="1200" dirty="0">
                <a:effectLst/>
                <a:latin typeface="+mn-lt"/>
                <a:ea typeface="+mn-ea"/>
                <a:cs typeface="+mn-cs"/>
              </a:rPr>
              <a:t> </a:t>
            </a:r>
            <a:r>
              <a:rPr lang="en-GB" sz="1200" kern="1200" dirty="0" err="1">
                <a:effectLst/>
                <a:latin typeface="+mn-lt"/>
                <a:ea typeface="+mn-ea"/>
                <a:cs typeface="+mn-cs"/>
              </a:rPr>
              <a:t>pourraient</a:t>
            </a:r>
            <a:r>
              <a:rPr lang="en-GB" sz="1200" kern="1200" dirty="0">
                <a:effectLst/>
                <a:latin typeface="+mn-lt"/>
                <a:ea typeface="+mn-ea"/>
                <a:cs typeface="+mn-cs"/>
              </a:rPr>
              <a:t> </a:t>
            </a:r>
            <a:r>
              <a:rPr lang="en-GB" sz="1200" kern="1200" dirty="0" err="1">
                <a:effectLst/>
                <a:latin typeface="+mn-lt"/>
                <a:ea typeface="+mn-ea"/>
                <a:cs typeface="+mn-cs"/>
              </a:rPr>
              <a:t>vraiment</a:t>
            </a:r>
            <a:r>
              <a:rPr lang="en-GB" sz="1200" kern="1200" dirty="0">
                <a:effectLst/>
                <a:latin typeface="+mn-lt"/>
                <a:ea typeface="+mn-ea"/>
                <a:cs typeface="+mn-cs"/>
              </a:rPr>
              <a:t> y prendre du </a:t>
            </a:r>
            <a:r>
              <a:rPr lang="en-GB" sz="1200" kern="1200" dirty="0" err="1">
                <a:effectLst/>
                <a:latin typeface="+mn-lt"/>
                <a:ea typeface="+mn-ea"/>
                <a:cs typeface="+mn-cs"/>
              </a:rPr>
              <a:t>plaisir</a:t>
            </a:r>
            <a:r>
              <a:rPr lang="en-GB" sz="1200" kern="1200" dirty="0">
                <a:effectLst/>
                <a:latin typeface="+mn-lt"/>
                <a:ea typeface="+mn-ea"/>
                <a:cs typeface="+mn-cs"/>
              </a:rPr>
              <a:t>. Il </a:t>
            </a:r>
            <a:r>
              <a:rPr lang="en-GB" sz="1200" kern="1200" dirty="0" err="1">
                <a:effectLst/>
                <a:latin typeface="+mn-lt"/>
                <a:ea typeface="+mn-ea"/>
                <a:cs typeface="+mn-cs"/>
              </a:rPr>
              <a:t>est</a:t>
            </a:r>
            <a:r>
              <a:rPr lang="en-GB" sz="1200" kern="1200" dirty="0">
                <a:effectLst/>
                <a:latin typeface="+mn-lt"/>
                <a:ea typeface="+mn-ea"/>
                <a:cs typeface="+mn-cs"/>
              </a:rPr>
              <a:t> </a:t>
            </a:r>
            <a:r>
              <a:rPr lang="en-GB" sz="1200" kern="1200" dirty="0" err="1">
                <a:effectLst/>
                <a:latin typeface="+mn-lt"/>
                <a:ea typeface="+mn-ea"/>
                <a:cs typeface="+mn-cs"/>
              </a:rPr>
              <a:t>vrai</a:t>
            </a:r>
            <a:r>
              <a:rPr lang="en-GB" sz="1200" kern="1200" dirty="0">
                <a:effectLst/>
                <a:latin typeface="+mn-lt"/>
                <a:ea typeface="+mn-ea"/>
                <a:cs typeface="+mn-cs"/>
              </a:rPr>
              <a:t> </a:t>
            </a:r>
            <a:r>
              <a:rPr lang="en-GB" sz="1200" kern="1200" dirty="0" err="1">
                <a:effectLst/>
                <a:latin typeface="+mn-lt"/>
                <a:ea typeface="+mn-ea"/>
                <a:cs typeface="+mn-cs"/>
              </a:rPr>
              <a:t>qu’elle</a:t>
            </a:r>
            <a:r>
              <a:rPr lang="en-GB" sz="1200" kern="1200" dirty="0">
                <a:effectLst/>
                <a:latin typeface="+mn-lt"/>
                <a:ea typeface="+mn-ea"/>
                <a:cs typeface="+mn-cs"/>
              </a:rPr>
              <a:t> </a:t>
            </a:r>
            <a:r>
              <a:rPr lang="en-GB" sz="1200" kern="1200" dirty="0" err="1">
                <a:effectLst/>
                <a:latin typeface="+mn-lt"/>
                <a:ea typeface="+mn-ea"/>
                <a:cs typeface="+mn-cs"/>
              </a:rPr>
              <a:t>demande</a:t>
            </a:r>
            <a:r>
              <a:rPr lang="en-GB" sz="1200" kern="1200" dirty="0">
                <a:effectLst/>
                <a:latin typeface="+mn-lt"/>
                <a:ea typeface="+mn-ea"/>
                <a:cs typeface="+mn-cs"/>
              </a:rPr>
              <a:t> </a:t>
            </a:r>
            <a:r>
              <a:rPr lang="en-GB" sz="1200" kern="1200" dirty="0" err="1">
                <a:effectLst/>
                <a:latin typeface="+mn-lt"/>
                <a:ea typeface="+mn-ea"/>
                <a:cs typeface="+mn-cs"/>
              </a:rPr>
              <a:t>généralement</a:t>
            </a:r>
            <a:r>
              <a:rPr lang="en-GB" sz="1200" kern="1200" dirty="0">
                <a:effectLst/>
                <a:latin typeface="+mn-lt"/>
                <a:ea typeface="+mn-ea"/>
                <a:cs typeface="+mn-cs"/>
              </a:rPr>
              <a:t> beaucoup de temps, </a:t>
            </a:r>
            <a:r>
              <a:rPr lang="en-GB" sz="1200" kern="1200" dirty="0" err="1">
                <a:effectLst/>
                <a:latin typeface="+mn-lt"/>
                <a:ea typeface="+mn-ea"/>
                <a:cs typeface="+mn-cs"/>
              </a:rPr>
              <a:t>mais</a:t>
            </a:r>
            <a:r>
              <a:rPr lang="en-GB" sz="1200" kern="1200" dirty="0">
                <a:effectLst/>
                <a:latin typeface="+mn-lt"/>
                <a:ea typeface="+mn-ea"/>
                <a:cs typeface="+mn-cs"/>
              </a:rPr>
              <a:t> les </a:t>
            </a:r>
            <a:r>
              <a:rPr lang="en-GB" sz="1200" kern="1200" dirty="0" err="1">
                <a:effectLst/>
                <a:latin typeface="+mn-lt"/>
                <a:ea typeface="+mn-ea"/>
                <a:cs typeface="+mn-cs"/>
              </a:rPr>
              <a:t>étudiants</a:t>
            </a:r>
            <a:r>
              <a:rPr lang="en-GB" sz="1200" kern="1200" dirty="0">
                <a:effectLst/>
                <a:latin typeface="+mn-lt"/>
                <a:ea typeface="+mn-ea"/>
                <a:cs typeface="+mn-cs"/>
              </a:rPr>
              <a:t> ne </a:t>
            </a:r>
            <a:r>
              <a:rPr lang="en-GB" sz="1200" kern="1200" dirty="0" err="1">
                <a:effectLst/>
                <a:latin typeface="+mn-lt"/>
                <a:ea typeface="+mn-ea"/>
                <a:cs typeface="+mn-cs"/>
              </a:rPr>
              <a:t>devraient</a:t>
            </a:r>
            <a:r>
              <a:rPr lang="en-GB" sz="1200" kern="1200" dirty="0">
                <a:effectLst/>
                <a:latin typeface="+mn-lt"/>
                <a:ea typeface="+mn-ea"/>
                <a:cs typeface="+mn-cs"/>
              </a:rPr>
              <a:t> pas se </a:t>
            </a:r>
            <a:r>
              <a:rPr lang="en-GB" sz="1200" kern="1200" dirty="0" err="1">
                <a:effectLst/>
                <a:latin typeface="+mn-lt"/>
                <a:ea typeface="+mn-ea"/>
                <a:cs typeface="+mn-cs"/>
              </a:rPr>
              <a:t>sentir</a:t>
            </a:r>
            <a:r>
              <a:rPr lang="en-GB" sz="1200" kern="1200" dirty="0">
                <a:effectLst/>
                <a:latin typeface="+mn-lt"/>
                <a:ea typeface="+mn-ea"/>
                <a:cs typeface="+mn-cs"/>
              </a:rPr>
              <a:t> </a:t>
            </a:r>
            <a:r>
              <a:rPr lang="en-GB" sz="1200" kern="1200" dirty="0" err="1">
                <a:effectLst/>
                <a:latin typeface="+mn-lt"/>
                <a:ea typeface="+mn-ea"/>
                <a:cs typeface="+mn-cs"/>
              </a:rPr>
              <a:t>découragés</a:t>
            </a:r>
            <a:r>
              <a:rPr lang="en-GB" sz="1200" kern="1200" dirty="0">
                <a:effectLst/>
                <a:latin typeface="+mn-lt"/>
                <a:ea typeface="+mn-ea"/>
                <a:cs typeface="+mn-cs"/>
              </a:rPr>
              <a:t>, car, </a:t>
            </a:r>
            <a:r>
              <a:rPr lang="en-GB" sz="1200" kern="1200" dirty="0" err="1">
                <a:effectLst/>
                <a:latin typeface="+mn-lt"/>
                <a:ea typeface="+mn-ea"/>
                <a:cs typeface="+mn-cs"/>
              </a:rPr>
              <a:t>souvent</a:t>
            </a:r>
            <a:r>
              <a:rPr lang="en-GB" sz="1200" kern="1200" dirty="0">
                <a:effectLst/>
                <a:latin typeface="+mn-lt"/>
                <a:ea typeface="+mn-ea"/>
                <a:cs typeface="+mn-cs"/>
              </a:rPr>
              <a:t>, les </a:t>
            </a:r>
            <a:r>
              <a:rPr lang="en-GB" sz="1200" kern="1200" dirty="0" err="1">
                <a:effectLst/>
                <a:latin typeface="+mn-lt"/>
                <a:ea typeface="+mn-ea"/>
                <a:cs typeface="+mn-cs"/>
              </a:rPr>
              <a:t>caractéristiques</a:t>
            </a:r>
            <a:r>
              <a:rPr lang="en-GB" sz="1200" kern="1200" dirty="0">
                <a:effectLst/>
                <a:latin typeface="+mn-lt"/>
                <a:ea typeface="+mn-ea"/>
                <a:cs typeface="+mn-cs"/>
              </a:rPr>
              <a:t> </a:t>
            </a:r>
            <a:r>
              <a:rPr lang="en-GB" sz="1200" kern="1200" dirty="0" err="1">
                <a:effectLst/>
                <a:latin typeface="+mn-lt"/>
                <a:ea typeface="+mn-ea"/>
                <a:cs typeface="+mn-cs"/>
              </a:rPr>
              <a:t>spécifiques</a:t>
            </a:r>
            <a:r>
              <a:rPr lang="en-GB" sz="1200" kern="1200" dirty="0">
                <a:effectLst/>
                <a:latin typeface="+mn-lt"/>
                <a:ea typeface="+mn-ea"/>
                <a:cs typeface="+mn-cs"/>
              </a:rPr>
              <a:t> </a:t>
            </a:r>
            <a:r>
              <a:rPr lang="en-GB" sz="1200" kern="1200" dirty="0" err="1">
                <a:effectLst/>
                <a:latin typeface="+mn-lt"/>
                <a:ea typeface="+mn-ea"/>
                <a:cs typeface="+mn-cs"/>
              </a:rPr>
              <a:t>d’une</a:t>
            </a:r>
            <a:r>
              <a:rPr lang="en-GB" sz="1200" kern="1200" dirty="0">
                <a:effectLst/>
                <a:latin typeface="+mn-lt"/>
                <a:ea typeface="+mn-ea"/>
                <a:cs typeface="+mn-cs"/>
              </a:rPr>
              <a:t> information </a:t>
            </a:r>
            <a:r>
              <a:rPr lang="en-GB" sz="1200" kern="1200" dirty="0" err="1">
                <a:effectLst/>
                <a:latin typeface="+mn-lt"/>
                <a:ea typeface="+mn-ea"/>
                <a:cs typeface="+mn-cs"/>
              </a:rPr>
              <a:t>en</a:t>
            </a:r>
            <a:r>
              <a:rPr lang="en-GB" sz="1200" kern="1200" dirty="0">
                <a:effectLst/>
                <a:latin typeface="+mn-lt"/>
                <a:ea typeface="+mn-ea"/>
                <a:cs typeface="+mn-cs"/>
              </a:rPr>
              <a:t> </a:t>
            </a:r>
            <a:r>
              <a:rPr lang="en-GB" sz="1200" kern="1200" dirty="0" err="1">
                <a:effectLst/>
                <a:latin typeface="+mn-lt"/>
                <a:ea typeface="+mn-ea"/>
                <a:cs typeface="+mn-cs"/>
              </a:rPr>
              <a:t>disent</a:t>
            </a:r>
            <a:r>
              <a:rPr lang="en-GB" sz="1200" kern="1200" dirty="0">
                <a:effectLst/>
                <a:latin typeface="+mn-lt"/>
                <a:ea typeface="+mn-ea"/>
                <a:cs typeface="+mn-cs"/>
              </a:rPr>
              <a:t> déjà beaucoup sur la </a:t>
            </a:r>
            <a:r>
              <a:rPr lang="en-GB" sz="1200" kern="1200" dirty="0" err="1">
                <a:effectLst/>
                <a:latin typeface="+mn-lt"/>
                <a:ea typeface="+mn-ea"/>
                <a:cs typeface="+mn-cs"/>
              </a:rPr>
              <a:t>qualité</a:t>
            </a:r>
            <a:r>
              <a:rPr lang="en-GB" sz="1200" kern="1200" dirty="0">
                <a:effectLst/>
                <a:latin typeface="+mn-lt"/>
                <a:ea typeface="+mn-ea"/>
                <a:cs typeface="+mn-cs"/>
              </a:rPr>
              <a:t> du message </a:t>
            </a:r>
            <a:r>
              <a:rPr lang="en-GB" sz="1200" kern="1200" dirty="0" err="1">
                <a:effectLst/>
                <a:latin typeface="+mn-lt"/>
                <a:ea typeface="+mn-ea"/>
                <a:cs typeface="+mn-cs"/>
              </a:rPr>
              <a:t>véhiculé</a:t>
            </a:r>
            <a:r>
              <a:rPr lang="en-GB" sz="1200" b="0" strike="noStrike" spc="-1" dirty="0">
                <a:solidFill>
                  <a:srgbClr val="000000"/>
                </a:solidFill>
                <a:latin typeface="+mn-lt"/>
                <a:ea typeface="+mn-ea"/>
              </a:rPr>
              <a:t>. </a:t>
            </a:r>
            <a:endParaRPr lang="fr-BE" sz="1200" b="0" strike="noStrike" spc="-1" dirty="0">
              <a:latin typeface="Arial"/>
            </a:endParaRPr>
          </a:p>
          <a:p>
            <a:pPr marL="171360" indent="-171000">
              <a:lnSpc>
                <a:spcPct val="100000"/>
              </a:lnSpc>
              <a:buClr>
                <a:srgbClr val="000000"/>
              </a:buClr>
              <a:buFont typeface="StarSymbol"/>
              <a:buChar char="-"/>
              <a:tabLst>
                <a:tab pos="0" algn="l"/>
              </a:tabLst>
            </a:pPr>
            <a:r>
              <a:rPr lang="fr-BE" sz="2000" b="0" i="0" u="none" strike="noStrike" cap="none" dirty="0">
                <a:effectLst/>
                <a:ea typeface="Arial"/>
                <a:cs typeface="Arial"/>
                <a:sym typeface="Arial"/>
              </a:rPr>
              <a:t>Tu dois toujours analyser les informations avec un esprit critique</a:t>
            </a:r>
            <a:r>
              <a:rPr lang="en-GB" sz="1200" b="0" strike="noStrike" spc="-1" dirty="0">
                <a:solidFill>
                  <a:srgbClr val="000000"/>
                </a:solidFill>
                <a:latin typeface="+mn-lt"/>
                <a:ea typeface="Arial"/>
              </a:rPr>
              <a:t>.</a:t>
            </a:r>
            <a:endParaRPr lang="fr-BE" sz="1200" b="0" strike="noStrike" spc="-1" dirty="0">
              <a:latin typeface="Arial"/>
            </a:endParaRPr>
          </a:p>
          <a:p>
            <a:pPr marL="171360" indent="-171000">
              <a:lnSpc>
                <a:spcPct val="100000"/>
              </a:lnSpc>
              <a:buClr>
                <a:srgbClr val="000000"/>
              </a:buClr>
              <a:buFont typeface="StarSymbol"/>
              <a:buChar char="-"/>
              <a:tabLst>
                <a:tab pos="0" algn="l"/>
              </a:tabLst>
            </a:pPr>
            <a:r>
              <a:rPr lang="en-US" sz="2000" b="0" strike="noStrike" spc="-1" dirty="0">
                <a:solidFill>
                  <a:srgbClr val="000000"/>
                </a:solidFill>
                <a:latin typeface="+mn-lt"/>
                <a:ea typeface="Arial"/>
              </a:rPr>
              <a:t>Comment </a:t>
            </a:r>
            <a:r>
              <a:rPr lang="en-US" sz="2000" b="0" strike="noStrike" spc="-1" dirty="0" err="1">
                <a:solidFill>
                  <a:srgbClr val="000000"/>
                </a:solidFill>
                <a:latin typeface="+mn-lt"/>
                <a:ea typeface="Arial"/>
              </a:rPr>
              <a:t>renforcer</a:t>
            </a:r>
            <a:r>
              <a:rPr lang="en-US" sz="2000" b="0" strike="noStrike" spc="-1" dirty="0">
                <a:solidFill>
                  <a:srgbClr val="000000"/>
                </a:solidFill>
                <a:latin typeface="+mn-lt"/>
                <a:ea typeface="Arial"/>
              </a:rPr>
              <a:t> </a:t>
            </a:r>
            <a:r>
              <a:rPr lang="en-US" sz="2000" dirty="0"/>
              <a:t>la </a:t>
            </a:r>
            <a:r>
              <a:rPr lang="en-US" sz="2000" dirty="0" err="1"/>
              <a:t>confiance</a:t>
            </a:r>
            <a:r>
              <a:rPr lang="en-US" sz="2000" dirty="0"/>
              <a:t> à </a:t>
            </a:r>
            <a:r>
              <a:rPr lang="en-US" sz="2000" dirty="0" err="1"/>
              <a:t>l’égard</a:t>
            </a:r>
            <a:r>
              <a:rPr lang="en-US" sz="2000" dirty="0"/>
              <a:t> des institutions et des </a:t>
            </a:r>
            <a:r>
              <a:rPr lang="en-US" sz="2000" dirty="0" err="1"/>
              <a:t>médias</a:t>
            </a:r>
            <a:r>
              <a:rPr lang="en-US" sz="2000" b="0" strike="noStrike" spc="-1" dirty="0">
                <a:solidFill>
                  <a:srgbClr val="000000"/>
                </a:solidFill>
                <a:latin typeface="+mn-lt"/>
                <a:ea typeface="Arial"/>
              </a:rPr>
              <a:t>?</a:t>
            </a:r>
            <a:endParaRPr lang="fr-BE" sz="2000" b="0" strike="noStrike" spc="-1" dirty="0">
              <a:latin typeface="Arial"/>
            </a:endParaRPr>
          </a:p>
          <a:p>
            <a:pPr marL="171360" indent="-171000">
              <a:lnSpc>
                <a:spcPct val="100000"/>
              </a:lnSpc>
              <a:buClr>
                <a:srgbClr val="000000"/>
              </a:buClr>
              <a:buFont typeface="StarSymbol"/>
              <a:buChar char="-"/>
              <a:tabLst>
                <a:tab pos="0" algn="l"/>
              </a:tabLst>
            </a:pPr>
            <a:r>
              <a:rPr lang="en-US" sz="2000" dirty="0"/>
              <a:t>Que se </a:t>
            </a:r>
            <a:r>
              <a:rPr lang="en-US" sz="2000" dirty="0" err="1"/>
              <a:t>passerait</a:t>
            </a:r>
            <a:r>
              <a:rPr lang="en-US" sz="2000" dirty="0"/>
              <a:t>-il </a:t>
            </a:r>
            <a:r>
              <a:rPr lang="en-US" sz="2000" dirty="0" err="1"/>
              <a:t>si</a:t>
            </a:r>
            <a:r>
              <a:rPr lang="en-US" sz="2000" dirty="0"/>
              <a:t>, </a:t>
            </a:r>
            <a:r>
              <a:rPr lang="en-US" sz="2000" dirty="0" err="1"/>
              <a:t>en</a:t>
            </a:r>
            <a:r>
              <a:rPr lang="en-US" sz="2000" dirty="0"/>
              <a:t> temps de crise, nous ne nous </a:t>
            </a:r>
            <a:r>
              <a:rPr lang="en-US" sz="2000" dirty="0" err="1"/>
              <a:t>fiions</a:t>
            </a:r>
            <a:r>
              <a:rPr lang="en-US" sz="2000" dirty="0"/>
              <a:t> pas à </a:t>
            </a:r>
            <a:r>
              <a:rPr lang="en-US" sz="2000" dirty="0" err="1"/>
              <a:t>ce</a:t>
            </a:r>
            <a:r>
              <a:rPr lang="en-US" sz="2000" dirty="0"/>
              <a:t> que les </a:t>
            </a:r>
            <a:r>
              <a:rPr lang="en-US" sz="2000" dirty="0" err="1"/>
              <a:t>autorités</a:t>
            </a:r>
            <a:r>
              <a:rPr lang="en-US" sz="2000" dirty="0"/>
              <a:t> nous </a:t>
            </a:r>
            <a:r>
              <a:rPr lang="en-US" sz="2000" dirty="0" err="1"/>
              <a:t>demandent</a:t>
            </a:r>
            <a:r>
              <a:rPr lang="en-US" sz="2000" dirty="0"/>
              <a:t> de faire</a:t>
            </a:r>
            <a:r>
              <a:rPr lang="en-US" sz="2000" b="0" strike="noStrike" spc="-1" dirty="0">
                <a:solidFill>
                  <a:srgbClr val="000000"/>
                </a:solidFill>
                <a:latin typeface="+mn-lt"/>
                <a:ea typeface="Arial"/>
              </a:rPr>
              <a:t>?</a:t>
            </a:r>
            <a:endParaRPr lang="fr-BE" sz="2000" b="0" strike="noStrike" spc="-1" dirty="0">
              <a:latin typeface="Arial"/>
            </a:endParaRPr>
          </a:p>
          <a:p>
            <a:pPr marL="171360" indent="-171000">
              <a:lnSpc>
                <a:spcPct val="100000"/>
              </a:lnSpc>
              <a:buClr>
                <a:srgbClr val="000000"/>
              </a:buClr>
              <a:buFont typeface="StarSymbol"/>
              <a:buChar char="-"/>
              <a:tabLst>
                <a:tab pos="0" algn="l"/>
              </a:tabLst>
            </a:pPr>
            <a:r>
              <a:rPr lang="en-US" sz="2000" baseline="0" dirty="0"/>
              <a:t>La </a:t>
            </a:r>
            <a:r>
              <a:rPr lang="en-US" sz="2000" b="1" i="1" baseline="0" dirty="0"/>
              <a:t>source</a:t>
            </a:r>
            <a:r>
              <a:rPr lang="en-US" sz="2000" baseline="0" dirty="0"/>
              <a:t> </a:t>
            </a:r>
            <a:r>
              <a:rPr lang="en-US" sz="2000" baseline="0" dirty="0" err="1"/>
              <a:t>est</a:t>
            </a:r>
            <a:r>
              <a:rPr lang="en-US" sz="2000" baseline="0" dirty="0"/>
              <a:t> </a:t>
            </a:r>
            <a:r>
              <a:rPr lang="en-US" sz="2000" baseline="0" dirty="0" err="1"/>
              <a:t>importante</a:t>
            </a:r>
            <a:r>
              <a:rPr lang="en-US" sz="2000" baseline="0" dirty="0"/>
              <a:t> – il </a:t>
            </a:r>
            <a:r>
              <a:rPr lang="en-US" sz="2000" baseline="0" dirty="0" err="1"/>
              <a:t>est</a:t>
            </a:r>
            <a:r>
              <a:rPr lang="en-US" sz="2000" baseline="0" dirty="0"/>
              <a:t> bon de </a:t>
            </a:r>
            <a:r>
              <a:rPr lang="en-US" sz="2000" baseline="0" dirty="0" err="1"/>
              <a:t>garder</a:t>
            </a:r>
            <a:r>
              <a:rPr lang="en-US" sz="2000" baseline="0" dirty="0"/>
              <a:t> un certain </a:t>
            </a:r>
            <a:r>
              <a:rPr lang="en-US" sz="2000" baseline="0" dirty="0" err="1"/>
              <a:t>niveau</a:t>
            </a:r>
            <a:r>
              <a:rPr lang="en-US" sz="2000" baseline="0" dirty="0"/>
              <a:t> de </a:t>
            </a:r>
            <a:r>
              <a:rPr lang="en-US" sz="2000" baseline="0" dirty="0" err="1"/>
              <a:t>scepticisme</a:t>
            </a:r>
            <a:r>
              <a:rPr lang="en-US" sz="2000" baseline="0" dirty="0"/>
              <a:t>, surtout </a:t>
            </a:r>
            <a:r>
              <a:rPr lang="en-US" sz="2000" baseline="0" dirty="0" err="1"/>
              <a:t>si</a:t>
            </a:r>
            <a:r>
              <a:rPr lang="en-US" sz="2000" baseline="0" dirty="0"/>
              <a:t> la source </a:t>
            </a:r>
            <a:r>
              <a:rPr lang="en-US" sz="2000" baseline="0" dirty="0" err="1"/>
              <a:t>n’est</a:t>
            </a:r>
            <a:r>
              <a:rPr lang="en-US" sz="2000" baseline="0" dirty="0"/>
              <a:t> pas </a:t>
            </a:r>
            <a:r>
              <a:rPr lang="en-US" sz="2000" baseline="0" dirty="0" err="1"/>
              <a:t>fiable</a:t>
            </a:r>
            <a:r>
              <a:rPr lang="en-US" sz="2000" b="0" strike="noStrike" spc="-1" dirty="0">
                <a:solidFill>
                  <a:srgbClr val="000000"/>
                </a:solidFill>
                <a:latin typeface="+mn-lt"/>
                <a:ea typeface="Arial"/>
              </a:rPr>
              <a:t>.</a:t>
            </a:r>
            <a:endParaRPr lang="fr-BE" sz="2000" b="0" strike="noStrike" spc="-1" dirty="0">
              <a:latin typeface="Arial"/>
            </a:endParaRP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marL="0" lvl="0" indent="0" algn="just">
              <a:spcAft>
                <a:spcPts val="0"/>
              </a:spcAft>
              <a:buFont typeface="Arial" panose="020B0604020202020204" pitchFamily="34" charset="0"/>
              <a:buNone/>
              <a:tabLst>
                <a:tab pos="457200" algn="l"/>
              </a:tabLst>
            </a:pPr>
            <a:r>
              <a:rPr lang="fr-BE" sz="1200" baseline="0" dirty="0">
                <a:effectLst/>
                <a:ea typeface="Calibri" panose="020F0502020204030204" pitchFamily="34" charset="0"/>
                <a:cs typeface="Times New Roman" panose="02020603050405020304" pitchFamily="18" charset="0"/>
              </a:rPr>
              <a:t>En guise d’exercice, revenez à l’un des exemples précédents (par exemple, une vidéo montrant des enfants qui semblent recevoir des armes à feu et s’engager dans l’armée en Lettonie, ou la fausse image de l’invention du vaccin contre la COVID-19).</a:t>
            </a:r>
            <a:endParaRPr lang="en-GB" sz="1200" baseline="0" dirty="0">
              <a:effectLst/>
              <a:ea typeface="Calibri" panose="020F0502020204030204" pitchFamily="34" charset="0"/>
              <a:cs typeface="Times New Roman" panose="02020603050405020304" pitchFamily="18" charset="0"/>
            </a:endParaRP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fr-BE" sz="1200" dirty="0">
                <a:effectLst/>
                <a:ea typeface="Calibri" panose="020F0502020204030204" pitchFamily="34" charset="0"/>
              </a:rPr>
              <a:t>Laissez les élèves réfléchir à leurs </a:t>
            </a:r>
            <a:r>
              <a:rPr lang="fr-BE" sz="1200" b="1" dirty="0">
                <a:effectLst/>
                <a:ea typeface="Calibri" panose="020F0502020204030204" pitchFamily="34" charset="0"/>
              </a:rPr>
              <a:t>propres préjugés</a:t>
            </a:r>
            <a:r>
              <a:rPr lang="fr-BE" sz="1200" dirty="0">
                <a:effectLst/>
                <a:ea typeface="Calibri" panose="020F0502020204030204" pitchFamily="34" charset="0"/>
              </a:rPr>
              <a:t>. Ont-ils le sentiment que cette nouvelle confirme ce qu’ils croient déjà? Est-ce que cela aurait été différent si cette nouvelle avait été partagée par un ami qu’ils apprécient ou des célébrités qu’ils suivent...? Discutez de la </a:t>
            </a:r>
            <a:r>
              <a:rPr lang="fr-BE" sz="1200" b="1" dirty="0">
                <a:effectLst/>
                <a:ea typeface="Calibri" panose="020F0502020204030204" pitchFamily="34" charset="0"/>
              </a:rPr>
              <a:t>manière dont ils peuvent vérifier que les informations sont vraies </a:t>
            </a:r>
            <a:r>
              <a:rPr lang="fr-BE" sz="1200" dirty="0">
                <a:effectLst/>
                <a:ea typeface="Calibri" panose="020F0502020204030204" pitchFamily="34" charset="0"/>
              </a:rPr>
              <a:t>(étapes de la boussole): vérifier le contenu, le média, l’auteur, les sources, les images, et combattre les idées reçues. Laissez-les déterminer quelles sources sont fiables ou non. RÉFLÉCHIR AVANT DE PARTAGER!! Faites-leur voir les vidéos de </a:t>
            </a:r>
            <a:r>
              <a:rPr lang="fr-BE" sz="1200" dirty="0" err="1">
                <a:effectLst/>
                <a:ea typeface="Calibri" panose="020F0502020204030204" pitchFamily="34" charset="0"/>
              </a:rPr>
              <a:t>EUvsDisinfo</a:t>
            </a:r>
            <a:r>
              <a:rPr lang="fr-BE" sz="1200" dirty="0">
                <a:effectLst/>
                <a:ea typeface="Calibri" panose="020F0502020204030204" pitchFamily="34" charset="0"/>
              </a:rPr>
              <a:t> pour les inspirer</a:t>
            </a:r>
            <a:r>
              <a:rPr lang="en-GB" sz="1200" b="0" strike="noStrike" spc="-1" dirty="0">
                <a:solidFill>
                  <a:srgbClr val="000000"/>
                </a:solidFill>
                <a:latin typeface="Arial"/>
                <a:ea typeface="Calibri"/>
              </a:rPr>
              <a:t>: </a:t>
            </a:r>
            <a:r>
              <a:rPr lang="en-GB" sz="1200" b="0" u="sng" strike="noStrike" spc="-1" dirty="0">
                <a:solidFill>
                  <a:srgbClr val="000000"/>
                </a:solidFill>
                <a:uFillTx/>
                <a:latin typeface="Arial"/>
                <a:ea typeface="Calibri"/>
                <a:hlinkClick r:id="rId3"/>
              </a:rPr>
              <a:t>https://www.facebook.com/watch/?v=3192621760756370</a:t>
            </a:r>
            <a:r>
              <a:rPr lang="en-GB" sz="1200" b="0" u="sng" strike="noStrike" spc="-1" dirty="0">
                <a:solidFill>
                  <a:srgbClr val="000000"/>
                </a:solidFill>
                <a:uFillTx/>
                <a:latin typeface="Arial"/>
                <a:ea typeface="Calibri"/>
              </a:rPr>
              <a:t>;</a:t>
            </a:r>
            <a:r>
              <a:rPr lang="en-GB" sz="1200" b="0" strike="noStrike" spc="-1" dirty="0">
                <a:solidFill>
                  <a:srgbClr val="000000"/>
                </a:solidFill>
                <a:latin typeface="Arial"/>
                <a:ea typeface="Calibri"/>
              </a:rPr>
              <a:t> </a:t>
            </a:r>
            <a:r>
              <a:rPr lang="en-GB" sz="1200" b="0" u="sng" strike="noStrike" spc="-1" dirty="0">
                <a:solidFill>
                  <a:srgbClr val="000000"/>
                </a:solidFill>
                <a:uFillTx/>
                <a:latin typeface="Arial"/>
                <a:ea typeface="Calibri"/>
                <a:hlinkClick r:id="rId4"/>
              </a:rPr>
              <a:t>https://www.facebook.com/watch/?v=2584252091848910</a:t>
            </a:r>
            <a:endParaRPr lang="fr-BE" sz="1200" b="0" strike="noStrike" spc="-1" dirty="0">
              <a:latin typeface="Arial"/>
            </a:endParaRPr>
          </a:p>
          <a:p>
            <a:pPr algn="just">
              <a:lnSpc>
                <a:spcPct val="100000"/>
              </a:lnSpc>
              <a:tabLst>
                <a:tab pos="0" algn="l"/>
              </a:tabLst>
            </a:pPr>
            <a:endParaRPr lang="fr-BE" sz="1200" b="0" strike="noStrike" spc="-1" dirty="0">
              <a:latin typeface="Arial"/>
            </a:endParaRPr>
          </a:p>
          <a:p>
            <a:pPr algn="just">
              <a:spcAft>
                <a:spcPts val="0"/>
              </a:spcAft>
            </a:pPr>
            <a:r>
              <a:rPr lang="en-GB" sz="1200" dirty="0" err="1">
                <a:effectLst/>
                <a:ea typeface="Calibri" panose="020F0502020204030204" pitchFamily="34" charset="0"/>
              </a:rPr>
              <a:t>En</a:t>
            </a:r>
            <a:r>
              <a:rPr lang="en-GB" sz="1200" dirty="0">
                <a:effectLst/>
                <a:ea typeface="Calibri" panose="020F0502020204030204" pitchFamily="34" charset="0"/>
              </a:rPr>
              <a:t> </a:t>
            </a:r>
            <a:r>
              <a:rPr lang="en-GB" sz="1200" dirty="0" err="1">
                <a:effectLst/>
                <a:ea typeface="Calibri" panose="020F0502020204030204" pitchFamily="34" charset="0"/>
              </a:rPr>
              <a:t>détail</a:t>
            </a:r>
            <a:r>
              <a:rPr lang="en-GB" sz="1200" dirty="0">
                <a:effectLst/>
                <a:ea typeface="Calibri" panose="020F0502020204030204" pitchFamily="34" charset="0"/>
              </a:rPr>
              <a:t>:</a:t>
            </a:r>
          </a:p>
          <a:p>
            <a:pPr algn="just">
              <a:lnSpc>
                <a:spcPct val="100000"/>
              </a:lnSpc>
              <a:tabLst>
                <a:tab pos="0" algn="l"/>
              </a:tabLst>
            </a:pPr>
            <a:r>
              <a:rPr lang="en-GB" sz="1200" b="0" strike="noStrike" spc="-1" dirty="0">
                <a:solidFill>
                  <a:srgbClr val="000000"/>
                </a:solidFill>
                <a:latin typeface="Arial"/>
                <a:ea typeface="Calibri"/>
              </a:rPr>
              <a:t> </a:t>
            </a:r>
            <a:endParaRPr lang="fr-BE" sz="1200" b="0" strike="noStrike" spc="-1" dirty="0">
              <a:latin typeface="Arial"/>
            </a:endParaRPr>
          </a:p>
          <a:p>
            <a:pPr marL="171360" indent="-171000">
              <a:lnSpc>
                <a:spcPct val="100000"/>
              </a:lnSpc>
              <a:buClr>
                <a:srgbClr val="000000"/>
              </a:buClr>
              <a:buFont typeface="Arial"/>
              <a:buChar char="-"/>
              <a:tabLst>
                <a:tab pos="457200" algn="l"/>
              </a:tabLst>
            </a:pPr>
            <a:r>
              <a:rPr lang="en-GB" sz="1200" b="0" dirty="0" err="1">
                <a:effectLst/>
                <a:ea typeface="Calibri" panose="020F0502020204030204" pitchFamily="34" charset="0"/>
                <a:cs typeface="Times New Roman" panose="02020603050405020304" pitchFamily="18" charset="0"/>
              </a:rPr>
              <a:t>Lisez</a:t>
            </a:r>
            <a:r>
              <a:rPr lang="en-GB" sz="1200" b="0" dirty="0">
                <a:effectLst/>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la </a:t>
            </a:r>
            <a:r>
              <a:rPr lang="en-GB" dirty="0" err="1">
                <a:ea typeface="Calibri" panose="020F0502020204030204" pitchFamily="34" charset="0"/>
                <a:cs typeface="Times New Roman" panose="02020603050405020304" pitchFamily="18" charset="0"/>
              </a:rPr>
              <a:t>totalité</a:t>
            </a:r>
            <a:r>
              <a:rPr lang="en-GB" dirty="0">
                <a:ea typeface="Calibri" panose="020F0502020204030204" pitchFamily="34" charset="0"/>
                <a:cs typeface="Times New Roman" panose="02020603050405020304" pitchFamily="18" charset="0"/>
              </a:rPr>
              <a:t> de </a:t>
            </a:r>
            <a:r>
              <a:rPr lang="en-GB" dirty="0" err="1">
                <a:ea typeface="Calibri" panose="020F0502020204030204" pitchFamily="34" charset="0"/>
                <a:cs typeface="Times New Roman" panose="02020603050405020304" pitchFamily="18" charset="0"/>
              </a:rPr>
              <a:t>l’article</a:t>
            </a:r>
            <a:r>
              <a:rPr lang="en-GB" sz="1200" b="0" dirty="0">
                <a:effectLst/>
                <a:ea typeface="Calibri" panose="020F0502020204030204" pitchFamily="34" charset="0"/>
                <a:cs typeface="Times New Roman" panose="02020603050405020304" pitchFamily="18" charset="0"/>
              </a:rPr>
              <a:t>. Le </a:t>
            </a:r>
            <a:r>
              <a:rPr lang="en-GB" sz="1200" b="1" dirty="0" err="1">
                <a:effectLst/>
                <a:ea typeface="Calibri" panose="020F0502020204030204" pitchFamily="34" charset="0"/>
                <a:cs typeface="Times New Roman" panose="02020603050405020304" pitchFamily="18" charset="0"/>
              </a:rPr>
              <a:t>contenu</a:t>
            </a:r>
            <a:r>
              <a:rPr lang="en-GB" sz="1200" b="1" dirty="0">
                <a:effectLst/>
                <a:ea typeface="Calibri" panose="020F0502020204030204" pitchFamily="34" charset="0"/>
                <a:cs typeface="Times New Roman" panose="02020603050405020304" pitchFamily="18" charset="0"/>
              </a:rPr>
              <a:t> correspond-il au titre</a:t>
            </a:r>
            <a:r>
              <a:rPr lang="en-GB" sz="1200" b="1" strike="noStrike" spc="-1" dirty="0">
                <a:solidFill>
                  <a:srgbClr val="000000"/>
                </a:solidFill>
                <a:latin typeface="Arial"/>
                <a:ea typeface="Calibri"/>
              </a:rPr>
              <a:t>?</a:t>
            </a:r>
            <a:endParaRPr lang="fr-BE" sz="1200" b="0" strike="noStrike" spc="-1" dirty="0">
              <a:latin typeface="Arial"/>
            </a:endParaRPr>
          </a:p>
          <a:p>
            <a:pPr marL="171360" indent="-171000">
              <a:lnSpc>
                <a:spcPct val="100000"/>
              </a:lnSpc>
              <a:buClr>
                <a:srgbClr val="000000"/>
              </a:buClr>
              <a:buFont typeface="Arial"/>
              <a:buChar char="-"/>
              <a:tabLst>
                <a:tab pos="457200" algn="l"/>
              </a:tabLst>
            </a:pPr>
            <a:r>
              <a:rPr lang="en-GB" sz="1200" baseline="0" dirty="0">
                <a:effectLst/>
                <a:ea typeface="Calibri" panose="020F0502020204030204" pitchFamily="34" charset="0"/>
                <a:cs typeface="Times New Roman" panose="02020603050405020304" pitchFamily="18" charset="0"/>
              </a:rPr>
              <a:t>Comment </a:t>
            </a:r>
            <a:r>
              <a:rPr lang="en-GB" sz="1200" baseline="0" dirty="0" err="1">
                <a:effectLst/>
                <a:ea typeface="Calibri" panose="020F0502020204030204" pitchFamily="34" charset="0"/>
                <a:cs typeface="Times New Roman" panose="02020603050405020304" pitchFamily="18" charset="0"/>
              </a:rPr>
              <a:t>puis</a:t>
            </a:r>
            <a:r>
              <a:rPr lang="en-GB" sz="1200" baseline="0" dirty="0">
                <a:effectLst/>
                <a:ea typeface="Calibri" panose="020F0502020204030204" pitchFamily="34" charset="0"/>
                <a:cs typeface="Times New Roman" panose="02020603050405020304" pitchFamily="18" charset="0"/>
              </a:rPr>
              <a:t>-je </a:t>
            </a:r>
            <a:r>
              <a:rPr lang="en-GB" sz="1200" b="1" baseline="0" dirty="0" err="1">
                <a:effectLst/>
                <a:ea typeface="Calibri" panose="020F0502020204030204" pitchFamily="34" charset="0"/>
                <a:cs typeface="Times New Roman" panose="02020603050405020304" pitchFamily="18" charset="0"/>
              </a:rPr>
              <a:t>vérifier</a:t>
            </a:r>
            <a:r>
              <a:rPr lang="en-GB" sz="1200" b="1" baseline="0" dirty="0">
                <a:effectLst/>
                <a:ea typeface="Calibri" panose="020F0502020204030204" pitchFamily="34" charset="0"/>
                <a:cs typeface="Times New Roman" panose="02020603050405020304" pitchFamily="18" charset="0"/>
              </a:rPr>
              <a:t> la </a:t>
            </a:r>
            <a:r>
              <a:rPr lang="en-GB" sz="1200" b="1" baseline="0" dirty="0" err="1">
                <a:effectLst/>
                <a:ea typeface="Calibri" panose="020F0502020204030204" pitchFamily="34" charset="0"/>
                <a:cs typeface="Times New Roman" panose="02020603050405020304" pitchFamily="18" charset="0"/>
              </a:rPr>
              <a:t>fiabilité</a:t>
            </a:r>
            <a:r>
              <a:rPr lang="en-GB" sz="1200" b="1" baseline="0" dirty="0">
                <a:effectLst/>
                <a:ea typeface="Calibri" panose="020F0502020204030204" pitchFamily="34" charset="0"/>
                <a:cs typeface="Times New Roman" panose="02020603050405020304" pitchFamily="18" charset="0"/>
              </a:rPr>
              <a:t> d’un site web?</a:t>
            </a:r>
            <a:r>
              <a:rPr lang="en-GB" sz="1200" baseline="0" dirty="0">
                <a:effectLst/>
                <a:ea typeface="Calibri" panose="020F0502020204030204" pitchFamily="34" charset="0"/>
                <a:cs typeface="Times New Roman" panose="02020603050405020304" pitchFamily="18" charset="0"/>
              </a:rPr>
              <a:t> Analyse du lien URL: </a:t>
            </a:r>
            <a:r>
              <a:rPr lang="en-GB" sz="1200" baseline="0" dirty="0" err="1">
                <a:effectLst/>
                <a:ea typeface="Calibri" panose="020F0502020204030204" pitchFamily="34" charset="0"/>
                <a:cs typeface="Times New Roman" panose="02020603050405020304" pitchFamily="18" charset="0"/>
              </a:rPr>
              <a:t>vérifiez</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toujours</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qu’il</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s’agit</a:t>
            </a:r>
            <a:r>
              <a:rPr lang="en-GB" sz="1200" baseline="0" dirty="0">
                <a:effectLst/>
                <a:ea typeface="Calibri" panose="020F0502020204030204" pitchFamily="34" charset="0"/>
                <a:cs typeface="Times New Roman" panose="02020603050405020304" pitchFamily="18" charset="0"/>
              </a:rPr>
              <a:t> du site web original et que le lien URL ne </a:t>
            </a:r>
            <a:r>
              <a:rPr lang="en-GB" sz="1200" baseline="0" dirty="0" err="1">
                <a:effectLst/>
                <a:ea typeface="Calibri" panose="020F0502020204030204" pitchFamily="34" charset="0"/>
                <a:cs typeface="Times New Roman" panose="02020603050405020304" pitchFamily="18" charset="0"/>
              </a:rPr>
              <a:t>comporte</a:t>
            </a:r>
            <a:r>
              <a:rPr lang="en-GB" sz="1200" baseline="0" dirty="0">
                <a:effectLst/>
                <a:ea typeface="Calibri" panose="020F0502020204030204" pitchFamily="34" charset="0"/>
                <a:cs typeface="Times New Roman" panose="02020603050405020304" pitchFamily="18" charset="0"/>
              </a:rPr>
              <a:t> pas </a:t>
            </a:r>
            <a:r>
              <a:rPr lang="en-GB" sz="1200" baseline="0" dirty="0" err="1">
                <a:effectLst/>
                <a:ea typeface="Calibri" panose="020F0502020204030204" pitchFamily="34" charset="0"/>
                <a:cs typeface="Times New Roman" panose="02020603050405020304" pitchFamily="18" charset="0"/>
              </a:rPr>
              <a:t>une</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légère</a:t>
            </a:r>
            <a:r>
              <a:rPr lang="en-GB" sz="1200" baseline="0" dirty="0">
                <a:effectLst/>
                <a:ea typeface="Calibri" panose="020F0502020204030204" pitchFamily="34" charset="0"/>
                <a:cs typeface="Times New Roman" panose="02020603050405020304" pitchFamily="18" charset="0"/>
              </a:rPr>
              <a:t> modification du nom </a:t>
            </a:r>
            <a:r>
              <a:rPr lang="en-GB" sz="1200" baseline="0" dirty="0" err="1">
                <a:effectLst/>
                <a:ea typeface="Calibri" panose="020F0502020204030204" pitchFamily="34" charset="0"/>
                <a:cs typeface="Times New Roman" panose="02020603050405020304" pitchFamily="18" charset="0"/>
              </a:rPr>
              <a:t>ou</a:t>
            </a:r>
            <a:r>
              <a:rPr lang="en-GB" sz="1200" baseline="0" dirty="0">
                <a:effectLst/>
                <a:ea typeface="Calibri" panose="020F0502020204030204" pitchFamily="34" charset="0"/>
                <a:cs typeface="Times New Roman" panose="02020603050405020304" pitchFamily="18" charset="0"/>
              </a:rPr>
              <a:t> de </a:t>
            </a:r>
            <a:r>
              <a:rPr lang="en-GB" sz="1200" baseline="0" dirty="0" err="1">
                <a:effectLst/>
                <a:ea typeface="Calibri" panose="020F0502020204030204" pitchFamily="34" charset="0"/>
                <a:cs typeface="Times New Roman" panose="02020603050405020304" pitchFamily="18" charset="0"/>
              </a:rPr>
              <a:t>l’extension</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qu’un</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lecteur</a:t>
            </a:r>
            <a:r>
              <a:rPr lang="en-GB" sz="1200" baseline="0" dirty="0">
                <a:effectLst/>
                <a:ea typeface="Calibri" panose="020F0502020204030204" pitchFamily="34" charset="0"/>
                <a:cs typeface="Times New Roman" panose="02020603050405020304" pitchFamily="18" charset="0"/>
              </a:rPr>
              <a:t> distrait </a:t>
            </a:r>
            <a:r>
              <a:rPr lang="en-GB" sz="1200" baseline="0" dirty="0" err="1">
                <a:effectLst/>
                <a:ea typeface="Calibri" panose="020F0502020204030204" pitchFamily="34" charset="0"/>
                <a:cs typeface="Times New Roman" panose="02020603050405020304" pitchFamily="18" charset="0"/>
              </a:rPr>
              <a:t>ou</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pressé</a:t>
            </a:r>
            <a:r>
              <a:rPr lang="en-GB" sz="1200" baseline="0" dirty="0">
                <a:effectLst/>
                <a:ea typeface="Calibri" panose="020F0502020204030204" pitchFamily="34" charset="0"/>
                <a:cs typeface="Times New Roman" panose="02020603050405020304" pitchFamily="18" charset="0"/>
              </a:rPr>
              <a:t> ne </a:t>
            </a:r>
            <a:r>
              <a:rPr lang="en-GB" sz="1200" baseline="0" dirty="0" err="1">
                <a:effectLst/>
                <a:ea typeface="Calibri" panose="020F0502020204030204" pitchFamily="34" charset="0"/>
                <a:cs typeface="Times New Roman" panose="02020603050405020304" pitchFamily="18" charset="0"/>
              </a:rPr>
              <a:t>remarquerait</a:t>
            </a:r>
            <a:r>
              <a:rPr lang="en-GB" sz="1200" baseline="0" dirty="0">
                <a:effectLst/>
                <a:ea typeface="Calibri" panose="020F0502020204030204" pitchFamily="34" charset="0"/>
                <a:cs typeface="Times New Roman" panose="02020603050405020304" pitchFamily="18" charset="0"/>
              </a:rPr>
              <a:t> pas. Les sites de </a:t>
            </a:r>
            <a:r>
              <a:rPr lang="en-GB" sz="1200" baseline="0" dirty="0" err="1">
                <a:effectLst/>
                <a:ea typeface="Calibri" panose="020F0502020204030204" pitchFamily="34" charset="0"/>
                <a:cs typeface="Times New Roman" panose="02020603050405020304" pitchFamily="18" charset="0"/>
              </a:rPr>
              <a:t>désinformation</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prennent</a:t>
            </a:r>
            <a:r>
              <a:rPr lang="en-GB" sz="1200" baseline="0" dirty="0">
                <a:effectLst/>
                <a:ea typeface="Calibri" panose="020F0502020204030204" pitchFamily="34" charset="0"/>
                <a:cs typeface="Times New Roman" panose="02020603050405020304" pitchFamily="18" charset="0"/>
              </a:rPr>
              <a:t> le nom de sources </a:t>
            </a:r>
            <a:r>
              <a:rPr lang="en-GB" sz="1200" baseline="0" dirty="0" err="1">
                <a:effectLst/>
                <a:ea typeface="Calibri" panose="020F0502020204030204" pitchFamily="34" charset="0"/>
                <a:cs typeface="Times New Roman" panose="02020603050405020304" pitchFamily="18" charset="0"/>
              </a:rPr>
              <a:t>d’information</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très</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connues</a:t>
            </a:r>
            <a:r>
              <a:rPr lang="en-GB" sz="1200" baseline="0" dirty="0">
                <a:effectLst/>
                <a:ea typeface="Calibri" panose="020F0502020204030204" pitchFamily="34" charset="0"/>
                <a:cs typeface="Times New Roman" panose="02020603050405020304" pitchFamily="18" charset="0"/>
              </a:rPr>
              <a:t> et </a:t>
            </a:r>
            <a:r>
              <a:rPr lang="en-GB" sz="1200" baseline="0" dirty="0" err="1">
                <a:effectLst/>
                <a:ea typeface="Calibri" panose="020F0502020204030204" pitchFamily="34" charset="0"/>
                <a:cs typeface="Times New Roman" panose="02020603050405020304" pitchFamily="18" charset="0"/>
              </a:rPr>
              <a:t>modifient</a:t>
            </a:r>
            <a:r>
              <a:rPr lang="en-GB" sz="1200" baseline="0" dirty="0">
                <a:effectLst/>
                <a:ea typeface="Calibri" panose="020F0502020204030204" pitchFamily="34" charset="0"/>
                <a:cs typeface="Times New Roman" panose="02020603050405020304" pitchFamily="18" charset="0"/>
              </a:rPr>
              <a:t> de petits </a:t>
            </a:r>
            <a:r>
              <a:rPr lang="en-GB" sz="1200" baseline="0" dirty="0" err="1">
                <a:effectLst/>
                <a:ea typeface="Calibri" panose="020F0502020204030204" pitchFamily="34" charset="0"/>
                <a:cs typeface="Times New Roman" panose="02020603050405020304" pitchFamily="18" charset="0"/>
              </a:rPr>
              <a:t>détails</a:t>
            </a:r>
            <a:r>
              <a:rPr lang="en-GB" sz="1200" baseline="0" dirty="0">
                <a:effectLst/>
                <a:ea typeface="Calibri" panose="020F0502020204030204" pitchFamily="34" charset="0"/>
                <a:cs typeface="Times New Roman" panose="02020603050405020304" pitchFamily="18" charset="0"/>
              </a:rPr>
              <a:t>. Par </a:t>
            </a:r>
            <a:r>
              <a:rPr lang="en-GB" sz="1200" baseline="0" dirty="0" err="1">
                <a:effectLst/>
                <a:ea typeface="Calibri" panose="020F0502020204030204" pitchFamily="34" charset="0"/>
                <a:cs typeface="Times New Roman" panose="02020603050405020304" pitchFamily="18" charset="0"/>
              </a:rPr>
              <a:t>exemple</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voir</a:t>
            </a:r>
            <a:r>
              <a:rPr lang="en-GB" sz="1200" baseline="0" dirty="0">
                <a:effectLst/>
                <a:ea typeface="Calibri" panose="020F0502020204030204" pitchFamily="34" charset="0"/>
                <a:cs typeface="Times New Roman" panose="02020603050405020304" pitchFamily="18" charset="0"/>
              </a:rPr>
              <a:t> la diapositive du début) dailypresser.com </a:t>
            </a:r>
            <a:r>
              <a:rPr lang="en-GB" sz="1200" baseline="0" dirty="0" err="1">
                <a:effectLst/>
                <a:ea typeface="Calibri" panose="020F0502020204030204" pitchFamily="34" charset="0"/>
                <a:cs typeface="Times New Roman" panose="02020603050405020304" pitchFamily="18" charset="0"/>
              </a:rPr>
              <a:t>ou</a:t>
            </a:r>
            <a:r>
              <a:rPr lang="en-GB" sz="1200" baseline="0" dirty="0">
                <a:effectLst/>
                <a:ea typeface="Calibri" panose="020F0502020204030204" pitchFamily="34" charset="0"/>
                <a:cs typeface="Times New Roman" panose="02020603050405020304" pitchFamily="18" charset="0"/>
              </a:rPr>
              <a:t> nevvyorktimes.com</a:t>
            </a:r>
            <a:r>
              <a:rPr lang="en-GB" sz="1200" b="0" strike="noStrike" spc="-1" dirty="0">
                <a:solidFill>
                  <a:srgbClr val="000000"/>
                </a:solidFill>
                <a:latin typeface="Arial"/>
                <a:ea typeface="Calibri"/>
              </a:rPr>
              <a:t>.</a:t>
            </a:r>
            <a:endParaRPr lang="fr-BE" sz="1200" b="0" strike="noStrike" spc="-1" dirty="0">
              <a:latin typeface="Arial"/>
            </a:endParaRPr>
          </a:p>
          <a:p>
            <a:pPr marL="171360" indent="-171000">
              <a:lnSpc>
                <a:spcPct val="100000"/>
              </a:lnSpc>
              <a:buClr>
                <a:srgbClr val="000000"/>
              </a:buClr>
              <a:buFont typeface="Arial"/>
              <a:buChar char="-"/>
              <a:tabLst>
                <a:tab pos="457200" algn="l"/>
              </a:tabLst>
            </a:pPr>
            <a:r>
              <a:rPr lang="en-GB" sz="1200" b="1" dirty="0" err="1">
                <a:effectLst/>
                <a:ea typeface="Calibri" panose="020F0502020204030204" pitchFamily="34" charset="0"/>
                <a:cs typeface="Times New Roman" panose="02020603050405020304" pitchFamily="18" charset="0"/>
              </a:rPr>
              <a:t>Vérifiez</a:t>
            </a:r>
            <a:r>
              <a:rPr lang="en-GB" sz="1200" b="1" dirty="0">
                <a:effectLst/>
                <a:ea typeface="Calibri" panose="020F0502020204030204" pitchFamily="34" charset="0"/>
                <a:cs typeface="Times New Roman" panose="02020603050405020304" pitchFamily="18" charset="0"/>
              </a:rPr>
              <a:t> la date et </a:t>
            </a:r>
            <a:r>
              <a:rPr lang="en-GB" sz="1200" b="1" dirty="0" err="1">
                <a:effectLst/>
                <a:ea typeface="Calibri" panose="020F0502020204030204" pitchFamily="34" charset="0"/>
                <a:cs typeface="Times New Roman" panose="02020603050405020304" pitchFamily="18" charset="0"/>
              </a:rPr>
              <a:t>l’auteur</a:t>
            </a:r>
            <a:r>
              <a:rPr lang="en-GB" sz="1200" dirty="0">
                <a:effectLst/>
                <a:ea typeface="Calibri" panose="020F0502020204030204" pitchFamily="34" charset="0"/>
                <a:cs typeface="Times New Roman" panose="02020603050405020304" pitchFamily="18" charset="0"/>
              </a:rPr>
              <a:t>: sur les </a:t>
            </a:r>
            <a:r>
              <a:rPr lang="en-GB" sz="1200" dirty="0" err="1">
                <a:effectLst/>
                <a:ea typeface="Calibri" panose="020F0502020204030204" pitchFamily="34" charset="0"/>
                <a:cs typeface="Times New Roman" panose="02020603050405020304" pitchFamily="18" charset="0"/>
              </a:rPr>
              <a:t>médias</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sociaux</a:t>
            </a:r>
            <a:r>
              <a:rPr lang="en-GB" sz="1200" dirty="0">
                <a:effectLst/>
                <a:ea typeface="Calibri" panose="020F0502020204030204" pitchFamily="34" charset="0"/>
                <a:cs typeface="Times New Roman" panose="02020603050405020304" pitchFamily="18" charset="0"/>
              </a:rPr>
              <a:t>, les </a:t>
            </a:r>
            <a:r>
              <a:rPr lang="en-GB" sz="1200" dirty="0" err="1">
                <a:effectLst/>
                <a:ea typeface="Calibri" panose="020F0502020204030204" pitchFamily="34" charset="0"/>
                <a:cs typeface="Times New Roman" panose="02020603050405020304" pitchFamily="18" charset="0"/>
              </a:rPr>
              <a:t>comptes</a:t>
            </a:r>
            <a:r>
              <a:rPr lang="en-GB" sz="1200" dirty="0">
                <a:effectLst/>
                <a:ea typeface="Calibri" panose="020F0502020204030204" pitchFamily="34" charset="0"/>
                <a:cs typeface="Times New Roman" panose="02020603050405020304" pitchFamily="18" charset="0"/>
              </a:rPr>
              <a:t> des </a:t>
            </a:r>
            <a:r>
              <a:rPr lang="en-GB" sz="1200" dirty="0" err="1">
                <a:effectLst/>
                <a:ea typeface="Calibri" panose="020F0502020204030204" pitchFamily="34" charset="0"/>
                <a:cs typeface="Times New Roman" panose="02020603050405020304" pitchFamily="18" charset="0"/>
              </a:rPr>
              <a:t>personnages</a:t>
            </a:r>
            <a:r>
              <a:rPr lang="en-GB" sz="1200" dirty="0">
                <a:effectLst/>
                <a:ea typeface="Calibri" panose="020F0502020204030204" pitchFamily="34" charset="0"/>
                <a:cs typeface="Times New Roman" panose="02020603050405020304" pitchFamily="18" charset="0"/>
              </a:rPr>
              <a:t> publics </a:t>
            </a:r>
            <a:r>
              <a:rPr lang="en-GB" sz="1200" dirty="0" err="1">
                <a:effectLst/>
                <a:ea typeface="Calibri" panose="020F0502020204030204" pitchFamily="34" charset="0"/>
                <a:cs typeface="Times New Roman" panose="02020603050405020304" pitchFamily="18" charset="0"/>
              </a:rPr>
              <a:t>ont</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souvent</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mais</a:t>
            </a:r>
            <a:r>
              <a:rPr lang="en-GB" sz="1200" dirty="0">
                <a:effectLst/>
                <a:ea typeface="Calibri" panose="020F0502020204030204" pitchFamily="34" charset="0"/>
                <a:cs typeface="Times New Roman" panose="02020603050405020304" pitchFamily="18" charset="0"/>
              </a:rPr>
              <a:t> pas </a:t>
            </a:r>
            <a:r>
              <a:rPr lang="en-GB" sz="1200" dirty="0" err="1">
                <a:effectLst/>
                <a:ea typeface="Calibri" panose="020F0502020204030204" pitchFamily="34" charset="0"/>
                <a:cs typeface="Times New Roman" panose="02020603050405020304" pitchFamily="18" charset="0"/>
              </a:rPr>
              <a:t>toujours</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été</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vérifiés</a:t>
            </a:r>
            <a:r>
              <a:rPr lang="en-GB" sz="1200" dirty="0">
                <a:effectLst/>
                <a:ea typeface="Calibri" panose="020F0502020204030204" pitchFamily="34" charset="0"/>
                <a:cs typeface="Times New Roman" panose="02020603050405020304" pitchFamily="18" charset="0"/>
              </a:rPr>
              <a:t>», il </a:t>
            </a:r>
            <a:r>
              <a:rPr lang="en-GB" sz="1200" dirty="0" err="1">
                <a:effectLst/>
                <a:ea typeface="Calibri" panose="020F0502020204030204" pitchFamily="34" charset="0"/>
                <a:cs typeface="Times New Roman" panose="02020603050405020304" pitchFamily="18" charset="0"/>
              </a:rPr>
              <a:t>en</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va</a:t>
            </a:r>
            <a:r>
              <a:rPr lang="en-GB" sz="1200" dirty="0">
                <a:effectLst/>
                <a:ea typeface="Calibri" panose="020F0502020204030204" pitchFamily="34" charset="0"/>
                <a:cs typeface="Times New Roman" panose="02020603050405020304" pitchFamily="18" charset="0"/>
              </a:rPr>
              <a:t> de </a:t>
            </a:r>
            <a:r>
              <a:rPr lang="en-GB" sz="1200" dirty="0" err="1">
                <a:effectLst/>
                <a:ea typeface="Calibri" panose="020F0502020204030204" pitchFamily="34" charset="0"/>
                <a:cs typeface="Times New Roman" panose="02020603050405020304" pitchFamily="18" charset="0"/>
              </a:rPr>
              <a:t>même</a:t>
            </a:r>
            <a:r>
              <a:rPr lang="en-GB" sz="1200" dirty="0">
                <a:effectLst/>
                <a:ea typeface="Calibri" panose="020F0502020204030204" pitchFamily="34" charset="0"/>
                <a:cs typeface="Times New Roman" panose="02020603050405020304" pitchFamily="18" charset="0"/>
              </a:rPr>
              <a:t> pour les </a:t>
            </a:r>
            <a:r>
              <a:rPr lang="en-GB" sz="1200" dirty="0" err="1">
                <a:effectLst/>
                <a:ea typeface="Calibri" panose="020F0502020204030204" pitchFamily="34" charset="0"/>
                <a:cs typeface="Times New Roman" panose="02020603050405020304" pitchFamily="18" charset="0"/>
              </a:rPr>
              <a:t>médias</a:t>
            </a:r>
            <a:r>
              <a:rPr lang="en-GB" sz="1200" dirty="0">
                <a:effectLst/>
                <a:ea typeface="Calibri" panose="020F0502020204030204" pitchFamily="34" charset="0"/>
                <a:cs typeface="Times New Roman" panose="02020603050405020304" pitchFamily="18" charset="0"/>
              </a:rPr>
              <a:t> et les </a:t>
            </a:r>
            <a:r>
              <a:rPr lang="en-GB" sz="1200" dirty="0" err="1">
                <a:effectLst/>
                <a:ea typeface="Calibri" panose="020F0502020204030204" pitchFamily="34" charset="0"/>
                <a:cs typeface="Times New Roman" panose="02020603050405020304" pitchFamily="18" charset="0"/>
              </a:rPr>
              <a:t>journalistes</a:t>
            </a:r>
            <a:r>
              <a:rPr lang="en-GB" sz="1200" dirty="0">
                <a:effectLst/>
                <a:ea typeface="Calibri" panose="020F0502020204030204" pitchFamily="34" charset="0"/>
                <a:cs typeface="Times New Roman" panose="02020603050405020304" pitchFamily="18" charset="0"/>
              </a:rPr>
              <a:t>. La </a:t>
            </a:r>
            <a:r>
              <a:rPr lang="en-GB" sz="1200" dirty="0" err="1">
                <a:effectLst/>
                <a:ea typeface="Calibri" panose="020F0502020204030204" pitchFamily="34" charset="0"/>
                <a:cs typeface="Times New Roman" panose="02020603050405020304" pitchFamily="18" charset="0"/>
              </a:rPr>
              <a:t>plupart</a:t>
            </a:r>
            <a:r>
              <a:rPr lang="en-GB" sz="1200" dirty="0">
                <a:effectLst/>
                <a:ea typeface="Calibri" panose="020F0502020204030204" pitchFamily="34" charset="0"/>
                <a:cs typeface="Times New Roman" panose="02020603050405020304" pitchFamily="18" charset="0"/>
              </a:rPr>
              <a:t> du temps, les </a:t>
            </a:r>
            <a:r>
              <a:rPr lang="en-GB" sz="1200" dirty="0" err="1">
                <a:effectLst/>
                <a:ea typeface="Calibri" panose="020F0502020204030204" pitchFamily="34" charset="0"/>
                <a:cs typeface="Times New Roman" panose="02020603050405020304" pitchFamily="18" charset="0"/>
              </a:rPr>
              <a:t>personnes</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travaillant</a:t>
            </a:r>
            <a:r>
              <a:rPr lang="en-GB" sz="1200" dirty="0">
                <a:effectLst/>
                <a:ea typeface="Calibri" panose="020F0502020204030204" pitchFamily="34" charset="0"/>
                <a:cs typeface="Times New Roman" panose="02020603050405020304" pitchFamily="18" charset="0"/>
              </a:rPr>
              <a:t> dans </a:t>
            </a:r>
            <a:r>
              <a:rPr lang="en-GB" sz="1200" dirty="0" err="1">
                <a:effectLst/>
                <a:ea typeface="Calibri" panose="020F0502020204030204" pitchFamily="34" charset="0"/>
                <a:cs typeface="Times New Roman" panose="02020603050405020304" pitchFamily="18" charset="0"/>
              </a:rPr>
              <a:t>l’industrie</a:t>
            </a:r>
            <a:r>
              <a:rPr lang="en-GB" sz="1200" dirty="0">
                <a:effectLst/>
                <a:ea typeface="Calibri" panose="020F0502020204030204" pitchFamily="34" charset="0"/>
                <a:cs typeface="Times New Roman" panose="02020603050405020304" pitchFamily="18" charset="0"/>
              </a:rPr>
              <a:t> de </a:t>
            </a:r>
            <a:r>
              <a:rPr lang="en-GB" sz="1200" dirty="0" err="1">
                <a:effectLst/>
                <a:ea typeface="Calibri" panose="020F0502020204030204" pitchFamily="34" charset="0"/>
                <a:cs typeface="Times New Roman" panose="02020603050405020304" pitchFamily="18" charset="0"/>
              </a:rPr>
              <a:t>l’information</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possèdent</a:t>
            </a:r>
            <a:r>
              <a:rPr lang="en-GB" sz="1200" dirty="0">
                <a:effectLst/>
                <a:ea typeface="Calibri" panose="020F0502020204030204" pitchFamily="34" charset="0"/>
                <a:cs typeface="Times New Roman" panose="02020603050405020304" pitchFamily="18" charset="0"/>
              </a:rPr>
              <a:t> des sites web </a:t>
            </a:r>
            <a:r>
              <a:rPr lang="en-GB" sz="1200" dirty="0" err="1">
                <a:effectLst/>
                <a:ea typeface="Calibri" panose="020F0502020204030204" pitchFamily="34" charset="0"/>
                <a:cs typeface="Times New Roman" panose="02020603050405020304" pitchFamily="18" charset="0"/>
              </a:rPr>
              <a:t>ou</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d’autres</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profils</a:t>
            </a:r>
            <a:r>
              <a:rPr lang="en-GB" sz="1200" dirty="0">
                <a:effectLst/>
                <a:ea typeface="Calibri" panose="020F0502020204030204" pitchFamily="34" charset="0"/>
                <a:cs typeface="Times New Roman" panose="02020603050405020304" pitchFamily="18" charset="0"/>
              </a:rPr>
              <a:t> publics qui </a:t>
            </a:r>
            <a:r>
              <a:rPr lang="en-GB" sz="1200" dirty="0" err="1">
                <a:effectLst/>
                <a:ea typeface="Calibri" panose="020F0502020204030204" pitchFamily="34" charset="0"/>
                <a:cs typeface="Times New Roman" panose="02020603050405020304" pitchFamily="18" charset="0"/>
              </a:rPr>
              <a:t>peuvent</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vous</a:t>
            </a:r>
            <a:r>
              <a:rPr lang="en-GB" sz="1200" dirty="0">
                <a:effectLst/>
                <a:ea typeface="Calibri" panose="020F0502020204030204" pitchFamily="34" charset="0"/>
                <a:cs typeface="Times New Roman" panose="02020603050405020304" pitchFamily="18" charset="0"/>
              </a:rPr>
              <a:t> aider à </a:t>
            </a:r>
            <a:r>
              <a:rPr lang="en-GB" sz="1200" dirty="0" err="1">
                <a:effectLst/>
                <a:ea typeface="Calibri" panose="020F0502020204030204" pitchFamily="34" charset="0"/>
                <a:cs typeface="Times New Roman" panose="02020603050405020304" pitchFamily="18" charset="0"/>
              </a:rPr>
              <a:t>trouver</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leurs</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comptes</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ou</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leur</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contenu</a:t>
            </a:r>
            <a:r>
              <a:rPr lang="en-GB" sz="1200" b="0" strike="noStrike" spc="-1" dirty="0">
                <a:solidFill>
                  <a:srgbClr val="FF0000"/>
                </a:solidFill>
                <a:latin typeface="Arial"/>
                <a:ea typeface="Calibri"/>
              </a:rPr>
              <a:t>.</a:t>
            </a:r>
            <a:endParaRPr lang="fr-BE" sz="1200" b="0" strike="noStrike" spc="-1" dirty="0">
              <a:latin typeface="Arial"/>
            </a:endParaRPr>
          </a:p>
          <a:p>
            <a:pPr marL="171360" indent="-171000">
              <a:lnSpc>
                <a:spcPct val="100000"/>
              </a:lnSpc>
              <a:buClr>
                <a:srgbClr val="000000"/>
              </a:buClr>
              <a:buFont typeface="Arial"/>
              <a:buChar char="-"/>
              <a:tabLst>
                <a:tab pos="457200" algn="l"/>
              </a:tabLst>
            </a:pPr>
            <a:r>
              <a:rPr lang="fr-BE" sz="1200" b="1" dirty="0">
                <a:effectLst/>
                <a:ea typeface="Calibri" panose="020F0502020204030204" pitchFamily="34" charset="0"/>
                <a:cs typeface="Times New Roman" panose="02020603050405020304" pitchFamily="18" charset="0"/>
              </a:rPr>
              <a:t>Faites des recherches sur l’internet </a:t>
            </a:r>
            <a:r>
              <a:rPr lang="en-GB" sz="1200" b="1" dirty="0">
                <a:effectLst/>
                <a:ea typeface="Calibri" panose="020F0502020204030204" pitchFamily="34" charset="0"/>
                <a:cs typeface="Times New Roman" panose="02020603050405020304" pitchFamily="18" charset="0"/>
              </a:rPr>
              <a:t>–</a:t>
            </a:r>
            <a:r>
              <a:rPr lang="fr-BE" sz="1200" dirty="0">
                <a:effectLst/>
                <a:ea typeface="Calibri" panose="020F0502020204030204" pitchFamily="34" charset="0"/>
                <a:cs typeface="Times New Roman" panose="02020603050405020304" pitchFamily="18" charset="0"/>
              </a:rPr>
              <a:t> d’autres sources soutiennent-elles ce qui est affirmé? Savez-vous de quel type de sources il s’agit</a:t>
            </a:r>
            <a:r>
              <a:rPr lang="en-GB" sz="1200" b="0" strike="noStrike" spc="-1" dirty="0">
                <a:solidFill>
                  <a:srgbClr val="FF0000"/>
                </a:solidFill>
                <a:latin typeface="Arial"/>
                <a:ea typeface="Calibri"/>
              </a:rPr>
              <a:t>?</a:t>
            </a:r>
            <a:endParaRPr lang="fr-BE" sz="1200" b="0" strike="noStrike" spc="-1" dirty="0">
              <a:latin typeface="Arial"/>
            </a:endParaRPr>
          </a:p>
          <a:p>
            <a:pPr marL="171360" indent="-171000">
              <a:lnSpc>
                <a:spcPct val="100000"/>
              </a:lnSpc>
              <a:buClr>
                <a:srgbClr val="000000"/>
              </a:buClr>
              <a:buFont typeface="Arial"/>
              <a:buChar char="-"/>
              <a:tabLst>
                <a:tab pos="457200" algn="l"/>
              </a:tabLst>
            </a:pPr>
            <a:r>
              <a:rPr lang="en-GB" sz="1200" baseline="0" dirty="0" err="1">
                <a:effectLst/>
                <a:ea typeface="Calibri" panose="020F0502020204030204" pitchFamily="34" charset="0"/>
                <a:cs typeface="Times New Roman" panose="02020603050405020304" pitchFamily="18" charset="0"/>
              </a:rPr>
              <a:t>Vérifiez</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si</a:t>
            </a:r>
            <a:r>
              <a:rPr lang="en-GB" sz="1200" baseline="0" dirty="0">
                <a:effectLst/>
                <a:ea typeface="Calibri" panose="020F0502020204030204" pitchFamily="34" charset="0"/>
                <a:cs typeface="Times New Roman" panose="02020603050405020304" pitchFamily="18" charset="0"/>
              </a:rPr>
              <a:t> les </a:t>
            </a:r>
            <a:r>
              <a:rPr lang="en-GB" sz="1200" b="1" baseline="0" dirty="0">
                <a:effectLst/>
                <a:ea typeface="Calibri" panose="020F0502020204030204" pitchFamily="34" charset="0"/>
                <a:cs typeface="Times New Roman" panose="02020603050405020304" pitchFamily="18" charset="0"/>
              </a:rPr>
              <a:t>images </a:t>
            </a:r>
            <a:r>
              <a:rPr lang="en-GB" sz="1200" b="1" baseline="0" dirty="0" err="1">
                <a:effectLst/>
                <a:ea typeface="Calibri" panose="020F0502020204030204" pitchFamily="34" charset="0"/>
                <a:cs typeface="Times New Roman" panose="02020603050405020304" pitchFamily="18" charset="0"/>
              </a:rPr>
              <a:t>semblent</a:t>
            </a:r>
            <a:r>
              <a:rPr lang="en-GB" sz="1200" b="1" baseline="0" dirty="0">
                <a:effectLst/>
                <a:ea typeface="Calibri" panose="020F0502020204030204" pitchFamily="34" charset="0"/>
                <a:cs typeface="Times New Roman" panose="02020603050405020304" pitchFamily="18" charset="0"/>
              </a:rPr>
              <a:t> </a:t>
            </a:r>
            <a:r>
              <a:rPr lang="en-GB" sz="1200" b="1" baseline="0" dirty="0" err="1">
                <a:effectLst/>
                <a:ea typeface="Calibri" panose="020F0502020204030204" pitchFamily="34" charset="0"/>
                <a:cs typeface="Times New Roman" panose="02020603050405020304" pitchFamily="18" charset="0"/>
              </a:rPr>
              <a:t>étranges</a:t>
            </a:r>
            <a:r>
              <a:rPr lang="en-GB" sz="1200" b="1" baseline="0" dirty="0">
                <a:effectLst/>
                <a:ea typeface="Calibri" panose="020F0502020204030204" pitchFamily="34" charset="0"/>
                <a:cs typeface="Times New Roman" panose="02020603050405020304" pitchFamily="18" charset="0"/>
              </a:rPr>
              <a:t> </a:t>
            </a:r>
            <a:r>
              <a:rPr lang="en-GB" sz="1200" b="1" baseline="0" dirty="0" err="1">
                <a:effectLst/>
                <a:ea typeface="Calibri" panose="020F0502020204030204" pitchFamily="34" charset="0"/>
                <a:cs typeface="Times New Roman" panose="02020603050405020304" pitchFamily="18" charset="0"/>
              </a:rPr>
              <a:t>ou</a:t>
            </a:r>
            <a:r>
              <a:rPr lang="en-GB" sz="1200" b="1" baseline="0" dirty="0">
                <a:effectLst/>
                <a:ea typeface="Calibri" panose="020F0502020204030204" pitchFamily="34" charset="0"/>
                <a:cs typeface="Times New Roman" panose="02020603050405020304" pitchFamily="18" charset="0"/>
              </a:rPr>
              <a:t> </a:t>
            </a:r>
            <a:r>
              <a:rPr lang="en-GB" sz="1200" b="1" baseline="0" dirty="0" err="1">
                <a:effectLst/>
                <a:ea typeface="Calibri" panose="020F0502020204030204" pitchFamily="34" charset="0"/>
                <a:cs typeface="Times New Roman" panose="02020603050405020304" pitchFamily="18" charset="0"/>
              </a:rPr>
              <a:t>trafiquées</a:t>
            </a:r>
            <a:r>
              <a:rPr lang="en-GB" sz="1200" baseline="0" dirty="0">
                <a:effectLst/>
                <a:ea typeface="Calibri" panose="020F0502020204030204" pitchFamily="34" charset="0"/>
                <a:cs typeface="Times New Roman" panose="02020603050405020304" pitchFamily="18" charset="0"/>
              </a:rPr>
              <a:t>. Si </a:t>
            </a:r>
            <a:r>
              <a:rPr lang="en-GB" sz="1200" baseline="0" dirty="0" err="1">
                <a:effectLst/>
                <a:ea typeface="Calibri" panose="020F0502020204030204" pitchFamily="34" charset="0"/>
                <a:cs typeface="Times New Roman" panose="02020603050405020304" pitchFamily="18" charset="0"/>
              </a:rPr>
              <a:t>c’est</a:t>
            </a:r>
            <a:r>
              <a:rPr lang="en-GB" sz="1200" baseline="0" dirty="0">
                <a:effectLst/>
                <a:ea typeface="Calibri" panose="020F0502020204030204" pitchFamily="34" charset="0"/>
                <a:cs typeface="Times New Roman" panose="02020603050405020304" pitchFamily="18" charset="0"/>
              </a:rPr>
              <a:t> le </a:t>
            </a:r>
            <a:r>
              <a:rPr lang="en-GB" sz="1200" baseline="0" dirty="0" err="1">
                <a:effectLst/>
                <a:ea typeface="Calibri" panose="020F0502020204030204" pitchFamily="34" charset="0"/>
                <a:cs typeface="Times New Roman" panose="02020603050405020304" pitchFamily="18" charset="0"/>
              </a:rPr>
              <a:t>cas</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faites</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une</a:t>
            </a:r>
            <a:r>
              <a:rPr lang="en-GB" sz="1200" baseline="0" dirty="0">
                <a:effectLst/>
                <a:ea typeface="Calibri" panose="020F0502020204030204" pitchFamily="34" charset="0"/>
                <a:cs typeface="Times New Roman" panose="02020603050405020304" pitchFamily="18" charset="0"/>
              </a:rPr>
              <a:t> recherche inverse sur Google images</a:t>
            </a:r>
            <a:r>
              <a:rPr lang="en-GB" sz="1200" b="0" strike="noStrike" spc="-1" dirty="0">
                <a:solidFill>
                  <a:srgbClr val="FF0000"/>
                </a:solidFill>
                <a:latin typeface="Arial"/>
                <a:ea typeface="Calibri"/>
              </a:rPr>
              <a:t>: </a:t>
            </a:r>
            <a:r>
              <a:rPr lang="fr-BE" sz="2000" b="0" u="sng" strike="noStrike" spc="-1" dirty="0">
                <a:solidFill>
                  <a:srgbClr val="000000"/>
                </a:solidFill>
                <a:uFillTx/>
                <a:latin typeface="Arial"/>
                <a:ea typeface="Calibri"/>
                <a:hlinkClick r:id="rId5"/>
              </a:rPr>
              <a:t>https://support.google.com/websearch/answer/1325808?co=GENIE.Platform%3DAndroid&amp;hl=fr</a:t>
            </a:r>
            <a:r>
              <a:rPr lang="en-GB" sz="1200" b="0" strike="noStrike" spc="-1" dirty="0">
                <a:solidFill>
                  <a:srgbClr val="000000"/>
                </a:solidFill>
                <a:latin typeface="Arial"/>
                <a:ea typeface="Calibri"/>
              </a:rPr>
              <a:t>. </a:t>
            </a:r>
            <a:r>
              <a:rPr lang="en-GB" sz="1200" baseline="0" dirty="0" err="1">
                <a:effectLst/>
                <a:ea typeface="Calibri" panose="020F0502020204030204" pitchFamily="34" charset="0"/>
                <a:cs typeface="Times New Roman" panose="02020603050405020304" pitchFamily="18" charset="0"/>
              </a:rPr>
              <a:t>Vous</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pourriez</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découvrir</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qu’elles</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ont</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été</a:t>
            </a:r>
            <a:r>
              <a:rPr lang="en-GB" sz="1200" baseline="0" dirty="0">
                <a:effectLst/>
                <a:ea typeface="Calibri" panose="020F0502020204030204" pitchFamily="34" charset="0"/>
                <a:cs typeface="Times New Roman" panose="02020603050405020304" pitchFamily="18" charset="0"/>
              </a:rPr>
              <a:t> prises </a:t>
            </a:r>
            <a:r>
              <a:rPr lang="en-GB" sz="1200" baseline="0" dirty="0" err="1">
                <a:effectLst/>
                <a:ea typeface="Calibri" panose="020F0502020204030204" pitchFamily="34" charset="0"/>
                <a:cs typeface="Times New Roman" panose="02020603050405020304" pitchFamily="18" charset="0"/>
              </a:rPr>
              <a:t>lors</a:t>
            </a:r>
            <a:r>
              <a:rPr lang="en-GB" sz="1200" baseline="0" dirty="0">
                <a:effectLst/>
                <a:ea typeface="Calibri" panose="020F0502020204030204" pitchFamily="34" charset="0"/>
                <a:cs typeface="Times New Roman" panose="02020603050405020304" pitchFamily="18" charset="0"/>
              </a:rPr>
              <a:t> d’un </a:t>
            </a:r>
            <a:r>
              <a:rPr lang="en-GB" sz="1200" baseline="0" dirty="0" err="1">
                <a:effectLst/>
                <a:ea typeface="Calibri" panose="020F0502020204030204" pitchFamily="34" charset="0"/>
                <a:cs typeface="Times New Roman" panose="02020603050405020304" pitchFamily="18" charset="0"/>
              </a:rPr>
              <a:t>autre</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événement</a:t>
            </a:r>
            <a:r>
              <a:rPr lang="en-GB" sz="1200" baseline="0" dirty="0">
                <a:effectLst/>
                <a:ea typeface="Calibri" panose="020F0502020204030204" pitchFamily="34" charset="0"/>
                <a:cs typeface="Times New Roman" panose="02020603050405020304" pitchFamily="18" charset="0"/>
              </a:rPr>
              <a:t> </a:t>
            </a:r>
            <a:r>
              <a:rPr lang="en-GB" sz="1200" baseline="0" dirty="0" err="1">
                <a:effectLst/>
                <a:ea typeface="Calibri" panose="020F0502020204030204" pitchFamily="34" charset="0"/>
                <a:cs typeface="Times New Roman" panose="02020603050405020304" pitchFamily="18" charset="0"/>
              </a:rPr>
              <a:t>ou</a:t>
            </a:r>
            <a:r>
              <a:rPr lang="en-GB" sz="1200" baseline="0" dirty="0">
                <a:effectLst/>
                <a:ea typeface="Calibri" panose="020F0502020204030204" pitchFamily="34" charset="0"/>
                <a:cs typeface="Times New Roman" panose="02020603050405020304" pitchFamily="18" charset="0"/>
              </a:rPr>
              <a:t> à </a:t>
            </a:r>
            <a:r>
              <a:rPr lang="en-GB" sz="1200" baseline="0" dirty="0" err="1">
                <a:effectLst/>
                <a:ea typeface="Calibri" panose="020F0502020204030204" pitchFamily="34" charset="0"/>
                <a:cs typeface="Times New Roman" panose="02020603050405020304" pitchFamily="18" charset="0"/>
              </a:rPr>
              <a:t>une</a:t>
            </a:r>
            <a:r>
              <a:rPr lang="en-GB" sz="1200" baseline="0" dirty="0">
                <a:effectLst/>
                <a:ea typeface="Calibri" panose="020F0502020204030204" pitchFamily="34" charset="0"/>
                <a:cs typeface="Times New Roman" panose="02020603050405020304" pitchFamily="18" charset="0"/>
              </a:rPr>
              <a:t> date </a:t>
            </a:r>
            <a:r>
              <a:rPr lang="en-GB" sz="1200" baseline="0" dirty="0" err="1">
                <a:effectLst/>
                <a:ea typeface="Calibri" panose="020F0502020204030204" pitchFamily="34" charset="0"/>
                <a:cs typeface="Times New Roman" panose="02020603050405020304" pitchFamily="18" charset="0"/>
              </a:rPr>
              <a:t>antérieure</a:t>
            </a:r>
            <a:r>
              <a:rPr lang="en-GB" sz="1200" b="0" strike="noStrike" spc="-1" dirty="0">
                <a:solidFill>
                  <a:srgbClr val="000000"/>
                </a:solidFill>
                <a:latin typeface="Arial"/>
                <a:ea typeface="Calibri"/>
              </a:rPr>
              <a:t>.</a:t>
            </a:r>
            <a:endParaRPr lang="fr-BE" sz="1200" b="0" strike="noStrike" spc="-1" dirty="0">
              <a:latin typeface="Arial"/>
            </a:endParaRPr>
          </a:p>
          <a:p>
            <a:pPr marL="171360" indent="-171000">
              <a:lnSpc>
                <a:spcPct val="100000"/>
              </a:lnSpc>
              <a:buClr>
                <a:srgbClr val="000000"/>
              </a:buClr>
              <a:buFont typeface="Arial"/>
              <a:buChar char="-"/>
              <a:tabLst>
                <a:tab pos="457200" algn="l"/>
              </a:tabLst>
            </a:pPr>
            <a:r>
              <a:rPr lang="en-GB" sz="1200" b="1" dirty="0" err="1">
                <a:effectLst/>
                <a:ea typeface="Calibri" panose="020F0502020204030204" pitchFamily="34" charset="0"/>
                <a:cs typeface="Times New Roman" panose="02020603050405020304" pitchFamily="18" charset="0"/>
              </a:rPr>
              <a:t>Réfléchissez</a:t>
            </a:r>
            <a:r>
              <a:rPr lang="en-GB" sz="1200" b="1" dirty="0">
                <a:effectLst/>
                <a:ea typeface="Calibri" panose="020F0502020204030204" pitchFamily="34" charset="0"/>
                <a:cs typeface="Times New Roman" panose="02020603050405020304" pitchFamily="18" charset="0"/>
              </a:rPr>
              <a:t> au </a:t>
            </a:r>
            <a:r>
              <a:rPr lang="en-GB" sz="1200" b="1" dirty="0" err="1">
                <a:effectLst/>
                <a:ea typeface="Calibri" panose="020F0502020204030204" pitchFamily="34" charset="0"/>
                <a:cs typeface="Times New Roman" panose="02020603050405020304" pitchFamily="18" charset="0"/>
              </a:rPr>
              <a:t>contexte</a:t>
            </a:r>
            <a:r>
              <a:rPr lang="en-GB" sz="1200" dirty="0">
                <a:effectLst/>
                <a:ea typeface="Calibri" panose="020F0502020204030204" pitchFamily="34" charset="0"/>
                <a:cs typeface="Times New Roman" panose="02020603050405020304" pitchFamily="18" charset="0"/>
              </a:rPr>
              <a:t> dans </a:t>
            </a:r>
            <a:r>
              <a:rPr lang="en-GB" sz="1200" dirty="0" err="1">
                <a:effectLst/>
                <a:ea typeface="Calibri" panose="020F0502020204030204" pitchFamily="34" charset="0"/>
                <a:cs typeface="Times New Roman" panose="02020603050405020304" pitchFamily="18" charset="0"/>
              </a:rPr>
              <a:t>lequel</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s’inscrit</a:t>
            </a:r>
            <a:r>
              <a:rPr lang="en-GB" sz="1200" dirty="0">
                <a:effectLst/>
                <a:ea typeface="Calibri" panose="020F0502020204030204" pitchFamily="34" charset="0"/>
                <a:cs typeface="Times New Roman" panose="02020603050405020304" pitchFamily="18" charset="0"/>
              </a:rPr>
              <a:t> </a:t>
            </a:r>
            <a:r>
              <a:rPr lang="en-GB" sz="1200" dirty="0" err="1">
                <a:effectLst/>
                <a:ea typeface="Calibri" panose="020F0502020204030204" pitchFamily="34" charset="0"/>
                <a:cs typeface="Times New Roman" panose="02020603050405020304" pitchFamily="18" charset="0"/>
              </a:rPr>
              <a:t>l’information</a:t>
            </a:r>
            <a:r>
              <a:rPr lang="en-GB" sz="1200" dirty="0">
                <a:effectLst/>
                <a:ea typeface="Calibri" panose="020F0502020204030204" pitchFamily="34" charset="0"/>
                <a:cs typeface="Times New Roman" panose="02020603050405020304" pitchFamily="18" charset="0"/>
              </a:rPr>
              <a:t>: </a:t>
            </a:r>
            <a:r>
              <a:rPr lang="fr-BE" sz="1200" dirty="0">
                <a:effectLst/>
                <a:ea typeface="Calibri" panose="020F0502020204030204" pitchFamily="34" charset="0"/>
                <a:cs typeface="Times New Roman" panose="02020603050405020304" pitchFamily="18" charset="0"/>
              </a:rPr>
              <a:t>imaginez qu’un fabricant de téléphones vous dise que les ventes ont doublé. Ajoutez maintenant le contexte: nous sommes en décembre, c’est la période des fêtes de fin d’année, les magasins proposent de nombreuses réductions et les téléphones sont donc moins chers. C’était à prévoir, n’est-ce pas? La même chose se produit souvent dans les débats publics à propos de questions politiques</a:t>
            </a:r>
            <a:r>
              <a:rPr lang="en-GB" sz="1200" b="0" strike="noStrike" spc="-1" dirty="0">
                <a:solidFill>
                  <a:srgbClr val="000000"/>
                </a:solidFill>
                <a:latin typeface="Arial"/>
                <a:ea typeface="Calibri"/>
              </a:rPr>
              <a:t>.</a:t>
            </a:r>
            <a:endParaRPr lang="fr-BE" sz="1200" b="0" strike="noStrike" spc="-1" dirty="0">
              <a:latin typeface="Arial"/>
            </a:endParaRPr>
          </a:p>
          <a:p>
            <a:pPr>
              <a:lnSpc>
                <a:spcPct val="100000"/>
              </a:lnSpc>
              <a:tabLst>
                <a:tab pos="457200" algn="l"/>
              </a:tabLst>
            </a:pPr>
            <a:endParaRPr lang="fr-BE" sz="1200" b="0" strike="noStrike" spc="-1" dirty="0">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lvl="0">
              <a:defRPr/>
            </a:pPr>
            <a:r>
              <a:rPr lang="fr-BE" sz="2000" dirty="0"/>
              <a:t>Les différentes plateformes ont des politiques différentes pour traiter la désinformation, la mésinformation et les contenus potentiellement dangereux</a:t>
            </a:r>
            <a:r>
              <a:rPr lang="en-US" sz="2000" b="0" strike="noStrike" spc="-1" dirty="0">
                <a:latin typeface="Arial"/>
              </a:rPr>
              <a:t>. </a:t>
            </a:r>
            <a:r>
              <a:rPr lang="fr-BE" sz="2000" dirty="0"/>
              <a:t>Cependant, vous pouvez les aider en </a:t>
            </a:r>
            <a:r>
              <a:rPr lang="fr-BE" sz="2000" b="1" dirty="0"/>
              <a:t>signalant de manière proactive </a:t>
            </a:r>
            <a:r>
              <a:rPr lang="fr-BE" sz="2000" dirty="0"/>
              <a:t>les récits et les publications qui vous semblent suspects (soit en raison de leur contenu, soit parce que vous pensez que le compte qui les publie n’appartient pas à une personne réelle, ou que la publication ou le commentaire est publié(e) de manière coordonnée et non authentique</a:t>
            </a:r>
            <a:r>
              <a:rPr lang="en-US" sz="2000" b="0" strike="noStrike" spc="-1" dirty="0">
                <a:latin typeface="Arial"/>
              </a:rPr>
              <a:t>). </a:t>
            </a:r>
            <a:r>
              <a:rPr lang="fr-BE" sz="2000" dirty="0"/>
              <a:t>Les plateformes proposent généralement une fonctionnalité vous permettant d’effectuer facilement un signalement.</a:t>
            </a:r>
          </a:p>
          <a:p>
            <a:pPr>
              <a:lnSpc>
                <a:spcPct val="100000"/>
              </a:lnSpc>
              <a:tabLst>
                <a:tab pos="0" algn="l"/>
              </a:tabLst>
            </a:pPr>
            <a:endParaRPr lang="fr-BE" sz="2000" b="0" strike="noStrike" spc="-1" dirty="0">
              <a:latin typeface="Arial"/>
            </a:endParaRPr>
          </a:p>
          <a:p>
            <a:pPr>
              <a:lnSpc>
                <a:spcPct val="100000"/>
              </a:lnSpc>
              <a:tabLst>
                <a:tab pos="0" algn="l"/>
              </a:tabLst>
            </a:pPr>
            <a:r>
              <a:rPr lang="en-US" sz="2000" b="0" strike="noStrike" spc="-1" dirty="0">
                <a:latin typeface="Arial"/>
              </a:rPr>
              <a:t>Pour </a:t>
            </a:r>
            <a:r>
              <a:rPr lang="en-US" sz="2000" b="0" strike="noStrike" spc="-1" dirty="0" err="1">
                <a:latin typeface="Arial"/>
              </a:rPr>
              <a:t>en</a:t>
            </a:r>
            <a:r>
              <a:rPr lang="en-US" sz="2000" b="0" strike="noStrike" spc="-1" dirty="0">
                <a:latin typeface="Arial"/>
              </a:rPr>
              <a:t> savoir plus: https://www.who.int/campaigns/connecting-the-world-to-combat-coronavirus/how-to-report-misinformation-online?gclid=CjwKCAiA9bmABhBbEiwASb35Vz8fbkigZUcF5SG8wVuOlgHWspqsMm65mx_h1Eo7yRGJPGx8MtOlHhoCaQwQAvD_BwE</a:t>
            </a:r>
            <a:endParaRPr lang="fr-BE" sz="2000" b="0" strike="noStrike" spc="-1" dirty="0">
              <a:latin typeface="Arial"/>
            </a:endParaRP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fr-BE" sz="2000" b="1" strike="noStrike" spc="-1" dirty="0">
                <a:latin typeface="+mn-lt"/>
              </a:rPr>
              <a:t>La façon dont vous vérifiez la véracité des faits évoqués par vos amis et votre famille est importante! Souvent, elle déterminera s’ils vous écoutent ou s’ils changent d’avis. Vous trouverez ci-après quelques idées vous permettant d’entreprendre ce dialogue délicat.</a:t>
            </a:r>
          </a:p>
          <a:p>
            <a:pPr marL="216000" indent="-216000">
              <a:lnSpc>
                <a:spcPct val="100000"/>
              </a:lnSpc>
            </a:pPr>
            <a:endParaRPr lang="fr-BE" sz="2000" b="0" strike="noStrike" spc="-1" dirty="0">
              <a:latin typeface="Arial"/>
            </a:endParaRPr>
          </a:p>
          <a:p>
            <a:pPr>
              <a:lnSpc>
                <a:spcPct val="100000"/>
              </a:lnSpc>
              <a:tabLst>
                <a:tab pos="0" algn="l"/>
              </a:tabLst>
            </a:pPr>
            <a:r>
              <a:rPr lang="en-GB" sz="1200" b="0" i="1" strike="noStrike" spc="-1" dirty="0">
                <a:solidFill>
                  <a:srgbClr val="000000"/>
                </a:solidFill>
                <a:latin typeface="+mn-lt"/>
                <a:ea typeface="+mn-ea"/>
              </a:rPr>
              <a:t>- </a:t>
            </a:r>
            <a:r>
              <a:rPr lang="fr-FR" sz="1200" b="0" i="1" strike="noStrike" spc="-1" noProof="0" dirty="0">
                <a:solidFill>
                  <a:srgbClr val="000000"/>
                </a:solidFill>
                <a:latin typeface="+mn-lt"/>
                <a:ea typeface="+mn-ea"/>
              </a:rPr>
              <a:t>La plus grosse erreur que vous pourriez commettre</a:t>
            </a:r>
            <a:r>
              <a:rPr lang="en-GB" sz="1200" b="0" strike="noStrike" spc="-1" dirty="0">
                <a:solidFill>
                  <a:srgbClr val="000000"/>
                </a:solidFill>
                <a:latin typeface="+mn-lt"/>
                <a:ea typeface="+mn-ea"/>
              </a:rPr>
              <a:t>: </a:t>
            </a:r>
            <a:r>
              <a:rPr lang="fr-BE" sz="1200" b="0" strike="noStrike" spc="-1" dirty="0">
                <a:solidFill>
                  <a:srgbClr val="000000"/>
                </a:solidFill>
                <a:latin typeface="+mn-lt"/>
                <a:ea typeface="+mn-ea"/>
              </a:rPr>
              <a:t>si la tentation d’insulter les personnes qui croient la mésinformation est grande, cette technique est extrêmement contre-productive. La plupart de ces personnes sont susceptibles d’exprimer des préoccupations compréhensibles, bien qu’infondées, qui s’appliquent à leur propre situation, mais pas à la population dans son ensemble. Par exemple, leur enfant peut avoir fait une réaction à un vaccin parce que les médecins n’étaient pas au courant qu’il souffrait d’une allergie, et ces personnes peuvent alors, pour cette raison, se montrer méfiantes à l’égard des vaccins. Dans ce cas, attaquer ces personnes ne fera que renforcer leurs idées</a:t>
            </a:r>
            <a:r>
              <a:rPr lang="en-GB" sz="1200" b="0" strike="noStrike" spc="-1" dirty="0">
                <a:solidFill>
                  <a:srgbClr val="000000"/>
                </a:solidFill>
                <a:latin typeface="+mn-lt"/>
                <a:ea typeface="+mn-ea"/>
              </a:rPr>
              <a:t>.</a:t>
            </a:r>
            <a:endParaRPr lang="fr-BE" sz="1200" b="0" strike="noStrike" spc="-1" dirty="0">
              <a:latin typeface="Arial"/>
            </a:endParaRPr>
          </a:p>
          <a:p>
            <a:pPr marL="457200">
              <a:lnSpc>
                <a:spcPct val="100000"/>
              </a:lnSpc>
              <a:tabLst>
                <a:tab pos="0" algn="l"/>
              </a:tabLst>
            </a:pPr>
            <a:r>
              <a:rPr lang="en-GB" sz="1200" b="0" i="1" strike="noStrike" spc="-1" dirty="0">
                <a:solidFill>
                  <a:srgbClr val="000000"/>
                </a:solidFill>
                <a:latin typeface="+mn-lt"/>
                <a:ea typeface="+mn-ea"/>
              </a:rPr>
              <a:t>- </a:t>
            </a:r>
            <a:r>
              <a:rPr lang="fr-BE" sz="1200" b="0" i="1" strike="noStrike" spc="-1" dirty="0">
                <a:solidFill>
                  <a:srgbClr val="000000"/>
                </a:solidFill>
                <a:latin typeface="+mn-lt"/>
                <a:ea typeface="+mn-ea"/>
              </a:rPr>
              <a:t>Entrez en contact avec les opposants en montrant votre compréhension à l’égard de leurs préoccupations</a:t>
            </a:r>
            <a:r>
              <a:rPr lang="en-GB" sz="1200" b="0" strike="noStrike" spc="-1" dirty="0">
                <a:solidFill>
                  <a:srgbClr val="000000"/>
                </a:solidFill>
                <a:latin typeface="+mn-lt"/>
                <a:ea typeface="+mn-ea"/>
              </a:rPr>
              <a:t>: </a:t>
            </a:r>
            <a:r>
              <a:rPr lang="fr-BE" sz="1200" b="0" strike="noStrike" spc="-1" dirty="0">
                <a:solidFill>
                  <a:srgbClr val="000000"/>
                </a:solidFill>
                <a:latin typeface="+mn-lt"/>
                <a:ea typeface="+mn-ea"/>
              </a:rPr>
              <a:t>en fin de compte, les personnes qui croient la mésinformation (telles que les opposants aux vaccins) restent des personnes; elles veulent simplement s’assurer que leurs enfants sont en sécurité. Cependant, des éléments attestent que les vaccins sont (au minimum) plus sûrs que le fait de ne pas se faire vacciner. </a:t>
            </a:r>
            <a:r>
              <a:rPr lang="fr-BE" sz="1200" b="0" i="1" strike="noStrike" spc="-1" dirty="0">
                <a:solidFill>
                  <a:srgbClr val="000000"/>
                </a:solidFill>
                <a:latin typeface="+mn-lt"/>
                <a:ea typeface="+mn-ea"/>
              </a:rPr>
              <a:t>Le meilleur moyen de faire changer d’avis ces personnes est de leur expliquer cette idée de façon compréhensive et en faisant preuve d’empathie; en d’autres termes, soyez patient et aimable avec ces personnes</a:t>
            </a:r>
            <a:r>
              <a:rPr lang="fr-BE" sz="1200" b="0" strike="noStrike" spc="-1" dirty="0">
                <a:solidFill>
                  <a:srgbClr val="000000"/>
                </a:solidFill>
                <a:latin typeface="+mn-lt"/>
                <a:ea typeface="+mn-ea"/>
              </a:rPr>
              <a:t>.</a:t>
            </a:r>
          </a:p>
          <a:p>
            <a:pPr marL="457200">
              <a:lnSpc>
                <a:spcPct val="100000"/>
              </a:lnSpc>
              <a:tabLst>
                <a:tab pos="0" algn="l"/>
              </a:tabLst>
            </a:pPr>
            <a:endParaRPr lang="fr-BE" sz="1200" b="0" strike="noStrike" spc="-1" dirty="0">
              <a:latin typeface="Arial"/>
            </a:endParaRPr>
          </a:p>
          <a:p>
            <a:pPr>
              <a:lnSpc>
                <a:spcPct val="100000"/>
              </a:lnSpc>
              <a:tabLst>
                <a:tab pos="0" algn="l"/>
              </a:tabLst>
            </a:pPr>
            <a:r>
              <a:rPr lang="en-GB" sz="1200" b="0" i="1" strike="noStrike" spc="-1" dirty="0">
                <a:solidFill>
                  <a:srgbClr val="000000"/>
                </a:solidFill>
                <a:latin typeface="+mn-lt"/>
                <a:ea typeface="+mn-ea"/>
              </a:rPr>
              <a:t>- L</a:t>
            </a:r>
            <a:r>
              <a:rPr lang="fr-BE" sz="1200" b="0" i="1" strike="noStrike" spc="-1" dirty="0">
                <a:solidFill>
                  <a:srgbClr val="000000"/>
                </a:solidFill>
                <a:latin typeface="+mn-lt"/>
                <a:ea typeface="+mn-ea"/>
              </a:rPr>
              <a:t>e processus scientifique est rempli d’incertitudes et n’est pas très bien communiqué</a:t>
            </a:r>
            <a:r>
              <a:rPr lang="fr-BE" sz="1200" b="0" strike="noStrike" spc="-1" dirty="0">
                <a:solidFill>
                  <a:srgbClr val="000000"/>
                </a:solidFill>
                <a:latin typeface="+mn-lt"/>
                <a:ea typeface="+mn-ea"/>
              </a:rPr>
              <a:t>. Toute information que vous apportez doit être accompagnée d’une explication honnête du niveau de consensus ou de certitude scientifique. Cette explication ne doit pas constituer le message principal lorsque vous parlez à vos amis et à votre famille, mais doit être abordée et doit indiquer avec précision le degré d’incertitude des experts. La population doit comprendre que la science s’articule autour d’une série d’essais et d’erreurs et que les décisions sont adoptées sur la base des meilleures informations disponibles à ce moment-là, qui sont susceptibles d’évoluer en fonction des nouvelles études qui sont menées</a:t>
            </a:r>
            <a:r>
              <a:rPr lang="en-GB" sz="1200" b="0" strike="noStrike" spc="-1" dirty="0">
                <a:solidFill>
                  <a:srgbClr val="000000"/>
                </a:solidFill>
                <a:latin typeface="+mn-lt"/>
                <a:ea typeface="+mn-ea"/>
              </a:rPr>
              <a:t>.</a:t>
            </a: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r>
              <a:rPr lang="en-GB" sz="1200" b="0" strike="noStrike" spc="-1" dirty="0">
                <a:solidFill>
                  <a:srgbClr val="000000"/>
                </a:solidFill>
                <a:latin typeface="+mn-lt"/>
                <a:ea typeface="+mn-ea"/>
              </a:rPr>
              <a:t>Si </a:t>
            </a:r>
            <a:r>
              <a:rPr lang="fr-FR" sz="1200" b="0" strike="noStrike" spc="-1" noProof="0" dirty="0">
                <a:solidFill>
                  <a:srgbClr val="000000"/>
                </a:solidFill>
                <a:latin typeface="+mn-lt"/>
                <a:ea typeface="+mn-ea"/>
              </a:rPr>
              <a:t>vous souhaitez en apprendre </a:t>
            </a:r>
            <a:r>
              <a:rPr lang="en-GB" sz="1200" b="0" strike="noStrike" spc="-1" noProof="0" dirty="0">
                <a:solidFill>
                  <a:srgbClr val="000000"/>
                </a:solidFill>
                <a:latin typeface="+mn-lt"/>
                <a:ea typeface="+mn-ea"/>
              </a:rPr>
              <a:t>da</a:t>
            </a:r>
            <a:r>
              <a:rPr lang="en-GB" sz="1200" b="0" strike="noStrike" spc="-1" dirty="0">
                <a:solidFill>
                  <a:srgbClr val="000000"/>
                </a:solidFill>
                <a:latin typeface="+mn-lt"/>
                <a:ea typeface="+mn-ea"/>
              </a:rPr>
              <a:t>vantage, </a:t>
            </a:r>
            <a:r>
              <a:rPr lang="fr-FR" sz="1200" b="0" strike="noStrike" spc="-1" noProof="0" dirty="0">
                <a:solidFill>
                  <a:srgbClr val="000000"/>
                </a:solidFill>
                <a:latin typeface="+mn-lt"/>
                <a:ea typeface="+mn-ea"/>
              </a:rPr>
              <a:t>veuillez</a:t>
            </a:r>
            <a:r>
              <a:rPr lang="en-GB" sz="1200" b="0" strike="noStrike" spc="-1" dirty="0">
                <a:solidFill>
                  <a:srgbClr val="000000"/>
                </a:solidFill>
                <a:latin typeface="+mn-lt"/>
                <a:ea typeface="+mn-ea"/>
              </a:rPr>
              <a:t> lire:</a:t>
            </a:r>
            <a:endParaRPr lang="fr-BE" sz="1200" b="0" strike="noStrike" spc="-1" dirty="0">
              <a:latin typeface="Arial"/>
            </a:endParaRPr>
          </a:p>
          <a:p>
            <a:pPr>
              <a:lnSpc>
                <a:spcPct val="100000"/>
              </a:lnSpc>
              <a:tabLst>
                <a:tab pos="0" algn="l"/>
              </a:tabLst>
            </a:pPr>
            <a:r>
              <a:rPr lang="en-GB" sz="1200" b="0" strike="noStrike" spc="-1" dirty="0">
                <a:solidFill>
                  <a:srgbClr val="000000"/>
                </a:solidFill>
                <a:latin typeface="Arial"/>
                <a:ea typeface="+mn-ea"/>
                <a:hlinkClick r:id="rId3"/>
              </a:rPr>
              <a:t>https://firstdraftnews.org/latest/how-to-talk-to-family-and-friends-about-that-misleading-whatsapp-message/</a:t>
            </a:r>
            <a:endParaRPr lang="fr-BE" sz="1200" b="0" strike="noStrike" spc="-1" dirty="0">
              <a:latin typeface="Arial"/>
            </a:endParaRPr>
          </a:p>
          <a:p>
            <a:pPr>
              <a:lnSpc>
                <a:spcPct val="100000"/>
              </a:lnSpc>
              <a:tabLst>
                <a:tab pos="0" algn="l"/>
              </a:tabLst>
            </a:pPr>
            <a:r>
              <a:rPr lang="en-GB" sz="2000" b="0" u="sng" strike="noStrike" spc="-1" dirty="0">
                <a:solidFill>
                  <a:srgbClr val="000000"/>
                </a:solidFill>
                <a:uFillTx/>
                <a:latin typeface="Arial"/>
                <a:ea typeface="+mn-ea"/>
                <a:hlinkClick r:id="rId4"/>
              </a:rPr>
              <a:t>https://www.poynter.org/fact-checking/2020/have-you-become-a-personal-fact-checker-to-your-family-and-friends/</a:t>
            </a:r>
            <a:endParaRPr lang="fr-BE" sz="2000" b="0" strike="noStrike" spc="-1" dirty="0">
              <a:latin typeface="Arial"/>
            </a:endParaRP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p:nvPr>
        </p:nvSpPr>
        <p:spPr/>
        <p:txBody>
          <a:bodyPr/>
          <a:lstStyle/>
          <a:p>
            <a:pPr algn="r"/>
            <a:fld id="{B6A29499-08EE-4A46-939C-D35A967D2976}" type="slidenum">
              <a:rPr lang="fr-BE" sz="1400" b="0" strike="noStrike" spc="-1" smtClean="0">
                <a:latin typeface="Times New Roman"/>
              </a:rPr>
              <a:t>25</a:t>
            </a:fld>
            <a:endParaRPr lang="fr-BE" sz="1400" b="0" strike="noStrike" spc="-1">
              <a:latin typeface="Times New Roman"/>
            </a:endParaRPr>
          </a:p>
        </p:txBody>
      </p:sp>
    </p:spTree>
    <p:extLst>
      <p:ext uri="{BB962C8B-B14F-4D97-AF65-F5344CB8AC3E}">
        <p14:creationId xmlns:p14="http://schemas.microsoft.com/office/powerpoint/2010/main" val="3766758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p:nvPr>
        </p:nvSpPr>
        <p:spPr/>
        <p:txBody>
          <a:bodyPr/>
          <a:lstStyle/>
          <a:p>
            <a:pPr algn="r"/>
            <a:fld id="{B6A29499-08EE-4A46-939C-D35A967D2976}" type="slidenum">
              <a:rPr lang="fr-BE" sz="1400" b="0" strike="noStrike" spc="-1" smtClean="0">
                <a:latin typeface="Times New Roman"/>
              </a:rPr>
              <a:t>26</a:t>
            </a:fld>
            <a:endParaRPr lang="fr-BE" sz="1400" b="0" strike="noStrike" spc="-1">
              <a:latin typeface="Times New Roman"/>
            </a:endParaRPr>
          </a:p>
        </p:txBody>
      </p:sp>
    </p:spTree>
    <p:extLst>
      <p:ext uri="{BB962C8B-B14F-4D97-AF65-F5344CB8AC3E}">
        <p14:creationId xmlns:p14="http://schemas.microsoft.com/office/powerpoint/2010/main" val="3562365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p:nvPr>
        </p:nvSpPr>
        <p:spPr/>
        <p:txBody>
          <a:bodyPr/>
          <a:lstStyle/>
          <a:p>
            <a:pPr algn="r"/>
            <a:fld id="{B6A29499-08EE-4A46-939C-D35A967D2976}" type="slidenum">
              <a:rPr lang="fr-BE" sz="1400" b="0" strike="noStrike" spc="-1" smtClean="0">
                <a:latin typeface="Times New Roman"/>
              </a:rPr>
              <a:t>27</a:t>
            </a:fld>
            <a:endParaRPr lang="fr-BE" sz="1400" b="0" strike="noStrike" spc="-1">
              <a:latin typeface="Times New Roman"/>
            </a:endParaRPr>
          </a:p>
        </p:txBody>
      </p:sp>
    </p:spTree>
    <p:extLst>
      <p:ext uri="{BB962C8B-B14F-4D97-AF65-F5344CB8AC3E}">
        <p14:creationId xmlns:p14="http://schemas.microsoft.com/office/powerpoint/2010/main" val="3448182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p:nvPr>
        </p:nvSpPr>
        <p:spPr/>
        <p:txBody>
          <a:bodyPr/>
          <a:lstStyle/>
          <a:p>
            <a:pPr algn="r"/>
            <a:fld id="{B6A29499-08EE-4A46-939C-D35A967D2976}" type="slidenum">
              <a:rPr lang="fr-BE" sz="1400" b="0" strike="noStrike" spc="-1" smtClean="0">
                <a:latin typeface="Times New Roman"/>
              </a:rPr>
              <a:t>28</a:t>
            </a:fld>
            <a:endParaRPr lang="fr-BE" sz="1400" b="0" strike="noStrike" spc="-1">
              <a:latin typeface="Times New Roman"/>
            </a:endParaRPr>
          </a:p>
        </p:txBody>
      </p:sp>
    </p:spTree>
    <p:extLst>
      <p:ext uri="{BB962C8B-B14F-4D97-AF65-F5344CB8AC3E}">
        <p14:creationId xmlns:p14="http://schemas.microsoft.com/office/powerpoint/2010/main" val="919372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p:nvPr>
        </p:nvSpPr>
        <p:spPr/>
        <p:txBody>
          <a:bodyPr/>
          <a:lstStyle/>
          <a:p>
            <a:pPr algn="r"/>
            <a:fld id="{B6A29499-08EE-4A46-939C-D35A967D2976}" type="slidenum">
              <a:rPr lang="fr-BE" sz="1400" b="0" strike="noStrike" spc="-1" smtClean="0">
                <a:latin typeface="Times New Roman"/>
              </a:rPr>
              <a:t>29</a:t>
            </a:fld>
            <a:endParaRPr lang="fr-BE" sz="1400" b="0" strike="noStrike" spc="-1">
              <a:latin typeface="Times New Roman"/>
            </a:endParaRPr>
          </a:p>
        </p:txBody>
      </p:sp>
    </p:spTree>
    <p:extLst>
      <p:ext uri="{BB962C8B-B14F-4D97-AF65-F5344CB8AC3E}">
        <p14:creationId xmlns:p14="http://schemas.microsoft.com/office/powerpoint/2010/main" val="3190376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p:nvPr>
        </p:nvSpPr>
        <p:spPr/>
        <p:txBody>
          <a:bodyPr/>
          <a:lstStyle/>
          <a:p>
            <a:pPr algn="r"/>
            <a:fld id="{B6A29499-08EE-4A46-939C-D35A967D2976}" type="slidenum">
              <a:rPr lang="fr-BE" sz="1400" b="0" strike="noStrike" spc="-1" smtClean="0">
                <a:latin typeface="Times New Roman"/>
              </a:rPr>
              <a:t>30</a:t>
            </a:fld>
            <a:endParaRPr lang="fr-BE" sz="1400" b="0" strike="noStrike" spc="-1">
              <a:latin typeface="Times New Roman"/>
            </a:endParaRPr>
          </a:p>
        </p:txBody>
      </p:sp>
    </p:spTree>
    <p:extLst>
      <p:ext uri="{BB962C8B-B14F-4D97-AF65-F5344CB8AC3E}">
        <p14:creationId xmlns:p14="http://schemas.microsoft.com/office/powerpoint/2010/main" val="74904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fr-BE" sz="2000" b="0" strike="noStrike" spc="-1" dirty="0">
                <a:latin typeface="+mn-lt"/>
              </a:rPr>
              <a:t>Comprendre la désinformation – </a:t>
            </a:r>
            <a:r>
              <a:rPr lang="fr-BE" sz="2000" b="0" strike="noStrike" spc="-1" dirty="0">
                <a:latin typeface="Arial"/>
              </a:rPr>
              <a:t>diapositives 5 à 24</a:t>
            </a:r>
          </a:p>
          <a:p>
            <a:pPr marL="171360" indent="-171000">
              <a:lnSpc>
                <a:spcPct val="100000"/>
              </a:lnSpc>
              <a:buClr>
                <a:srgbClr val="000000"/>
              </a:buClr>
              <a:buFont typeface="StarSymbol"/>
              <a:buChar char="-"/>
            </a:pPr>
            <a:r>
              <a:rPr lang="fr-BE" sz="2000" b="0" strike="noStrike" spc="-1" dirty="0">
                <a:latin typeface="+mn-lt"/>
              </a:rPr>
              <a:t>Travail en groupe – </a:t>
            </a:r>
            <a:r>
              <a:rPr lang="fr-BE" sz="2000" b="0" strike="noStrike" spc="-1" dirty="0">
                <a:latin typeface="Arial"/>
              </a:rPr>
              <a:t>diapositive 25</a:t>
            </a:r>
          </a:p>
          <a:p>
            <a:pPr marL="171360" indent="-171000">
              <a:lnSpc>
                <a:spcPct val="100000"/>
              </a:lnSpc>
              <a:buClr>
                <a:srgbClr val="000000"/>
              </a:buClr>
              <a:buFont typeface="StarSymbol"/>
              <a:buChar char="-"/>
            </a:pPr>
            <a:r>
              <a:rPr lang="fr-BE" sz="2000" b="0" strike="noStrike" spc="-1" dirty="0">
                <a:latin typeface="+mn-lt"/>
              </a:rPr>
              <a:t>Présentations de groupe et discussion – diapositive 25</a:t>
            </a:r>
            <a:endParaRPr lang="fr-BE" sz="2000" b="0" strike="noStrike" spc="-1" dirty="0">
              <a:latin typeface="Arial"/>
            </a:endParaRPr>
          </a:p>
          <a:p>
            <a:pPr marL="171360" indent="-171000">
              <a:lnSpc>
                <a:spcPct val="100000"/>
              </a:lnSpc>
              <a:buClr>
                <a:srgbClr val="000000"/>
              </a:buClr>
              <a:buFont typeface="StarSymbol"/>
              <a:buChar char="-"/>
            </a:pPr>
            <a:r>
              <a:rPr lang="fr-BE" sz="2000" b="0" strike="noStrike" spc="-1" dirty="0">
                <a:latin typeface="+mn-lt"/>
              </a:rPr>
              <a:t>Synthèse et conseils pour approfondir le sujet – diapositives </a:t>
            </a:r>
            <a:r>
              <a:rPr lang="fr-BE" sz="2000" b="0" strike="noStrike" spc="-1" dirty="0">
                <a:latin typeface="Arial"/>
              </a:rPr>
              <a:t>26 à 34</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dirty="0">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p:nvPr>
        </p:nvSpPr>
        <p:spPr/>
        <p:txBody>
          <a:bodyPr/>
          <a:lstStyle/>
          <a:p>
            <a:pPr algn="r"/>
            <a:fld id="{B6A29499-08EE-4A46-939C-D35A967D2976}" type="slidenum">
              <a:rPr lang="fr-BE" sz="1400" b="0" strike="noStrike" spc="-1" smtClean="0">
                <a:latin typeface="Times New Roman"/>
              </a:rPr>
              <a:t>31</a:t>
            </a:fld>
            <a:endParaRPr lang="fr-BE" sz="1400" b="0" strike="noStrike" spc="-1">
              <a:latin typeface="Times New Roman"/>
            </a:endParaRPr>
          </a:p>
        </p:txBody>
      </p:sp>
    </p:spTree>
    <p:extLst>
      <p:ext uri="{BB962C8B-B14F-4D97-AF65-F5344CB8AC3E}">
        <p14:creationId xmlns:p14="http://schemas.microsoft.com/office/powerpoint/2010/main" val="1977719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p:nvPr>
        </p:nvSpPr>
        <p:spPr/>
        <p:txBody>
          <a:bodyPr/>
          <a:lstStyle/>
          <a:p>
            <a:pPr algn="r"/>
            <a:fld id="{B6A29499-08EE-4A46-939C-D35A967D2976}" type="slidenum">
              <a:rPr lang="fr-BE" sz="1400" b="0" strike="noStrike" spc="-1" smtClean="0">
                <a:latin typeface="Times New Roman"/>
              </a:rPr>
              <a:t>32</a:t>
            </a:fld>
            <a:endParaRPr lang="fr-BE" sz="1400" b="0" strike="noStrike" spc="-1">
              <a:latin typeface="Times New Roman"/>
            </a:endParaRPr>
          </a:p>
        </p:txBody>
      </p:sp>
    </p:spTree>
    <p:extLst>
      <p:ext uri="{BB962C8B-B14F-4D97-AF65-F5344CB8AC3E}">
        <p14:creationId xmlns:p14="http://schemas.microsoft.com/office/powerpoint/2010/main" val="492934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p:nvPr>
        </p:nvSpPr>
        <p:spPr/>
        <p:txBody>
          <a:bodyPr/>
          <a:lstStyle/>
          <a:p>
            <a:pPr algn="r"/>
            <a:fld id="{B6A29499-08EE-4A46-939C-D35A967D2976}" type="slidenum">
              <a:rPr lang="fr-BE" sz="1400" b="0" strike="noStrike" spc="-1" smtClean="0">
                <a:latin typeface="Times New Roman"/>
              </a:rPr>
              <a:t>33</a:t>
            </a:fld>
            <a:endParaRPr lang="fr-BE" sz="1400" b="0" strike="noStrike" spc="-1">
              <a:latin typeface="Times New Roman"/>
            </a:endParaRPr>
          </a:p>
        </p:txBody>
      </p:sp>
    </p:spTree>
    <p:extLst>
      <p:ext uri="{BB962C8B-B14F-4D97-AF65-F5344CB8AC3E}">
        <p14:creationId xmlns:p14="http://schemas.microsoft.com/office/powerpoint/2010/main" val="2538572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p:nvPr>
        </p:nvSpPr>
        <p:spPr/>
        <p:txBody>
          <a:bodyPr/>
          <a:lstStyle/>
          <a:p>
            <a:pPr algn="r"/>
            <a:fld id="{B6A29499-08EE-4A46-939C-D35A967D2976}" type="slidenum">
              <a:rPr lang="fr-BE" sz="1400" b="0" strike="noStrike" spc="-1" smtClean="0">
                <a:latin typeface="Times New Roman"/>
              </a:rPr>
              <a:t>34</a:t>
            </a:fld>
            <a:endParaRPr lang="fr-BE" sz="1400" b="0" strike="noStrike" spc="-1">
              <a:latin typeface="Times New Roman"/>
            </a:endParaRPr>
          </a:p>
        </p:txBody>
      </p:sp>
    </p:spTree>
    <p:extLst>
      <p:ext uri="{BB962C8B-B14F-4D97-AF65-F5344CB8AC3E}">
        <p14:creationId xmlns:p14="http://schemas.microsoft.com/office/powerpoint/2010/main" val="145541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r>
              <a:rPr lang="en-IE" sz="2000" baseline="0" dirty="0"/>
              <a:t>Au programme: des </a:t>
            </a:r>
            <a:r>
              <a:rPr lang="en-IE" sz="2000" baseline="0" dirty="0" err="1"/>
              <a:t>définitions</a:t>
            </a:r>
            <a:r>
              <a:rPr lang="en-IE" sz="2000" baseline="0" dirty="0"/>
              <a:t>, des techniques et </a:t>
            </a:r>
            <a:r>
              <a:rPr lang="en-IE" sz="2000" baseline="0" dirty="0" err="1"/>
              <a:t>quelques</a:t>
            </a:r>
            <a:r>
              <a:rPr lang="en-IE" sz="2000" baseline="0" dirty="0"/>
              <a:t> conseils sur la manière de </a:t>
            </a:r>
            <a:r>
              <a:rPr lang="en-IE" sz="2000" baseline="0" dirty="0" err="1"/>
              <a:t>repérer</a:t>
            </a:r>
            <a:r>
              <a:rPr lang="en-IE" sz="2000" baseline="0" dirty="0"/>
              <a:t> </a:t>
            </a:r>
            <a:r>
              <a:rPr lang="en-IE" sz="2000" baseline="0" dirty="0" err="1"/>
              <a:t>facilement</a:t>
            </a:r>
            <a:r>
              <a:rPr lang="en-IE" sz="2000" baseline="0" dirty="0"/>
              <a:t> la </a:t>
            </a:r>
            <a:r>
              <a:rPr lang="en-IE" sz="2000" baseline="0" dirty="0" err="1"/>
              <a:t>désinformation</a:t>
            </a:r>
            <a:r>
              <a:rPr lang="en-IE" sz="2000" baseline="0" dirty="0"/>
              <a:t>, de </a:t>
            </a:r>
            <a:r>
              <a:rPr lang="en-IE" sz="2000" baseline="0" dirty="0" err="1"/>
              <a:t>s’en</a:t>
            </a:r>
            <a:r>
              <a:rPr lang="en-IE" sz="2000" baseline="0" dirty="0"/>
              <a:t> </a:t>
            </a:r>
            <a:r>
              <a:rPr lang="en-IE" sz="2000" baseline="0" dirty="0" err="1"/>
              <a:t>protéger</a:t>
            </a:r>
            <a:r>
              <a:rPr lang="en-IE" sz="2000" baseline="0" dirty="0"/>
              <a:t> et </a:t>
            </a:r>
            <a:r>
              <a:rPr lang="en-IE" sz="2000" baseline="0" dirty="0" err="1"/>
              <a:t>d’aider</a:t>
            </a:r>
            <a:r>
              <a:rPr lang="en-IE" sz="2000" baseline="0" dirty="0"/>
              <a:t> les </a:t>
            </a:r>
            <a:r>
              <a:rPr lang="en-IE" sz="2000" baseline="0" dirty="0" err="1"/>
              <a:t>autres</a:t>
            </a:r>
            <a:r>
              <a:rPr lang="en-IE" sz="2000" baseline="0" dirty="0"/>
              <a:t> pour </a:t>
            </a:r>
            <a:r>
              <a:rPr lang="en-IE" sz="2000" baseline="0" dirty="0" err="1"/>
              <a:t>qu’ils</a:t>
            </a:r>
            <a:r>
              <a:rPr lang="en-IE" sz="2000" baseline="0" dirty="0"/>
              <a:t> se </a:t>
            </a:r>
            <a:r>
              <a:rPr lang="en-IE" sz="2000" baseline="0" dirty="0" err="1"/>
              <a:t>montrent</a:t>
            </a:r>
            <a:r>
              <a:rPr lang="en-IE" sz="2000" baseline="0" dirty="0"/>
              <a:t> </a:t>
            </a:r>
            <a:r>
              <a:rPr lang="en-IE" sz="2000" baseline="0" dirty="0" err="1"/>
              <a:t>également</a:t>
            </a:r>
            <a:r>
              <a:rPr lang="en-IE" sz="2000" baseline="0" dirty="0"/>
              <a:t> plus </a:t>
            </a:r>
            <a:r>
              <a:rPr lang="en-IE" sz="2000" baseline="0" dirty="0" err="1"/>
              <a:t>vigilants</a:t>
            </a:r>
            <a:r>
              <a:rPr lang="en-IE" sz="2000" baseline="0" dirty="0"/>
              <a:t>!</a:t>
            </a:r>
            <a:endParaRPr lang="fr-BE" sz="2000" dirty="0"/>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algn="just">
              <a:spcAft>
                <a:spcPts val="0"/>
              </a:spcAft>
            </a:pPr>
            <a:r>
              <a:rPr lang="fr-BE" sz="1200" baseline="0" dirty="0">
                <a:effectLst/>
                <a:ea typeface="Calibri" panose="020F0502020204030204" pitchFamily="34" charset="0"/>
              </a:rPr>
              <a:t>QU’EST-CE QUE LA DÉSINFORMATION?</a:t>
            </a:r>
          </a:p>
          <a:p>
            <a:pPr marL="216000" indent="-216000" algn="just">
              <a:lnSpc>
                <a:spcPct val="100000"/>
              </a:lnSpc>
            </a:pPr>
            <a:endParaRPr lang="fr-BE" sz="1200" b="0" strike="noStrike" spc="-1" dirty="0">
              <a:latin typeface="Arial"/>
            </a:endParaRPr>
          </a:p>
          <a:p>
            <a:pPr marL="171450" indent="-171450" algn="just">
              <a:spcAft>
                <a:spcPts val="0"/>
              </a:spcAft>
              <a:buFont typeface="Wingdings" panose="05000000000000000000" pitchFamily="2" charset="2"/>
              <a:buChar char="Ø"/>
            </a:pPr>
            <a:r>
              <a:rPr lang="fr-BE" sz="1200" baseline="0" dirty="0">
                <a:effectLst/>
                <a:ea typeface="Calibri" panose="020F0502020204030204" pitchFamily="34" charset="0"/>
              </a:rPr>
              <a:t>Objectifs d’apprentissage:</a:t>
            </a:r>
          </a:p>
          <a:p>
            <a:pPr marL="171360" indent="-171000" algn="just">
              <a:lnSpc>
                <a:spcPct val="100000"/>
              </a:lnSpc>
              <a:buClr>
                <a:srgbClr val="000000"/>
              </a:buClr>
              <a:buFont typeface="Wingdings" charset="2"/>
              <a:buChar char="-"/>
            </a:pPr>
            <a:r>
              <a:rPr lang="fr-BE" sz="1200" b="0" strike="noStrike" spc="-1" dirty="0">
                <a:latin typeface="Arial"/>
                <a:ea typeface="Calibri"/>
              </a:rPr>
              <a:t>lire </a:t>
            </a:r>
            <a:r>
              <a:rPr lang="fr-BE" sz="1200" baseline="0" dirty="0">
                <a:effectLst/>
                <a:ea typeface="Calibri" panose="020F0502020204030204" pitchFamily="34" charset="0"/>
              </a:rPr>
              <a:t>les définitions et être capable de faire la différence entre les concepts;</a:t>
            </a:r>
            <a:endParaRPr lang="fr-BE" sz="1200" b="0" strike="noStrike" spc="-1" dirty="0">
              <a:latin typeface="Arial"/>
            </a:endParaRPr>
          </a:p>
          <a:p>
            <a:pPr marL="171360" indent="-171000" algn="just">
              <a:lnSpc>
                <a:spcPct val="100000"/>
              </a:lnSpc>
              <a:buClr>
                <a:srgbClr val="000000"/>
              </a:buClr>
              <a:buFont typeface="Wingdings" charset="2"/>
              <a:buChar char="-"/>
            </a:pPr>
            <a:r>
              <a:rPr lang="en-IE" sz="1200" b="0" strike="noStrike" spc="-1" dirty="0" err="1">
                <a:solidFill>
                  <a:srgbClr val="000000"/>
                </a:solidFill>
                <a:latin typeface="Arial"/>
                <a:ea typeface="Calibri"/>
              </a:rPr>
              <a:t>évaluer</a:t>
            </a:r>
            <a:r>
              <a:rPr lang="en-IE" sz="1200" b="0" strike="noStrike" spc="-1" dirty="0">
                <a:solidFill>
                  <a:srgbClr val="000000"/>
                </a:solidFill>
                <a:latin typeface="Arial"/>
                <a:ea typeface="Calibri"/>
              </a:rPr>
              <a:t> </a:t>
            </a:r>
            <a:r>
              <a:rPr lang="en-IE" sz="1200" kern="1200" baseline="0" dirty="0">
                <a:solidFill>
                  <a:schemeClr val="tx1"/>
                </a:solidFill>
                <a:effectLst/>
              </a:rPr>
              <a:t>les dangers de </a:t>
            </a:r>
            <a:r>
              <a:rPr lang="en-IE" sz="1200" kern="1200" baseline="0" dirty="0" err="1">
                <a:solidFill>
                  <a:schemeClr val="tx1"/>
                </a:solidFill>
                <a:effectLst/>
              </a:rPr>
              <a:t>chaque</a:t>
            </a:r>
            <a:r>
              <a:rPr lang="en-IE" sz="1200" kern="1200" baseline="0" dirty="0">
                <a:solidFill>
                  <a:schemeClr val="tx1"/>
                </a:solidFill>
                <a:effectLst/>
              </a:rPr>
              <a:t> étude de </a:t>
            </a:r>
            <a:r>
              <a:rPr lang="en-IE" sz="1200" kern="1200" baseline="0" dirty="0" err="1">
                <a:solidFill>
                  <a:schemeClr val="tx1"/>
                </a:solidFill>
                <a:effectLst/>
              </a:rPr>
              <a:t>cas</a:t>
            </a:r>
            <a:r>
              <a:rPr lang="en-IE" sz="1200" kern="1200" baseline="0" dirty="0">
                <a:solidFill>
                  <a:schemeClr val="tx1"/>
                </a:solidFill>
                <a:effectLst/>
              </a:rPr>
              <a:t> et </a:t>
            </a:r>
            <a:r>
              <a:rPr lang="en-IE" sz="1200" kern="1200" baseline="0" dirty="0" err="1">
                <a:solidFill>
                  <a:schemeClr val="tx1"/>
                </a:solidFill>
                <a:effectLst/>
              </a:rPr>
              <a:t>déterminer</a:t>
            </a:r>
            <a:r>
              <a:rPr lang="en-IE" sz="1200" kern="1200" baseline="0" dirty="0">
                <a:solidFill>
                  <a:schemeClr val="tx1"/>
                </a:solidFill>
                <a:effectLst/>
              </a:rPr>
              <a:t> dans quelle </a:t>
            </a:r>
            <a:r>
              <a:rPr lang="en-IE" sz="1200" kern="1200" baseline="0" dirty="0" err="1">
                <a:solidFill>
                  <a:schemeClr val="tx1"/>
                </a:solidFill>
                <a:effectLst/>
              </a:rPr>
              <a:t>mesure</a:t>
            </a:r>
            <a:r>
              <a:rPr lang="en-IE" sz="1200" kern="1200" baseline="0" dirty="0">
                <a:solidFill>
                  <a:schemeClr val="tx1"/>
                </a:solidFill>
                <a:effectLst/>
              </a:rPr>
              <a:t> </a:t>
            </a:r>
            <a:r>
              <a:rPr lang="en-IE" sz="1200" kern="1200" baseline="0" dirty="0" err="1">
                <a:solidFill>
                  <a:schemeClr val="tx1"/>
                </a:solidFill>
                <a:effectLst/>
              </a:rPr>
              <a:t>elle</a:t>
            </a:r>
            <a:r>
              <a:rPr lang="en-IE" sz="1200" kern="1200" baseline="0" dirty="0">
                <a:solidFill>
                  <a:schemeClr val="tx1"/>
                </a:solidFill>
                <a:effectLst/>
              </a:rPr>
              <a:t> </a:t>
            </a:r>
            <a:r>
              <a:rPr lang="en-IE" sz="1200" kern="1200" baseline="0" dirty="0" err="1">
                <a:solidFill>
                  <a:schemeClr val="tx1"/>
                </a:solidFill>
                <a:effectLst/>
              </a:rPr>
              <a:t>pourrait</a:t>
            </a:r>
            <a:r>
              <a:rPr lang="en-IE" sz="1200" kern="1200" baseline="0" dirty="0">
                <a:solidFill>
                  <a:schemeClr val="tx1"/>
                </a:solidFill>
                <a:effectLst/>
              </a:rPr>
              <a:t> </a:t>
            </a:r>
            <a:r>
              <a:rPr lang="en-IE" sz="1200" kern="1200" baseline="0" dirty="0" err="1">
                <a:solidFill>
                  <a:schemeClr val="tx1"/>
                </a:solidFill>
                <a:effectLst/>
              </a:rPr>
              <a:t>être</a:t>
            </a:r>
            <a:r>
              <a:rPr lang="en-IE" sz="1200" kern="1200" baseline="0" dirty="0">
                <a:solidFill>
                  <a:schemeClr val="tx1"/>
                </a:solidFill>
                <a:effectLst/>
              </a:rPr>
              <a:t> </a:t>
            </a:r>
            <a:r>
              <a:rPr lang="en-IE" sz="1200" kern="1200" baseline="0" dirty="0" err="1">
                <a:solidFill>
                  <a:schemeClr val="tx1"/>
                </a:solidFill>
                <a:effectLst/>
              </a:rPr>
              <a:t>utilisée</a:t>
            </a:r>
            <a:r>
              <a:rPr lang="en-IE" sz="1200" kern="1200" baseline="0" dirty="0">
                <a:solidFill>
                  <a:schemeClr val="tx1"/>
                </a:solidFill>
                <a:effectLst/>
              </a:rPr>
              <a:t> pour </a:t>
            </a:r>
            <a:r>
              <a:rPr lang="en-IE" sz="1200" kern="1200" baseline="0" dirty="0" err="1">
                <a:solidFill>
                  <a:schemeClr val="tx1"/>
                </a:solidFill>
                <a:effectLst/>
              </a:rPr>
              <a:t>répandre</a:t>
            </a:r>
            <a:r>
              <a:rPr lang="en-IE" sz="1200" kern="1200" baseline="0" dirty="0">
                <a:solidFill>
                  <a:schemeClr val="tx1"/>
                </a:solidFill>
                <a:effectLst/>
              </a:rPr>
              <a:t> la </a:t>
            </a:r>
            <a:r>
              <a:rPr lang="en-IE" sz="1200" kern="1200" baseline="0" dirty="0" err="1">
                <a:solidFill>
                  <a:schemeClr val="tx1"/>
                </a:solidFill>
                <a:effectLst/>
              </a:rPr>
              <a:t>désinformation</a:t>
            </a:r>
            <a:r>
              <a:rPr lang="en-IE" sz="1200" kern="1200" baseline="0" dirty="0">
                <a:solidFill>
                  <a:schemeClr val="tx1"/>
                </a:solidFill>
                <a:effectLst/>
              </a:rPr>
              <a:t>;</a:t>
            </a:r>
            <a:endParaRPr lang="fr-BE" sz="1200" b="0" strike="noStrike" spc="-1" dirty="0">
              <a:latin typeface="Arial"/>
            </a:endParaRPr>
          </a:p>
          <a:p>
            <a:pPr marL="171360" indent="-171000" algn="just">
              <a:lnSpc>
                <a:spcPct val="100000"/>
              </a:lnSpc>
              <a:buClr>
                <a:srgbClr val="000000"/>
              </a:buClr>
              <a:buFont typeface="Wingdings" charset="2"/>
              <a:buChar char="-"/>
            </a:pPr>
            <a:r>
              <a:rPr lang="fr-BE" sz="1200" b="0" strike="noStrike" spc="-1" dirty="0">
                <a:solidFill>
                  <a:srgbClr val="000000"/>
                </a:solidFill>
                <a:latin typeface="Arial"/>
                <a:ea typeface="Calibri"/>
              </a:rPr>
              <a:t>souligner </a:t>
            </a:r>
            <a:r>
              <a:rPr lang="fr-BE" sz="1200" kern="1200" dirty="0">
                <a:solidFill>
                  <a:schemeClr val="tx1"/>
                </a:solidFill>
                <a:effectLst/>
              </a:rPr>
              <a:t>l’importance des valeurs suivantes: la promotion de la liberté et du pluralisme des médias, le respect des droits fondamentaux, tels que la liberté d’expression, et la volonté de ne pas créer un «ministère de la vérité».</a:t>
            </a:r>
            <a:endParaRPr lang="fr-BE" sz="1200" b="0" strike="noStrike" spc="-1" dirty="0">
              <a:latin typeface="Arial"/>
            </a:endParaRPr>
          </a:p>
          <a:p>
            <a:pPr algn="just">
              <a:lnSpc>
                <a:spcPct val="100000"/>
              </a:lnSpc>
            </a:pPr>
            <a:endParaRPr lang="fr-BE" sz="1200" b="0" strike="noStrike" spc="-1" dirty="0">
              <a:latin typeface="Arial"/>
            </a:endParaRPr>
          </a:p>
          <a:p>
            <a:pPr algn="just">
              <a:spcAft>
                <a:spcPts val="0"/>
              </a:spcAft>
            </a:pPr>
            <a:r>
              <a:rPr lang="en-GB" sz="1200" dirty="0" err="1">
                <a:effectLst/>
                <a:ea typeface="Calibri" panose="020F0502020204030204" pitchFamily="34" charset="0"/>
              </a:rPr>
              <a:t>Demandez</a:t>
            </a:r>
            <a:r>
              <a:rPr lang="en-GB" sz="1200" dirty="0">
                <a:effectLst/>
                <a:ea typeface="Calibri" panose="020F0502020204030204" pitchFamily="34" charset="0"/>
              </a:rPr>
              <a:t> aux </a:t>
            </a:r>
            <a:r>
              <a:rPr lang="en-GB" sz="1200" dirty="0" err="1">
                <a:effectLst/>
                <a:ea typeface="Calibri" panose="020F0502020204030204" pitchFamily="34" charset="0"/>
              </a:rPr>
              <a:t>élèves</a:t>
            </a:r>
            <a:r>
              <a:rPr lang="en-GB" sz="1200" dirty="0">
                <a:effectLst/>
                <a:ea typeface="Calibri" panose="020F0502020204030204" pitchFamily="34" charset="0"/>
              </a:rPr>
              <a:t> </a:t>
            </a:r>
            <a:r>
              <a:rPr lang="en-GB" sz="1200" dirty="0" err="1">
                <a:effectLst/>
                <a:ea typeface="Calibri" panose="020F0502020204030204" pitchFamily="34" charset="0"/>
              </a:rPr>
              <a:t>s’ils</a:t>
            </a:r>
            <a:r>
              <a:rPr lang="en-GB" sz="1200" dirty="0">
                <a:effectLst/>
                <a:ea typeface="Calibri" panose="020F0502020204030204" pitchFamily="34" charset="0"/>
              </a:rPr>
              <a:t> </a:t>
            </a:r>
            <a:r>
              <a:rPr lang="en-GB" sz="1200" dirty="0" err="1">
                <a:effectLst/>
                <a:ea typeface="Calibri" panose="020F0502020204030204" pitchFamily="34" charset="0"/>
              </a:rPr>
              <a:t>savent</a:t>
            </a:r>
            <a:r>
              <a:rPr lang="en-GB" sz="1200" dirty="0">
                <a:effectLst/>
                <a:ea typeface="Calibri" panose="020F0502020204030204" pitchFamily="34" charset="0"/>
              </a:rPr>
              <a:t> </a:t>
            </a:r>
            <a:r>
              <a:rPr lang="en-GB" sz="1200" dirty="0" err="1">
                <a:effectLst/>
                <a:ea typeface="Calibri" panose="020F0502020204030204" pitchFamily="34" charset="0"/>
              </a:rPr>
              <a:t>ce</a:t>
            </a:r>
            <a:r>
              <a:rPr lang="en-GB" sz="1200" dirty="0">
                <a:effectLst/>
                <a:ea typeface="Calibri" panose="020F0502020204030204" pitchFamily="34" charset="0"/>
              </a:rPr>
              <a:t> </a:t>
            </a:r>
            <a:r>
              <a:rPr lang="en-GB" sz="1200" dirty="0" err="1">
                <a:effectLst/>
                <a:ea typeface="Calibri" panose="020F0502020204030204" pitchFamily="34" charset="0"/>
              </a:rPr>
              <a:t>qu’est</a:t>
            </a:r>
            <a:r>
              <a:rPr lang="en-GB" sz="1200" dirty="0">
                <a:effectLst/>
                <a:ea typeface="Calibri" panose="020F0502020204030204" pitchFamily="34" charset="0"/>
              </a:rPr>
              <a:t> la </a:t>
            </a:r>
            <a:r>
              <a:rPr lang="en-GB" sz="1200" dirty="0" err="1">
                <a:effectLst/>
                <a:ea typeface="Calibri" panose="020F0502020204030204" pitchFamily="34" charset="0"/>
              </a:rPr>
              <a:t>désinformation</a:t>
            </a:r>
            <a:r>
              <a:rPr lang="en-GB" sz="1200" dirty="0">
                <a:effectLst/>
                <a:ea typeface="Calibri" panose="020F0502020204030204" pitchFamily="34" charset="0"/>
              </a:rPr>
              <a:t>. </a:t>
            </a:r>
            <a:r>
              <a:rPr lang="en-GB" sz="1200" dirty="0" err="1">
                <a:effectLst/>
                <a:ea typeface="Calibri" panose="020F0502020204030204" pitchFamily="34" charset="0"/>
              </a:rPr>
              <a:t>Comparez</a:t>
            </a:r>
            <a:r>
              <a:rPr lang="en-GB" sz="1200" dirty="0">
                <a:effectLst/>
                <a:ea typeface="Calibri" panose="020F0502020204030204" pitchFamily="34" charset="0"/>
              </a:rPr>
              <a:t> </a:t>
            </a:r>
            <a:r>
              <a:rPr lang="en-GB" sz="1200" dirty="0" err="1">
                <a:effectLst/>
                <a:ea typeface="Calibri" panose="020F0502020204030204" pitchFamily="34" charset="0"/>
              </a:rPr>
              <a:t>leurs</a:t>
            </a:r>
            <a:r>
              <a:rPr lang="en-GB" sz="1200" dirty="0">
                <a:effectLst/>
                <a:ea typeface="Calibri" panose="020F0502020204030204" pitchFamily="34" charset="0"/>
              </a:rPr>
              <a:t> </a:t>
            </a:r>
            <a:r>
              <a:rPr lang="en-GB" sz="1200" dirty="0" err="1">
                <a:effectLst/>
                <a:ea typeface="Calibri" panose="020F0502020204030204" pitchFamily="34" charset="0"/>
              </a:rPr>
              <a:t>exemples</a:t>
            </a:r>
            <a:r>
              <a:rPr lang="en-GB" sz="1200" dirty="0">
                <a:effectLst/>
                <a:ea typeface="Calibri" panose="020F0502020204030204" pitchFamily="34" charset="0"/>
              </a:rPr>
              <a:t> aux </a:t>
            </a:r>
            <a:r>
              <a:rPr lang="en-GB" sz="1200" dirty="0" err="1">
                <a:effectLst/>
                <a:ea typeface="Calibri" panose="020F0502020204030204" pitchFamily="34" charset="0"/>
              </a:rPr>
              <a:t>définitions</a:t>
            </a:r>
            <a:r>
              <a:rPr lang="en-GB" sz="1200" dirty="0">
                <a:effectLst/>
                <a:ea typeface="Calibri" panose="020F0502020204030204" pitchFamily="34" charset="0"/>
              </a:rPr>
              <a:t>. </a:t>
            </a:r>
            <a:r>
              <a:rPr lang="en-GB" sz="1200" dirty="0" err="1">
                <a:effectLst/>
                <a:ea typeface="Calibri" panose="020F0502020204030204" pitchFamily="34" charset="0"/>
              </a:rPr>
              <a:t>Sont-ils</a:t>
            </a:r>
            <a:r>
              <a:rPr lang="en-GB" sz="1200" dirty="0">
                <a:effectLst/>
                <a:ea typeface="Calibri" panose="020F0502020204030204" pitchFamily="34" charset="0"/>
              </a:rPr>
              <a:t> </a:t>
            </a:r>
            <a:r>
              <a:rPr lang="en-GB" sz="1200" dirty="0" err="1">
                <a:effectLst/>
                <a:ea typeface="Calibri" panose="020F0502020204030204" pitchFamily="34" charset="0"/>
              </a:rPr>
              <a:t>véritablement</a:t>
            </a:r>
            <a:r>
              <a:rPr lang="en-GB" sz="1200" dirty="0">
                <a:effectLst/>
                <a:ea typeface="Calibri" panose="020F0502020204030204" pitchFamily="34" charset="0"/>
              </a:rPr>
              <a:t> des </a:t>
            </a:r>
            <a:r>
              <a:rPr lang="en-GB" sz="1200" dirty="0" err="1">
                <a:effectLst/>
                <a:ea typeface="Calibri" panose="020F0502020204030204" pitchFamily="34" charset="0"/>
              </a:rPr>
              <a:t>exemples</a:t>
            </a:r>
            <a:r>
              <a:rPr lang="en-GB" sz="1200" dirty="0">
                <a:effectLst/>
                <a:ea typeface="Calibri" panose="020F0502020204030204" pitchFamily="34" charset="0"/>
              </a:rPr>
              <a:t> de </a:t>
            </a:r>
            <a:r>
              <a:rPr lang="en-GB" sz="1200" dirty="0" err="1">
                <a:effectLst/>
                <a:ea typeface="Calibri" panose="020F0502020204030204" pitchFamily="34" charset="0"/>
              </a:rPr>
              <a:t>désinformation</a:t>
            </a:r>
            <a:r>
              <a:rPr lang="en-GB" sz="1200" dirty="0">
                <a:effectLst/>
                <a:ea typeface="Calibri" panose="020F0502020204030204" pitchFamily="34" charset="0"/>
              </a:rPr>
              <a:t>?</a:t>
            </a:r>
          </a:p>
          <a:p>
            <a:pPr algn="just">
              <a:spcAft>
                <a:spcPts val="0"/>
              </a:spcAft>
            </a:pPr>
            <a:r>
              <a:rPr lang="en-GB" sz="1200" dirty="0">
                <a:effectLst/>
                <a:ea typeface="Calibri" panose="020F0502020204030204" pitchFamily="34" charset="0"/>
              </a:rPr>
              <a:t>Si non, que </a:t>
            </a:r>
            <a:r>
              <a:rPr lang="en-GB" sz="1200" dirty="0" err="1">
                <a:effectLst/>
                <a:ea typeface="Calibri" panose="020F0502020204030204" pitchFamily="34" charset="0"/>
              </a:rPr>
              <a:t>sont-ils</a:t>
            </a:r>
            <a:r>
              <a:rPr lang="en-GB" sz="1200" dirty="0">
                <a:effectLst/>
                <a:ea typeface="Calibri" panose="020F0502020204030204" pitchFamily="34" charset="0"/>
              </a:rPr>
              <a:t>? (Par </a:t>
            </a:r>
            <a:r>
              <a:rPr lang="en-GB" sz="1200" dirty="0" err="1">
                <a:effectLst/>
                <a:ea typeface="Calibri" panose="020F0502020204030204" pitchFamily="34" charset="0"/>
              </a:rPr>
              <a:t>exemple</a:t>
            </a:r>
            <a:r>
              <a:rPr lang="en-GB" sz="1200" dirty="0">
                <a:effectLst/>
                <a:ea typeface="Calibri" panose="020F0502020204030204" pitchFamily="34" charset="0"/>
              </a:rPr>
              <a:t>, des </a:t>
            </a:r>
            <a:r>
              <a:rPr lang="en-GB" sz="1200" dirty="0" err="1">
                <a:effectLst/>
                <a:ea typeface="Calibri" panose="020F0502020204030204" pitchFamily="34" charset="0"/>
              </a:rPr>
              <a:t>nouvelles</a:t>
            </a:r>
            <a:r>
              <a:rPr lang="en-GB" sz="1200" dirty="0">
                <a:effectLst/>
                <a:ea typeface="Calibri" panose="020F0502020204030204" pitchFamily="34" charset="0"/>
              </a:rPr>
              <a:t> </a:t>
            </a:r>
            <a:r>
              <a:rPr lang="en-GB" sz="1200" dirty="0" err="1">
                <a:effectLst/>
                <a:ea typeface="Calibri" panose="020F0502020204030204" pitchFamily="34" charset="0"/>
              </a:rPr>
              <a:t>ou</a:t>
            </a:r>
            <a:r>
              <a:rPr lang="en-GB" sz="1200" dirty="0">
                <a:effectLst/>
                <a:ea typeface="Calibri" panose="020F0502020204030204" pitchFamily="34" charset="0"/>
              </a:rPr>
              <a:t> opinions </a:t>
            </a:r>
            <a:r>
              <a:rPr lang="en-GB" sz="1200" dirty="0" err="1">
                <a:effectLst/>
                <a:ea typeface="Calibri" panose="020F0502020204030204" pitchFamily="34" charset="0"/>
              </a:rPr>
              <a:t>désagréables</a:t>
            </a:r>
            <a:r>
              <a:rPr lang="en-GB" sz="1200" dirty="0">
                <a:effectLst/>
                <a:ea typeface="Calibri" panose="020F0502020204030204" pitchFamily="34" charset="0"/>
              </a:rPr>
              <a:t>, du marketing, des </a:t>
            </a:r>
            <a:r>
              <a:rPr lang="en-GB" sz="1200" dirty="0" err="1">
                <a:effectLst/>
                <a:ea typeface="Calibri" panose="020F0502020204030204" pitchFamily="34" charset="0"/>
              </a:rPr>
              <a:t>erreurs</a:t>
            </a:r>
            <a:r>
              <a:rPr lang="en-GB" dirty="0">
                <a:ea typeface="Calibri" panose="020F0502020204030204" pitchFamily="34" charset="0"/>
              </a:rPr>
              <a:t> </a:t>
            </a:r>
            <a:r>
              <a:rPr lang="en-GB" dirty="0" err="1">
                <a:ea typeface="Calibri" panose="020F0502020204030204" pitchFamily="34" charset="0"/>
              </a:rPr>
              <a:t>ou</a:t>
            </a:r>
            <a:r>
              <a:rPr lang="en-GB" sz="1200" dirty="0">
                <a:effectLst/>
                <a:ea typeface="Calibri" panose="020F0502020204030204" pitchFamily="34" charset="0"/>
              </a:rPr>
              <a:t> des </a:t>
            </a:r>
            <a:r>
              <a:rPr lang="en-GB" sz="1200" dirty="0" err="1">
                <a:effectLst/>
                <a:ea typeface="Calibri" panose="020F0502020204030204" pitchFamily="34" charset="0"/>
              </a:rPr>
              <a:t>malentendus</a:t>
            </a:r>
            <a:r>
              <a:rPr lang="en-GB" sz="1200" dirty="0">
                <a:effectLst/>
                <a:ea typeface="Calibri" panose="020F0502020204030204" pitchFamily="34" charset="0"/>
              </a:rPr>
              <a:t>.)</a:t>
            </a:r>
          </a:p>
          <a:p>
            <a:pPr algn="just">
              <a:lnSpc>
                <a:spcPct val="100000"/>
              </a:lnSpc>
            </a:pPr>
            <a:endParaRPr lang="fr-BE" sz="1200" b="0" strike="noStrike" spc="-1" dirty="0">
              <a:latin typeface="Arial"/>
            </a:endParaRPr>
          </a:p>
          <a:p>
            <a:r>
              <a:rPr lang="en-GB" sz="1200" b="1" kern="1200" dirty="0">
                <a:solidFill>
                  <a:schemeClr val="tx1"/>
                </a:solidFill>
                <a:effectLst/>
              </a:rPr>
              <a:t>Opinion </a:t>
            </a:r>
            <a:r>
              <a:rPr lang="en-GB" sz="1200" b="1" kern="1200" dirty="0" err="1">
                <a:solidFill>
                  <a:schemeClr val="tx1"/>
                </a:solidFill>
                <a:effectLst/>
              </a:rPr>
              <a:t>ou</a:t>
            </a:r>
            <a:r>
              <a:rPr lang="en-GB" sz="1200" b="1" kern="1200" dirty="0">
                <a:solidFill>
                  <a:schemeClr val="tx1"/>
                </a:solidFill>
                <a:effectLst/>
              </a:rPr>
              <a:t> fait?</a:t>
            </a:r>
            <a:r>
              <a:rPr lang="en-GB" sz="1200" b="0" kern="1200" dirty="0">
                <a:solidFill>
                  <a:schemeClr val="tx1"/>
                </a:solidFill>
                <a:effectLst/>
              </a:rPr>
              <a:t> </a:t>
            </a:r>
            <a:r>
              <a:rPr lang="en-GB" sz="1200" b="0" kern="1200" dirty="0" err="1">
                <a:solidFill>
                  <a:schemeClr val="tx1"/>
                </a:solidFill>
                <a:effectLst/>
              </a:rPr>
              <a:t>Établissez</a:t>
            </a:r>
            <a:r>
              <a:rPr lang="en-GB" sz="1200" b="0" kern="1200" dirty="0">
                <a:solidFill>
                  <a:schemeClr val="tx1"/>
                </a:solidFill>
                <a:effectLst/>
              </a:rPr>
              <a:t> la </a:t>
            </a:r>
            <a:r>
              <a:rPr lang="en-GB" sz="1200" b="0" kern="1200" dirty="0" err="1">
                <a:solidFill>
                  <a:schemeClr val="tx1"/>
                </a:solidFill>
                <a:effectLst/>
              </a:rPr>
              <a:t>différence</a:t>
            </a:r>
            <a:r>
              <a:rPr lang="en-GB" sz="1200" b="0" kern="1200" dirty="0">
                <a:solidFill>
                  <a:schemeClr val="tx1"/>
                </a:solidFill>
                <a:effectLst/>
              </a:rPr>
              <a:t> entre </a:t>
            </a:r>
            <a:r>
              <a:rPr lang="en-GB" sz="1200" b="0" kern="1200" dirty="0" err="1">
                <a:solidFill>
                  <a:schemeClr val="tx1"/>
                </a:solidFill>
                <a:effectLst/>
              </a:rPr>
              <a:t>une</a:t>
            </a:r>
            <a:r>
              <a:rPr lang="en-GB" sz="1200" b="0" kern="1200" dirty="0">
                <a:solidFill>
                  <a:schemeClr val="tx1"/>
                </a:solidFill>
                <a:effectLst/>
              </a:rPr>
              <a:t> opinion et un fait.</a:t>
            </a:r>
            <a:endParaRPr lang="fr-BE" sz="1200" b="0" kern="1200" dirty="0">
              <a:solidFill>
                <a:schemeClr val="tx1"/>
              </a:solidFill>
              <a:effectLst/>
            </a:endParaRPr>
          </a:p>
          <a:p>
            <a:r>
              <a:rPr lang="en-GB" sz="1200" kern="1200" dirty="0" err="1">
                <a:solidFill>
                  <a:schemeClr val="tx1"/>
                </a:solidFill>
                <a:effectLst/>
              </a:rPr>
              <a:t>Qu’est-ce</a:t>
            </a:r>
            <a:r>
              <a:rPr lang="en-GB" dirty="0"/>
              <a:t> </a:t>
            </a:r>
            <a:r>
              <a:rPr lang="en-GB" sz="1200" kern="1200" dirty="0" err="1">
                <a:solidFill>
                  <a:schemeClr val="tx1"/>
                </a:solidFill>
                <a:effectLst/>
              </a:rPr>
              <a:t>qu’un</a:t>
            </a:r>
            <a:r>
              <a:rPr lang="en-GB" sz="1200" kern="1200" dirty="0">
                <a:solidFill>
                  <a:schemeClr val="tx1"/>
                </a:solidFill>
                <a:effectLst/>
              </a:rPr>
              <a:t> fait? Les faits </a:t>
            </a:r>
            <a:r>
              <a:rPr lang="en-GB" sz="1200" kern="1200" dirty="0" err="1">
                <a:solidFill>
                  <a:schemeClr val="tx1"/>
                </a:solidFill>
                <a:effectLst/>
              </a:rPr>
              <a:t>peuvent</a:t>
            </a:r>
            <a:r>
              <a:rPr lang="en-GB" sz="1200" kern="1200" dirty="0">
                <a:solidFill>
                  <a:schemeClr val="tx1"/>
                </a:solidFill>
                <a:effectLst/>
              </a:rPr>
              <a:t> </a:t>
            </a:r>
            <a:r>
              <a:rPr lang="en-GB" sz="1200" kern="1200" dirty="0" err="1">
                <a:solidFill>
                  <a:schemeClr val="tx1"/>
                </a:solidFill>
                <a:effectLst/>
              </a:rPr>
              <a:t>être</a:t>
            </a:r>
            <a:r>
              <a:rPr lang="en-GB" sz="1200" kern="1200" dirty="0">
                <a:solidFill>
                  <a:schemeClr val="tx1"/>
                </a:solidFill>
                <a:effectLst/>
              </a:rPr>
              <a:t> </a:t>
            </a:r>
            <a:r>
              <a:rPr lang="en-GB" sz="1200" kern="1200" dirty="0" err="1">
                <a:solidFill>
                  <a:schemeClr val="tx1"/>
                </a:solidFill>
                <a:effectLst/>
              </a:rPr>
              <a:t>vérifiés</a:t>
            </a:r>
            <a:r>
              <a:rPr lang="en-GB" sz="1200" kern="1200" dirty="0">
                <a:solidFill>
                  <a:schemeClr val="tx1"/>
                </a:solidFill>
                <a:effectLst/>
              </a:rPr>
              <a:t> et </a:t>
            </a:r>
            <a:r>
              <a:rPr lang="en-GB" sz="1200" kern="1200" dirty="0" err="1">
                <a:solidFill>
                  <a:schemeClr val="tx1"/>
                </a:solidFill>
                <a:effectLst/>
              </a:rPr>
              <a:t>appuyés</a:t>
            </a:r>
            <a:r>
              <a:rPr lang="en-GB" sz="1200" kern="1200" dirty="0">
                <a:solidFill>
                  <a:schemeClr val="tx1"/>
                </a:solidFill>
                <a:effectLst/>
              </a:rPr>
              <a:t> par des </a:t>
            </a:r>
            <a:r>
              <a:rPr lang="en-GB" sz="1200" kern="1200" dirty="0" err="1">
                <a:solidFill>
                  <a:schemeClr val="tx1"/>
                </a:solidFill>
                <a:effectLst/>
              </a:rPr>
              <a:t>preuves</a:t>
            </a:r>
            <a:r>
              <a:rPr lang="en-GB" sz="1200" kern="1200" dirty="0">
                <a:solidFill>
                  <a:schemeClr val="tx1"/>
                </a:solidFill>
                <a:effectLst/>
              </a:rPr>
              <a:t>.</a:t>
            </a:r>
            <a:endParaRPr lang="fr-BE" sz="1200" kern="1200" dirty="0">
              <a:solidFill>
                <a:schemeClr val="tx1"/>
              </a:solidFill>
              <a:effectLst/>
            </a:endParaRPr>
          </a:p>
          <a:p>
            <a:r>
              <a:rPr lang="en-GB" sz="1200" kern="1200" dirty="0" err="1">
                <a:solidFill>
                  <a:schemeClr val="tx1"/>
                </a:solidFill>
                <a:effectLst/>
              </a:rPr>
              <a:t>Qu’est-ce</a:t>
            </a:r>
            <a:r>
              <a:rPr lang="en-GB" sz="1200" kern="1200" dirty="0">
                <a:solidFill>
                  <a:schemeClr val="tx1"/>
                </a:solidFill>
                <a:effectLst/>
              </a:rPr>
              <a:t> </a:t>
            </a:r>
            <a:r>
              <a:rPr lang="en-GB" sz="1200" kern="1200" dirty="0" err="1">
                <a:solidFill>
                  <a:schemeClr val="tx1"/>
                </a:solidFill>
                <a:effectLst/>
              </a:rPr>
              <a:t>qu’une</a:t>
            </a:r>
            <a:r>
              <a:rPr lang="en-GB" sz="1200" kern="1200" dirty="0">
                <a:solidFill>
                  <a:schemeClr val="tx1"/>
                </a:solidFill>
                <a:effectLst/>
              </a:rPr>
              <a:t> opinion? Les opinions </a:t>
            </a:r>
            <a:r>
              <a:rPr lang="en-GB" sz="1200" kern="1200" dirty="0" err="1">
                <a:solidFill>
                  <a:schemeClr val="tx1"/>
                </a:solidFill>
                <a:effectLst/>
              </a:rPr>
              <a:t>sont</a:t>
            </a:r>
            <a:r>
              <a:rPr lang="en-GB" sz="1200" kern="1200" dirty="0">
                <a:solidFill>
                  <a:schemeClr val="tx1"/>
                </a:solidFill>
                <a:effectLst/>
              </a:rPr>
              <a:t> </a:t>
            </a:r>
            <a:r>
              <a:rPr lang="en-GB" sz="1200" kern="1200" dirty="0" err="1">
                <a:solidFill>
                  <a:schemeClr val="tx1"/>
                </a:solidFill>
                <a:effectLst/>
              </a:rPr>
              <a:t>fondées</a:t>
            </a:r>
            <a:r>
              <a:rPr lang="en-GB" sz="1200" kern="1200" dirty="0">
                <a:solidFill>
                  <a:schemeClr val="tx1"/>
                </a:solidFill>
                <a:effectLst/>
              </a:rPr>
              <a:t> sur des </a:t>
            </a:r>
            <a:r>
              <a:rPr lang="en-GB" sz="1200" kern="1200" dirty="0" err="1">
                <a:solidFill>
                  <a:schemeClr val="tx1"/>
                </a:solidFill>
                <a:effectLst/>
              </a:rPr>
              <a:t>croyances</a:t>
            </a:r>
            <a:r>
              <a:rPr lang="en-GB" sz="1200" kern="1200" dirty="0">
                <a:solidFill>
                  <a:schemeClr val="tx1"/>
                </a:solidFill>
                <a:effectLst/>
              </a:rPr>
              <a:t> </a:t>
            </a:r>
            <a:r>
              <a:rPr lang="en-GB" sz="1200" kern="1200" dirty="0" err="1">
                <a:solidFill>
                  <a:schemeClr val="tx1"/>
                </a:solidFill>
                <a:effectLst/>
              </a:rPr>
              <a:t>ou</a:t>
            </a:r>
            <a:r>
              <a:rPr lang="en-GB" sz="1200" kern="1200" dirty="0">
                <a:solidFill>
                  <a:schemeClr val="tx1"/>
                </a:solidFill>
                <a:effectLst/>
              </a:rPr>
              <a:t> des points de </a:t>
            </a:r>
            <a:r>
              <a:rPr lang="en-GB" sz="1200" kern="1200" dirty="0" err="1">
                <a:solidFill>
                  <a:schemeClr val="tx1"/>
                </a:solidFill>
                <a:effectLst/>
              </a:rPr>
              <a:t>vue</a:t>
            </a:r>
            <a:r>
              <a:rPr lang="en-GB" sz="1200" kern="1200" dirty="0">
                <a:solidFill>
                  <a:schemeClr val="tx1"/>
                </a:solidFill>
                <a:effectLst/>
              </a:rPr>
              <a:t>, pas sur des </a:t>
            </a:r>
            <a:r>
              <a:rPr lang="en-GB" sz="1200" kern="1200" dirty="0" err="1">
                <a:solidFill>
                  <a:schemeClr val="tx1"/>
                </a:solidFill>
                <a:effectLst/>
              </a:rPr>
              <a:t>preuves</a:t>
            </a:r>
            <a:r>
              <a:rPr lang="en-GB" sz="1200" kern="1200" dirty="0">
                <a:solidFill>
                  <a:schemeClr val="tx1"/>
                </a:solidFill>
                <a:effectLst/>
              </a:rPr>
              <a:t> </a:t>
            </a:r>
            <a:r>
              <a:rPr lang="en-GB" sz="1200" kern="1200" dirty="0" err="1">
                <a:solidFill>
                  <a:schemeClr val="tx1"/>
                </a:solidFill>
                <a:effectLst/>
              </a:rPr>
              <a:t>vérifiables</a:t>
            </a:r>
            <a:r>
              <a:rPr lang="en-GB" sz="1200" kern="1200" dirty="0">
                <a:solidFill>
                  <a:schemeClr val="tx1"/>
                </a:solidFill>
                <a:effectLst/>
              </a:rPr>
              <a:t>. </a:t>
            </a:r>
            <a:r>
              <a:rPr lang="en-GB" sz="1200" kern="1200" dirty="0" err="1">
                <a:solidFill>
                  <a:schemeClr val="tx1"/>
                </a:solidFill>
                <a:effectLst/>
              </a:rPr>
              <a:t>Certaines</a:t>
            </a:r>
            <a:r>
              <a:rPr lang="en-GB" sz="1200" kern="1200" dirty="0">
                <a:solidFill>
                  <a:schemeClr val="tx1"/>
                </a:solidFill>
                <a:effectLst/>
              </a:rPr>
              <a:t> </a:t>
            </a:r>
            <a:r>
              <a:rPr lang="en-GB" sz="1200" kern="1200" dirty="0" err="1">
                <a:solidFill>
                  <a:schemeClr val="tx1"/>
                </a:solidFill>
                <a:effectLst/>
              </a:rPr>
              <a:t>personnes</a:t>
            </a:r>
            <a:r>
              <a:rPr lang="en-GB" sz="1200" kern="1200" dirty="0">
                <a:solidFill>
                  <a:schemeClr val="tx1"/>
                </a:solidFill>
                <a:effectLst/>
              </a:rPr>
              <a:t> </a:t>
            </a:r>
            <a:r>
              <a:rPr lang="en-GB" sz="1200" kern="1200" dirty="0" err="1">
                <a:solidFill>
                  <a:schemeClr val="tx1"/>
                </a:solidFill>
                <a:effectLst/>
              </a:rPr>
              <a:t>peuvent</a:t>
            </a:r>
            <a:r>
              <a:rPr lang="en-GB" sz="1200" kern="1200" dirty="0">
                <a:solidFill>
                  <a:schemeClr val="tx1"/>
                </a:solidFill>
                <a:effectLst/>
              </a:rPr>
              <a:t> </a:t>
            </a:r>
            <a:r>
              <a:rPr lang="en-GB" sz="1200" kern="1200" dirty="0" err="1">
                <a:solidFill>
                  <a:schemeClr val="tx1"/>
                </a:solidFill>
                <a:effectLst/>
              </a:rPr>
              <a:t>avoir</a:t>
            </a:r>
            <a:r>
              <a:rPr lang="en-GB" sz="1200" kern="1200" dirty="0">
                <a:solidFill>
                  <a:schemeClr val="tx1"/>
                </a:solidFill>
                <a:effectLst/>
              </a:rPr>
              <a:t> un </a:t>
            </a:r>
            <a:r>
              <a:rPr lang="en-GB" sz="1200" kern="1200" dirty="0" err="1">
                <a:solidFill>
                  <a:schemeClr val="tx1"/>
                </a:solidFill>
                <a:effectLst/>
              </a:rPr>
              <a:t>avis</a:t>
            </a:r>
            <a:r>
              <a:rPr lang="en-GB" sz="1200" kern="1200" dirty="0">
                <a:solidFill>
                  <a:schemeClr val="tx1"/>
                </a:solidFill>
                <a:effectLst/>
              </a:rPr>
              <a:t> contraire. </a:t>
            </a:r>
            <a:endParaRPr lang="fr-BE" sz="1200" b="0" strike="noStrike" spc="-1" dirty="0">
              <a:latin typeface="Arial"/>
            </a:endParaRPr>
          </a:p>
          <a:p>
            <a:pPr>
              <a:lnSpc>
                <a:spcPct val="100000"/>
              </a:lnSpc>
            </a:pPr>
            <a:r>
              <a:rPr lang="en-GB" sz="1200" b="0" i="1" strike="noStrike" spc="-1" dirty="0" err="1">
                <a:solidFill>
                  <a:srgbClr val="000000"/>
                </a:solidFill>
                <a:latin typeface="Arial"/>
                <a:ea typeface="Calibri"/>
              </a:rPr>
              <a:t>Activité</a:t>
            </a:r>
            <a:r>
              <a:rPr lang="en-GB" sz="1200" b="0" i="1" strike="noStrike" spc="-1" dirty="0">
                <a:solidFill>
                  <a:srgbClr val="000000"/>
                </a:solidFill>
                <a:latin typeface="Arial"/>
                <a:ea typeface="Calibri"/>
              </a:rPr>
              <a:t> (facultative) </a:t>
            </a:r>
            <a:r>
              <a:rPr lang="en-GB" sz="1200" b="0" i="1" strike="noStrike" spc="-1" dirty="0" err="1">
                <a:solidFill>
                  <a:srgbClr val="000000"/>
                </a:solidFill>
                <a:latin typeface="Arial"/>
                <a:ea typeface="Calibri"/>
              </a:rPr>
              <a:t>proposée</a:t>
            </a:r>
            <a:r>
              <a:rPr lang="en-GB" sz="1200" b="0" i="1" strike="noStrike" spc="-1" dirty="0">
                <a:solidFill>
                  <a:srgbClr val="000000"/>
                </a:solidFill>
                <a:latin typeface="Arial"/>
                <a:ea typeface="Calibri"/>
              </a:rPr>
              <a:t>: </a:t>
            </a:r>
            <a:r>
              <a:rPr lang="en-GB" sz="1200" kern="1200" dirty="0" err="1">
                <a:solidFill>
                  <a:schemeClr val="tx1"/>
                </a:solidFill>
                <a:effectLst/>
              </a:rPr>
              <a:t>demandez</a:t>
            </a:r>
            <a:r>
              <a:rPr lang="en-GB" sz="1200" kern="1200" dirty="0">
                <a:solidFill>
                  <a:schemeClr val="tx1"/>
                </a:solidFill>
                <a:effectLst/>
              </a:rPr>
              <a:t> aux </a:t>
            </a:r>
            <a:r>
              <a:rPr lang="en-GB" sz="1200" kern="1200" dirty="0" err="1">
                <a:solidFill>
                  <a:schemeClr val="tx1"/>
                </a:solidFill>
                <a:effectLst/>
              </a:rPr>
              <a:t>étudiants</a:t>
            </a:r>
            <a:r>
              <a:rPr lang="en-GB" sz="1200" kern="1200" dirty="0">
                <a:solidFill>
                  <a:schemeClr val="tx1"/>
                </a:solidFill>
                <a:effectLst/>
              </a:rPr>
              <a:t> de </a:t>
            </a:r>
            <a:r>
              <a:rPr lang="en-GB" sz="1200" kern="1200" dirty="0" err="1">
                <a:solidFill>
                  <a:schemeClr val="tx1"/>
                </a:solidFill>
                <a:effectLst/>
              </a:rPr>
              <a:t>parcourir</a:t>
            </a:r>
            <a:r>
              <a:rPr lang="en-GB" sz="1200" kern="1200" dirty="0">
                <a:solidFill>
                  <a:schemeClr val="tx1"/>
                </a:solidFill>
                <a:effectLst/>
              </a:rPr>
              <a:t> un article de </a:t>
            </a:r>
            <a:r>
              <a:rPr lang="en-GB" sz="1200" kern="1200" dirty="0" err="1">
                <a:solidFill>
                  <a:schemeClr val="tx1"/>
                </a:solidFill>
                <a:effectLst/>
              </a:rPr>
              <a:t>presse</a:t>
            </a:r>
            <a:r>
              <a:rPr lang="en-GB" sz="1200" kern="1200" dirty="0">
                <a:solidFill>
                  <a:schemeClr val="tx1"/>
                </a:solidFill>
                <a:effectLst/>
              </a:rPr>
              <a:t> et de </a:t>
            </a:r>
            <a:r>
              <a:rPr lang="en-GB" sz="1200" kern="1200" dirty="0" err="1">
                <a:solidFill>
                  <a:schemeClr val="tx1"/>
                </a:solidFill>
                <a:effectLst/>
              </a:rPr>
              <a:t>souligner</a:t>
            </a:r>
            <a:r>
              <a:rPr lang="en-GB" sz="1200" kern="1200" dirty="0">
                <a:solidFill>
                  <a:schemeClr val="tx1"/>
                </a:solidFill>
                <a:effectLst/>
              </a:rPr>
              <a:t> les passages qui </a:t>
            </a:r>
            <a:r>
              <a:rPr lang="en-GB" sz="1200" kern="1200" dirty="0" err="1">
                <a:solidFill>
                  <a:schemeClr val="tx1"/>
                </a:solidFill>
                <a:effectLst/>
              </a:rPr>
              <a:t>sont</a:t>
            </a:r>
            <a:r>
              <a:rPr lang="en-GB" sz="1200" kern="1200" dirty="0">
                <a:solidFill>
                  <a:schemeClr val="tx1"/>
                </a:solidFill>
                <a:effectLst/>
              </a:rPr>
              <a:t> des opinions, </a:t>
            </a:r>
            <a:r>
              <a:rPr lang="en-GB" sz="1200" kern="1200" dirty="0" err="1">
                <a:solidFill>
                  <a:schemeClr val="tx1"/>
                </a:solidFill>
                <a:effectLst/>
              </a:rPr>
              <a:t>ceux</a:t>
            </a:r>
            <a:r>
              <a:rPr lang="en-GB" sz="1200" kern="1200" dirty="0">
                <a:solidFill>
                  <a:schemeClr val="tx1"/>
                </a:solidFill>
                <a:effectLst/>
              </a:rPr>
              <a:t> qui </a:t>
            </a:r>
            <a:r>
              <a:rPr lang="en-GB" sz="1200" kern="1200" dirty="0" err="1">
                <a:solidFill>
                  <a:schemeClr val="tx1"/>
                </a:solidFill>
                <a:effectLst/>
              </a:rPr>
              <a:t>sont</a:t>
            </a:r>
            <a:r>
              <a:rPr lang="en-GB" sz="1200" kern="1200" dirty="0">
                <a:solidFill>
                  <a:schemeClr val="tx1"/>
                </a:solidFill>
                <a:effectLst/>
              </a:rPr>
              <a:t> des faits </a:t>
            </a:r>
            <a:r>
              <a:rPr lang="en-GB" sz="1200" kern="1200" dirty="0" err="1">
                <a:solidFill>
                  <a:schemeClr val="tx1"/>
                </a:solidFill>
                <a:effectLst/>
              </a:rPr>
              <a:t>accompagnés</a:t>
            </a:r>
            <a:r>
              <a:rPr lang="en-GB" sz="1200" kern="1200" dirty="0">
                <a:solidFill>
                  <a:schemeClr val="tx1"/>
                </a:solidFill>
                <a:effectLst/>
              </a:rPr>
              <a:t> </a:t>
            </a:r>
            <a:r>
              <a:rPr lang="en-GB" sz="1200" kern="1200" dirty="0" err="1">
                <a:solidFill>
                  <a:schemeClr val="tx1"/>
                </a:solidFill>
                <a:effectLst/>
              </a:rPr>
              <a:t>d’une</a:t>
            </a:r>
            <a:r>
              <a:rPr lang="en-GB" sz="1200" kern="1200" dirty="0">
                <a:solidFill>
                  <a:schemeClr val="tx1"/>
                </a:solidFill>
                <a:effectLst/>
              </a:rPr>
              <a:t> source </a:t>
            </a:r>
            <a:r>
              <a:rPr lang="en-GB" sz="1200" kern="1200" dirty="0" err="1">
                <a:solidFill>
                  <a:schemeClr val="tx1"/>
                </a:solidFill>
                <a:effectLst/>
              </a:rPr>
              <a:t>fiable</a:t>
            </a:r>
            <a:r>
              <a:rPr lang="en-GB" sz="1200" kern="1200" dirty="0">
                <a:solidFill>
                  <a:schemeClr val="tx1"/>
                </a:solidFill>
                <a:effectLst/>
              </a:rPr>
              <a:t> et </a:t>
            </a:r>
            <a:r>
              <a:rPr lang="en-GB" sz="1200" kern="1200" dirty="0" err="1">
                <a:solidFill>
                  <a:schemeClr val="tx1"/>
                </a:solidFill>
                <a:effectLst/>
              </a:rPr>
              <a:t>ceux</a:t>
            </a:r>
            <a:r>
              <a:rPr lang="en-GB" sz="1200" kern="1200" dirty="0">
                <a:solidFill>
                  <a:schemeClr val="tx1"/>
                </a:solidFill>
                <a:effectLst/>
              </a:rPr>
              <a:t> qui </a:t>
            </a:r>
            <a:r>
              <a:rPr lang="en-GB" sz="1200" kern="1200" dirty="0" err="1">
                <a:solidFill>
                  <a:schemeClr val="tx1"/>
                </a:solidFill>
                <a:effectLst/>
              </a:rPr>
              <a:t>semblent</a:t>
            </a:r>
            <a:r>
              <a:rPr lang="en-GB" sz="1200" kern="1200" dirty="0">
                <a:solidFill>
                  <a:schemeClr val="tx1"/>
                </a:solidFill>
                <a:effectLst/>
              </a:rPr>
              <a:t> </a:t>
            </a:r>
            <a:r>
              <a:rPr lang="en-GB" sz="1200" kern="1200" dirty="0" err="1">
                <a:solidFill>
                  <a:schemeClr val="tx1"/>
                </a:solidFill>
                <a:effectLst/>
              </a:rPr>
              <a:t>être</a:t>
            </a:r>
            <a:r>
              <a:rPr lang="en-GB" sz="1200" kern="1200" dirty="0">
                <a:solidFill>
                  <a:schemeClr val="tx1"/>
                </a:solidFill>
                <a:effectLst/>
              </a:rPr>
              <a:t> des faits, </a:t>
            </a:r>
            <a:r>
              <a:rPr lang="en-GB" sz="1200" kern="1200" dirty="0" err="1">
                <a:solidFill>
                  <a:schemeClr val="tx1"/>
                </a:solidFill>
                <a:effectLst/>
              </a:rPr>
              <a:t>mais</a:t>
            </a:r>
            <a:r>
              <a:rPr lang="en-GB" sz="1200" kern="1200" dirty="0">
                <a:solidFill>
                  <a:schemeClr val="tx1"/>
                </a:solidFill>
                <a:effectLst/>
              </a:rPr>
              <a:t> pour </a:t>
            </a:r>
            <a:r>
              <a:rPr lang="en-GB" sz="1200" kern="1200" dirty="0" err="1">
                <a:solidFill>
                  <a:schemeClr val="tx1"/>
                </a:solidFill>
                <a:effectLst/>
              </a:rPr>
              <a:t>lesquels</a:t>
            </a:r>
            <a:r>
              <a:rPr lang="en-GB" sz="1200" kern="1200" dirty="0">
                <a:solidFill>
                  <a:schemeClr val="tx1"/>
                </a:solidFill>
                <a:effectLst/>
              </a:rPr>
              <a:t> </a:t>
            </a:r>
            <a:r>
              <a:rPr lang="en-GB" sz="1200" kern="1200" dirty="0" err="1">
                <a:solidFill>
                  <a:schemeClr val="tx1"/>
                </a:solidFill>
                <a:effectLst/>
              </a:rPr>
              <a:t>aucune</a:t>
            </a:r>
            <a:r>
              <a:rPr lang="en-GB" sz="1200" kern="1200" dirty="0">
                <a:solidFill>
                  <a:schemeClr val="tx1"/>
                </a:solidFill>
                <a:effectLst/>
              </a:rPr>
              <a:t> source </a:t>
            </a:r>
            <a:r>
              <a:rPr lang="en-GB" sz="1200" kern="1200" dirty="0" err="1">
                <a:solidFill>
                  <a:schemeClr val="tx1"/>
                </a:solidFill>
                <a:effectLst/>
              </a:rPr>
              <a:t>n’est</a:t>
            </a:r>
            <a:r>
              <a:rPr lang="en-GB" sz="1200" kern="1200" dirty="0">
                <a:solidFill>
                  <a:schemeClr val="tx1"/>
                </a:solidFill>
                <a:effectLst/>
              </a:rPr>
              <a:t> </a:t>
            </a:r>
            <a:r>
              <a:rPr lang="en-GB" sz="1200" kern="1200" dirty="0" err="1">
                <a:solidFill>
                  <a:schemeClr val="tx1"/>
                </a:solidFill>
                <a:effectLst/>
              </a:rPr>
              <a:t>citée</a:t>
            </a:r>
            <a:r>
              <a:rPr lang="en-GB" sz="1200" kern="1200" dirty="0">
                <a:solidFill>
                  <a:schemeClr val="tx1"/>
                </a:solidFill>
                <a:effectLst/>
              </a:rPr>
              <a:t>. </a:t>
            </a:r>
            <a:r>
              <a:rPr lang="en-GB" sz="1200" kern="1200" dirty="0" err="1">
                <a:solidFill>
                  <a:schemeClr val="tx1"/>
                </a:solidFill>
                <a:effectLst/>
              </a:rPr>
              <a:t>Demandez</a:t>
            </a:r>
            <a:r>
              <a:rPr lang="en-GB" sz="1200" kern="1200" dirty="0">
                <a:solidFill>
                  <a:schemeClr val="tx1"/>
                </a:solidFill>
                <a:effectLst/>
              </a:rPr>
              <a:t> aux </a:t>
            </a:r>
            <a:r>
              <a:rPr lang="en-GB" sz="1200" kern="1200" dirty="0" err="1">
                <a:solidFill>
                  <a:schemeClr val="tx1"/>
                </a:solidFill>
                <a:effectLst/>
              </a:rPr>
              <a:t>élèves</a:t>
            </a:r>
            <a:r>
              <a:rPr lang="en-GB" sz="1200" kern="1200" dirty="0">
                <a:solidFill>
                  <a:schemeClr val="tx1"/>
                </a:solidFill>
                <a:effectLst/>
              </a:rPr>
              <a:t> de </a:t>
            </a:r>
            <a:r>
              <a:rPr lang="en-GB" sz="1200" kern="1200" dirty="0" err="1">
                <a:solidFill>
                  <a:schemeClr val="tx1"/>
                </a:solidFill>
                <a:effectLst/>
              </a:rPr>
              <a:t>partager</a:t>
            </a:r>
            <a:r>
              <a:rPr lang="en-GB" sz="1200" kern="1200" dirty="0">
                <a:solidFill>
                  <a:schemeClr val="tx1"/>
                </a:solidFill>
                <a:effectLst/>
              </a:rPr>
              <a:t> </a:t>
            </a:r>
            <a:r>
              <a:rPr lang="en-GB" sz="1200" kern="1200" dirty="0" err="1">
                <a:solidFill>
                  <a:schemeClr val="tx1"/>
                </a:solidFill>
                <a:effectLst/>
              </a:rPr>
              <a:t>leurs</a:t>
            </a:r>
            <a:r>
              <a:rPr lang="en-GB" sz="1200" kern="1200" dirty="0">
                <a:solidFill>
                  <a:schemeClr val="tx1"/>
                </a:solidFill>
                <a:effectLst/>
              </a:rPr>
              <a:t> </a:t>
            </a:r>
            <a:r>
              <a:rPr lang="en-GB" sz="1200" kern="1200" dirty="0" err="1">
                <a:solidFill>
                  <a:schemeClr val="tx1"/>
                </a:solidFill>
                <a:effectLst/>
              </a:rPr>
              <a:t>résultats</a:t>
            </a:r>
            <a:r>
              <a:rPr lang="en-GB" sz="1200" kern="1200" dirty="0">
                <a:solidFill>
                  <a:schemeClr val="tx1"/>
                </a:solidFill>
                <a:effectLst/>
              </a:rPr>
              <a:t>.</a:t>
            </a:r>
            <a:endParaRPr lang="fr-BE" sz="1200" b="0" strike="noStrike" spc="-1" dirty="0">
              <a:latin typeface="Arial"/>
            </a:endParaRPr>
          </a:p>
          <a:p>
            <a:r>
              <a:rPr lang="en-IE" sz="2000" baseline="0" dirty="0"/>
              <a:t>Les </a:t>
            </a:r>
            <a:r>
              <a:rPr lang="en-IE" sz="2000" baseline="0" dirty="0" err="1"/>
              <a:t>fausses</a:t>
            </a:r>
            <a:r>
              <a:rPr lang="en-IE" sz="2000" baseline="0" dirty="0"/>
              <a:t> </a:t>
            </a:r>
            <a:r>
              <a:rPr lang="en-IE" sz="2000" baseline="0" dirty="0" err="1"/>
              <a:t>informations</a:t>
            </a:r>
            <a:r>
              <a:rPr lang="en-IE" sz="2000" baseline="0" dirty="0"/>
              <a:t> </a:t>
            </a:r>
            <a:r>
              <a:rPr lang="en-IE" sz="2000" baseline="0" dirty="0" err="1"/>
              <a:t>sont</a:t>
            </a:r>
            <a:r>
              <a:rPr lang="en-IE" sz="2000" baseline="0" dirty="0"/>
              <a:t> </a:t>
            </a:r>
            <a:r>
              <a:rPr lang="en-IE" sz="2000" baseline="0" dirty="0" err="1"/>
              <a:t>partout</a:t>
            </a:r>
            <a:r>
              <a:rPr lang="en-IE" sz="2000" baseline="0" dirty="0"/>
              <a:t>, </a:t>
            </a:r>
            <a:r>
              <a:rPr lang="en-IE" sz="2000" baseline="0" dirty="0" err="1"/>
              <a:t>mais</a:t>
            </a:r>
            <a:r>
              <a:rPr lang="en-IE" sz="2000" baseline="0" dirty="0"/>
              <a:t> il </a:t>
            </a:r>
            <a:r>
              <a:rPr lang="en-IE" sz="2000" baseline="0" dirty="0" err="1"/>
              <a:t>est</a:t>
            </a:r>
            <a:r>
              <a:rPr lang="en-IE" sz="2000" baseline="0" dirty="0"/>
              <a:t> important de </a:t>
            </a:r>
            <a:r>
              <a:rPr lang="en-IE" sz="2000" baseline="0" dirty="0" err="1"/>
              <a:t>distinguer</a:t>
            </a:r>
            <a:r>
              <a:rPr lang="en-IE" sz="2000" baseline="0" dirty="0"/>
              <a:t> la </a:t>
            </a:r>
            <a:r>
              <a:rPr lang="en-IE" sz="2000" baseline="0" dirty="0" err="1"/>
              <a:t>désinformation</a:t>
            </a:r>
            <a:r>
              <a:rPr lang="en-IE" sz="2000" baseline="0" dirty="0"/>
              <a:t> </a:t>
            </a:r>
            <a:r>
              <a:rPr lang="en-IE" sz="2000" baseline="0" dirty="0" err="1"/>
              <a:t>d’autres</a:t>
            </a:r>
            <a:r>
              <a:rPr lang="en-IE" sz="2000" baseline="0" dirty="0"/>
              <a:t> types de </a:t>
            </a:r>
            <a:r>
              <a:rPr lang="en-IE" sz="2000" baseline="0" dirty="0" err="1"/>
              <a:t>fausses</a:t>
            </a:r>
            <a:r>
              <a:rPr lang="en-IE" sz="2000" baseline="0" dirty="0"/>
              <a:t> </a:t>
            </a:r>
            <a:r>
              <a:rPr lang="en-IE" sz="2000" baseline="0" dirty="0" err="1"/>
              <a:t>informations</a:t>
            </a:r>
            <a:r>
              <a:rPr lang="en-IE" sz="2000" baseline="0" dirty="0"/>
              <a:t>, </a:t>
            </a:r>
            <a:r>
              <a:rPr lang="en-IE" sz="2000" baseline="0" dirty="0" err="1"/>
              <a:t>tels</a:t>
            </a:r>
            <a:r>
              <a:rPr lang="en-IE" sz="2000" baseline="0" dirty="0"/>
              <a:t> que la </a:t>
            </a:r>
            <a:r>
              <a:rPr lang="en-IE" sz="2000" baseline="0" dirty="0" err="1"/>
              <a:t>mésinformation</a:t>
            </a:r>
            <a:r>
              <a:rPr lang="en-IE" sz="2000" baseline="0" dirty="0"/>
              <a:t>, </a:t>
            </a:r>
            <a:r>
              <a:rPr lang="en-IE" sz="2000" baseline="0" dirty="0" err="1"/>
              <a:t>en</a:t>
            </a:r>
            <a:r>
              <a:rPr lang="en-IE" sz="2000" baseline="0" dirty="0"/>
              <a:t> se </a:t>
            </a:r>
            <a:r>
              <a:rPr lang="en-IE" sz="2000" baseline="0" dirty="0" err="1"/>
              <a:t>basant</a:t>
            </a:r>
            <a:r>
              <a:rPr lang="en-IE" sz="2000" baseline="0" dirty="0"/>
              <a:t> sur </a:t>
            </a:r>
            <a:r>
              <a:rPr lang="en-IE" sz="2000" baseline="0" dirty="0" err="1"/>
              <a:t>l’INTENTION</a:t>
            </a:r>
            <a:r>
              <a:rPr lang="en-IE" sz="2000" baseline="0" dirty="0"/>
              <a:t>:</a:t>
            </a:r>
          </a:p>
          <a:p>
            <a:pPr>
              <a:lnSpc>
                <a:spcPct val="100000"/>
              </a:lnSpc>
            </a:pPr>
            <a:endParaRPr lang="fr-BE" sz="2000" b="0" strike="noStrike" spc="-1" dirty="0">
              <a:latin typeface="Arial"/>
            </a:endParaRPr>
          </a:p>
          <a:p>
            <a:pPr marL="171360" indent="-171000">
              <a:lnSpc>
                <a:spcPct val="100000"/>
              </a:lnSpc>
              <a:spcAft>
                <a:spcPts val="601"/>
              </a:spcAft>
              <a:buClr>
                <a:srgbClr val="000000"/>
              </a:buClr>
              <a:buFont typeface="Wingdings" charset="2"/>
              <a:buChar char="-"/>
            </a:pPr>
            <a:r>
              <a:rPr lang="en-IE" sz="2000" b="0" strike="noStrike" spc="-1" dirty="0">
                <a:solidFill>
                  <a:srgbClr val="000000"/>
                </a:solidFill>
                <a:latin typeface="Arial"/>
                <a:ea typeface="Calibri"/>
              </a:rPr>
              <a:t>L</a:t>
            </a:r>
            <a:r>
              <a:rPr lang="en-IE" sz="2000" baseline="0" dirty="0"/>
              <a:t>a </a:t>
            </a:r>
            <a:r>
              <a:rPr lang="en-IE" sz="2000" baseline="0" dirty="0" err="1"/>
              <a:t>désinformation</a:t>
            </a:r>
            <a:r>
              <a:rPr lang="en-IE" sz="2000" baseline="0" dirty="0"/>
              <a:t> </a:t>
            </a:r>
            <a:r>
              <a:rPr lang="en-IE" sz="2000" baseline="0" dirty="0" err="1"/>
              <a:t>est</a:t>
            </a:r>
            <a:r>
              <a:rPr lang="en-IE" sz="2000" baseline="0" dirty="0"/>
              <a:t> </a:t>
            </a:r>
            <a:r>
              <a:rPr lang="en-IE" sz="2000" baseline="0" dirty="0" err="1"/>
              <a:t>une</a:t>
            </a:r>
            <a:r>
              <a:rPr lang="en-IE" sz="2000" baseline="0" dirty="0"/>
              <a:t> </a:t>
            </a:r>
            <a:r>
              <a:rPr lang="en-IE" sz="2000" baseline="0" dirty="0" err="1"/>
              <a:t>fausse</a:t>
            </a:r>
            <a:r>
              <a:rPr lang="en-IE" sz="2000" baseline="0" dirty="0"/>
              <a:t> information qui </a:t>
            </a:r>
            <a:r>
              <a:rPr lang="en-IE" sz="2000" baseline="0" dirty="0" err="1"/>
              <a:t>est</a:t>
            </a:r>
            <a:r>
              <a:rPr lang="en-IE" sz="2000" baseline="0" dirty="0"/>
              <a:t> </a:t>
            </a:r>
            <a:r>
              <a:rPr lang="en-IE" sz="2000" baseline="0" dirty="0" err="1"/>
              <a:t>créée</a:t>
            </a:r>
            <a:r>
              <a:rPr lang="en-IE" sz="2000" baseline="0" dirty="0"/>
              <a:t> et </a:t>
            </a:r>
            <a:r>
              <a:rPr lang="en-IE" sz="2000" baseline="0" dirty="0" err="1"/>
              <a:t>partagée</a:t>
            </a:r>
            <a:r>
              <a:rPr lang="en-IE" sz="2000" baseline="0" dirty="0"/>
              <a:t> </a:t>
            </a:r>
            <a:r>
              <a:rPr lang="en-IE" sz="2000" b="1" baseline="0" dirty="0"/>
              <a:t>dans le but de causer </a:t>
            </a:r>
            <a:r>
              <a:rPr lang="en-IE" sz="2000" b="1" baseline="0" dirty="0" err="1"/>
              <a:t>délibérément</a:t>
            </a:r>
            <a:r>
              <a:rPr lang="en-IE" sz="2000" b="1" baseline="0" dirty="0"/>
              <a:t> du tort</a:t>
            </a:r>
            <a:r>
              <a:rPr lang="en-IE" sz="2000" baseline="0" dirty="0"/>
              <a:t>. </a:t>
            </a:r>
            <a:r>
              <a:rPr lang="en-IE" sz="2000" baseline="0" dirty="0" err="1"/>
              <a:t>Exemple</a:t>
            </a:r>
            <a:r>
              <a:rPr lang="en-IE" sz="2000" baseline="0" dirty="0"/>
              <a:t>: un tweet sur des migrants qui </a:t>
            </a:r>
            <a:r>
              <a:rPr lang="en-IE" sz="2000" baseline="0" dirty="0" err="1"/>
              <a:t>commettent</a:t>
            </a:r>
            <a:r>
              <a:rPr lang="en-IE" sz="2000" baseline="0" dirty="0"/>
              <a:t> des </a:t>
            </a:r>
            <a:r>
              <a:rPr lang="en-IE" sz="2000" baseline="0" dirty="0" err="1"/>
              <a:t>délits</a:t>
            </a:r>
            <a:r>
              <a:rPr lang="en-IE" sz="2000" baseline="0" dirty="0"/>
              <a:t> </a:t>
            </a:r>
            <a:r>
              <a:rPr lang="en-IE" sz="2000" baseline="0" dirty="0" err="1"/>
              <a:t>en</a:t>
            </a:r>
            <a:r>
              <a:rPr lang="en-IE" sz="2000" baseline="0" dirty="0"/>
              <a:t> Europe, </a:t>
            </a:r>
            <a:r>
              <a:rPr lang="en-IE" sz="2000" baseline="0" dirty="0" err="1"/>
              <a:t>destiné</a:t>
            </a:r>
            <a:r>
              <a:rPr lang="en-IE" sz="2000" baseline="0" dirty="0"/>
              <a:t> à </a:t>
            </a:r>
            <a:r>
              <a:rPr lang="en-IE" sz="2000" baseline="0" dirty="0" err="1"/>
              <a:t>diviser</a:t>
            </a:r>
            <a:r>
              <a:rPr lang="en-IE" sz="2000" baseline="0" dirty="0"/>
              <a:t> la </a:t>
            </a:r>
            <a:r>
              <a:rPr lang="en-IE" sz="2000" baseline="0" dirty="0" err="1"/>
              <a:t>société</a:t>
            </a:r>
            <a:r>
              <a:rPr lang="en-IE" sz="2000" b="0" strike="noStrike" spc="-1" dirty="0">
                <a:solidFill>
                  <a:srgbClr val="000000"/>
                </a:solidFill>
                <a:latin typeface="Arial"/>
                <a:ea typeface="Calibri"/>
              </a:rPr>
              <a:t>.</a:t>
            </a:r>
            <a:endParaRPr lang="fr-BE" sz="2000" b="0" strike="noStrike" spc="-1" dirty="0">
              <a:latin typeface="Arial"/>
            </a:endParaRPr>
          </a:p>
          <a:p>
            <a:pPr marL="171360" indent="-171000">
              <a:lnSpc>
                <a:spcPct val="100000"/>
              </a:lnSpc>
              <a:spcAft>
                <a:spcPts val="601"/>
              </a:spcAft>
              <a:buClr>
                <a:srgbClr val="000000"/>
              </a:buClr>
              <a:buFont typeface="Wingdings" charset="2"/>
              <a:buChar char="-"/>
            </a:pPr>
            <a:r>
              <a:rPr lang="en-IE" sz="2000" baseline="0" dirty="0"/>
              <a:t>La </a:t>
            </a:r>
            <a:r>
              <a:rPr lang="en-IE" sz="2000" baseline="0" dirty="0" err="1"/>
              <a:t>mésinformation</a:t>
            </a:r>
            <a:r>
              <a:rPr lang="en-IE" sz="2000" baseline="0" dirty="0"/>
              <a:t> </a:t>
            </a:r>
            <a:r>
              <a:rPr lang="en-IE" sz="2000" baseline="0" dirty="0" err="1"/>
              <a:t>est</a:t>
            </a:r>
            <a:r>
              <a:rPr lang="en-IE" sz="2000" baseline="0" dirty="0"/>
              <a:t> </a:t>
            </a:r>
            <a:r>
              <a:rPr lang="en-IE" sz="2000" baseline="0" dirty="0" err="1"/>
              <a:t>une</a:t>
            </a:r>
            <a:r>
              <a:rPr lang="en-IE" sz="2000" baseline="0" dirty="0"/>
              <a:t> </a:t>
            </a:r>
            <a:r>
              <a:rPr lang="en-IE" sz="2000" baseline="0" dirty="0" err="1"/>
              <a:t>fausse</a:t>
            </a:r>
            <a:r>
              <a:rPr lang="en-IE" sz="2000" baseline="0" dirty="0"/>
              <a:t> information qui </a:t>
            </a:r>
            <a:r>
              <a:rPr lang="en-IE" sz="2000" baseline="0" dirty="0" err="1"/>
              <a:t>est</a:t>
            </a:r>
            <a:r>
              <a:rPr lang="en-IE" sz="2000" baseline="0" dirty="0"/>
              <a:t> </a:t>
            </a:r>
            <a:r>
              <a:rPr lang="en-IE" sz="2000" b="1" baseline="0" dirty="0" err="1"/>
              <a:t>partagée</a:t>
            </a:r>
            <a:r>
              <a:rPr lang="en-IE" sz="2000" b="1" baseline="0" dirty="0"/>
              <a:t> par des </a:t>
            </a:r>
            <a:r>
              <a:rPr lang="en-IE" sz="2000" b="1" baseline="0" dirty="0" err="1"/>
              <a:t>personnes</a:t>
            </a:r>
            <a:r>
              <a:rPr lang="en-IE" sz="2000" b="1" baseline="0" dirty="0"/>
              <a:t> qui ne </a:t>
            </a:r>
            <a:r>
              <a:rPr lang="en-IE" sz="2000" b="1" baseline="0" dirty="0" err="1"/>
              <a:t>savent</a:t>
            </a:r>
            <a:r>
              <a:rPr lang="en-IE" sz="2000" b="1" baseline="0" dirty="0"/>
              <a:t> pas </a:t>
            </a:r>
            <a:r>
              <a:rPr lang="en-IE" sz="2000" b="1" baseline="0" dirty="0" err="1"/>
              <a:t>qu’elle</a:t>
            </a:r>
            <a:r>
              <a:rPr lang="en-IE" sz="2000" b="1" baseline="0" dirty="0"/>
              <a:t> </a:t>
            </a:r>
            <a:r>
              <a:rPr lang="en-IE" sz="2000" b="1" baseline="0" dirty="0" err="1"/>
              <a:t>est</a:t>
            </a:r>
            <a:r>
              <a:rPr lang="en-IE" sz="2000" b="1" baseline="0" dirty="0"/>
              <a:t> </a:t>
            </a:r>
            <a:r>
              <a:rPr lang="en-IE" sz="2000" b="1" baseline="0" dirty="0" err="1"/>
              <a:t>fausse</a:t>
            </a:r>
            <a:r>
              <a:rPr lang="en-IE" sz="2000" b="1" baseline="0" dirty="0"/>
              <a:t> et qui </a:t>
            </a:r>
            <a:r>
              <a:rPr lang="en-IE" sz="2000" b="1" baseline="0" dirty="0" err="1"/>
              <a:t>n’ont</a:t>
            </a:r>
            <a:r>
              <a:rPr lang="en-IE" sz="2000" b="1" baseline="0" dirty="0"/>
              <a:t> pas </a:t>
            </a:r>
            <a:r>
              <a:rPr lang="en-IE" sz="2000" b="1" baseline="0" dirty="0" err="1"/>
              <a:t>l’intention</a:t>
            </a:r>
            <a:r>
              <a:rPr lang="en-IE" sz="2000" b="1" baseline="0" dirty="0"/>
              <a:t> de causer du tort</a:t>
            </a:r>
            <a:r>
              <a:rPr lang="en-IE" sz="2000" baseline="0" dirty="0"/>
              <a:t>. </a:t>
            </a:r>
            <a:r>
              <a:rPr lang="en-IE" sz="2000" baseline="0" dirty="0" err="1"/>
              <a:t>Parfois</a:t>
            </a:r>
            <a:r>
              <a:rPr lang="en-IE" sz="2000" baseline="0" dirty="0"/>
              <a:t>, </a:t>
            </a:r>
            <a:r>
              <a:rPr lang="en-IE" sz="2000" baseline="0" dirty="0" err="1"/>
              <a:t>ces</a:t>
            </a:r>
            <a:r>
              <a:rPr lang="en-IE" sz="2000" baseline="0" dirty="0"/>
              <a:t> </a:t>
            </a:r>
            <a:r>
              <a:rPr lang="en-IE" sz="2000" baseline="0" dirty="0" err="1"/>
              <a:t>personnes</a:t>
            </a:r>
            <a:r>
              <a:rPr lang="en-IE" sz="2000" baseline="0" dirty="0"/>
              <a:t> </a:t>
            </a:r>
            <a:r>
              <a:rPr lang="en-IE" sz="2000" baseline="0" dirty="0" err="1"/>
              <a:t>ont</a:t>
            </a:r>
            <a:r>
              <a:rPr lang="en-IE" sz="2000" baseline="0" dirty="0"/>
              <a:t> de </a:t>
            </a:r>
            <a:r>
              <a:rPr lang="en-IE" sz="2000" baseline="0" dirty="0" err="1"/>
              <a:t>bonnes</a:t>
            </a:r>
            <a:r>
              <a:rPr lang="en-IE" sz="2000" baseline="0" dirty="0"/>
              <a:t> intentions. </a:t>
            </a:r>
            <a:r>
              <a:rPr lang="en-IE" sz="2000" baseline="0" dirty="0" err="1"/>
              <a:t>Exemple</a:t>
            </a:r>
            <a:r>
              <a:rPr lang="en-IE" sz="2000" baseline="0" dirty="0"/>
              <a:t>: </a:t>
            </a:r>
            <a:r>
              <a:rPr lang="en-IE" sz="2000" baseline="0" dirty="0" err="1"/>
              <a:t>votre</a:t>
            </a:r>
            <a:r>
              <a:rPr lang="en-IE" sz="2000" baseline="0" dirty="0"/>
              <a:t> </a:t>
            </a:r>
            <a:r>
              <a:rPr lang="en-IE" sz="2000" baseline="0" dirty="0" err="1"/>
              <a:t>tante</a:t>
            </a:r>
            <a:r>
              <a:rPr lang="en-IE" sz="2000" baseline="0" dirty="0"/>
              <a:t> partage sur Facebook un article </a:t>
            </a:r>
            <a:r>
              <a:rPr lang="en-IE" sz="2000" baseline="0" dirty="0" err="1"/>
              <a:t>ou</a:t>
            </a:r>
            <a:r>
              <a:rPr lang="en-IE" sz="2000" baseline="0" dirty="0"/>
              <a:t> un </a:t>
            </a:r>
            <a:r>
              <a:rPr lang="en-IE" sz="2000" baseline="0" dirty="0" err="1"/>
              <a:t>mème</a:t>
            </a:r>
            <a:r>
              <a:rPr lang="en-IE" sz="2000" baseline="0" dirty="0"/>
              <a:t> </a:t>
            </a:r>
            <a:r>
              <a:rPr lang="en-IE" sz="2000" baseline="0" dirty="0" err="1"/>
              <a:t>selon</a:t>
            </a:r>
            <a:r>
              <a:rPr lang="en-IE" sz="2000" baseline="0" dirty="0"/>
              <a:t> </a:t>
            </a:r>
            <a:r>
              <a:rPr lang="en-IE" sz="2000" baseline="0" dirty="0" err="1"/>
              <a:t>lequel</a:t>
            </a:r>
            <a:r>
              <a:rPr lang="en-IE" sz="2000" baseline="0" dirty="0"/>
              <a:t> </a:t>
            </a:r>
            <a:r>
              <a:rPr lang="en-IE" sz="2000" baseline="0" dirty="0" err="1"/>
              <a:t>l’ail</a:t>
            </a:r>
            <a:r>
              <a:rPr lang="en-IE" sz="2000" baseline="0" dirty="0"/>
              <a:t> </a:t>
            </a:r>
            <a:r>
              <a:rPr lang="en-IE" sz="2000" baseline="0" dirty="0" err="1"/>
              <a:t>protège</a:t>
            </a:r>
            <a:r>
              <a:rPr lang="en-IE" sz="2000" baseline="0" dirty="0"/>
              <a:t> de la COVID-19, car </a:t>
            </a:r>
            <a:r>
              <a:rPr lang="en-IE" sz="2000" baseline="0" dirty="0" err="1"/>
              <a:t>elle</a:t>
            </a:r>
            <a:r>
              <a:rPr lang="en-IE" sz="2000" baseline="0" dirty="0"/>
              <a:t> </a:t>
            </a:r>
            <a:r>
              <a:rPr lang="en-IE" sz="2000" baseline="0" dirty="0" err="1"/>
              <a:t>pense</a:t>
            </a:r>
            <a:r>
              <a:rPr lang="en-IE" sz="2000" baseline="0" dirty="0"/>
              <a:t> </a:t>
            </a:r>
            <a:r>
              <a:rPr lang="en-IE" sz="2000" baseline="0" dirty="0" err="1"/>
              <a:t>qu’il</a:t>
            </a:r>
            <a:r>
              <a:rPr lang="en-IE" sz="2000" baseline="0" dirty="0"/>
              <a:t> </a:t>
            </a:r>
            <a:r>
              <a:rPr lang="en-IE" sz="2000" baseline="0" dirty="0" err="1"/>
              <a:t>s’agit</a:t>
            </a:r>
            <a:r>
              <a:rPr lang="en-IE" sz="2000" baseline="0" dirty="0"/>
              <a:t> </a:t>
            </a:r>
            <a:r>
              <a:rPr lang="en-IE" sz="2000" baseline="0" dirty="0" err="1"/>
              <a:t>d’une</a:t>
            </a:r>
            <a:r>
              <a:rPr lang="en-IE" sz="2000" baseline="0" dirty="0"/>
              <a:t> information utile et ne se rend pas </a:t>
            </a:r>
            <a:r>
              <a:rPr lang="en-IE" sz="2000" baseline="0" dirty="0" err="1"/>
              <a:t>compte</a:t>
            </a:r>
            <a:r>
              <a:rPr lang="en-IE" sz="2000" baseline="0" dirty="0"/>
              <a:t> que </a:t>
            </a:r>
            <a:r>
              <a:rPr lang="en-IE" sz="2000" baseline="0" dirty="0" err="1"/>
              <a:t>l’information</a:t>
            </a:r>
            <a:r>
              <a:rPr lang="en-IE" sz="2000" baseline="0" dirty="0"/>
              <a:t> </a:t>
            </a:r>
            <a:r>
              <a:rPr lang="en-IE" sz="2000" baseline="0" dirty="0" err="1"/>
              <a:t>est</a:t>
            </a:r>
            <a:r>
              <a:rPr lang="en-IE" sz="2000" baseline="0" dirty="0"/>
              <a:t> </a:t>
            </a:r>
            <a:r>
              <a:rPr lang="en-IE" sz="2000" baseline="0" dirty="0" err="1"/>
              <a:t>fausse</a:t>
            </a:r>
            <a:r>
              <a:rPr lang="en-IE" sz="2000" b="0" strike="noStrike" spc="-1" dirty="0">
                <a:solidFill>
                  <a:srgbClr val="000000"/>
                </a:solidFill>
                <a:latin typeface="Arial"/>
                <a:ea typeface="Calibri"/>
              </a:rPr>
              <a:t>.</a:t>
            </a:r>
            <a:endParaRPr lang="fr-BE" sz="2000" b="0" strike="noStrike" spc="-1" dirty="0">
              <a:latin typeface="Arial"/>
            </a:endParaRPr>
          </a:p>
          <a:p>
            <a:pPr marL="171360" indent="-171000">
              <a:lnSpc>
                <a:spcPct val="100000"/>
              </a:lnSpc>
              <a:buClr>
                <a:srgbClr val="000000"/>
              </a:buClr>
              <a:buFont typeface="Wingdings" charset="2"/>
              <a:buChar char="-"/>
            </a:pPr>
            <a:r>
              <a:rPr lang="en-US" sz="2000" dirty="0" err="1"/>
              <a:t>Opérations</a:t>
            </a:r>
            <a:r>
              <a:rPr lang="en-US" sz="2000" dirty="0"/>
              <a:t> </a:t>
            </a:r>
            <a:r>
              <a:rPr lang="en-US" sz="2000" dirty="0" err="1"/>
              <a:t>d’influence</a:t>
            </a:r>
            <a:r>
              <a:rPr lang="en-US" sz="2000" dirty="0"/>
              <a:t> – efforts </a:t>
            </a:r>
            <a:r>
              <a:rPr lang="en-US" sz="2000" dirty="0" err="1"/>
              <a:t>coordonnés</a:t>
            </a:r>
            <a:r>
              <a:rPr lang="en-US" sz="2000" dirty="0"/>
              <a:t> </a:t>
            </a:r>
            <a:r>
              <a:rPr lang="en-US" sz="2000" dirty="0" err="1"/>
              <a:t>visant</a:t>
            </a:r>
            <a:r>
              <a:rPr lang="en-US" sz="2000" dirty="0"/>
              <a:t> à influencer un public </a:t>
            </a:r>
            <a:r>
              <a:rPr lang="en-US" sz="2000" dirty="0" err="1"/>
              <a:t>cible</a:t>
            </a:r>
            <a:r>
              <a:rPr lang="en-US" sz="2000" dirty="0"/>
              <a:t> </a:t>
            </a:r>
            <a:r>
              <a:rPr lang="en-US" sz="2000" dirty="0" err="1"/>
              <a:t>en</a:t>
            </a:r>
            <a:r>
              <a:rPr lang="en-US" sz="2000" dirty="0"/>
              <a:t> </a:t>
            </a:r>
            <a:r>
              <a:rPr lang="en-US" sz="2000" dirty="0" err="1"/>
              <a:t>utilisant</a:t>
            </a:r>
            <a:r>
              <a:rPr lang="en-US" sz="2000" dirty="0"/>
              <a:t> </a:t>
            </a:r>
            <a:r>
              <a:rPr lang="en-US" sz="2000" dirty="0" err="1"/>
              <a:t>toute</a:t>
            </a:r>
            <a:r>
              <a:rPr lang="en-US" sz="2000" dirty="0"/>
              <a:t> </a:t>
            </a:r>
            <a:r>
              <a:rPr lang="en-US" sz="2000" dirty="0" err="1"/>
              <a:t>une</a:t>
            </a:r>
            <a:r>
              <a:rPr lang="en-US" sz="2000" dirty="0"/>
              <a:t> </a:t>
            </a:r>
            <a:r>
              <a:rPr lang="en-US" sz="2000" dirty="0" err="1"/>
              <a:t>série</a:t>
            </a:r>
            <a:r>
              <a:rPr lang="en-US" sz="2000" dirty="0"/>
              <a:t> de </a:t>
            </a:r>
            <a:r>
              <a:rPr lang="en-US" sz="2000" dirty="0" err="1"/>
              <a:t>moyens</a:t>
            </a:r>
            <a:r>
              <a:rPr lang="en-US" sz="2000" dirty="0"/>
              <a:t> </a:t>
            </a:r>
            <a:r>
              <a:rPr lang="en-US" sz="2000" dirty="0" err="1"/>
              <a:t>illégitimes</a:t>
            </a:r>
            <a:r>
              <a:rPr lang="en-US" sz="2000" dirty="0"/>
              <a:t> et </a:t>
            </a:r>
            <a:r>
              <a:rPr lang="en-US" sz="2000" dirty="0" err="1"/>
              <a:t>trompeurs</a:t>
            </a:r>
            <a:r>
              <a:rPr lang="en-US" sz="2000" dirty="0"/>
              <a:t> </a:t>
            </a:r>
            <a:r>
              <a:rPr lang="en-US" sz="2000" dirty="0" err="1"/>
              <a:t>afin</a:t>
            </a:r>
            <a:r>
              <a:rPr lang="en-US" sz="2000" dirty="0"/>
              <a:t> de </a:t>
            </a:r>
            <a:r>
              <a:rPr lang="en-US" sz="2000" dirty="0" err="1"/>
              <a:t>servir</a:t>
            </a:r>
            <a:r>
              <a:rPr lang="en-US" sz="2000" dirty="0"/>
              <a:t> les </a:t>
            </a:r>
            <a:r>
              <a:rPr lang="en-US" sz="2000" dirty="0" err="1"/>
              <a:t>objectifs</a:t>
            </a:r>
            <a:r>
              <a:rPr lang="en-US" sz="2000" dirty="0"/>
              <a:t> d’un </a:t>
            </a:r>
            <a:r>
              <a:rPr lang="en-US" sz="2000" dirty="0" err="1"/>
              <a:t>adversaire</a:t>
            </a:r>
            <a:r>
              <a:rPr lang="en-US" sz="2000" b="0" strike="noStrike" spc="-1" dirty="0">
                <a:solidFill>
                  <a:srgbClr val="000000"/>
                </a:solidFill>
                <a:latin typeface="Arial"/>
              </a:rPr>
              <a:t>.</a:t>
            </a:r>
            <a:endParaRPr lang="fr-BE" sz="2000" b="0" strike="noStrike" spc="-1" dirty="0">
              <a:latin typeface="Arial"/>
            </a:endParaRPr>
          </a:p>
          <a:p>
            <a:pPr marL="171360" indent="-171000">
              <a:lnSpc>
                <a:spcPct val="100000"/>
              </a:lnSpc>
              <a:buClr>
                <a:srgbClr val="000000"/>
              </a:buClr>
              <a:buFont typeface="Wingdings" charset="2"/>
              <a:buChar char="-"/>
            </a:pPr>
            <a:r>
              <a:rPr lang="en-US" dirty="0" err="1"/>
              <a:t>Ingérence</a:t>
            </a:r>
            <a:r>
              <a:rPr lang="en-US" dirty="0"/>
              <a:t> </a:t>
            </a:r>
            <a:r>
              <a:rPr lang="en-US" dirty="0" err="1"/>
              <a:t>étrangère</a:t>
            </a:r>
            <a:r>
              <a:rPr lang="en-US" dirty="0"/>
              <a:t> – efforts </a:t>
            </a:r>
            <a:r>
              <a:rPr lang="en-US" dirty="0" err="1"/>
              <a:t>coercitifs</a:t>
            </a:r>
            <a:r>
              <a:rPr lang="en-US" dirty="0"/>
              <a:t>, </a:t>
            </a:r>
            <a:r>
              <a:rPr lang="en-US" dirty="0" err="1"/>
              <a:t>trompeurs</a:t>
            </a:r>
            <a:r>
              <a:rPr lang="en-US" dirty="0"/>
              <a:t> et/</a:t>
            </a:r>
            <a:r>
              <a:rPr lang="en-US" dirty="0" err="1"/>
              <a:t>ou</a:t>
            </a:r>
            <a:r>
              <a:rPr lang="en-US" dirty="0"/>
              <a:t> </a:t>
            </a:r>
            <a:r>
              <a:rPr lang="en-US" dirty="0" err="1"/>
              <a:t>clandestins</a:t>
            </a:r>
            <a:r>
              <a:rPr lang="en-US" dirty="0"/>
              <a:t> </a:t>
            </a:r>
            <a:r>
              <a:rPr lang="en-US" dirty="0" err="1"/>
              <a:t>déployés</a:t>
            </a:r>
            <a:r>
              <a:rPr lang="en-US" dirty="0"/>
              <a:t> par un </a:t>
            </a:r>
            <a:r>
              <a:rPr lang="en-US" dirty="0" err="1"/>
              <a:t>acteur</a:t>
            </a:r>
            <a:r>
              <a:rPr lang="en-US" dirty="0"/>
              <a:t> </a:t>
            </a:r>
            <a:r>
              <a:rPr lang="en-US" dirty="0" err="1"/>
              <a:t>étatique</a:t>
            </a:r>
            <a:r>
              <a:rPr lang="en-US" dirty="0"/>
              <a:t> étranger </a:t>
            </a:r>
            <a:r>
              <a:rPr lang="en-US" dirty="0" err="1"/>
              <a:t>ou</a:t>
            </a:r>
            <a:r>
              <a:rPr lang="en-US" dirty="0"/>
              <a:t> </a:t>
            </a:r>
            <a:r>
              <a:rPr lang="en-US" dirty="0" err="1"/>
              <a:t>ses</a:t>
            </a:r>
            <a:r>
              <a:rPr lang="en-US" dirty="0"/>
              <a:t> agents </a:t>
            </a:r>
            <a:r>
              <a:rPr lang="en-US" dirty="0" err="1"/>
              <a:t>afin</a:t>
            </a:r>
            <a:r>
              <a:rPr lang="en-US" dirty="0"/>
              <a:t> de </a:t>
            </a:r>
            <a:r>
              <a:rPr lang="en-US" dirty="0" err="1"/>
              <a:t>perturber</a:t>
            </a:r>
            <a:r>
              <a:rPr lang="en-US" dirty="0"/>
              <a:t> la libre formation et la libre expression de la </a:t>
            </a:r>
            <a:r>
              <a:rPr lang="en-US" dirty="0" err="1"/>
              <a:t>volonté</a:t>
            </a:r>
            <a:r>
              <a:rPr lang="en-US" dirty="0"/>
              <a:t> politique, </a:t>
            </a:r>
            <a:r>
              <a:rPr lang="fr-BE" dirty="0"/>
              <a:t>pendant les élections par exemple.</a:t>
            </a:r>
          </a:p>
          <a:p>
            <a:pPr marL="171360" indent="-171000">
              <a:lnSpc>
                <a:spcPct val="100000"/>
              </a:lnSpc>
              <a:buClr>
                <a:srgbClr val="000000"/>
              </a:buClr>
              <a:buFont typeface="Wingdings" charset="2"/>
              <a:buChar char="-"/>
            </a:pPr>
            <a:endParaRPr lang="fr-BE" sz="2000" b="0" strike="noStrike" spc="-1" dirty="0">
              <a:latin typeface="Arial"/>
            </a:endParaRPr>
          </a:p>
          <a:p>
            <a:pPr>
              <a:lnSpc>
                <a:spcPct val="100000"/>
              </a:lnSpc>
              <a:tabLst>
                <a:tab pos="0" algn="l"/>
              </a:tabLst>
            </a:pPr>
            <a:r>
              <a:rPr lang="fr-BE" sz="2000" b="0" strike="noStrike" spc="-1" dirty="0">
                <a:solidFill>
                  <a:srgbClr val="000000"/>
                </a:solidFill>
                <a:latin typeface="+mn-lt"/>
                <a:ea typeface="Calibri"/>
              </a:rPr>
              <a:t>Les élèves connaissent peut-être également le terme «fake news» (fausses nouvelles), mais nous ne recommandons pas de l’utiliser. Lorsque des responsables politiques accusent des journalistes indépendants de publier des «fake news» alors qu’ils sont simplement critiques, ce n’est pas normal. Nous ne souhaitons pas que le terme «fake news» ait pour conséquence de nier la légitimité des médias.</a:t>
            </a:r>
            <a:endParaRPr lang="fr-BE" sz="2000" b="0" strike="noStrike" spc="-1" dirty="0">
              <a:latin typeface="Arial"/>
            </a:endParaRP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IE" sz="2000" dirty="0" err="1"/>
              <a:t>Commencez</a:t>
            </a:r>
            <a:r>
              <a:rPr lang="en-IE" sz="2000" dirty="0"/>
              <a:t> par </a:t>
            </a:r>
            <a:r>
              <a:rPr lang="en-IE" sz="2000" dirty="0" err="1"/>
              <a:t>visionner</a:t>
            </a:r>
            <a:r>
              <a:rPr lang="en-IE" sz="2000" dirty="0"/>
              <a:t> la video figurant sur la diapositive </a:t>
            </a:r>
            <a:r>
              <a:rPr lang="en-IE" sz="2000" b="0" strike="noStrike" spc="-1" dirty="0">
                <a:latin typeface="Arial"/>
              </a:rPr>
              <a:t>(</a:t>
            </a:r>
            <a:r>
              <a:rPr lang="lt-LT" sz="2000" b="0" strike="noStrike" spc="-1" dirty="0">
                <a:latin typeface="Arial"/>
              </a:rPr>
              <a:t>https://www.youtube.com/watch?v=d8uRYqsu2W4</a:t>
            </a:r>
            <a:r>
              <a:rPr lang="en-IE" sz="2000" b="0" strike="noStrike" spc="-1" dirty="0">
                <a:latin typeface="Arial"/>
              </a:rPr>
              <a:t>)</a:t>
            </a:r>
            <a:r>
              <a:rPr dirty="0"/>
              <a:t/>
            </a:r>
            <a:br>
              <a:rPr dirty="0"/>
            </a:br>
            <a:r>
              <a:rPr lang="en-US" sz="2000" dirty="0"/>
              <a:t>Durée </a:t>
            </a:r>
            <a:r>
              <a:rPr lang="en-US" sz="2000" dirty="0" err="1"/>
              <a:t>totale</a:t>
            </a:r>
            <a:r>
              <a:rPr lang="en-US" sz="2000" dirty="0"/>
              <a:t>:</a:t>
            </a:r>
            <a:r>
              <a:rPr lang="en-US" sz="2000" baseline="0" dirty="0"/>
              <a:t> </a:t>
            </a:r>
            <a:r>
              <a:rPr lang="en-US" sz="2000" dirty="0"/>
              <a:t>1 minute et 40 </a:t>
            </a:r>
            <a:r>
              <a:rPr lang="en-US" sz="2000" dirty="0" err="1"/>
              <a:t>secondes</a:t>
            </a:r>
            <a:endParaRPr lang="fr-BE" sz="2000" b="0" strike="noStrike" spc="-1" dirty="0">
              <a:latin typeface="Arial"/>
            </a:endParaRPr>
          </a:p>
          <a:p>
            <a:pPr marL="216000" indent="-216000">
              <a:lnSpc>
                <a:spcPct val="100000"/>
              </a:lnSpc>
            </a:pPr>
            <a:endParaRPr lang="fr-BE" sz="2000" b="0" strike="noStrike" spc="-1" dirty="0">
              <a:latin typeface="Arial"/>
            </a:endParaRPr>
          </a:p>
          <a:p>
            <a:r>
              <a:rPr lang="en-GB" sz="2000" dirty="0" err="1"/>
              <a:t>Transc</a:t>
            </a:r>
            <a:r>
              <a:rPr lang="lt-LT" sz="2000" dirty="0"/>
              <a:t>r</a:t>
            </a:r>
            <a:r>
              <a:rPr lang="en-GB" sz="2000" dirty="0" err="1"/>
              <a:t>ipt</a:t>
            </a:r>
            <a:r>
              <a:rPr lang="fr-BE" sz="2000" dirty="0"/>
              <a:t>ion</a:t>
            </a:r>
            <a:endParaRPr lang="lt-LT" sz="2000" dirty="0"/>
          </a:p>
          <a:p>
            <a:pPr marL="139700" indent="0">
              <a:buNone/>
            </a:pPr>
            <a:r>
              <a:rPr lang="lt-LT" sz="1200" b="0" strike="noStrike" spc="-1" dirty="0">
                <a:solidFill>
                  <a:srgbClr val="000000"/>
                </a:solidFill>
                <a:latin typeface="Arial"/>
              </a:rPr>
              <a:t>---------------------------</a:t>
            </a:r>
            <a:r>
              <a:rPr dirty="0"/>
              <a:t/>
            </a:r>
            <a:br>
              <a:rPr dirty="0"/>
            </a:br>
            <a:r>
              <a:rPr lang="en-US" sz="2000" dirty="0"/>
              <a:t>(</a:t>
            </a:r>
            <a:r>
              <a:rPr lang="en-US" sz="2000" dirty="0" err="1"/>
              <a:t>voix</a:t>
            </a:r>
            <a:r>
              <a:rPr lang="en-US" sz="2000" dirty="0"/>
              <a:t> off)	</a:t>
            </a:r>
          </a:p>
          <a:p>
            <a:pPr marL="139700" indent="0">
              <a:buNone/>
            </a:pPr>
            <a:r>
              <a:rPr lang="en-US" sz="2000" dirty="0"/>
              <a:t>Pour des millions de </a:t>
            </a:r>
            <a:r>
              <a:rPr lang="en-US" sz="2000" dirty="0" err="1"/>
              <a:t>familles</a:t>
            </a:r>
            <a:r>
              <a:rPr lang="en-US" sz="2000" dirty="0"/>
              <a:t> </a:t>
            </a:r>
            <a:r>
              <a:rPr lang="en-US" sz="2000" dirty="0" err="1"/>
              <a:t>confrontées</a:t>
            </a:r>
            <a:r>
              <a:rPr lang="en-US" sz="2000" dirty="0"/>
              <a:t> à </a:t>
            </a:r>
            <a:r>
              <a:rPr lang="en-US" sz="2000" dirty="0" err="1"/>
              <a:t>l’autisme</a:t>
            </a:r>
            <a:r>
              <a:rPr lang="en-US" sz="2000" dirty="0"/>
              <a:t>, il </a:t>
            </a:r>
            <a:r>
              <a:rPr lang="en-US" sz="2000" dirty="0" err="1"/>
              <a:t>s’agissait</a:t>
            </a:r>
            <a:r>
              <a:rPr lang="en-US" sz="2000" dirty="0"/>
              <a:t> </a:t>
            </a:r>
            <a:r>
              <a:rPr lang="en-US" sz="2000" dirty="0" err="1"/>
              <a:t>d’une</a:t>
            </a:r>
            <a:r>
              <a:rPr lang="en-US" sz="2000" dirty="0"/>
              <a:t> </a:t>
            </a:r>
            <a:r>
              <a:rPr lang="en-US" sz="2000" dirty="0" err="1"/>
              <a:t>réponse</a:t>
            </a:r>
            <a:r>
              <a:rPr lang="en-US" sz="2000" dirty="0"/>
              <a:t> </a:t>
            </a:r>
            <a:r>
              <a:rPr lang="en-US" sz="2000" dirty="0" err="1"/>
              <a:t>éventuelle</a:t>
            </a:r>
            <a:r>
              <a:rPr lang="en-US" sz="2000" dirty="0"/>
              <a:t> à </a:t>
            </a:r>
            <a:r>
              <a:rPr lang="en-US" sz="2000" dirty="0" err="1"/>
              <a:t>toutes</a:t>
            </a:r>
            <a:r>
              <a:rPr lang="en-US" sz="2000" dirty="0"/>
              <a:t> </a:t>
            </a:r>
            <a:r>
              <a:rPr lang="en-US" sz="2000" dirty="0" err="1"/>
              <a:t>leurs</a:t>
            </a:r>
            <a:r>
              <a:rPr lang="en-US" sz="2000" dirty="0"/>
              <a:t> </a:t>
            </a:r>
            <a:r>
              <a:rPr lang="en-US" sz="2000" dirty="0" err="1"/>
              <a:t>difficultés</a:t>
            </a:r>
            <a:r>
              <a:rPr lang="en-US" sz="2000" dirty="0"/>
              <a:t>. Une étude </a:t>
            </a:r>
            <a:r>
              <a:rPr lang="en-US" sz="2000" dirty="0" err="1"/>
              <a:t>médicale</a:t>
            </a:r>
            <a:r>
              <a:rPr lang="en-US" sz="2000" dirty="0"/>
              <a:t> </a:t>
            </a:r>
            <a:r>
              <a:rPr lang="en-US" sz="2000" dirty="0" err="1"/>
              <a:t>historique</a:t>
            </a:r>
            <a:r>
              <a:rPr lang="en-US" sz="2000" dirty="0"/>
              <a:t> </a:t>
            </a:r>
            <a:r>
              <a:rPr lang="en-US" sz="2000" dirty="0" err="1"/>
              <a:t>établissant</a:t>
            </a:r>
            <a:r>
              <a:rPr lang="en-US" sz="2000" dirty="0"/>
              <a:t> un lien entre la vaccination des enfants et </a:t>
            </a:r>
            <a:r>
              <a:rPr lang="en-US" sz="2000" dirty="0" err="1"/>
              <a:t>leur</a:t>
            </a:r>
            <a:r>
              <a:rPr lang="en-US" sz="2000" dirty="0"/>
              <a:t> trouble. </a:t>
            </a:r>
            <a:r>
              <a:rPr lang="en-US" sz="2000" dirty="0" err="1"/>
              <a:t>Pourtant</a:t>
            </a:r>
            <a:r>
              <a:rPr lang="en-US" sz="2000" dirty="0"/>
              <a:t>, on la </a:t>
            </a:r>
            <a:r>
              <a:rPr lang="en-US" sz="2000" dirty="0" err="1"/>
              <a:t>qualifie</a:t>
            </a:r>
            <a:r>
              <a:rPr lang="en-US" sz="2000" dirty="0"/>
              <a:t> </a:t>
            </a:r>
            <a:r>
              <a:rPr lang="en-US" sz="2000" dirty="0" err="1"/>
              <a:t>aujourd’hui</a:t>
            </a:r>
            <a:r>
              <a:rPr lang="en-US" sz="2000" dirty="0"/>
              <a:t> </a:t>
            </a:r>
            <a:r>
              <a:rPr lang="en-US" sz="2000" dirty="0" err="1"/>
              <a:t>d’étude</a:t>
            </a:r>
            <a:r>
              <a:rPr lang="en-US" sz="2000" dirty="0"/>
              <a:t> «</a:t>
            </a:r>
            <a:r>
              <a:rPr lang="en-US" sz="2000" dirty="0" err="1"/>
              <a:t>trompeuse</a:t>
            </a:r>
            <a:r>
              <a:rPr lang="en-US" sz="2000" dirty="0"/>
              <a:t>», </a:t>
            </a:r>
            <a:r>
              <a:rPr lang="en-US" sz="2000" dirty="0" err="1"/>
              <a:t>certains</a:t>
            </a:r>
            <a:r>
              <a:rPr lang="en-US" sz="2000" dirty="0"/>
              <a:t> </a:t>
            </a:r>
            <a:r>
              <a:rPr lang="en-US" sz="2000" dirty="0" err="1"/>
              <a:t>allant</a:t>
            </a:r>
            <a:r>
              <a:rPr lang="en-US" sz="2000" dirty="0"/>
              <a:t> </a:t>
            </a:r>
            <a:r>
              <a:rPr lang="en-US" sz="2000" dirty="0" err="1"/>
              <a:t>même</a:t>
            </a:r>
            <a:r>
              <a:rPr lang="en-US" sz="2000" dirty="0"/>
              <a:t> </a:t>
            </a:r>
            <a:r>
              <a:rPr lang="en-US" sz="2000" dirty="0" err="1"/>
              <a:t>jusqu’à</a:t>
            </a:r>
            <a:r>
              <a:rPr lang="en-US" sz="2000" dirty="0"/>
              <a:t> </a:t>
            </a:r>
            <a:r>
              <a:rPr lang="en-US" sz="2000" dirty="0" err="1"/>
              <a:t>déclarer</a:t>
            </a:r>
            <a:r>
              <a:rPr lang="en-US" sz="2000" dirty="0"/>
              <a:t> </a:t>
            </a:r>
            <a:r>
              <a:rPr lang="en-US" sz="2000" dirty="0" err="1"/>
              <a:t>qu’il</a:t>
            </a:r>
            <a:r>
              <a:rPr lang="en-US" sz="2000" dirty="0"/>
              <a:t> </a:t>
            </a:r>
            <a:r>
              <a:rPr lang="en-US" sz="2000" dirty="0" err="1"/>
              <a:t>s’agit</a:t>
            </a:r>
            <a:r>
              <a:rPr lang="en-US" sz="2000" dirty="0"/>
              <a:t> </a:t>
            </a:r>
            <a:r>
              <a:rPr lang="en-US" sz="2000" dirty="0" err="1"/>
              <a:t>d’une</a:t>
            </a:r>
            <a:r>
              <a:rPr lang="en-US" sz="2000" dirty="0"/>
              <a:t> supercherie montée de </a:t>
            </a:r>
            <a:r>
              <a:rPr lang="en-US" sz="2000" dirty="0" err="1"/>
              <a:t>toutes</a:t>
            </a:r>
            <a:r>
              <a:rPr lang="en-US" sz="2000" dirty="0"/>
              <a:t> </a:t>
            </a:r>
            <a:r>
              <a:rPr lang="en-US" sz="2000" dirty="0" err="1"/>
              <a:t>pièces</a:t>
            </a:r>
            <a:r>
              <a:rPr lang="en-US" sz="2000" dirty="0"/>
              <a:t>.</a:t>
            </a:r>
          </a:p>
          <a:p>
            <a:pPr marL="139700" indent="0">
              <a:buNone/>
            </a:pPr>
            <a:r>
              <a:rPr lang="en-US" sz="2000" dirty="0"/>
              <a:t>(Fiona </a:t>
            </a:r>
            <a:r>
              <a:rPr lang="en-US" sz="2000" dirty="0" err="1"/>
              <a:t>Godlee</a:t>
            </a:r>
            <a:r>
              <a:rPr lang="en-US" sz="2000" dirty="0"/>
              <a:t>, </a:t>
            </a:r>
            <a:r>
              <a:rPr lang="en-US" sz="2000" dirty="0" err="1"/>
              <a:t>rédactrice</a:t>
            </a:r>
            <a:r>
              <a:rPr lang="en-US" sz="2000" dirty="0"/>
              <a:t> </a:t>
            </a:r>
            <a:r>
              <a:rPr lang="en-US" sz="2000" dirty="0" err="1"/>
              <a:t>en</a:t>
            </a:r>
            <a:r>
              <a:rPr lang="en-US" sz="2000" dirty="0"/>
              <a:t> chef au </a:t>
            </a:r>
            <a:r>
              <a:rPr lang="en-US" sz="2000" i="1" dirty="0"/>
              <a:t>British Medical Journal</a:t>
            </a:r>
            <a:r>
              <a:rPr lang="en-US" sz="2000" dirty="0"/>
              <a:t>)	</a:t>
            </a:r>
          </a:p>
          <a:p>
            <a:pPr marL="139700" indent="0">
              <a:buNone/>
            </a:pPr>
            <a:r>
              <a:rPr lang="en-US" sz="2000" dirty="0" err="1"/>
              <a:t>Dès</a:t>
            </a:r>
            <a:r>
              <a:rPr lang="en-US" sz="2000" dirty="0"/>
              <a:t> le </a:t>
            </a:r>
            <a:r>
              <a:rPr lang="en-US" sz="2000" dirty="0" err="1"/>
              <a:t>départ</a:t>
            </a:r>
            <a:r>
              <a:rPr lang="en-US" sz="2000" dirty="0"/>
              <a:t>, nous </a:t>
            </a:r>
            <a:r>
              <a:rPr lang="en-US" sz="2000" dirty="0" err="1"/>
              <a:t>avons</a:t>
            </a:r>
            <a:r>
              <a:rPr lang="en-US" sz="2000" dirty="0"/>
              <a:t> </a:t>
            </a:r>
            <a:r>
              <a:rPr lang="en-US" sz="2000" dirty="0" err="1"/>
              <a:t>su</a:t>
            </a:r>
            <a:r>
              <a:rPr lang="en-US" sz="2000" dirty="0"/>
              <a:t> que </a:t>
            </a:r>
            <a:r>
              <a:rPr lang="en-US" sz="2000" dirty="0" err="1"/>
              <a:t>cette</a:t>
            </a:r>
            <a:r>
              <a:rPr lang="en-US" sz="2000" dirty="0"/>
              <a:t> étude </a:t>
            </a:r>
            <a:r>
              <a:rPr lang="en-US" sz="2000" dirty="0" err="1"/>
              <a:t>était</a:t>
            </a:r>
            <a:r>
              <a:rPr lang="en-US" sz="2000" dirty="0"/>
              <a:t> </a:t>
            </a:r>
            <a:r>
              <a:rPr lang="en-US" sz="2000" dirty="0" err="1"/>
              <a:t>mauvaise</a:t>
            </a:r>
            <a:r>
              <a:rPr lang="en-US" sz="2000" dirty="0"/>
              <a:t>. Elle a </a:t>
            </a:r>
            <a:r>
              <a:rPr lang="en-US" sz="2000" dirty="0" err="1"/>
              <a:t>reçu</a:t>
            </a:r>
            <a:r>
              <a:rPr lang="en-US" sz="2000" dirty="0"/>
              <a:t> </a:t>
            </a:r>
            <a:r>
              <a:rPr lang="en-US" sz="2000" dirty="0" err="1"/>
              <a:t>énormément</a:t>
            </a:r>
            <a:r>
              <a:rPr lang="en-US" sz="2000" dirty="0"/>
              <a:t> </a:t>
            </a:r>
            <a:r>
              <a:rPr lang="en-US" sz="2000" dirty="0" err="1"/>
              <a:t>d’attention</a:t>
            </a:r>
            <a:r>
              <a:rPr lang="en-US" sz="2000" dirty="0"/>
              <a:t> de la part des </a:t>
            </a:r>
            <a:r>
              <a:rPr lang="en-US" sz="2000" dirty="0" err="1"/>
              <a:t>médias</a:t>
            </a:r>
            <a:r>
              <a:rPr lang="en-US" sz="2000" dirty="0"/>
              <a:t>. </a:t>
            </a:r>
            <a:r>
              <a:rPr lang="en-US" sz="2000" dirty="0" err="1"/>
              <a:t>Toutes</a:t>
            </a:r>
            <a:r>
              <a:rPr lang="en-US" sz="2000" dirty="0"/>
              <a:t> les </a:t>
            </a:r>
            <a:r>
              <a:rPr lang="en-US" sz="2000" dirty="0" err="1"/>
              <a:t>preuves</a:t>
            </a:r>
            <a:r>
              <a:rPr lang="en-US" sz="2000" dirty="0"/>
              <a:t>, </a:t>
            </a:r>
            <a:r>
              <a:rPr lang="en-US" sz="2000" dirty="0" err="1"/>
              <a:t>toutes</a:t>
            </a:r>
            <a:r>
              <a:rPr lang="en-US" sz="2000" dirty="0"/>
              <a:t> les études </a:t>
            </a:r>
            <a:r>
              <a:rPr lang="en-US" sz="2000" dirty="0" err="1"/>
              <a:t>épidémiologiques</a:t>
            </a:r>
            <a:r>
              <a:rPr lang="en-US" sz="2000" dirty="0"/>
              <a:t>, </a:t>
            </a:r>
            <a:r>
              <a:rPr lang="fr-BE" sz="2000" dirty="0"/>
              <a:t>celles portant sur les groupes sanguins</a:t>
            </a:r>
            <a:r>
              <a:rPr lang="fr-BE" sz="2000" baseline="0" dirty="0"/>
              <a:t> </a:t>
            </a:r>
            <a:r>
              <a:rPr lang="fr-BE" sz="2000" dirty="0"/>
              <a:t>des enfants allaient à l’encontre de cette étude et ont permis de déterminer qu’il n’y avait aucune preuve de ce lien. </a:t>
            </a:r>
          </a:p>
          <a:p>
            <a:pPr marL="139700" indent="0">
              <a:buNone/>
            </a:pPr>
            <a:r>
              <a:rPr lang="en-US" sz="2000" dirty="0"/>
              <a:t>(</a:t>
            </a:r>
            <a:r>
              <a:rPr lang="en-US" sz="2000" dirty="0" err="1"/>
              <a:t>voix</a:t>
            </a:r>
            <a:r>
              <a:rPr lang="en-US" sz="2000" dirty="0"/>
              <a:t> off)	</a:t>
            </a:r>
          </a:p>
          <a:p>
            <a:pPr marL="139700" indent="0">
              <a:buNone/>
            </a:pPr>
            <a:r>
              <a:rPr lang="fr-BE" sz="2000" dirty="0"/>
              <a:t>C’est un article d’Andrew Wakefield et de ses collègues, publié en 1998, qui a effrayé les patients et ainsi provoqué une chute du taux d’immunisation dans le monde entier. Wakefield a affirmé que 12 enfants étaient normaux jusqu’à ce qu’ils reçoivent le vaccin combiné contre la rougeole, les oreillons et la rubéole. Néanmoins, son article a été retiré et un nouvel examen a révélé que Wakefield et ses collègues avaient altéré les données des patients dans leurs études. Pourtant, Wakefield a toujours des partisans </a:t>
            </a:r>
            <a:r>
              <a:rPr lang="en-US" sz="2000" dirty="0"/>
              <a:t>– Jamie Handley </a:t>
            </a:r>
            <a:r>
              <a:rPr lang="en-US" sz="2000" dirty="0" err="1"/>
              <a:t>est</a:t>
            </a:r>
            <a:r>
              <a:rPr lang="en-US" sz="2000" dirty="0"/>
              <a:t> </a:t>
            </a:r>
            <a:r>
              <a:rPr lang="en-US" sz="2000" dirty="0" err="1"/>
              <a:t>l’un</a:t>
            </a:r>
            <a:r>
              <a:rPr lang="en-US" sz="2000" dirty="0"/>
              <a:t> </a:t>
            </a:r>
            <a:r>
              <a:rPr lang="en-US" sz="2000" dirty="0" err="1"/>
              <a:t>d’entre</a:t>
            </a:r>
            <a:r>
              <a:rPr lang="en-US" sz="2000" dirty="0"/>
              <a:t> </a:t>
            </a:r>
            <a:r>
              <a:rPr lang="en-US" sz="2000" dirty="0" err="1"/>
              <a:t>eux</a:t>
            </a:r>
            <a:r>
              <a:rPr lang="en-US" sz="2000" dirty="0"/>
              <a:t>, son </a:t>
            </a:r>
            <a:r>
              <a:rPr lang="en-US" sz="2000" dirty="0" err="1"/>
              <a:t>fils</a:t>
            </a:r>
            <a:r>
              <a:rPr lang="en-US" sz="2000" dirty="0"/>
              <a:t> </a:t>
            </a:r>
            <a:r>
              <a:rPr lang="en-US" sz="2000" dirty="0" err="1"/>
              <a:t>est</a:t>
            </a:r>
            <a:r>
              <a:rPr lang="en-US" sz="2000" dirty="0"/>
              <a:t> </a:t>
            </a:r>
            <a:r>
              <a:rPr lang="en-US" sz="2000" dirty="0" err="1"/>
              <a:t>atteint</a:t>
            </a:r>
            <a:r>
              <a:rPr lang="en-US" sz="2000" dirty="0"/>
              <a:t> </a:t>
            </a:r>
            <a:r>
              <a:rPr lang="en-US" sz="2000" dirty="0" err="1"/>
              <a:t>d’autisme</a:t>
            </a:r>
            <a:r>
              <a:rPr lang="en-US" sz="2000" dirty="0"/>
              <a:t>.</a:t>
            </a:r>
          </a:p>
          <a:p>
            <a:pPr marL="139700" indent="0">
              <a:buNone/>
            </a:pPr>
            <a:r>
              <a:rPr lang="en-US" sz="2000" dirty="0"/>
              <a:t>(JB Handley, </a:t>
            </a:r>
            <a:r>
              <a:rPr lang="en-US" sz="2000" dirty="0" err="1"/>
              <a:t>fondateur</a:t>
            </a:r>
            <a:r>
              <a:rPr lang="en-US" sz="2000" dirty="0"/>
              <a:t> de </a:t>
            </a:r>
            <a:r>
              <a:rPr lang="en-US" sz="2000" i="1" dirty="0"/>
              <a:t>Generation Rescue</a:t>
            </a:r>
            <a:r>
              <a:rPr lang="en-US" sz="2000" dirty="0"/>
              <a:t>)	</a:t>
            </a:r>
          </a:p>
          <a:p>
            <a:pPr marL="139700" indent="0">
              <a:buNone/>
            </a:pPr>
            <a:r>
              <a:rPr lang="fr-BE" sz="2000" dirty="0"/>
              <a:t>Les vaccins sont connus pour causer des lésions cérébrales, il ne faut donc pas être un génie pour penser: les enfants vont à un rendez-vous, ils sont normaux, ils reviennent, ils souffrent énormément. Et ces choses causent des lésions cérébrales à certains enfants. C’est pourquoi nous en sommes tous encore là et que la vraie science n’a jamais été faite.</a:t>
            </a:r>
          </a:p>
          <a:p>
            <a:pPr marL="139700" indent="0">
              <a:buNone/>
            </a:pPr>
            <a:r>
              <a:rPr lang="en-US" sz="2000" dirty="0"/>
              <a:t>(</a:t>
            </a:r>
            <a:r>
              <a:rPr lang="en-US" sz="2000" dirty="0" err="1"/>
              <a:t>voix</a:t>
            </a:r>
            <a:r>
              <a:rPr lang="en-US" sz="2000" dirty="0"/>
              <a:t> off)	</a:t>
            </a:r>
          </a:p>
          <a:p>
            <a:pPr marL="139700" indent="0">
              <a:buNone/>
            </a:pPr>
            <a:r>
              <a:rPr lang="fr-BE" sz="2000" dirty="0"/>
              <a:t>Wakefield a perdu le droit d’exercer la médecine en Grande-Bretagne en mai dernier. Depuis lors, d’autres études ont démontré qu’il n’existait aucun lien entre le vaccin ROR et l’autisme.</a:t>
            </a:r>
          </a:p>
          <a:p>
            <a:pPr marL="139700" indent="0">
              <a:buNone/>
            </a:pPr>
            <a:r>
              <a:rPr lang="fr-BE" sz="2000" dirty="0"/>
              <a:t>Nous n’avons pas réussi à joindre Wakefield pour obtenir un commentaire. </a:t>
            </a:r>
            <a:r>
              <a:rPr lang="en-US" sz="2000" dirty="0" err="1"/>
              <a:t>Rosenson</a:t>
            </a:r>
            <a:r>
              <a:rPr lang="en-US" sz="2000" dirty="0"/>
              <a:t>, Associated Press</a:t>
            </a:r>
            <a:r>
              <a:rPr lang="en-US" sz="2000" b="0" strike="noStrike" spc="-1" dirty="0">
                <a:solidFill>
                  <a:srgbClr val="000000"/>
                </a:solidFill>
                <a:latin typeface="Arial"/>
              </a:rPr>
              <a:t>.</a:t>
            </a:r>
            <a:endParaRPr lang="fr-BE" sz="2000" b="0" strike="noStrike" spc="-1" dirty="0">
              <a:latin typeface="Arial"/>
            </a:endParaRP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en-US" sz="2000" b="0" strike="noStrike" spc="-1" dirty="0">
                <a:solidFill>
                  <a:srgbClr val="000000"/>
                </a:solidFill>
                <a:latin typeface="Arial"/>
              </a:rPr>
              <a:t>---------------------</a:t>
            </a:r>
            <a:endParaRPr lang="fr-BE" sz="2000" b="0" strike="noStrike" spc="-1" dirty="0">
              <a:latin typeface="Arial"/>
            </a:endParaRPr>
          </a:p>
          <a:p>
            <a:pPr marL="139680">
              <a:lnSpc>
                <a:spcPct val="100000"/>
              </a:lnSpc>
              <a:tabLst>
                <a:tab pos="0" algn="l"/>
              </a:tabLst>
            </a:pPr>
            <a:endParaRPr lang="fr-BE" sz="2000" b="0" strike="noStrike" spc="-1" dirty="0">
              <a:latin typeface="Arial"/>
            </a:endParaRPr>
          </a:p>
          <a:p>
            <a:pPr marL="139700" indent="0">
              <a:buNone/>
            </a:pPr>
            <a:r>
              <a:rPr lang="en-GB" sz="2000" dirty="0" err="1"/>
              <a:t>Sujets</a:t>
            </a:r>
            <a:r>
              <a:rPr lang="en-GB" sz="2000" dirty="0"/>
              <a:t> de discussion:</a:t>
            </a:r>
          </a:p>
          <a:p>
            <a:pPr marL="311040" indent="-171000">
              <a:lnSpc>
                <a:spcPct val="100000"/>
              </a:lnSpc>
              <a:buClr>
                <a:srgbClr val="000000"/>
              </a:buClr>
              <a:buFont typeface="StarSymbol"/>
              <a:buChar char="-"/>
              <a:tabLst>
                <a:tab pos="0" algn="l"/>
              </a:tabLst>
            </a:pPr>
            <a:r>
              <a:rPr lang="fr-BE" sz="2000" baseline="0" dirty="0"/>
              <a:t>La société exige que les personnes travaillant dans des institutions universitaires suivent des normes </a:t>
            </a:r>
            <a:r>
              <a:rPr lang="fr-BE" sz="2000" dirty="0"/>
              <a:t>universitaire</a:t>
            </a:r>
            <a:r>
              <a:rPr lang="fr-BE" sz="2000" baseline="0" dirty="0"/>
              <a:t>s élevées, il est donc important de comprendre pourquoi celles-ci sont nécessaires. Cet article universitaire, qui a été réfuté et discrédité à de nombreuses reprises, est, à lui seul, l’une des principales raisons pour lesquelles le mouvement anti-vaccination a vu le jour et est toujours aussi répandu aujourd’hui. Bien qu’il soit erroné, il a suffisamment attiré l’attention des médias pour nuire à la perception du public sur les vaccins, dont l’innocuité et l’efficacité ont été maintes fois démontrées</a:t>
            </a:r>
            <a:r>
              <a:rPr lang="en-US" sz="2000" b="0" strike="noStrike" spc="-1" dirty="0">
                <a:solidFill>
                  <a:srgbClr val="FF0000"/>
                </a:solidFill>
                <a:latin typeface="Arial"/>
              </a:rPr>
              <a:t>. </a:t>
            </a:r>
            <a:endParaRPr lang="fr-BE" sz="2000" b="0" strike="noStrike" spc="-1" dirty="0">
              <a:latin typeface="Arial"/>
            </a:endParaRPr>
          </a:p>
          <a:p>
            <a:pPr marL="311040" indent="-171000">
              <a:lnSpc>
                <a:spcPct val="100000"/>
              </a:lnSpc>
              <a:buClr>
                <a:srgbClr val="000000"/>
              </a:buClr>
              <a:buFont typeface="StarSymbol"/>
              <a:buChar char="-"/>
              <a:tabLst>
                <a:tab pos="0" algn="l"/>
              </a:tabLst>
            </a:pPr>
            <a:r>
              <a:rPr lang="en-US" sz="2000" baseline="0" dirty="0"/>
              <a:t>Tout le monde a le droit de </a:t>
            </a:r>
            <a:r>
              <a:rPr lang="en-US" sz="2000" baseline="0" dirty="0" err="1"/>
              <a:t>s’exprimer</a:t>
            </a:r>
            <a:r>
              <a:rPr lang="en-US" sz="2000" baseline="0" dirty="0"/>
              <a:t> </a:t>
            </a:r>
            <a:r>
              <a:rPr lang="en-US" sz="2000" baseline="0" dirty="0" err="1"/>
              <a:t>librement</a:t>
            </a:r>
            <a:r>
              <a:rPr lang="en-US" sz="2000" baseline="0" dirty="0"/>
              <a:t>, </a:t>
            </a:r>
            <a:r>
              <a:rPr lang="en-US" sz="2000" baseline="0" dirty="0" err="1"/>
              <a:t>mais</a:t>
            </a:r>
            <a:r>
              <a:rPr lang="en-US" sz="2000" baseline="0" dirty="0"/>
              <a:t> </a:t>
            </a:r>
            <a:r>
              <a:rPr lang="en-US" sz="2000" baseline="0" dirty="0" err="1"/>
              <a:t>cela</a:t>
            </a:r>
            <a:r>
              <a:rPr lang="en-US" sz="2000" baseline="0" dirty="0"/>
              <a:t> ne </a:t>
            </a:r>
            <a:r>
              <a:rPr lang="en-US" sz="2000" baseline="0" dirty="0" err="1"/>
              <a:t>signifie</a:t>
            </a:r>
            <a:r>
              <a:rPr lang="en-US" sz="2000" baseline="0" dirty="0"/>
              <a:t> pas </a:t>
            </a:r>
            <a:r>
              <a:rPr lang="en-US" sz="2000" baseline="0" dirty="0" err="1"/>
              <a:t>avoir</a:t>
            </a:r>
            <a:r>
              <a:rPr lang="en-US" sz="2000" baseline="0" dirty="0"/>
              <a:t> le droit de </a:t>
            </a:r>
            <a:r>
              <a:rPr lang="en-US" sz="2000" baseline="0" dirty="0" err="1"/>
              <a:t>répandre</a:t>
            </a:r>
            <a:r>
              <a:rPr lang="en-US" sz="2000" baseline="0" dirty="0"/>
              <a:t> </a:t>
            </a:r>
            <a:r>
              <a:rPr lang="en-US" sz="2000" baseline="0" dirty="0" err="1"/>
              <a:t>délibérément</a:t>
            </a:r>
            <a:r>
              <a:rPr lang="en-US" sz="2000" baseline="0" dirty="0"/>
              <a:t> des </a:t>
            </a:r>
            <a:r>
              <a:rPr lang="en-US" sz="2000" baseline="0" dirty="0" err="1"/>
              <a:t>mensonges</a:t>
            </a:r>
            <a:r>
              <a:rPr lang="en-US" sz="2000" baseline="0" dirty="0"/>
              <a:t>, surtout </a:t>
            </a:r>
            <a:r>
              <a:rPr lang="en-US" sz="2000" dirty="0" err="1"/>
              <a:t>lorsque</a:t>
            </a:r>
            <a:r>
              <a:rPr lang="en-US" sz="2000" baseline="0" dirty="0"/>
              <a:t> </a:t>
            </a:r>
            <a:r>
              <a:rPr lang="en-US" sz="2000" baseline="0" dirty="0" err="1"/>
              <a:t>ceux</a:t>
            </a:r>
            <a:r>
              <a:rPr lang="en-US" sz="2000" baseline="0" dirty="0"/>
              <a:t>-ci </a:t>
            </a:r>
            <a:r>
              <a:rPr lang="en-US" sz="2000" baseline="0" dirty="0" err="1"/>
              <a:t>peuvent</a:t>
            </a:r>
            <a:r>
              <a:rPr lang="en-US" sz="2000" baseline="0" dirty="0"/>
              <a:t> </a:t>
            </a:r>
            <a:r>
              <a:rPr lang="en-US" sz="2000" baseline="0" dirty="0" err="1"/>
              <a:t>nuire</a:t>
            </a:r>
            <a:r>
              <a:rPr lang="en-US" sz="2000" baseline="0" dirty="0"/>
              <a:t> à la </a:t>
            </a:r>
            <a:r>
              <a:rPr lang="en-US" sz="2000" baseline="0" dirty="0" err="1"/>
              <a:t>santé</a:t>
            </a:r>
            <a:r>
              <a:rPr lang="en-US" sz="2000" baseline="0" dirty="0"/>
              <a:t> </a:t>
            </a:r>
            <a:r>
              <a:rPr lang="en-US" sz="2000" baseline="0" dirty="0" err="1"/>
              <a:t>publique</a:t>
            </a:r>
            <a:r>
              <a:rPr lang="en-US" sz="2000" b="0" strike="noStrike" spc="-1" dirty="0">
                <a:solidFill>
                  <a:srgbClr val="FF0000"/>
                </a:solidFill>
                <a:latin typeface="Arial"/>
              </a:rPr>
              <a:t>. </a:t>
            </a:r>
            <a:endParaRPr lang="fr-BE" sz="2000" b="0" strike="noStrike" spc="-1" dirty="0">
              <a:latin typeface="Arial"/>
            </a:endParaRPr>
          </a:p>
          <a:p>
            <a:pPr marL="139680">
              <a:lnSpc>
                <a:spcPct val="100000"/>
              </a:lnSpc>
              <a:tabLst>
                <a:tab pos="0" algn="l"/>
              </a:tabLst>
            </a:pPr>
            <a:endParaRPr lang="fr-BE" sz="2000" b="0" strike="noStrike" spc="-1" dirty="0">
              <a:latin typeface="Arial"/>
            </a:endParaRPr>
          </a:p>
          <a:p>
            <a:pPr marL="139700" indent="0">
              <a:buFontTx/>
              <a:buNone/>
            </a:pPr>
            <a:r>
              <a:rPr lang="en-US" sz="2000" baseline="0" dirty="0" err="1"/>
              <a:t>Pourquoi</a:t>
            </a:r>
            <a:r>
              <a:rPr lang="en-US" sz="2000" baseline="0" dirty="0"/>
              <a:t> </a:t>
            </a:r>
            <a:r>
              <a:rPr lang="en-US" sz="2000" baseline="0" dirty="0" err="1"/>
              <a:t>c’est</a:t>
            </a:r>
            <a:r>
              <a:rPr lang="en-US" sz="2000" baseline="0" dirty="0"/>
              <a:t> mal:</a:t>
            </a:r>
          </a:p>
          <a:p>
            <a:pPr marL="311040" indent="-171000">
              <a:lnSpc>
                <a:spcPct val="100000"/>
              </a:lnSpc>
              <a:buClr>
                <a:srgbClr val="000000"/>
              </a:buClr>
              <a:buFont typeface="StarSymbol"/>
              <a:buChar char="-"/>
              <a:tabLst>
                <a:tab pos="0" algn="l"/>
              </a:tabLst>
            </a:pPr>
            <a:r>
              <a:rPr lang="en-US" sz="2000" dirty="0"/>
              <a:t>Les gens </a:t>
            </a:r>
            <a:r>
              <a:rPr lang="en-US" sz="2000" dirty="0" err="1"/>
              <a:t>aiment</a:t>
            </a:r>
            <a:r>
              <a:rPr lang="en-US" sz="2000" dirty="0"/>
              <a:t> «faire des </a:t>
            </a:r>
            <a:r>
              <a:rPr lang="en-US" sz="2000" dirty="0" err="1"/>
              <a:t>raccourcis</a:t>
            </a:r>
            <a:r>
              <a:rPr lang="en-US" sz="2000" dirty="0"/>
              <a:t>», </a:t>
            </a:r>
            <a:r>
              <a:rPr lang="en-US" sz="2000" dirty="0" err="1"/>
              <a:t>même</a:t>
            </a:r>
            <a:r>
              <a:rPr lang="en-US" sz="2000" dirty="0"/>
              <a:t> </a:t>
            </a:r>
            <a:r>
              <a:rPr lang="en-US" sz="2000" dirty="0" err="1"/>
              <a:t>lorsque</a:t>
            </a:r>
            <a:r>
              <a:rPr lang="en-US" sz="2000" dirty="0"/>
              <a:t> </a:t>
            </a:r>
            <a:r>
              <a:rPr lang="en-US" sz="2000" dirty="0" err="1"/>
              <a:t>ceux</a:t>
            </a:r>
            <a:r>
              <a:rPr lang="en-US" sz="2000" dirty="0"/>
              <a:t>-ci </a:t>
            </a:r>
            <a:r>
              <a:rPr lang="en-US" sz="2000" dirty="0" err="1"/>
              <a:t>vont</a:t>
            </a:r>
            <a:r>
              <a:rPr lang="en-US" sz="2000" dirty="0"/>
              <a:t> à </a:t>
            </a:r>
            <a:r>
              <a:rPr lang="en-US" sz="2000" dirty="0" err="1"/>
              <a:t>l’encontre</a:t>
            </a:r>
            <a:r>
              <a:rPr lang="en-US" sz="2000" dirty="0"/>
              <a:t> des </a:t>
            </a:r>
            <a:r>
              <a:rPr lang="en-US" sz="2000" dirty="0" err="1"/>
              <a:t>connaissances</a:t>
            </a:r>
            <a:r>
              <a:rPr lang="en-US" sz="2000" dirty="0"/>
              <a:t> </a:t>
            </a:r>
            <a:r>
              <a:rPr lang="en-US" sz="2000" dirty="0" err="1"/>
              <a:t>scientifiques</a:t>
            </a:r>
            <a:r>
              <a:rPr lang="en-US" sz="2000" b="0" strike="noStrike" spc="-1" dirty="0">
                <a:solidFill>
                  <a:srgbClr val="FF0000"/>
                </a:solidFill>
                <a:latin typeface="Arial"/>
              </a:rPr>
              <a:t>.</a:t>
            </a:r>
            <a:endParaRPr lang="fr-BE" sz="2000" b="0" strike="noStrike" spc="-1" dirty="0">
              <a:latin typeface="Arial"/>
            </a:endParaRPr>
          </a:p>
          <a:p>
            <a:pPr marL="311040" indent="-171000">
              <a:lnSpc>
                <a:spcPct val="100000"/>
              </a:lnSpc>
              <a:buClr>
                <a:srgbClr val="000000"/>
              </a:buClr>
              <a:buFont typeface="StarSymbol"/>
              <a:buChar char="-"/>
              <a:tabLst>
                <a:tab pos="0" algn="l"/>
              </a:tabLst>
            </a:pPr>
            <a:r>
              <a:rPr lang="en-US" sz="2000" baseline="0" dirty="0"/>
              <a:t>Le </a:t>
            </a:r>
            <a:r>
              <a:rPr lang="en-US" sz="2000" baseline="0" dirty="0" err="1"/>
              <a:t>transfert</a:t>
            </a:r>
            <a:r>
              <a:rPr lang="en-US" sz="2000" baseline="0" dirty="0"/>
              <a:t> de la </a:t>
            </a:r>
            <a:r>
              <a:rPr lang="en-US" sz="2000" baseline="0" dirty="0" err="1"/>
              <a:t>culpabilité</a:t>
            </a:r>
            <a:r>
              <a:rPr lang="en-US" sz="2000" baseline="0" dirty="0"/>
              <a:t> </a:t>
            </a:r>
            <a:r>
              <a:rPr lang="en-US" sz="2000" baseline="0" dirty="0" err="1"/>
              <a:t>permet</a:t>
            </a:r>
            <a:r>
              <a:rPr lang="en-US" sz="2000" baseline="0" dirty="0"/>
              <a:t> </a:t>
            </a:r>
            <a:r>
              <a:rPr lang="en-US" sz="2000" baseline="0" dirty="0" err="1"/>
              <a:t>d’ignorer</a:t>
            </a:r>
            <a:r>
              <a:rPr lang="en-US" sz="2000" baseline="0" dirty="0"/>
              <a:t> </a:t>
            </a:r>
            <a:r>
              <a:rPr lang="en-US" sz="2000" baseline="0" dirty="0" err="1"/>
              <a:t>certains</a:t>
            </a:r>
            <a:r>
              <a:rPr lang="en-US" sz="2000" baseline="0" dirty="0"/>
              <a:t> </a:t>
            </a:r>
            <a:r>
              <a:rPr lang="en-US" sz="2000" baseline="0" dirty="0" err="1"/>
              <a:t>facteurs</a:t>
            </a:r>
            <a:r>
              <a:rPr lang="en-US" sz="2000" baseline="0" dirty="0"/>
              <a:t> </a:t>
            </a:r>
            <a:r>
              <a:rPr lang="en-US" sz="2000" baseline="0" dirty="0" err="1"/>
              <a:t>éventuels</a:t>
            </a:r>
            <a:r>
              <a:rPr lang="en-US" sz="2000" baseline="0" dirty="0"/>
              <a:t>, </a:t>
            </a:r>
            <a:r>
              <a:rPr lang="en-US" sz="2000" baseline="0" dirty="0" err="1"/>
              <a:t>tels</a:t>
            </a:r>
            <a:r>
              <a:rPr lang="en-US" sz="2000" baseline="0" dirty="0"/>
              <a:t> que la </a:t>
            </a:r>
            <a:r>
              <a:rPr lang="en-US" sz="2000" baseline="0" dirty="0" err="1"/>
              <a:t>responsabilité</a:t>
            </a:r>
            <a:r>
              <a:rPr lang="en-US" sz="2000" baseline="0" dirty="0"/>
              <a:t> </a:t>
            </a:r>
            <a:r>
              <a:rPr lang="en-US" sz="2000" baseline="0" dirty="0" err="1"/>
              <a:t>individuelle</a:t>
            </a:r>
            <a:r>
              <a:rPr lang="en-US" sz="2000" baseline="0" dirty="0"/>
              <a:t> </a:t>
            </a:r>
            <a:r>
              <a:rPr lang="en-US" sz="2000" baseline="0" dirty="0" err="1"/>
              <a:t>ou</a:t>
            </a:r>
            <a:r>
              <a:rPr lang="en-US" sz="2000" baseline="0" dirty="0"/>
              <a:t> les causes </a:t>
            </a:r>
            <a:r>
              <a:rPr lang="en-US" sz="2000" baseline="0" dirty="0" err="1"/>
              <a:t>avérées</a:t>
            </a:r>
            <a:r>
              <a:rPr lang="en-US" sz="2000" baseline="0" dirty="0"/>
              <a:t> du </a:t>
            </a:r>
            <a:r>
              <a:rPr lang="en-US" sz="2000" baseline="0" dirty="0" err="1"/>
              <a:t>développement</a:t>
            </a:r>
            <a:r>
              <a:rPr lang="en-US" sz="2000" baseline="0" dirty="0"/>
              <a:t> de </a:t>
            </a:r>
            <a:r>
              <a:rPr lang="en-US" sz="2000" baseline="0" dirty="0" err="1"/>
              <a:t>l’autisme</a:t>
            </a:r>
            <a:r>
              <a:rPr lang="en-US" sz="2000" baseline="0" dirty="0"/>
              <a:t>. Par </a:t>
            </a:r>
            <a:r>
              <a:rPr lang="en-US" sz="2000" baseline="0" dirty="0" err="1"/>
              <a:t>exemple</a:t>
            </a:r>
            <a:r>
              <a:rPr lang="en-US" sz="2000" baseline="0" dirty="0"/>
              <a:t>, </a:t>
            </a:r>
            <a:r>
              <a:rPr lang="en-US" sz="2000" baseline="0" dirty="0" err="1"/>
              <a:t>l’autisme</a:t>
            </a:r>
            <a:r>
              <a:rPr lang="en-US" sz="2000" baseline="0" dirty="0"/>
              <a:t> </a:t>
            </a:r>
            <a:r>
              <a:rPr lang="en-US" sz="2000" baseline="0" dirty="0" err="1"/>
              <a:t>est</a:t>
            </a:r>
            <a:r>
              <a:rPr lang="en-US" sz="2000" baseline="0" dirty="0"/>
              <a:t> </a:t>
            </a:r>
            <a:r>
              <a:rPr lang="en-US" sz="2000" baseline="0" dirty="0" err="1"/>
              <a:t>généralement</a:t>
            </a:r>
            <a:r>
              <a:rPr lang="en-US" sz="2000" baseline="0" dirty="0"/>
              <a:t> </a:t>
            </a:r>
            <a:r>
              <a:rPr lang="en-US" sz="2000" baseline="0" dirty="0" err="1"/>
              <a:t>diagnostiqué</a:t>
            </a:r>
            <a:r>
              <a:rPr lang="en-US" sz="2000" baseline="0" dirty="0"/>
              <a:t> à </a:t>
            </a:r>
            <a:r>
              <a:rPr lang="en-US" sz="2000" baseline="0" dirty="0" err="1"/>
              <a:t>peu</a:t>
            </a:r>
            <a:r>
              <a:rPr lang="en-US" sz="2000" baseline="0" dirty="0"/>
              <a:t> </a:t>
            </a:r>
            <a:r>
              <a:rPr lang="en-US" sz="2000" baseline="0" dirty="0" err="1"/>
              <a:t>près</a:t>
            </a:r>
            <a:r>
              <a:rPr lang="en-US" sz="2000" baseline="0" dirty="0"/>
              <a:t> au </a:t>
            </a:r>
            <a:r>
              <a:rPr lang="en-US" sz="2000" baseline="0" dirty="0" err="1"/>
              <a:t>même</a:t>
            </a:r>
            <a:r>
              <a:rPr lang="en-US" sz="2000" baseline="0" dirty="0"/>
              <a:t> moment </a:t>
            </a:r>
            <a:r>
              <a:rPr lang="en-US" sz="2000" baseline="0" dirty="0" err="1"/>
              <a:t>où</a:t>
            </a:r>
            <a:r>
              <a:rPr lang="en-US" sz="2000" baseline="0" dirty="0"/>
              <a:t> les enfants </a:t>
            </a:r>
            <a:r>
              <a:rPr lang="en-US" sz="2000" baseline="0" dirty="0" err="1"/>
              <a:t>reçoivent</a:t>
            </a:r>
            <a:r>
              <a:rPr lang="en-US" sz="2000" baseline="0" dirty="0"/>
              <a:t> le </a:t>
            </a:r>
            <a:r>
              <a:rPr lang="en-US" sz="2000" baseline="0" dirty="0" err="1"/>
              <a:t>vaccin</a:t>
            </a:r>
            <a:r>
              <a:rPr lang="en-US" sz="2000" baseline="0" dirty="0"/>
              <a:t> ROR (le </a:t>
            </a:r>
            <a:r>
              <a:rPr lang="en-US" sz="2000" baseline="0" dirty="0" err="1"/>
              <a:t>vaccin</a:t>
            </a:r>
            <a:r>
              <a:rPr lang="en-US" sz="2000" baseline="0" dirty="0"/>
              <a:t> </a:t>
            </a:r>
            <a:r>
              <a:rPr lang="en-US" sz="2000" baseline="0" dirty="0" err="1"/>
              <a:t>contre</a:t>
            </a:r>
            <a:r>
              <a:rPr lang="en-US" sz="2000" baseline="0" dirty="0"/>
              <a:t> la </a:t>
            </a:r>
            <a:r>
              <a:rPr lang="en-US" sz="2000" baseline="0" dirty="0" err="1"/>
              <a:t>rougeole</a:t>
            </a:r>
            <a:r>
              <a:rPr lang="en-US" sz="2000" baseline="0" dirty="0"/>
              <a:t>). Ce fait </a:t>
            </a:r>
            <a:r>
              <a:rPr lang="en-US" sz="2000" baseline="0" dirty="0" err="1"/>
              <a:t>est</a:t>
            </a:r>
            <a:r>
              <a:rPr lang="en-US" sz="2000" baseline="0" dirty="0"/>
              <a:t> </a:t>
            </a:r>
            <a:r>
              <a:rPr lang="en-US" sz="2000" baseline="0" dirty="0" err="1"/>
              <a:t>souvent</a:t>
            </a:r>
            <a:r>
              <a:rPr lang="en-US" sz="2000" baseline="0" dirty="0"/>
              <a:t> </a:t>
            </a:r>
            <a:r>
              <a:rPr lang="en-US" sz="2000" baseline="0" dirty="0" err="1"/>
              <a:t>ignoré</a:t>
            </a:r>
            <a:r>
              <a:rPr lang="en-US" sz="2000" baseline="0" dirty="0"/>
              <a:t> par les gens qui </a:t>
            </a:r>
            <a:r>
              <a:rPr lang="en-US" sz="2000" baseline="0" dirty="0" err="1"/>
              <a:t>préfèrent</a:t>
            </a:r>
            <a:r>
              <a:rPr lang="en-US" sz="2000" baseline="0" dirty="0"/>
              <a:t> </a:t>
            </a:r>
            <a:r>
              <a:rPr lang="en-US" sz="2000" baseline="0" dirty="0" err="1"/>
              <a:t>croire</a:t>
            </a:r>
            <a:r>
              <a:rPr lang="en-US" sz="2000" baseline="0" dirty="0"/>
              <a:t> que le </a:t>
            </a:r>
            <a:r>
              <a:rPr lang="en-US" sz="2000" baseline="0" dirty="0" err="1"/>
              <a:t>vaccin</a:t>
            </a:r>
            <a:r>
              <a:rPr lang="en-US" sz="2000" baseline="0" dirty="0"/>
              <a:t> a </a:t>
            </a:r>
            <a:r>
              <a:rPr lang="en-US" sz="2000" baseline="0" dirty="0" err="1"/>
              <a:t>provoqué</a:t>
            </a:r>
            <a:r>
              <a:rPr lang="en-US" sz="2000" baseline="0" dirty="0"/>
              <a:t> </a:t>
            </a:r>
            <a:r>
              <a:rPr lang="en-US" sz="2000" baseline="0" dirty="0" err="1"/>
              <a:t>l’autisme</a:t>
            </a:r>
            <a:r>
              <a:rPr lang="en-US" sz="2000" baseline="0" dirty="0"/>
              <a:t> de </a:t>
            </a:r>
            <a:r>
              <a:rPr lang="en-US" sz="2000" baseline="0" dirty="0" err="1"/>
              <a:t>leur</a:t>
            </a:r>
            <a:r>
              <a:rPr lang="en-US" sz="2000" baseline="0" dirty="0"/>
              <a:t> enfant, </a:t>
            </a:r>
            <a:r>
              <a:rPr lang="en-US" sz="2000" baseline="0" dirty="0" err="1"/>
              <a:t>plutôt</a:t>
            </a:r>
            <a:r>
              <a:rPr lang="en-US" sz="2000" baseline="0" dirty="0"/>
              <a:t> que </a:t>
            </a:r>
            <a:r>
              <a:rPr lang="en-US" sz="2000" baseline="0" dirty="0" err="1"/>
              <a:t>d’accepter</a:t>
            </a:r>
            <a:r>
              <a:rPr lang="en-US" sz="2000" baseline="0" dirty="0"/>
              <a:t> un diagnostic hors de </a:t>
            </a:r>
            <a:r>
              <a:rPr lang="en-US" sz="2000" baseline="0" dirty="0" err="1"/>
              <a:t>leur</a:t>
            </a:r>
            <a:r>
              <a:rPr lang="en-US" sz="2000" baseline="0" dirty="0"/>
              <a:t> </a:t>
            </a:r>
            <a:r>
              <a:rPr lang="en-US" sz="2000" baseline="0" dirty="0" err="1"/>
              <a:t>contrôle</a:t>
            </a:r>
            <a:r>
              <a:rPr lang="en-US" sz="2000" b="0" strike="noStrike" spc="-1" dirty="0">
                <a:solidFill>
                  <a:srgbClr val="FF0000"/>
                </a:solidFill>
                <a:latin typeface="Arial"/>
              </a:rPr>
              <a:t>.</a:t>
            </a:r>
            <a:endParaRPr lang="fr-BE" sz="2000" b="0" strike="noStrike" spc="-1" dirty="0">
              <a:latin typeface="Arial"/>
            </a:endParaRPr>
          </a:p>
          <a:p>
            <a:pPr marL="311040" indent="-171000">
              <a:lnSpc>
                <a:spcPct val="100000"/>
              </a:lnSpc>
              <a:buClr>
                <a:srgbClr val="000000"/>
              </a:buClr>
              <a:buFont typeface="StarSymbol"/>
              <a:buChar char="-"/>
              <a:tabLst>
                <a:tab pos="0" algn="l"/>
              </a:tabLst>
            </a:pPr>
            <a:r>
              <a:rPr lang="en-US" sz="2000" dirty="0" err="1"/>
              <a:t>Largement</a:t>
            </a:r>
            <a:r>
              <a:rPr lang="en-US" sz="2000" dirty="0"/>
              <a:t> </a:t>
            </a:r>
            <a:r>
              <a:rPr lang="en-US" sz="2000" dirty="0" err="1"/>
              <a:t>diffusée</a:t>
            </a:r>
            <a:r>
              <a:rPr lang="en-US" sz="2000" dirty="0"/>
              <a:t>, </a:t>
            </a:r>
            <a:r>
              <a:rPr lang="en-US" sz="2000" dirty="0" err="1"/>
              <a:t>cette</a:t>
            </a:r>
            <a:r>
              <a:rPr lang="en-US" sz="2000" dirty="0"/>
              <a:t> </a:t>
            </a:r>
            <a:r>
              <a:rPr lang="en-US" sz="2000" dirty="0" err="1"/>
              <a:t>fausse</a:t>
            </a:r>
            <a:r>
              <a:rPr lang="en-US" sz="2000" dirty="0"/>
              <a:t> information </a:t>
            </a:r>
            <a:r>
              <a:rPr lang="en-US" sz="2000" dirty="0" err="1"/>
              <a:t>risque</a:t>
            </a:r>
            <a:r>
              <a:rPr lang="en-US" sz="2000" dirty="0"/>
              <a:t> de changer la </a:t>
            </a:r>
            <a:r>
              <a:rPr lang="en-US" sz="2000" dirty="0" err="1"/>
              <a:t>donne</a:t>
            </a:r>
            <a:r>
              <a:rPr lang="en-US" sz="2000" dirty="0"/>
              <a:t> pour le </a:t>
            </a:r>
            <a:r>
              <a:rPr lang="en-US" sz="2000" dirty="0" err="1"/>
              <a:t>système</a:t>
            </a:r>
            <a:r>
              <a:rPr lang="en-US" sz="2000" dirty="0"/>
              <a:t> de vaccination. De </a:t>
            </a:r>
            <a:r>
              <a:rPr lang="en-US" sz="2000" dirty="0" err="1"/>
              <a:t>nombreuses</a:t>
            </a:r>
            <a:r>
              <a:rPr lang="en-US" sz="2000" dirty="0"/>
              <a:t> </a:t>
            </a:r>
            <a:r>
              <a:rPr lang="en-US" sz="2000" dirty="0" err="1"/>
              <a:t>personnes</a:t>
            </a:r>
            <a:r>
              <a:rPr lang="en-US" sz="2000" dirty="0"/>
              <a:t> </a:t>
            </a:r>
            <a:r>
              <a:rPr lang="en-US" sz="2000" dirty="0" err="1"/>
              <a:t>pourraient</a:t>
            </a:r>
            <a:r>
              <a:rPr lang="en-US" sz="2000" dirty="0"/>
              <a:t> </a:t>
            </a:r>
            <a:r>
              <a:rPr lang="en-US" sz="2000" dirty="0" err="1"/>
              <a:t>perdre</a:t>
            </a:r>
            <a:r>
              <a:rPr lang="en-US" sz="2000" dirty="0"/>
              <a:t> </a:t>
            </a:r>
            <a:r>
              <a:rPr lang="en-US" sz="2000" dirty="0" err="1"/>
              <a:t>inutilement</a:t>
            </a:r>
            <a:r>
              <a:rPr lang="en-US" sz="2000" dirty="0"/>
              <a:t> </a:t>
            </a:r>
            <a:r>
              <a:rPr lang="en-US" sz="2000" dirty="0" err="1"/>
              <a:t>leur</a:t>
            </a:r>
            <a:r>
              <a:rPr lang="en-US" sz="2000" dirty="0"/>
              <a:t> </a:t>
            </a:r>
            <a:r>
              <a:rPr lang="en-US" sz="2000" dirty="0" err="1"/>
              <a:t>immunité</a:t>
            </a:r>
            <a:r>
              <a:rPr lang="en-US" sz="2000" dirty="0"/>
              <a:t> </a:t>
            </a:r>
            <a:r>
              <a:rPr lang="en-US" sz="2000" dirty="0" err="1"/>
              <a:t>contre</a:t>
            </a:r>
            <a:r>
              <a:rPr lang="en-US" sz="2000" dirty="0"/>
              <a:t> des maladies graves</a:t>
            </a:r>
            <a:r>
              <a:rPr lang="en-US" sz="2000" b="0" strike="noStrike" spc="-1" dirty="0">
                <a:solidFill>
                  <a:srgbClr val="FF0000"/>
                </a:solidFill>
                <a:latin typeface="Arial"/>
              </a:rPr>
              <a:t>.</a:t>
            </a:r>
            <a:endParaRPr lang="fr-BE" sz="2000" b="0" strike="noStrike" spc="-1" dirty="0">
              <a:latin typeface="Arial"/>
            </a:endParaRP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1200" b="0" i="0" kern="1200" dirty="0" err="1">
                <a:effectLst/>
                <a:latin typeface="+mn-lt"/>
                <a:ea typeface="+mn-ea"/>
                <a:cs typeface="+mn-cs"/>
              </a:rPr>
              <a:t>Depuis</a:t>
            </a:r>
            <a:r>
              <a:rPr lang="en-US" sz="1200" b="0" i="0" kern="1200" dirty="0">
                <a:effectLst/>
                <a:latin typeface="+mn-lt"/>
                <a:ea typeface="+mn-ea"/>
                <a:cs typeface="+mn-cs"/>
              </a:rPr>
              <a:t> le début de la </a:t>
            </a:r>
            <a:r>
              <a:rPr lang="en-US" sz="1200" b="0" i="0" kern="1200" dirty="0" err="1">
                <a:effectLst/>
                <a:latin typeface="+mn-lt"/>
                <a:ea typeface="+mn-ea"/>
                <a:cs typeface="+mn-cs"/>
              </a:rPr>
              <a:t>pandémie</a:t>
            </a:r>
            <a:r>
              <a:rPr lang="en-US" sz="1200" b="0" i="0" kern="1200" dirty="0">
                <a:effectLst/>
                <a:latin typeface="+mn-lt"/>
                <a:ea typeface="+mn-ea"/>
                <a:cs typeface="+mn-cs"/>
              </a:rPr>
              <a:t> de COVID-19, de </a:t>
            </a:r>
            <a:r>
              <a:rPr lang="en-US" sz="1200" b="0" i="0" kern="1200" dirty="0" err="1">
                <a:effectLst/>
                <a:latin typeface="+mn-lt"/>
                <a:ea typeface="+mn-ea"/>
                <a:cs typeface="+mn-cs"/>
              </a:rPr>
              <a:t>nombreuses</a:t>
            </a:r>
            <a:r>
              <a:rPr lang="en-US" sz="1200" b="0" i="0" kern="1200" dirty="0">
                <a:effectLst/>
                <a:latin typeface="+mn-lt"/>
                <a:ea typeface="+mn-ea"/>
                <a:cs typeface="+mn-cs"/>
              </a:rPr>
              <a:t> </a:t>
            </a:r>
            <a:r>
              <a:rPr lang="en-US" sz="1200" b="0" i="0" kern="1200" dirty="0" err="1">
                <a:effectLst/>
                <a:latin typeface="+mn-lt"/>
                <a:ea typeface="+mn-ea"/>
                <a:cs typeface="+mn-cs"/>
              </a:rPr>
              <a:t>informations</a:t>
            </a:r>
            <a:r>
              <a:rPr lang="en-US" sz="1200" b="0" i="0" kern="1200" dirty="0">
                <a:effectLst/>
                <a:latin typeface="+mn-lt"/>
                <a:ea typeface="+mn-ea"/>
                <a:cs typeface="+mn-cs"/>
              </a:rPr>
              <a:t> </a:t>
            </a:r>
            <a:r>
              <a:rPr lang="en-US" sz="1200" b="0" i="0" kern="1200" dirty="0" err="1">
                <a:effectLst/>
                <a:latin typeface="+mn-lt"/>
                <a:ea typeface="+mn-ea"/>
                <a:cs typeface="+mn-cs"/>
              </a:rPr>
              <a:t>déroutantes</a:t>
            </a:r>
            <a:r>
              <a:rPr lang="en-US" sz="1200" b="0" i="0" kern="1200" dirty="0">
                <a:effectLst/>
                <a:latin typeface="+mn-lt"/>
                <a:ea typeface="+mn-ea"/>
                <a:cs typeface="+mn-cs"/>
              </a:rPr>
              <a:t> se </a:t>
            </a:r>
            <a:r>
              <a:rPr lang="en-US" sz="1200" b="0" i="0" kern="1200" dirty="0" err="1">
                <a:effectLst/>
                <a:latin typeface="+mn-lt"/>
                <a:ea typeface="+mn-ea"/>
                <a:cs typeface="+mn-cs"/>
              </a:rPr>
              <a:t>sont</a:t>
            </a:r>
            <a:r>
              <a:rPr lang="en-US" sz="1200" b="0" i="0" kern="1200" dirty="0">
                <a:effectLst/>
                <a:latin typeface="+mn-lt"/>
                <a:ea typeface="+mn-ea"/>
                <a:cs typeface="+mn-cs"/>
              </a:rPr>
              <a:t> </a:t>
            </a:r>
            <a:r>
              <a:rPr lang="en-US" sz="1200" b="0" i="0" kern="1200" dirty="0" err="1">
                <a:effectLst/>
                <a:latin typeface="+mn-lt"/>
                <a:ea typeface="+mn-ea"/>
                <a:cs typeface="+mn-cs"/>
              </a:rPr>
              <a:t>répandues</a:t>
            </a:r>
            <a:r>
              <a:rPr lang="en-US" sz="1200" b="0" i="0" kern="1200" dirty="0">
                <a:effectLst/>
                <a:latin typeface="+mn-lt"/>
                <a:ea typeface="+mn-ea"/>
                <a:cs typeface="+mn-cs"/>
              </a:rPr>
              <a:t> sur les </a:t>
            </a:r>
            <a:r>
              <a:rPr lang="en-US" sz="1200" b="0" i="0" kern="1200" dirty="0" err="1">
                <a:effectLst/>
                <a:latin typeface="+mn-lt"/>
                <a:ea typeface="+mn-ea"/>
                <a:cs typeface="+mn-cs"/>
              </a:rPr>
              <a:t>médias</a:t>
            </a:r>
            <a:r>
              <a:rPr lang="en-US" sz="1200" b="0" i="0" kern="1200" dirty="0">
                <a:effectLst/>
                <a:latin typeface="+mn-lt"/>
                <a:ea typeface="+mn-ea"/>
                <a:cs typeface="+mn-cs"/>
              </a:rPr>
              <a:t> </a:t>
            </a:r>
            <a:r>
              <a:rPr lang="en-US" sz="1200" b="0" i="0" kern="1200" dirty="0" err="1">
                <a:effectLst/>
                <a:latin typeface="+mn-lt"/>
                <a:ea typeface="+mn-ea"/>
                <a:cs typeface="+mn-cs"/>
              </a:rPr>
              <a:t>sociaux</a:t>
            </a:r>
            <a:r>
              <a:rPr lang="en-US" sz="1200" b="0" i="0" kern="1200" dirty="0">
                <a:effectLst/>
                <a:latin typeface="+mn-lt"/>
                <a:ea typeface="+mn-ea"/>
                <a:cs typeface="+mn-cs"/>
              </a:rPr>
              <a:t>, beaucoup </a:t>
            </a:r>
            <a:r>
              <a:rPr lang="en-US" sz="1200" b="0" i="0" kern="1200" dirty="0" err="1">
                <a:effectLst/>
                <a:latin typeface="+mn-lt"/>
                <a:ea typeface="+mn-ea"/>
                <a:cs typeface="+mn-cs"/>
              </a:rPr>
              <a:t>affirmant</a:t>
            </a:r>
            <a:r>
              <a:rPr lang="en-US" sz="1200" b="0" i="0" kern="1200" dirty="0">
                <a:effectLst/>
                <a:latin typeface="+mn-lt"/>
                <a:ea typeface="+mn-ea"/>
                <a:cs typeface="+mn-cs"/>
              </a:rPr>
              <a:t> </a:t>
            </a:r>
            <a:r>
              <a:rPr lang="en-US" sz="1200" b="0" i="0" kern="1200" dirty="0" err="1">
                <a:effectLst/>
                <a:latin typeface="+mn-lt"/>
                <a:ea typeface="+mn-ea"/>
                <a:cs typeface="+mn-cs"/>
              </a:rPr>
              <a:t>qu’il</a:t>
            </a:r>
            <a:r>
              <a:rPr lang="en-US" sz="1200" b="0" i="0" kern="1200" dirty="0">
                <a:effectLst/>
                <a:latin typeface="+mn-lt"/>
                <a:ea typeface="+mn-ea"/>
                <a:cs typeface="+mn-cs"/>
              </a:rPr>
              <a:t> </a:t>
            </a:r>
            <a:r>
              <a:rPr lang="en-US" sz="1200" b="0" i="0" kern="1200" dirty="0" err="1">
                <a:effectLst/>
                <a:latin typeface="+mn-lt"/>
                <a:ea typeface="+mn-ea"/>
                <a:cs typeface="+mn-cs"/>
              </a:rPr>
              <a:t>existe</a:t>
            </a:r>
            <a:r>
              <a:rPr lang="en-US" sz="1200" b="0" i="0" kern="1200" dirty="0">
                <a:effectLst/>
                <a:latin typeface="+mn-lt"/>
                <a:ea typeface="+mn-ea"/>
                <a:cs typeface="+mn-cs"/>
              </a:rPr>
              <a:t> un lien entre les technologies de la 5G et la propagation du coronavirus. Tout le monde a le droit de </a:t>
            </a:r>
            <a:r>
              <a:rPr lang="en-US" sz="1200" b="0" i="0" kern="1200" dirty="0" err="1">
                <a:effectLst/>
                <a:latin typeface="+mn-lt"/>
                <a:ea typeface="+mn-ea"/>
                <a:cs typeface="+mn-cs"/>
              </a:rPr>
              <a:t>s’exprimer</a:t>
            </a:r>
            <a:r>
              <a:rPr lang="en-US" sz="1200" b="0" i="0" kern="1200" dirty="0">
                <a:effectLst/>
                <a:latin typeface="+mn-lt"/>
                <a:ea typeface="+mn-ea"/>
                <a:cs typeface="+mn-cs"/>
              </a:rPr>
              <a:t> </a:t>
            </a:r>
            <a:r>
              <a:rPr lang="en-US" sz="1200" b="0" i="0" kern="1200" dirty="0" err="1">
                <a:effectLst/>
                <a:latin typeface="+mn-lt"/>
                <a:ea typeface="+mn-ea"/>
                <a:cs typeface="+mn-cs"/>
              </a:rPr>
              <a:t>librement</a:t>
            </a:r>
            <a:r>
              <a:rPr lang="en-US" sz="1200" b="0" i="0" kern="1200" dirty="0">
                <a:effectLst/>
                <a:latin typeface="+mn-lt"/>
                <a:ea typeface="+mn-ea"/>
                <a:cs typeface="+mn-cs"/>
              </a:rPr>
              <a:t> et il </a:t>
            </a:r>
            <a:r>
              <a:rPr lang="en-US" sz="1200" b="0" i="0" kern="1200" dirty="0" err="1">
                <a:effectLst/>
                <a:latin typeface="+mn-lt"/>
                <a:ea typeface="+mn-ea"/>
                <a:cs typeface="+mn-cs"/>
              </a:rPr>
              <a:t>n’y</a:t>
            </a:r>
            <a:r>
              <a:rPr lang="en-US" sz="1200" b="0" i="0" kern="1200" dirty="0">
                <a:effectLst/>
                <a:latin typeface="+mn-lt"/>
                <a:ea typeface="+mn-ea"/>
                <a:cs typeface="+mn-cs"/>
              </a:rPr>
              <a:t> a </a:t>
            </a:r>
            <a:r>
              <a:rPr lang="en-US" sz="1200" b="0" i="0" kern="1200" dirty="0" err="1">
                <a:effectLst/>
                <a:latin typeface="+mn-lt"/>
                <a:ea typeface="+mn-ea"/>
                <a:cs typeface="+mn-cs"/>
              </a:rPr>
              <a:t>rien</a:t>
            </a:r>
            <a:r>
              <a:rPr lang="en-US" sz="1200" b="0" i="0" kern="1200" dirty="0">
                <a:effectLst/>
                <a:latin typeface="+mn-lt"/>
                <a:ea typeface="+mn-ea"/>
                <a:cs typeface="+mn-cs"/>
              </a:rPr>
              <a:t> de mal à se </a:t>
            </a:r>
            <a:r>
              <a:rPr lang="en-US" sz="1200" b="0" i="0" kern="1200" dirty="0" err="1">
                <a:effectLst/>
                <a:latin typeface="+mn-lt"/>
                <a:ea typeface="+mn-ea"/>
                <a:cs typeface="+mn-cs"/>
              </a:rPr>
              <a:t>montrer</a:t>
            </a:r>
            <a:r>
              <a:rPr lang="en-US" sz="1200" b="0" i="0" kern="1200" dirty="0">
                <a:effectLst/>
                <a:latin typeface="+mn-lt"/>
                <a:ea typeface="+mn-ea"/>
                <a:cs typeface="+mn-cs"/>
              </a:rPr>
              <a:t> prudent, </a:t>
            </a:r>
            <a:r>
              <a:rPr lang="en-US" sz="1200" b="0" i="0" kern="1200" dirty="0" err="1">
                <a:effectLst/>
                <a:latin typeface="+mn-lt"/>
                <a:ea typeface="+mn-ea"/>
                <a:cs typeface="+mn-cs"/>
              </a:rPr>
              <a:t>voire</a:t>
            </a:r>
            <a:r>
              <a:rPr lang="en-US" sz="1200" b="0" i="0" kern="1200" dirty="0">
                <a:effectLst/>
                <a:latin typeface="+mn-lt"/>
                <a:ea typeface="+mn-ea"/>
                <a:cs typeface="+mn-cs"/>
              </a:rPr>
              <a:t> </a:t>
            </a:r>
            <a:r>
              <a:rPr lang="en-US" sz="1200" b="0" i="0" kern="1200" dirty="0" err="1">
                <a:effectLst/>
                <a:latin typeface="+mn-lt"/>
                <a:ea typeface="+mn-ea"/>
                <a:cs typeface="+mn-cs"/>
              </a:rPr>
              <a:t>sceptique</a:t>
            </a:r>
            <a:r>
              <a:rPr lang="en-US" sz="1200" b="0" i="0" kern="1200" dirty="0">
                <a:effectLst/>
                <a:latin typeface="+mn-lt"/>
                <a:ea typeface="+mn-ea"/>
                <a:cs typeface="+mn-cs"/>
              </a:rPr>
              <a:t>, face aux </a:t>
            </a:r>
            <a:r>
              <a:rPr lang="en-US" sz="1200" b="0" i="0" kern="1200" dirty="0" err="1">
                <a:effectLst/>
                <a:latin typeface="+mn-lt"/>
                <a:ea typeface="+mn-ea"/>
                <a:cs typeface="+mn-cs"/>
              </a:rPr>
              <a:t>nouvelles</a:t>
            </a:r>
            <a:r>
              <a:rPr lang="en-US" sz="1200" b="0" i="0" kern="1200" dirty="0">
                <a:effectLst/>
                <a:latin typeface="+mn-lt"/>
                <a:ea typeface="+mn-ea"/>
                <a:cs typeface="+mn-cs"/>
              </a:rPr>
              <a:t> technologies et aux </a:t>
            </a:r>
            <a:r>
              <a:rPr lang="en-US" sz="1200" b="0" i="0" kern="1200" dirty="0" err="1">
                <a:effectLst/>
                <a:latin typeface="+mn-lt"/>
                <a:ea typeface="+mn-ea"/>
                <a:cs typeface="+mn-cs"/>
              </a:rPr>
              <a:t>effets</a:t>
            </a:r>
            <a:r>
              <a:rPr lang="en-US" sz="1200" b="0" i="0" kern="1200" dirty="0">
                <a:effectLst/>
                <a:latin typeface="+mn-lt"/>
                <a:ea typeface="+mn-ea"/>
                <a:cs typeface="+mn-cs"/>
              </a:rPr>
              <a:t> </a:t>
            </a:r>
            <a:r>
              <a:rPr lang="en-US" sz="1200" b="0" i="0" kern="1200" dirty="0" err="1">
                <a:effectLst/>
                <a:latin typeface="+mn-lt"/>
                <a:ea typeface="+mn-ea"/>
                <a:cs typeface="+mn-cs"/>
              </a:rPr>
              <a:t>qu’elles</a:t>
            </a:r>
            <a:r>
              <a:rPr lang="en-US" sz="1200" b="0" i="0" kern="1200" dirty="0">
                <a:effectLst/>
                <a:latin typeface="+mn-lt"/>
                <a:ea typeface="+mn-ea"/>
                <a:cs typeface="+mn-cs"/>
              </a:rPr>
              <a:t> </a:t>
            </a:r>
            <a:r>
              <a:rPr lang="en-US" sz="1200" b="0" i="0" kern="1200" dirty="0" err="1">
                <a:effectLst/>
                <a:latin typeface="+mn-lt"/>
                <a:ea typeface="+mn-ea"/>
                <a:cs typeface="+mn-cs"/>
              </a:rPr>
              <a:t>peuvent</a:t>
            </a:r>
            <a:r>
              <a:rPr lang="en-US" sz="1200" b="0" i="0" kern="1200" dirty="0">
                <a:effectLst/>
                <a:latin typeface="+mn-lt"/>
                <a:ea typeface="+mn-ea"/>
                <a:cs typeface="+mn-cs"/>
              </a:rPr>
              <a:t> </a:t>
            </a:r>
            <a:r>
              <a:rPr lang="en-US" sz="1200" b="0" i="0" kern="1200" dirty="0" err="1">
                <a:effectLst/>
                <a:latin typeface="+mn-lt"/>
                <a:ea typeface="+mn-ea"/>
                <a:cs typeface="+mn-cs"/>
              </a:rPr>
              <a:t>avoir</a:t>
            </a:r>
            <a:r>
              <a:rPr lang="en-US" sz="1200" b="0" i="0" kern="1200" dirty="0">
                <a:effectLst/>
                <a:latin typeface="+mn-lt"/>
                <a:ea typeface="+mn-ea"/>
                <a:cs typeface="+mn-cs"/>
              </a:rPr>
              <a:t> sur </a:t>
            </a:r>
            <a:r>
              <a:rPr lang="en-US" sz="1200" b="0" i="0" kern="1200" dirty="0" err="1">
                <a:effectLst/>
                <a:latin typeface="+mn-lt"/>
                <a:ea typeface="+mn-ea"/>
                <a:cs typeface="+mn-cs"/>
              </a:rPr>
              <a:t>nos</a:t>
            </a:r>
            <a:r>
              <a:rPr lang="en-US" sz="1200" b="0" i="0" kern="1200" dirty="0">
                <a:effectLst/>
                <a:latin typeface="+mn-lt"/>
                <a:ea typeface="+mn-ea"/>
                <a:cs typeface="+mn-cs"/>
              </a:rPr>
              <a:t> vies et sur </a:t>
            </a:r>
            <a:r>
              <a:rPr lang="en-US" sz="1200" b="0" i="0" kern="1200" dirty="0" err="1">
                <a:effectLst/>
                <a:latin typeface="+mn-lt"/>
                <a:ea typeface="+mn-ea"/>
                <a:cs typeface="+mn-cs"/>
              </a:rPr>
              <a:t>notre</a:t>
            </a:r>
            <a:r>
              <a:rPr lang="en-US" sz="1200" b="0" i="0" kern="1200" dirty="0">
                <a:effectLst/>
                <a:latin typeface="+mn-lt"/>
                <a:ea typeface="+mn-ea"/>
                <a:cs typeface="+mn-cs"/>
              </a:rPr>
              <a:t> </a:t>
            </a:r>
            <a:r>
              <a:rPr lang="en-US" sz="1200" b="0" i="0" kern="1200" dirty="0" err="1">
                <a:effectLst/>
                <a:latin typeface="+mn-lt"/>
                <a:ea typeface="+mn-ea"/>
                <a:cs typeface="+mn-cs"/>
              </a:rPr>
              <a:t>santé</a:t>
            </a:r>
            <a:r>
              <a:rPr lang="en-US" sz="1200" b="0" strike="noStrike" spc="-1" dirty="0">
                <a:latin typeface="+mn-lt"/>
                <a:ea typeface="+mn-ea"/>
              </a:rPr>
              <a:t>.</a:t>
            </a:r>
            <a:endParaRPr lang="fr-BE" sz="1200" b="0" strike="noStrike" spc="-1" dirty="0">
              <a:latin typeface="Arial"/>
            </a:endParaRPr>
          </a:p>
          <a:p>
            <a:pPr marL="216000" indent="-216000">
              <a:lnSpc>
                <a:spcPct val="100000"/>
              </a:lnSpc>
            </a:pPr>
            <a:endParaRPr lang="fr-BE" sz="1200" b="0" strike="noStrike" spc="-1" dirty="0">
              <a:latin typeface="Arial"/>
            </a:endParaRPr>
          </a:p>
          <a:p>
            <a:pPr marL="216000" indent="-216000">
              <a:lnSpc>
                <a:spcPct val="100000"/>
              </a:lnSpc>
            </a:pPr>
            <a:r>
              <a:rPr lang="en-US" dirty="0"/>
              <a:t>CEPENDANT,</a:t>
            </a:r>
            <a:r>
              <a:rPr lang="en-US" sz="1200" b="0" i="0" kern="1200" dirty="0">
                <a:effectLst/>
                <a:latin typeface="+mn-lt"/>
                <a:ea typeface="+mn-ea"/>
                <a:cs typeface="+mn-cs"/>
              </a:rPr>
              <a:t> </a:t>
            </a:r>
            <a:r>
              <a:rPr lang="en-US" sz="1200" b="0" i="0" kern="1200" dirty="0" err="1">
                <a:effectLst/>
                <a:latin typeface="+mn-lt"/>
                <a:ea typeface="+mn-ea"/>
                <a:cs typeface="+mn-cs"/>
              </a:rPr>
              <a:t>cette</a:t>
            </a:r>
            <a:r>
              <a:rPr lang="en-US" sz="1200" b="0" i="0" kern="1200" dirty="0">
                <a:effectLst/>
                <a:latin typeface="+mn-lt"/>
                <a:ea typeface="+mn-ea"/>
                <a:cs typeface="+mn-cs"/>
              </a:rPr>
              <a:t> </a:t>
            </a:r>
            <a:r>
              <a:rPr lang="en-US" sz="1200" b="0" i="0" kern="1200" dirty="0" err="1">
                <a:effectLst/>
                <a:latin typeface="+mn-lt"/>
                <a:ea typeface="+mn-ea"/>
                <a:cs typeface="+mn-cs"/>
              </a:rPr>
              <a:t>théorie</a:t>
            </a:r>
            <a:r>
              <a:rPr lang="en-US" sz="1200" b="0" i="0" kern="1200" dirty="0">
                <a:effectLst/>
                <a:latin typeface="+mn-lt"/>
                <a:ea typeface="+mn-ea"/>
                <a:cs typeface="+mn-cs"/>
              </a:rPr>
              <a:t> a </a:t>
            </a:r>
            <a:r>
              <a:rPr lang="en-US" sz="1200" b="0" i="0" kern="1200" dirty="0" err="1">
                <a:effectLst/>
                <a:latin typeface="+mn-lt"/>
                <a:ea typeface="+mn-ea"/>
                <a:cs typeface="+mn-cs"/>
              </a:rPr>
              <a:t>eu</a:t>
            </a:r>
            <a:r>
              <a:rPr lang="en-US" sz="1200" b="0" i="0" kern="1200" dirty="0">
                <a:effectLst/>
                <a:latin typeface="+mn-lt"/>
                <a:ea typeface="+mn-ea"/>
                <a:cs typeface="+mn-cs"/>
              </a:rPr>
              <a:t> des </a:t>
            </a:r>
            <a:r>
              <a:rPr lang="en-US" sz="1200" b="0" i="0" kern="1200" dirty="0" err="1">
                <a:effectLst/>
                <a:latin typeface="+mn-lt"/>
                <a:ea typeface="+mn-ea"/>
                <a:cs typeface="+mn-cs"/>
              </a:rPr>
              <a:t>conséquences</a:t>
            </a:r>
            <a:r>
              <a:rPr lang="en-US" sz="1200" b="0" i="0" kern="1200" dirty="0">
                <a:effectLst/>
                <a:latin typeface="+mn-lt"/>
                <a:ea typeface="+mn-ea"/>
                <a:cs typeface="+mn-cs"/>
              </a:rPr>
              <a:t> </a:t>
            </a:r>
            <a:r>
              <a:rPr lang="en-US" sz="1200" b="0" i="0" kern="1200" dirty="0" err="1">
                <a:effectLst/>
                <a:latin typeface="+mn-lt"/>
                <a:ea typeface="+mn-ea"/>
                <a:cs typeface="+mn-cs"/>
              </a:rPr>
              <a:t>néfastes</a:t>
            </a:r>
            <a:r>
              <a:rPr lang="en-US" sz="1200" b="0" i="0" kern="1200" dirty="0">
                <a:effectLst/>
                <a:latin typeface="+mn-lt"/>
                <a:ea typeface="+mn-ea"/>
                <a:cs typeface="+mn-cs"/>
              </a:rPr>
              <a:t> dans le monde </a:t>
            </a:r>
            <a:r>
              <a:rPr lang="en-US" sz="1200" b="0" i="0" kern="1200" dirty="0" err="1">
                <a:effectLst/>
                <a:latin typeface="+mn-lt"/>
                <a:ea typeface="+mn-ea"/>
                <a:cs typeface="+mn-cs"/>
              </a:rPr>
              <a:t>réel</a:t>
            </a:r>
            <a:r>
              <a:rPr lang="en-US" sz="1200" b="0" i="0" kern="1200" dirty="0">
                <a:effectLst/>
                <a:latin typeface="+mn-lt"/>
                <a:ea typeface="+mn-ea"/>
                <a:cs typeface="+mn-cs"/>
              </a:rPr>
              <a:t>, </a:t>
            </a:r>
            <a:r>
              <a:rPr lang="en-US" sz="1200" b="0" i="0" kern="1200" dirty="0" err="1">
                <a:effectLst/>
                <a:latin typeface="+mn-lt"/>
                <a:ea typeface="+mn-ea"/>
                <a:cs typeface="+mn-cs"/>
              </a:rPr>
              <a:t>telles</a:t>
            </a:r>
            <a:r>
              <a:rPr lang="en-US" sz="1200" b="0" i="0" kern="1200" dirty="0">
                <a:effectLst/>
                <a:latin typeface="+mn-lt"/>
                <a:ea typeface="+mn-ea"/>
                <a:cs typeface="+mn-cs"/>
              </a:rPr>
              <a:t> que la mise à feu </a:t>
            </a:r>
            <a:r>
              <a:rPr lang="en-US" sz="1200" b="0" i="0" kern="1200" dirty="0" err="1">
                <a:effectLst/>
                <a:latin typeface="+mn-lt"/>
                <a:ea typeface="+mn-ea"/>
                <a:cs typeface="+mn-cs"/>
              </a:rPr>
              <a:t>d’infrastructures</a:t>
            </a:r>
            <a:r>
              <a:rPr lang="en-US" sz="1200" b="0" i="0" kern="1200" dirty="0">
                <a:effectLst/>
                <a:latin typeface="+mn-lt"/>
                <a:ea typeface="+mn-ea"/>
                <a:cs typeface="+mn-cs"/>
              </a:rPr>
              <a:t> de </a:t>
            </a:r>
            <a:r>
              <a:rPr lang="en-US" sz="1200" b="0" i="0" kern="1200" dirty="0" err="1">
                <a:effectLst/>
                <a:latin typeface="+mn-lt"/>
                <a:ea typeface="+mn-ea"/>
                <a:cs typeface="+mn-cs"/>
              </a:rPr>
              <a:t>télécommunications</a:t>
            </a:r>
            <a:r>
              <a:rPr lang="en-US" sz="1200" b="0" i="0" kern="1200" dirty="0">
                <a:effectLst/>
                <a:latin typeface="+mn-lt"/>
                <a:ea typeface="+mn-ea"/>
                <a:cs typeface="+mn-cs"/>
              </a:rPr>
              <a:t> et des </a:t>
            </a:r>
            <a:r>
              <a:rPr lang="en-US" sz="1200" b="0" i="0" kern="1200" dirty="0" err="1">
                <a:effectLst/>
                <a:latin typeface="+mn-lt"/>
                <a:ea typeface="+mn-ea"/>
                <a:cs typeface="+mn-cs"/>
              </a:rPr>
              <a:t>agressions</a:t>
            </a:r>
            <a:r>
              <a:rPr lang="en-US" sz="1200" b="0" i="0" kern="1200" dirty="0">
                <a:effectLst/>
                <a:latin typeface="+mn-lt"/>
                <a:ea typeface="+mn-ea"/>
                <a:cs typeface="+mn-cs"/>
              </a:rPr>
              <a:t> physiques à </a:t>
            </a:r>
            <a:r>
              <a:rPr lang="en-US" sz="1200" b="0" i="0" kern="1200" dirty="0" err="1">
                <a:effectLst/>
                <a:latin typeface="+mn-lt"/>
                <a:ea typeface="+mn-ea"/>
                <a:cs typeface="+mn-cs"/>
              </a:rPr>
              <a:t>l’encontre</a:t>
            </a:r>
            <a:r>
              <a:rPr lang="en-US" sz="1200" b="0" i="0" kern="1200" dirty="0">
                <a:effectLst/>
                <a:latin typeface="+mn-lt"/>
                <a:ea typeface="+mn-ea"/>
                <a:cs typeface="+mn-cs"/>
              </a:rPr>
              <a:t> </a:t>
            </a:r>
            <a:r>
              <a:rPr lang="en-US" sz="1200" b="0" i="0" kern="1200" dirty="0" err="1">
                <a:effectLst/>
                <a:latin typeface="+mn-lt"/>
                <a:ea typeface="+mn-ea"/>
                <a:cs typeface="+mn-cs"/>
              </a:rPr>
              <a:t>d’ouvriers</a:t>
            </a:r>
            <a:r>
              <a:rPr lang="en-US" sz="1200" b="0" i="0" kern="1200" dirty="0">
                <a:effectLst/>
                <a:latin typeface="+mn-lt"/>
                <a:ea typeface="+mn-ea"/>
                <a:cs typeface="+mn-cs"/>
              </a:rPr>
              <a:t> </a:t>
            </a:r>
            <a:r>
              <a:rPr lang="en-US" sz="1200" b="0" i="0" kern="1200" dirty="0" err="1">
                <a:effectLst/>
                <a:latin typeface="+mn-lt"/>
                <a:ea typeface="+mn-ea"/>
                <a:cs typeface="+mn-cs"/>
              </a:rPr>
              <a:t>installant</a:t>
            </a:r>
            <a:r>
              <a:rPr lang="en-US" sz="1200" b="0" i="0" kern="1200" dirty="0">
                <a:effectLst/>
                <a:latin typeface="+mn-lt"/>
                <a:ea typeface="+mn-ea"/>
                <a:cs typeface="+mn-cs"/>
              </a:rPr>
              <a:t> les infrastructures</a:t>
            </a:r>
            <a:r>
              <a:rPr lang="en-US" sz="1200" b="0" strike="noStrike" spc="-1" dirty="0">
                <a:latin typeface="+mn-lt"/>
                <a:ea typeface="+mn-ea"/>
              </a:rPr>
              <a:t>.</a:t>
            </a:r>
            <a:endParaRPr lang="fr-BE" sz="1200" b="0" strike="noStrike" spc="-1" dirty="0">
              <a:latin typeface="Arial"/>
            </a:endParaRPr>
          </a:p>
          <a:p>
            <a:pPr>
              <a:lnSpc>
                <a:spcPct val="100000"/>
              </a:lnSpc>
              <a:tabLst>
                <a:tab pos="0" algn="l"/>
              </a:tabLst>
            </a:pPr>
            <a:endParaRPr lang="fr-BE" sz="1200" b="0" strike="noStrike" spc="-1" dirty="0">
              <a:latin typeface="Arial"/>
            </a:endParaRPr>
          </a:p>
          <a:p>
            <a:pPr marL="0" indent="0">
              <a:buFontTx/>
              <a:buNone/>
            </a:pPr>
            <a:r>
              <a:rPr lang="en-IE" sz="2000" baseline="0" dirty="0" err="1"/>
              <a:t>Pourquoi</a:t>
            </a:r>
            <a:r>
              <a:rPr lang="en-IE" sz="2000" baseline="0" dirty="0"/>
              <a:t> </a:t>
            </a:r>
            <a:r>
              <a:rPr lang="en-IE" sz="2000" baseline="0" dirty="0" err="1"/>
              <a:t>c’est</a:t>
            </a:r>
            <a:r>
              <a:rPr lang="en-IE" sz="2000" baseline="0" dirty="0"/>
              <a:t> mal:</a:t>
            </a:r>
          </a:p>
          <a:p>
            <a:pPr marL="171450" indent="-171450">
              <a:buFontTx/>
              <a:buChar char="-"/>
            </a:pPr>
            <a:r>
              <a:rPr lang="en-IE" sz="2000" baseline="0" dirty="0"/>
              <a:t>Destruction dans la vie </a:t>
            </a:r>
            <a:r>
              <a:rPr lang="en-IE" sz="2000" baseline="0" dirty="0" err="1"/>
              <a:t>réelle</a:t>
            </a:r>
            <a:r>
              <a:rPr lang="en-IE" sz="2000" baseline="0" dirty="0"/>
              <a:t>: des </a:t>
            </a:r>
            <a:r>
              <a:rPr lang="en-IE" sz="2000" baseline="0" dirty="0" err="1"/>
              <a:t>incendiaires</a:t>
            </a:r>
            <a:r>
              <a:rPr lang="en-IE" sz="2000" baseline="0" dirty="0"/>
              <a:t> </a:t>
            </a:r>
            <a:r>
              <a:rPr lang="en-IE" sz="2000" baseline="0" dirty="0" err="1"/>
              <a:t>mettent</a:t>
            </a:r>
            <a:r>
              <a:rPr lang="en-IE" sz="2000" baseline="0" dirty="0"/>
              <a:t> le feu à des </a:t>
            </a:r>
            <a:r>
              <a:rPr lang="en-IE" sz="2000" baseline="0" dirty="0" err="1"/>
              <a:t>antennes-relais</a:t>
            </a:r>
            <a:r>
              <a:rPr lang="en-IE" sz="2000" baseline="0" dirty="0"/>
              <a:t> dans </a:t>
            </a:r>
            <a:r>
              <a:rPr lang="en-IE" sz="2000" baseline="0" dirty="0" err="1"/>
              <a:t>toute</a:t>
            </a:r>
            <a:r>
              <a:rPr lang="en-IE" sz="2000" baseline="0" dirty="0"/>
              <a:t> </a:t>
            </a:r>
            <a:r>
              <a:rPr lang="en-IE" sz="2000" baseline="0" dirty="0" err="1"/>
              <a:t>l’Europe</a:t>
            </a:r>
            <a:r>
              <a:rPr lang="en-IE" sz="2000" baseline="0" dirty="0"/>
              <a:t>.</a:t>
            </a:r>
          </a:p>
          <a:p>
            <a:pPr marL="171360" indent="-171000">
              <a:lnSpc>
                <a:spcPct val="100000"/>
              </a:lnSpc>
              <a:buClr>
                <a:srgbClr val="000000"/>
              </a:buClr>
              <a:buFont typeface="StarSymbol"/>
              <a:buChar char="-"/>
              <a:tabLst>
                <a:tab pos="0" algn="l"/>
              </a:tabLst>
            </a:pPr>
            <a:r>
              <a:rPr lang="en-IE" sz="2000" baseline="0" dirty="0" err="1"/>
              <a:t>Échec</a:t>
            </a:r>
            <a:r>
              <a:rPr lang="en-IE" sz="2000" baseline="0" dirty="0"/>
              <a:t> des </a:t>
            </a:r>
            <a:r>
              <a:rPr lang="en-IE" sz="2000" baseline="0" dirty="0" err="1"/>
              <a:t>réseaux</a:t>
            </a:r>
            <a:r>
              <a:rPr lang="en-IE" sz="2000" baseline="0" dirty="0"/>
              <a:t> de </a:t>
            </a:r>
            <a:r>
              <a:rPr lang="en-IE" sz="2000" baseline="0" dirty="0" err="1"/>
              <a:t>télécommunications</a:t>
            </a:r>
            <a:r>
              <a:rPr lang="en-IE" sz="2000" baseline="0" dirty="0"/>
              <a:t>: un grand </a:t>
            </a:r>
            <a:r>
              <a:rPr lang="en-IE" sz="2000" baseline="0" dirty="0" err="1"/>
              <a:t>nombre</a:t>
            </a:r>
            <a:r>
              <a:rPr lang="en-IE" sz="2000" baseline="0" dirty="0"/>
              <a:t> des tours qui </a:t>
            </a:r>
            <a:r>
              <a:rPr lang="en-IE" sz="2000" baseline="0" dirty="0" err="1"/>
              <a:t>ont</a:t>
            </a:r>
            <a:r>
              <a:rPr lang="en-IE" sz="2000" baseline="0" dirty="0"/>
              <a:t> </a:t>
            </a:r>
            <a:r>
              <a:rPr lang="en-IE" sz="2000" baseline="0" dirty="0" err="1"/>
              <a:t>été</a:t>
            </a:r>
            <a:r>
              <a:rPr lang="en-IE" sz="2000" baseline="0" dirty="0"/>
              <a:t> </a:t>
            </a:r>
            <a:r>
              <a:rPr lang="en-IE" sz="2000" baseline="0" dirty="0" err="1"/>
              <a:t>détruites</a:t>
            </a:r>
            <a:r>
              <a:rPr lang="en-IE" sz="2000" baseline="0" dirty="0"/>
              <a:t> et </a:t>
            </a:r>
            <a:r>
              <a:rPr lang="en-IE" sz="2000" baseline="0" dirty="0" err="1"/>
              <a:t>vandalisées</a:t>
            </a:r>
            <a:r>
              <a:rPr lang="en-IE" sz="2000" baseline="0" dirty="0"/>
              <a:t> </a:t>
            </a:r>
            <a:r>
              <a:rPr lang="en-IE" sz="2000" baseline="0" dirty="0" err="1"/>
              <a:t>étaient</a:t>
            </a:r>
            <a:r>
              <a:rPr lang="en-IE" sz="2000" baseline="0" dirty="0"/>
              <a:t> </a:t>
            </a:r>
            <a:r>
              <a:rPr lang="en-IE" sz="2000" baseline="0" dirty="0" err="1"/>
              <a:t>destinées</a:t>
            </a:r>
            <a:r>
              <a:rPr lang="en-IE" sz="2000" baseline="0" dirty="0"/>
              <a:t> aux services de 3G et de 4G, </a:t>
            </a:r>
            <a:r>
              <a:rPr lang="en-IE" sz="2000" baseline="0" dirty="0" err="1"/>
              <a:t>dont</a:t>
            </a:r>
            <a:r>
              <a:rPr lang="en-IE" sz="2000" baseline="0" dirty="0"/>
              <a:t> le public </a:t>
            </a:r>
            <a:r>
              <a:rPr lang="en-IE" sz="2000" baseline="0" dirty="0" err="1"/>
              <a:t>dépend</a:t>
            </a:r>
            <a:r>
              <a:rPr lang="en-IE" sz="2000" b="0" strike="noStrike" spc="-1" baseline="0" dirty="0">
                <a:latin typeface="+mn-lt"/>
                <a:ea typeface="+mn-ea"/>
              </a:rPr>
              <a:t>.</a:t>
            </a:r>
            <a:endParaRPr lang="fr-BE" sz="2000" b="0" strike="noStrike" spc="-1" dirty="0">
              <a:latin typeface="Arial"/>
            </a:endParaRPr>
          </a:p>
          <a:p>
            <a:pPr marL="171360" indent="-171000">
              <a:lnSpc>
                <a:spcPct val="100000"/>
              </a:lnSpc>
              <a:buClr>
                <a:srgbClr val="000000"/>
              </a:buClr>
              <a:buFont typeface="StarSymbol"/>
              <a:buChar char="-"/>
              <a:tabLst>
                <a:tab pos="0" algn="l"/>
              </a:tabLst>
            </a:pPr>
            <a:r>
              <a:rPr lang="en-US" sz="1200" b="0" i="0" kern="1200" dirty="0">
                <a:solidFill>
                  <a:schemeClr val="tx1"/>
                </a:solidFill>
                <a:effectLst/>
                <a:latin typeface="+mn-lt"/>
                <a:ea typeface="+mn-ea"/>
                <a:cs typeface="+mn-cs"/>
              </a:rPr>
              <a:t>Des </a:t>
            </a:r>
            <a:r>
              <a:rPr lang="en-US" sz="1200" b="0" i="0" kern="1200" dirty="0" err="1">
                <a:solidFill>
                  <a:schemeClr val="tx1"/>
                </a:solidFill>
                <a:effectLst/>
                <a:latin typeface="+mn-lt"/>
                <a:ea typeface="+mn-ea"/>
                <a:cs typeface="+mn-cs"/>
              </a:rPr>
              <a:t>employés</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télécommunications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été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agressés</a:t>
            </a:r>
            <a:r>
              <a:rPr lang="en-US" sz="1200" b="0" i="0" kern="1200" dirty="0">
                <a:solidFill>
                  <a:schemeClr val="tx1"/>
                </a:solidFill>
                <a:effectLst/>
                <a:latin typeface="+mn-lt"/>
                <a:ea typeface="+mn-ea"/>
                <a:cs typeface="+mn-cs"/>
              </a:rPr>
              <a:t> dans la rue pour </a:t>
            </a:r>
            <a:r>
              <a:rPr lang="en-US" sz="1200" b="0" i="0" kern="1200" dirty="0" err="1">
                <a:solidFill>
                  <a:schemeClr val="tx1"/>
                </a:solidFill>
                <a:effectLst/>
                <a:latin typeface="+mn-lt"/>
                <a:ea typeface="+mn-ea"/>
                <a:cs typeface="+mn-cs"/>
              </a:rPr>
              <a:t>avoir</a:t>
            </a:r>
            <a:r>
              <a:rPr lang="en-US" sz="1200" b="0" i="0" kern="1200" dirty="0">
                <a:solidFill>
                  <a:schemeClr val="tx1"/>
                </a:solidFill>
                <a:effectLst/>
                <a:latin typeface="+mn-lt"/>
                <a:ea typeface="+mn-ea"/>
                <a:cs typeface="+mn-cs"/>
              </a:rPr>
              <a:t> </a:t>
            </a:r>
            <a:r>
              <a:rPr lang="fr-BE" sz="1200" b="0" i="0" kern="1200" dirty="0">
                <a:solidFill>
                  <a:schemeClr val="tx1"/>
                </a:solidFill>
                <a:effectLst/>
                <a:latin typeface="+mn-lt"/>
                <a:ea typeface="+mn-ea"/>
                <a:cs typeface="+mn-cs"/>
              </a:rPr>
              <a:t>installé des câbles à fibres optiques </a:t>
            </a:r>
            <a:r>
              <a:rPr lang="fr-BE" dirty="0"/>
              <a:t>destinés à la </a:t>
            </a:r>
            <a:r>
              <a:rPr lang="fr-BE" sz="1200" b="0" i="0" kern="1200" dirty="0">
                <a:solidFill>
                  <a:schemeClr val="tx1"/>
                </a:solidFill>
                <a:effectLst/>
                <a:latin typeface="+mn-lt"/>
                <a:ea typeface="+mn-ea"/>
                <a:cs typeface="+mn-cs"/>
              </a:rPr>
              <a:t>5G ou tout autre type d’infrastructure de télécommunications</a:t>
            </a:r>
            <a:r>
              <a:rPr lang="en-US" sz="1200" b="0" strike="noStrike" spc="-1" dirty="0">
                <a:solidFill>
                  <a:srgbClr val="000000"/>
                </a:solidFill>
                <a:latin typeface="+mn-lt"/>
                <a:ea typeface="+mn-ea"/>
              </a:rPr>
              <a:t>.</a:t>
            </a:r>
            <a:endParaRPr lang="fr-BE" sz="1200" b="0" strike="noStrike" spc="-1" dirty="0">
              <a:latin typeface="Arial"/>
            </a:endParaRPr>
          </a:p>
          <a:p>
            <a:pPr>
              <a:lnSpc>
                <a:spcPct val="100000"/>
              </a:lnSpc>
              <a:tabLst>
                <a:tab pos="0" algn="l"/>
              </a:tabLst>
            </a:pPr>
            <a:endParaRPr lang="fr-BE" sz="1200" b="0" strike="noStrike" spc="-1" dirty="0">
              <a:latin typeface="Arial"/>
            </a:endParaRPr>
          </a:p>
          <a:p>
            <a:pPr marL="0" indent="0">
              <a:buFontTx/>
              <a:buNone/>
            </a:pP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Lorsque</a:t>
            </a:r>
            <a:r>
              <a:rPr lang="en-US" sz="1200" b="0" i="0" kern="1200" dirty="0">
                <a:solidFill>
                  <a:schemeClr val="tx1"/>
                </a:solidFill>
                <a:effectLst/>
                <a:latin typeface="+mn-lt"/>
                <a:ea typeface="+mn-ea"/>
                <a:cs typeface="+mn-cs"/>
              </a:rPr>
              <a:t> les gens se </a:t>
            </a:r>
            <a:r>
              <a:rPr lang="en-US" sz="1200" b="0" i="0" kern="1200" dirty="0" err="1">
                <a:solidFill>
                  <a:schemeClr val="tx1"/>
                </a:solidFill>
                <a:effectLst/>
                <a:latin typeface="+mn-lt"/>
                <a:ea typeface="+mn-ea"/>
                <a:cs typeface="+mn-cs"/>
              </a:rPr>
              <a:t>sentent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menacés</a:t>
            </a:r>
            <a:r>
              <a:rPr lang="en-US" sz="1200" b="0" i="0" kern="1200" dirty="0">
                <a:solidFill>
                  <a:schemeClr val="tx1"/>
                </a:solidFill>
                <a:effectLst/>
                <a:latin typeface="+mn-lt"/>
                <a:ea typeface="+mn-ea"/>
                <a:cs typeface="+mn-cs"/>
              </a:rPr>
              <a:t>, </a:t>
            </a:r>
            <a:r>
              <a:rPr lang="en-US" dirty="0" err="1"/>
              <a:t>ont</a:t>
            </a:r>
            <a:r>
              <a:rPr lang="en-US" dirty="0"/>
              <a:t> </a:t>
            </a:r>
            <a:r>
              <a:rPr lang="en-US" dirty="0" err="1"/>
              <a:t>l’impression</a:t>
            </a:r>
            <a:r>
              <a:rPr lang="en-US" dirty="0"/>
              <a:t> de </a:t>
            </a:r>
            <a:r>
              <a:rPr lang="en-US" dirty="0" err="1"/>
              <a:t>perdre</a:t>
            </a:r>
            <a:r>
              <a:rPr lang="en-US" dirty="0"/>
              <a:t> </a:t>
            </a:r>
            <a:r>
              <a:rPr lang="en-US" sz="1200" b="0" i="0" kern="1200" dirty="0">
                <a:solidFill>
                  <a:schemeClr val="tx1"/>
                </a:solidFill>
                <a:effectLst/>
                <a:latin typeface="+mn-lt"/>
                <a:ea typeface="+mn-ea"/>
                <a:cs typeface="+mn-cs"/>
              </a:rPr>
              <a:t>le </a:t>
            </a:r>
            <a:r>
              <a:rPr lang="en-US" sz="1200" b="0" i="0" kern="1200" dirty="0" err="1">
                <a:solidFill>
                  <a:schemeClr val="tx1"/>
                </a:solidFill>
                <a:effectLst/>
                <a:latin typeface="+mn-lt"/>
                <a:ea typeface="+mn-ea"/>
                <a:cs typeface="+mn-cs"/>
              </a:rPr>
              <a:t>contrôle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tentent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d’expliquer</a:t>
            </a:r>
            <a:r>
              <a:rPr lang="en-US" dirty="0"/>
              <a:t> </a:t>
            </a:r>
            <a:r>
              <a:rPr lang="en-US" sz="1200" b="0" i="0" kern="1200" dirty="0">
                <a:solidFill>
                  <a:schemeClr val="tx1"/>
                </a:solidFill>
                <a:effectLst/>
                <a:latin typeface="+mn-lt"/>
                <a:ea typeface="+mn-ea"/>
                <a:cs typeface="+mn-cs"/>
              </a:rPr>
              <a:t>un </a:t>
            </a:r>
            <a:r>
              <a:rPr lang="en-US" sz="1200" b="0" i="0" kern="1200" dirty="0" err="1">
                <a:solidFill>
                  <a:schemeClr val="tx1"/>
                </a:solidFill>
                <a:effectLst/>
                <a:latin typeface="+mn-lt"/>
                <a:ea typeface="+mn-ea"/>
                <a:cs typeface="+mn-cs"/>
              </a:rPr>
              <a:t>événement</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grande</a:t>
            </a:r>
            <a:r>
              <a:rPr lang="en-US" sz="1200" b="0" i="0" kern="1200" dirty="0">
                <a:solidFill>
                  <a:schemeClr val="tx1"/>
                </a:solidFill>
                <a:effectLst/>
                <a:latin typeface="+mn-lt"/>
                <a:ea typeface="+mn-ea"/>
                <a:cs typeface="+mn-cs"/>
              </a:rPr>
              <a:t> importance, </a:t>
            </a:r>
            <a:r>
              <a:rPr lang="en-US" sz="1200" b="0" i="0" kern="1200" dirty="0" err="1">
                <a:solidFill>
                  <a:schemeClr val="tx1"/>
                </a:solidFill>
                <a:effectLst/>
                <a:latin typeface="+mn-lt"/>
                <a:ea typeface="+mn-ea"/>
                <a:cs typeface="+mn-cs"/>
              </a:rPr>
              <a:t>ils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sont</a:t>
            </a:r>
            <a:r>
              <a:rPr lang="en-US" sz="1200" b="0" i="0" kern="1200" dirty="0">
                <a:solidFill>
                  <a:schemeClr val="tx1"/>
                </a:solidFill>
                <a:effectLst/>
                <a:latin typeface="+mn-lt"/>
                <a:ea typeface="+mn-ea"/>
                <a:cs typeface="+mn-cs"/>
              </a:rPr>
              <a:t> plus </a:t>
            </a:r>
            <a:r>
              <a:rPr lang="en-US" sz="1200" b="0" i="0" kern="1200" dirty="0" err="1">
                <a:solidFill>
                  <a:schemeClr val="tx1"/>
                </a:solidFill>
                <a:effectLst/>
                <a:latin typeface="+mn-lt"/>
                <a:ea typeface="+mn-ea"/>
                <a:cs typeface="+mn-cs"/>
              </a:rPr>
              <a:t>vulnérables</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enclins</a:t>
            </a:r>
            <a:r>
              <a:rPr lang="en-US" sz="1200" b="0" i="0" kern="1200" dirty="0">
                <a:solidFill>
                  <a:schemeClr val="tx1"/>
                </a:solidFill>
                <a:effectLst/>
                <a:latin typeface="+mn-lt"/>
                <a:ea typeface="+mn-ea"/>
                <a:cs typeface="+mn-cs"/>
              </a:rPr>
              <a:t> à se </a:t>
            </a:r>
            <a:r>
              <a:rPr lang="en-US" sz="1200" b="0" i="0" kern="1200" dirty="0" err="1">
                <a:solidFill>
                  <a:schemeClr val="tx1"/>
                </a:solidFill>
                <a:effectLst/>
                <a:latin typeface="+mn-lt"/>
                <a:ea typeface="+mn-ea"/>
                <a:cs typeface="+mn-cs"/>
              </a:rPr>
              <a:t>tourner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vers</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théories</a:t>
            </a:r>
            <a:r>
              <a:rPr lang="en-US" sz="1200" b="0" i="0" kern="1200" dirty="0">
                <a:solidFill>
                  <a:schemeClr val="tx1"/>
                </a:solidFill>
                <a:effectLst/>
                <a:latin typeface="+mn-lt"/>
                <a:ea typeface="+mn-ea"/>
                <a:cs typeface="+mn-cs"/>
              </a:rPr>
              <a:t> du complot pour </a:t>
            </a:r>
            <a:r>
              <a:rPr lang="en-US" sz="1200" b="0" i="0" kern="1200" dirty="0" err="1">
                <a:solidFill>
                  <a:schemeClr val="tx1"/>
                </a:solidFill>
                <a:effectLst/>
                <a:latin typeface="+mn-lt"/>
                <a:ea typeface="+mn-ea"/>
                <a:cs typeface="+mn-cs"/>
              </a:rPr>
              <a:t>expliquer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événements</a:t>
            </a:r>
            <a:r>
              <a:rPr lang="en-US" sz="1200" b="0" i="0" kern="1200" dirty="0">
                <a:solidFill>
                  <a:schemeClr val="tx1"/>
                </a:solidFill>
                <a:effectLst/>
                <a:latin typeface="+mn-lt"/>
                <a:ea typeface="+mn-ea"/>
                <a:cs typeface="+mn-cs"/>
              </a:rPr>
              <a:t>. De manière </a:t>
            </a:r>
            <a:r>
              <a:rPr lang="en-US" sz="1200" b="0" i="0" kern="1200" dirty="0" err="1">
                <a:solidFill>
                  <a:schemeClr val="tx1"/>
                </a:solidFill>
                <a:effectLst/>
                <a:latin typeface="+mn-lt"/>
                <a:ea typeface="+mn-ea"/>
                <a:cs typeface="+mn-cs"/>
              </a:rPr>
              <a:t>assez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paradoxale</a:t>
            </a:r>
            <a:r>
              <a:rPr lang="en-US" sz="1200" b="0" i="0" kern="1200" dirty="0">
                <a:solidFill>
                  <a:schemeClr val="tx1"/>
                </a:solidFill>
                <a:effectLst/>
                <a:latin typeface="+mn-lt"/>
                <a:ea typeface="+mn-ea"/>
                <a:cs typeface="+mn-cs"/>
              </a:rPr>
              <a:t>, les gens </a:t>
            </a:r>
            <a:r>
              <a:rPr lang="en-US" sz="1200" b="0" i="0" kern="1200" dirty="0" err="1">
                <a:solidFill>
                  <a:schemeClr val="tx1"/>
                </a:solidFill>
                <a:effectLst/>
                <a:latin typeface="+mn-lt"/>
                <a:ea typeface="+mn-ea"/>
                <a:cs typeface="+mn-cs"/>
              </a:rPr>
              <a:t>ont</a:t>
            </a:r>
            <a:r>
              <a:rPr lang="en-US" sz="1200" b="0" i="0" kern="1200" dirty="0">
                <a:solidFill>
                  <a:schemeClr val="tx1"/>
                </a:solidFill>
                <a:effectLst/>
                <a:latin typeface="+mn-lt"/>
                <a:ea typeface="+mn-ea"/>
                <a:cs typeface="+mn-cs"/>
              </a:rPr>
              <a:t> le sentiment de </a:t>
            </a:r>
            <a:r>
              <a:rPr lang="en-US" sz="1200" b="0" i="0" kern="1200" dirty="0" err="1">
                <a:solidFill>
                  <a:schemeClr val="tx1"/>
                </a:solidFill>
                <a:effectLst/>
                <a:latin typeface="+mn-lt"/>
                <a:ea typeface="+mn-ea"/>
                <a:cs typeface="+mn-cs"/>
              </a:rPr>
              <a:t>mieux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contrôler</a:t>
            </a:r>
            <a:r>
              <a:rPr lang="en-US" sz="1200" b="0" i="0" kern="1200" dirty="0">
                <a:solidFill>
                  <a:schemeClr val="tx1"/>
                </a:solidFill>
                <a:effectLst/>
                <a:latin typeface="+mn-lt"/>
                <a:ea typeface="+mn-ea"/>
                <a:cs typeface="+mn-cs"/>
              </a:rPr>
              <a:t> la situation </a:t>
            </a:r>
            <a:r>
              <a:rPr lang="en-US" sz="1200" b="0" i="0" kern="1200" dirty="0" err="1">
                <a:solidFill>
                  <a:schemeClr val="tx1"/>
                </a:solidFill>
                <a:effectLst/>
                <a:latin typeface="+mn-lt"/>
                <a:ea typeface="+mn-ea"/>
                <a:cs typeface="+mn-cs"/>
              </a:rPr>
              <a:t>quand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imaginent</a:t>
            </a:r>
            <a:r>
              <a:rPr lang="en-US" sz="1200" b="0" i="0" kern="1200" dirty="0">
                <a:solidFill>
                  <a:schemeClr val="tx1"/>
                </a:solidFill>
                <a:effectLst/>
                <a:latin typeface="+mn-lt"/>
                <a:ea typeface="+mn-ea"/>
                <a:cs typeface="+mn-cs"/>
              </a:rPr>
              <a:t> que des </a:t>
            </a:r>
            <a:r>
              <a:rPr lang="en-US" sz="1200" b="0" i="0" kern="1200" dirty="0" err="1">
                <a:solidFill>
                  <a:schemeClr val="tx1"/>
                </a:solidFill>
                <a:effectLst/>
                <a:latin typeface="+mn-lt"/>
                <a:ea typeface="+mn-ea"/>
                <a:cs typeface="+mn-cs"/>
              </a:rPr>
              <a:t>groupes</a:t>
            </a:r>
            <a:r>
              <a:rPr lang="en-US" sz="1200" b="0" i="0" kern="1200" dirty="0">
                <a:solidFill>
                  <a:schemeClr val="tx1"/>
                </a:solidFill>
                <a:effectLst/>
                <a:latin typeface="+mn-lt"/>
                <a:ea typeface="+mn-ea"/>
                <a:cs typeface="+mn-cs"/>
              </a:rPr>
              <a:t> et des </a:t>
            </a:r>
            <a:r>
              <a:rPr lang="en-US" sz="1200" b="0" i="0" kern="1200" dirty="0" err="1">
                <a:solidFill>
                  <a:schemeClr val="tx1"/>
                </a:solidFill>
                <a:effectLst/>
                <a:latin typeface="+mn-lt"/>
                <a:ea typeface="+mn-ea"/>
                <a:cs typeface="+mn-cs"/>
              </a:rPr>
              <a:t>agences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agissant</a:t>
            </a:r>
            <a:r>
              <a:rPr lang="en-US" sz="1200" b="0" i="0" kern="1200" dirty="0">
                <a:solidFill>
                  <a:schemeClr val="tx1"/>
                </a:solidFill>
                <a:effectLst/>
                <a:latin typeface="+mn-lt"/>
                <a:ea typeface="+mn-ea"/>
                <a:cs typeface="+mn-cs"/>
              </a:rPr>
              <a:t> dans </a:t>
            </a:r>
            <a:r>
              <a:rPr lang="en-US" sz="1200" b="0" i="0" kern="1200" dirty="0" err="1">
                <a:solidFill>
                  <a:schemeClr val="tx1"/>
                </a:solidFill>
                <a:effectLst/>
                <a:latin typeface="+mn-lt"/>
                <a:ea typeface="+mn-ea"/>
                <a:cs typeface="+mn-cs"/>
              </a:rPr>
              <a:t>l’ombre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sont</a:t>
            </a:r>
            <a:r>
              <a:rPr lang="en-US" sz="1200" b="0" i="0" kern="1200" dirty="0">
                <a:solidFill>
                  <a:schemeClr val="tx1"/>
                </a:solidFill>
                <a:effectLst/>
                <a:latin typeface="+mn-lt"/>
                <a:ea typeface="+mn-ea"/>
                <a:cs typeface="+mn-cs"/>
              </a:rPr>
              <a:t> aux </a:t>
            </a:r>
            <a:r>
              <a:rPr lang="en-US" sz="1200" b="0" i="0" kern="1200" dirty="0" err="1">
                <a:solidFill>
                  <a:schemeClr val="tx1"/>
                </a:solidFill>
                <a:effectLst/>
                <a:latin typeface="+mn-lt"/>
                <a:ea typeface="+mn-ea"/>
                <a:cs typeface="+mn-cs"/>
              </a:rPr>
              <a:t>commandes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plutôt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qu’en</a:t>
            </a:r>
            <a:r>
              <a:rPr lang="en-US" sz="1200" b="0" i="0" kern="1200" dirty="0">
                <a:solidFill>
                  <a:schemeClr val="tx1"/>
                </a:solidFill>
                <a:effectLst/>
                <a:latin typeface="+mn-lt"/>
                <a:ea typeface="+mn-ea"/>
                <a:cs typeface="+mn-cs"/>
              </a:rPr>
              <a:t> </a:t>
            </a:r>
            <a:r>
              <a:rPr lang="en-US" dirty="0"/>
              <a:t>pensant </a:t>
            </a:r>
            <a:r>
              <a:rPr lang="en-US" dirty="0" err="1"/>
              <a:t>qu’il</a:t>
            </a:r>
            <a:r>
              <a:rPr lang="en-US" dirty="0"/>
              <a:t> </a:t>
            </a:r>
            <a:r>
              <a:rPr lang="en-US" dirty="0" err="1"/>
              <a:t>s’agit</a:t>
            </a:r>
            <a:r>
              <a:rPr lang="en-US" dirty="0"/>
              <a:t> du </a:t>
            </a:r>
            <a:r>
              <a:rPr lang="en-US" dirty="0" err="1"/>
              <a:t>résultat</a:t>
            </a:r>
            <a:r>
              <a:rPr lang="en-US" dirty="0"/>
              <a:t> du </a:t>
            </a:r>
            <a:r>
              <a:rPr lang="en-US" dirty="0" err="1"/>
              <a:t>hasard</a:t>
            </a:r>
            <a:r>
              <a:rPr lang="en-US" sz="1200" b="0" i="0" kern="1200" dirty="0">
                <a:solidFill>
                  <a:schemeClr val="tx1"/>
                </a:solidFill>
                <a:effectLst/>
                <a:latin typeface="+mn-lt"/>
                <a:ea typeface="+mn-ea"/>
                <a:cs typeface="+mn-cs"/>
              </a:rPr>
              <a:t>. Le </a:t>
            </a:r>
            <a:r>
              <a:rPr lang="en-US" sz="1200" b="0" i="0" kern="1200" dirty="0" err="1">
                <a:solidFill>
                  <a:schemeClr val="tx1"/>
                </a:solidFill>
                <a:effectLst/>
                <a:latin typeface="+mn-lt"/>
                <a:ea typeface="+mn-ea"/>
                <a:cs typeface="+mn-cs"/>
              </a:rPr>
              <a:t>hasard</a:t>
            </a:r>
            <a:r>
              <a:rPr lang="en-US" sz="1200" b="0" i="0" kern="1200" dirty="0">
                <a:solidFill>
                  <a:schemeClr val="tx1"/>
                </a:solidFill>
                <a:effectLst/>
                <a:latin typeface="+mn-lt"/>
                <a:ea typeface="+mn-ea"/>
                <a:cs typeface="+mn-cs"/>
              </a:rPr>
              <a:t> incommode les gens.», John Cook, expert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mésinformation</a:t>
            </a:r>
            <a:r>
              <a:rPr lang="en-US" sz="1200" b="0" i="0" kern="1200" dirty="0">
                <a:solidFill>
                  <a:schemeClr val="tx1"/>
                </a:solidFill>
                <a:effectLst/>
                <a:latin typeface="+mn-lt"/>
                <a:ea typeface="+mn-ea"/>
                <a:cs typeface="+mn-cs"/>
              </a:rPr>
              <a:t>, George Mason University’s Center for Climate Change Communication.</a:t>
            </a:r>
            <a:endParaRPr lang="fr-BE" dirty="0"/>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t>Sujets</a:t>
            </a:r>
            <a:r>
              <a:rPr lang="en-GB" sz="2000" dirty="0"/>
              <a:t> de discussion:</a:t>
            </a:r>
          </a:p>
          <a:p>
            <a:pPr>
              <a:lnSpc>
                <a:spcPct val="100000"/>
              </a:lnSpc>
              <a:tabLst>
                <a:tab pos="0" algn="l"/>
              </a:tabLst>
            </a:pPr>
            <a:r>
              <a:rPr lang="en-GB" sz="2000" b="0" strike="noStrike" spc="-1" dirty="0">
                <a:latin typeface="Arial"/>
              </a:rPr>
              <a:t>- </a:t>
            </a:r>
            <a:r>
              <a:rPr lang="en-GB" sz="2000" baseline="0" dirty="0"/>
              <a:t>Donner des conseils de </a:t>
            </a:r>
            <a:r>
              <a:rPr lang="en-GB" sz="2000" baseline="0" dirty="0" err="1"/>
              <a:t>santé</a:t>
            </a:r>
            <a:r>
              <a:rPr lang="en-GB" sz="2000" baseline="0" dirty="0"/>
              <a:t> </a:t>
            </a:r>
            <a:r>
              <a:rPr lang="en-GB" sz="2000" baseline="0" dirty="0" err="1"/>
              <a:t>inappropriés</a:t>
            </a:r>
            <a:r>
              <a:rPr lang="en-GB" sz="2000" baseline="0" dirty="0"/>
              <a:t> </a:t>
            </a:r>
            <a:r>
              <a:rPr lang="en-GB" sz="2000" baseline="0" dirty="0" err="1"/>
              <a:t>peut</a:t>
            </a:r>
            <a:r>
              <a:rPr lang="en-GB" sz="2000" baseline="0" dirty="0"/>
              <a:t> inciter les gens à ne pas se </a:t>
            </a:r>
            <a:r>
              <a:rPr lang="en-GB" sz="2000" baseline="0" dirty="0" err="1"/>
              <a:t>soigner</a:t>
            </a:r>
            <a:r>
              <a:rPr lang="en-GB" sz="2000" baseline="0" dirty="0"/>
              <a:t>, </a:t>
            </a:r>
            <a:r>
              <a:rPr lang="en-GB" sz="2000" baseline="0" dirty="0" err="1"/>
              <a:t>voire</a:t>
            </a:r>
            <a:r>
              <a:rPr lang="en-GB" sz="2000" baseline="0" dirty="0"/>
              <a:t> à sous-</a:t>
            </a:r>
            <a:r>
              <a:rPr lang="en-GB" sz="2000" baseline="0" dirty="0" err="1"/>
              <a:t>estimer</a:t>
            </a:r>
            <a:r>
              <a:rPr lang="en-GB" sz="2000" baseline="0" dirty="0"/>
              <a:t> </a:t>
            </a:r>
            <a:r>
              <a:rPr lang="en-GB" sz="2000" baseline="0" dirty="0" err="1"/>
              <a:t>ou</a:t>
            </a:r>
            <a:r>
              <a:rPr lang="en-GB" sz="2000" baseline="0" dirty="0"/>
              <a:t> </a:t>
            </a:r>
            <a:r>
              <a:rPr lang="en-GB" sz="2000" baseline="0" dirty="0" err="1"/>
              <a:t>surestimer</a:t>
            </a:r>
            <a:r>
              <a:rPr lang="en-GB" sz="2000" baseline="0" dirty="0"/>
              <a:t> </a:t>
            </a:r>
            <a:r>
              <a:rPr lang="en-GB" sz="2000" baseline="0" dirty="0" err="1"/>
              <a:t>une</a:t>
            </a:r>
            <a:r>
              <a:rPr lang="en-GB" sz="2000" baseline="0" dirty="0"/>
              <a:t> </a:t>
            </a:r>
            <a:r>
              <a:rPr lang="en-GB" sz="2000" baseline="0" dirty="0" err="1"/>
              <a:t>maladie</a:t>
            </a:r>
            <a:r>
              <a:rPr lang="en-GB" sz="2000" baseline="0" dirty="0"/>
              <a:t> </a:t>
            </a:r>
            <a:r>
              <a:rPr lang="en-GB" sz="2000" baseline="0" dirty="0" err="1"/>
              <a:t>donnée</a:t>
            </a:r>
            <a:r>
              <a:rPr lang="en-GB" sz="2000" baseline="0" dirty="0"/>
              <a:t>. </a:t>
            </a:r>
            <a:r>
              <a:rPr lang="en-GB" sz="2000" baseline="0" dirty="0" err="1"/>
              <a:t>Cette</a:t>
            </a:r>
            <a:r>
              <a:rPr lang="en-GB" sz="2000" baseline="0" dirty="0"/>
              <a:t> illustration </a:t>
            </a:r>
            <a:r>
              <a:rPr lang="en-GB" sz="2000" baseline="0" dirty="0" err="1"/>
              <a:t>est</a:t>
            </a:r>
            <a:r>
              <a:rPr lang="en-GB" sz="2000" baseline="0" dirty="0"/>
              <a:t> </a:t>
            </a:r>
            <a:r>
              <a:rPr lang="en-GB" sz="2000" baseline="0" dirty="0" err="1"/>
              <a:t>l’image</a:t>
            </a:r>
            <a:r>
              <a:rPr lang="en-GB" sz="2000" baseline="0" dirty="0"/>
              <a:t> </a:t>
            </a:r>
            <a:r>
              <a:rPr lang="en-GB" sz="2000" baseline="0" dirty="0" err="1"/>
              <a:t>originale</a:t>
            </a:r>
            <a:r>
              <a:rPr lang="en-GB" sz="2000" baseline="0" dirty="0"/>
              <a:t> que </a:t>
            </a:r>
            <a:r>
              <a:rPr lang="en-GB" sz="2000" baseline="0" dirty="0" err="1"/>
              <a:t>certains</a:t>
            </a:r>
            <a:r>
              <a:rPr lang="en-GB" sz="2000" baseline="0" dirty="0"/>
              <a:t> </a:t>
            </a:r>
            <a:r>
              <a:rPr lang="en-GB" sz="2000" baseline="0" dirty="0" err="1"/>
              <a:t>d’entre</a:t>
            </a:r>
            <a:r>
              <a:rPr lang="en-GB" sz="2000" baseline="0" dirty="0"/>
              <a:t> </a:t>
            </a:r>
            <a:r>
              <a:rPr lang="en-GB" sz="2000" baseline="0" dirty="0" err="1"/>
              <a:t>vous</a:t>
            </a:r>
            <a:r>
              <a:rPr lang="en-GB" sz="2000" baseline="0" dirty="0"/>
              <a:t> </a:t>
            </a:r>
            <a:r>
              <a:rPr lang="en-GB" sz="2000" baseline="0" dirty="0" err="1"/>
              <a:t>ont</a:t>
            </a:r>
            <a:r>
              <a:rPr lang="en-GB" sz="2000" baseline="0" dirty="0"/>
              <a:t> </a:t>
            </a:r>
            <a:r>
              <a:rPr lang="en-GB" sz="2000" baseline="0" dirty="0" err="1"/>
              <a:t>peut-être</a:t>
            </a:r>
            <a:r>
              <a:rPr lang="en-GB" sz="2000" baseline="0" dirty="0"/>
              <a:t> </a:t>
            </a:r>
            <a:r>
              <a:rPr lang="en-GB" sz="2000" baseline="0" dirty="0" err="1"/>
              <a:t>aperçue</a:t>
            </a:r>
            <a:r>
              <a:rPr lang="en-GB" sz="2000" baseline="0" dirty="0"/>
              <a:t> sur les </a:t>
            </a:r>
            <a:r>
              <a:rPr lang="en-GB" sz="2000" baseline="0" dirty="0" err="1"/>
              <a:t>médias</a:t>
            </a:r>
            <a:r>
              <a:rPr lang="en-GB" sz="2000" baseline="0" dirty="0"/>
              <a:t> </a:t>
            </a:r>
            <a:r>
              <a:rPr lang="en-GB" sz="2000" baseline="0" dirty="0" err="1"/>
              <a:t>sociaux</a:t>
            </a:r>
            <a:r>
              <a:rPr lang="en-GB" sz="2000" baseline="0" dirty="0"/>
              <a:t> </a:t>
            </a:r>
            <a:r>
              <a:rPr lang="en-GB" sz="2000" baseline="0" dirty="0" err="1"/>
              <a:t>ou</a:t>
            </a:r>
            <a:r>
              <a:rPr lang="en-GB" sz="2000" baseline="0" dirty="0"/>
              <a:t> </a:t>
            </a:r>
            <a:r>
              <a:rPr lang="en-GB" sz="2000" baseline="0" dirty="0" err="1"/>
              <a:t>même</a:t>
            </a:r>
            <a:r>
              <a:rPr lang="en-GB" sz="2000" baseline="0" dirty="0"/>
              <a:t> dans </a:t>
            </a:r>
            <a:r>
              <a:rPr lang="en-GB" sz="2000" baseline="0" dirty="0" err="1"/>
              <a:t>l’une</a:t>
            </a:r>
            <a:r>
              <a:rPr lang="en-GB" sz="2000" baseline="0" dirty="0"/>
              <a:t> de </a:t>
            </a:r>
            <a:r>
              <a:rPr lang="en-GB" sz="2000" baseline="0" dirty="0" err="1"/>
              <a:t>vos</a:t>
            </a:r>
            <a:r>
              <a:rPr lang="en-GB" sz="2000" baseline="0" dirty="0"/>
              <a:t> conversations WhatsApp: https://factcheck.afp.com/gargling-warm-salt-water-or-vinegar-does-not-prevent-coronavirus-infection-health-experts-say</a:t>
            </a:r>
            <a:endParaRPr lang="fr-BE" sz="2000" b="0" strike="noStrike" spc="-1" dirty="0">
              <a:latin typeface="Arial"/>
            </a:endParaRPr>
          </a:p>
          <a:p>
            <a:pPr>
              <a:lnSpc>
                <a:spcPct val="100000"/>
              </a:lnSpc>
              <a:tabLst>
                <a:tab pos="0" algn="l"/>
              </a:tabLst>
            </a:pPr>
            <a:endParaRPr lang="fr-BE" sz="20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aseline="0" dirty="0" err="1"/>
              <a:t>Pourquoi</a:t>
            </a:r>
            <a:r>
              <a:rPr lang="en-GB" sz="2000" baseline="0" dirty="0"/>
              <a:t> </a:t>
            </a:r>
            <a:r>
              <a:rPr lang="en-GB" sz="2000" baseline="0" dirty="0" err="1"/>
              <a:t>c’est</a:t>
            </a:r>
            <a:r>
              <a:rPr lang="en-GB" sz="2000" baseline="0" dirty="0"/>
              <a:t> mal: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2000" baseline="0" dirty="0"/>
              <a:t>Dans </a:t>
            </a:r>
            <a:r>
              <a:rPr lang="en-GB" sz="2000" baseline="0" dirty="0" err="1"/>
              <a:t>ce</a:t>
            </a:r>
            <a:r>
              <a:rPr lang="en-GB" sz="2000" baseline="0" dirty="0"/>
              <a:t> </a:t>
            </a:r>
            <a:r>
              <a:rPr lang="en-GB" sz="2000" baseline="0" dirty="0" err="1"/>
              <a:t>cas</a:t>
            </a:r>
            <a:r>
              <a:rPr lang="en-GB" sz="2000" baseline="0" dirty="0"/>
              <a:t>-ci, </a:t>
            </a:r>
            <a:r>
              <a:rPr lang="en-GB" sz="2000" baseline="0" dirty="0" err="1"/>
              <a:t>conseiller</a:t>
            </a:r>
            <a:r>
              <a:rPr lang="en-GB" sz="2000" baseline="0" dirty="0"/>
              <a:t> aux gens de </a:t>
            </a:r>
            <a:r>
              <a:rPr lang="en-GB" sz="2000" baseline="0" dirty="0" err="1"/>
              <a:t>boire</a:t>
            </a:r>
            <a:r>
              <a:rPr lang="en-GB" sz="2000" baseline="0" dirty="0"/>
              <a:t> de </a:t>
            </a:r>
            <a:r>
              <a:rPr lang="en-GB" sz="2000" baseline="0" dirty="0" err="1"/>
              <a:t>l’eau</a:t>
            </a:r>
            <a:r>
              <a:rPr lang="en-GB" sz="2000" baseline="0" dirty="0"/>
              <a:t> </a:t>
            </a:r>
            <a:r>
              <a:rPr lang="en-GB" sz="2000" baseline="0" dirty="0" err="1"/>
              <a:t>chaude</a:t>
            </a:r>
            <a:r>
              <a:rPr lang="en-GB" sz="2000" baseline="0" dirty="0"/>
              <a:t> </a:t>
            </a:r>
            <a:r>
              <a:rPr lang="en-GB" sz="2000" baseline="0" dirty="0" err="1"/>
              <a:t>n’est</a:t>
            </a:r>
            <a:r>
              <a:rPr lang="en-GB" sz="2000" baseline="0" dirty="0"/>
              <a:t> pas </a:t>
            </a:r>
            <a:r>
              <a:rPr lang="en-GB" sz="2000" baseline="0" dirty="0" err="1"/>
              <a:t>très</a:t>
            </a:r>
            <a:r>
              <a:rPr lang="en-GB" sz="2000" baseline="0" dirty="0"/>
              <a:t> </a:t>
            </a:r>
            <a:r>
              <a:rPr lang="en-GB" sz="2000" baseline="0" dirty="0" err="1"/>
              <a:t>dangereux</a:t>
            </a:r>
            <a:r>
              <a:rPr lang="en-GB" sz="2000" baseline="0" dirty="0"/>
              <a:t>, </a:t>
            </a:r>
            <a:r>
              <a:rPr lang="en-GB" sz="2000" baseline="0" dirty="0" err="1"/>
              <a:t>mais</a:t>
            </a:r>
            <a:r>
              <a:rPr lang="en-GB" sz="2000" baseline="0" dirty="0"/>
              <a:t> </a:t>
            </a:r>
            <a:r>
              <a:rPr lang="en-GB" sz="2000" baseline="0" dirty="0" err="1"/>
              <a:t>qu’en</a:t>
            </a:r>
            <a:r>
              <a:rPr lang="en-GB" sz="2000" baseline="0" dirty="0"/>
              <a:t> </a:t>
            </a:r>
            <a:r>
              <a:rPr lang="en-GB" sz="2000" baseline="0" dirty="0" err="1"/>
              <a:t>serait</a:t>
            </a:r>
            <a:r>
              <a:rPr lang="en-GB" sz="2000" baseline="0" dirty="0"/>
              <a:t>-il </a:t>
            </a:r>
            <a:r>
              <a:rPr lang="en-GB" sz="2000" baseline="0" dirty="0" err="1"/>
              <a:t>si</a:t>
            </a:r>
            <a:r>
              <a:rPr lang="en-GB" sz="2000" baseline="0" dirty="0"/>
              <a:t> la </a:t>
            </a:r>
            <a:r>
              <a:rPr lang="en-GB" sz="2000" baseline="0" dirty="0" err="1"/>
              <a:t>désinformation</a:t>
            </a:r>
            <a:r>
              <a:rPr lang="en-GB" sz="2000" baseline="0" dirty="0"/>
              <a:t> </a:t>
            </a:r>
            <a:r>
              <a:rPr lang="en-GB" sz="2000" baseline="0" dirty="0" err="1"/>
              <a:t>portait</a:t>
            </a:r>
            <a:r>
              <a:rPr lang="en-GB" sz="2000" baseline="0" dirty="0"/>
              <a:t> sur la </a:t>
            </a:r>
            <a:r>
              <a:rPr lang="en-GB" sz="2000" baseline="0" dirty="0" err="1"/>
              <a:t>consommation</a:t>
            </a:r>
            <a:r>
              <a:rPr lang="en-GB" sz="2000" baseline="0" dirty="0"/>
              <a:t> d’un </a:t>
            </a:r>
            <a:r>
              <a:rPr lang="en-GB" sz="2000" baseline="0" dirty="0" err="1"/>
              <a:t>liquide</a:t>
            </a:r>
            <a:r>
              <a:rPr lang="en-GB" sz="2000" baseline="0" dirty="0"/>
              <a:t> qui </a:t>
            </a:r>
            <a:r>
              <a:rPr lang="en-GB" sz="2000" baseline="0" dirty="0" err="1"/>
              <a:t>s’avère</a:t>
            </a:r>
            <a:r>
              <a:rPr lang="en-GB" sz="2000" baseline="0" dirty="0"/>
              <a:t> </a:t>
            </a:r>
            <a:r>
              <a:rPr lang="en-GB" sz="2000" baseline="0" dirty="0" err="1"/>
              <a:t>en</a:t>
            </a:r>
            <a:r>
              <a:rPr lang="en-GB" sz="2000" baseline="0" dirty="0"/>
              <a:t> fait </a:t>
            </a:r>
            <a:r>
              <a:rPr lang="en-GB" sz="2000" baseline="0" dirty="0" err="1"/>
              <a:t>très</a:t>
            </a:r>
            <a:r>
              <a:rPr lang="en-GB" sz="2000" baseline="0" dirty="0"/>
              <a:t> </a:t>
            </a:r>
            <a:r>
              <a:rPr lang="en-GB" sz="2000" baseline="0" dirty="0" err="1"/>
              <a:t>dangereux</a:t>
            </a:r>
            <a:r>
              <a:rPr lang="en-GB" sz="2000" baseline="0" dirty="0"/>
              <a:t> pour </a:t>
            </a:r>
            <a:r>
              <a:rPr lang="en-GB" sz="2000" baseline="0" dirty="0" err="1"/>
              <a:t>notre</a:t>
            </a:r>
            <a:r>
              <a:rPr lang="en-GB" sz="2000" baseline="0" dirty="0"/>
              <a:t> </a:t>
            </a:r>
            <a:r>
              <a:rPr lang="en-GB" sz="2000" baseline="0" dirty="0" err="1"/>
              <a:t>santé</a:t>
            </a:r>
            <a:r>
              <a:rPr lang="en-GB" sz="2000" baseline="0" dirty="0"/>
              <a:t>, </a:t>
            </a:r>
            <a:r>
              <a:rPr lang="en-GB" sz="2000" baseline="0" dirty="0" err="1"/>
              <a:t>comme</a:t>
            </a:r>
            <a:r>
              <a:rPr lang="en-GB" sz="2000" baseline="0" dirty="0"/>
              <a:t> </a:t>
            </a:r>
            <a:r>
              <a:rPr lang="en-GB" sz="2000" baseline="0" dirty="0" err="1"/>
              <a:t>l’eau</a:t>
            </a:r>
            <a:r>
              <a:rPr lang="en-GB" sz="2000" baseline="0" dirty="0"/>
              <a:t> de </a:t>
            </a:r>
            <a:r>
              <a:rPr lang="en-GB" sz="2000" baseline="0" dirty="0" err="1"/>
              <a:t>javel</a:t>
            </a:r>
            <a:r>
              <a:rPr lang="en-GB" sz="2000" baseline="0" dirty="0"/>
              <a:t>?</a:t>
            </a:r>
          </a:p>
          <a:p>
            <a:pPr marL="171360" indent="-171000">
              <a:lnSpc>
                <a:spcPct val="100000"/>
              </a:lnSpc>
              <a:buClr>
                <a:srgbClr val="000000"/>
              </a:buClr>
              <a:buFont typeface="StarSymbol"/>
              <a:buChar char="-"/>
              <a:tabLst>
                <a:tab pos="0" algn="l"/>
              </a:tabLst>
            </a:pPr>
            <a:r>
              <a:rPr lang="en-GB" sz="2000" dirty="0"/>
              <a:t>U</a:t>
            </a:r>
            <a:r>
              <a:rPr lang="en-GB" sz="2000" baseline="0" dirty="0"/>
              <a:t>ne étude de </a:t>
            </a:r>
            <a:r>
              <a:rPr lang="en-GB" sz="2000" baseline="0" dirty="0" err="1"/>
              <a:t>l’</a:t>
            </a:r>
            <a:r>
              <a:rPr lang="en-GB" sz="2000" i="1" baseline="0" dirty="0" err="1"/>
              <a:t>American</a:t>
            </a:r>
            <a:r>
              <a:rPr lang="en-GB" sz="2000" i="1" baseline="0" dirty="0"/>
              <a:t> Journal of Tropical Medicine and Hygiene </a:t>
            </a:r>
            <a:r>
              <a:rPr lang="en-GB" sz="2000" i="0" baseline="0" dirty="0"/>
              <a:t>(journal </a:t>
            </a:r>
            <a:r>
              <a:rPr lang="en-GB" sz="2000" i="0" baseline="0" dirty="0" err="1"/>
              <a:t>américain</a:t>
            </a:r>
            <a:r>
              <a:rPr lang="en-GB" sz="2000" i="0" baseline="0" dirty="0"/>
              <a:t> sur la </a:t>
            </a:r>
            <a:r>
              <a:rPr lang="en-GB" sz="2000" i="0" baseline="0" dirty="0" err="1"/>
              <a:t>médecine</a:t>
            </a:r>
            <a:r>
              <a:rPr lang="en-GB" sz="2000" i="0" baseline="0" dirty="0"/>
              <a:t> </a:t>
            </a:r>
            <a:r>
              <a:rPr lang="en-GB" sz="2000" i="0" baseline="0" dirty="0" err="1"/>
              <a:t>tropicale</a:t>
            </a:r>
            <a:r>
              <a:rPr lang="en-GB" sz="2000" i="0" baseline="0" dirty="0"/>
              <a:t> et </a:t>
            </a:r>
            <a:r>
              <a:rPr lang="en-GB" sz="2000" i="0" baseline="0" dirty="0" err="1"/>
              <a:t>l’hygiène</a:t>
            </a:r>
            <a:r>
              <a:rPr lang="en-GB" sz="2000" i="0" baseline="0" dirty="0"/>
              <a:t>) a </a:t>
            </a:r>
            <a:r>
              <a:rPr lang="en-GB" sz="2000" i="0" baseline="0" dirty="0" err="1"/>
              <a:t>démontré</a:t>
            </a:r>
            <a:r>
              <a:rPr lang="en-GB" sz="2000" i="0" baseline="0" dirty="0"/>
              <a:t> que la </a:t>
            </a:r>
            <a:r>
              <a:rPr lang="en-GB" sz="2000" i="0" baseline="0" dirty="0" err="1"/>
              <a:t>désinformation</a:t>
            </a:r>
            <a:r>
              <a:rPr lang="en-GB" sz="2000" i="0" baseline="0" dirty="0"/>
              <a:t> et la </a:t>
            </a:r>
            <a:r>
              <a:rPr lang="en-GB" sz="2000" i="0" baseline="0" dirty="0" err="1"/>
              <a:t>mésinformation</a:t>
            </a:r>
            <a:r>
              <a:rPr lang="en-GB" sz="2000" i="0" baseline="0" dirty="0"/>
              <a:t> sur le coronavirus </a:t>
            </a:r>
            <a:r>
              <a:rPr lang="en-GB" sz="2000" i="0" baseline="0" dirty="0" err="1"/>
              <a:t>avaient</a:t>
            </a:r>
            <a:r>
              <a:rPr lang="en-GB" sz="2000" i="0" baseline="0" dirty="0"/>
              <a:t> </a:t>
            </a:r>
            <a:r>
              <a:rPr lang="en-GB" sz="2000" i="0" baseline="0" dirty="0" err="1"/>
              <a:t>provoqué</a:t>
            </a:r>
            <a:r>
              <a:rPr lang="en-GB" sz="2000" i="0" baseline="0" dirty="0"/>
              <a:t> la mort </a:t>
            </a:r>
            <a:r>
              <a:rPr lang="en-GB" sz="2000" i="0" baseline="0" dirty="0" err="1"/>
              <a:t>d’au</a:t>
            </a:r>
            <a:r>
              <a:rPr lang="en-GB" sz="2000" i="0" baseline="0" dirty="0"/>
              <a:t> </a:t>
            </a:r>
            <a:r>
              <a:rPr lang="en-GB" sz="2000" i="0" baseline="0" dirty="0" err="1"/>
              <a:t>moins</a:t>
            </a:r>
            <a:r>
              <a:rPr lang="en-GB" sz="2000" i="0" baseline="0" dirty="0"/>
              <a:t> 800 </a:t>
            </a:r>
            <a:r>
              <a:rPr lang="en-GB" sz="2000" i="0" baseline="0" dirty="0" err="1"/>
              <a:t>personnes</a:t>
            </a:r>
            <a:r>
              <a:rPr lang="en-GB" sz="2000" i="0" baseline="0" dirty="0"/>
              <a:t>, </a:t>
            </a:r>
            <a:r>
              <a:rPr lang="en-GB" sz="2000" i="0" baseline="0" dirty="0" err="1"/>
              <a:t>voire</a:t>
            </a:r>
            <a:r>
              <a:rPr lang="en-GB" sz="2000" i="0" baseline="0" dirty="0"/>
              <a:t> plus (</a:t>
            </a:r>
            <a:r>
              <a:rPr lang="en-GB" sz="2000" i="0" baseline="0" dirty="0" err="1"/>
              <a:t>depuis</a:t>
            </a:r>
            <a:r>
              <a:rPr lang="en-GB" sz="2000" i="0" baseline="0" dirty="0"/>
              <a:t> </a:t>
            </a:r>
            <a:r>
              <a:rPr lang="en-GB" sz="2000" i="0" baseline="0" dirty="0" err="1"/>
              <a:t>août</a:t>
            </a:r>
            <a:r>
              <a:rPr lang="en-GB" sz="2000" i="0" baseline="0" dirty="0"/>
              <a:t> 2020) et </a:t>
            </a:r>
            <a:r>
              <a:rPr lang="en-GB" sz="2000" i="0" baseline="0" dirty="0" err="1"/>
              <a:t>l’hospitalisation</a:t>
            </a:r>
            <a:r>
              <a:rPr lang="en-GB" sz="2000" i="0" baseline="0" dirty="0"/>
              <a:t> de 6 000 </a:t>
            </a:r>
            <a:r>
              <a:rPr lang="en-GB" sz="2000" i="0" baseline="0" dirty="0" err="1"/>
              <a:t>personnes</a:t>
            </a:r>
            <a:r>
              <a:rPr lang="en-GB" sz="2000" i="0" baseline="0" dirty="0"/>
              <a:t>. </a:t>
            </a:r>
            <a:r>
              <a:rPr lang="en-GB" sz="2000" i="0" baseline="0" dirty="0" err="1"/>
              <a:t>L’étude</a:t>
            </a:r>
            <a:r>
              <a:rPr lang="en-GB" sz="2000" i="0" baseline="0" dirty="0"/>
              <a:t> </a:t>
            </a:r>
            <a:r>
              <a:rPr lang="en-GB" sz="2000" i="0" baseline="0" dirty="0" err="1"/>
              <a:t>s’est</a:t>
            </a:r>
            <a:r>
              <a:rPr lang="en-GB" sz="2000" i="0" baseline="0" dirty="0"/>
              <a:t> </a:t>
            </a:r>
            <a:r>
              <a:rPr lang="en-GB" sz="2000" i="0" baseline="0" dirty="0" err="1"/>
              <a:t>penchée</a:t>
            </a:r>
            <a:r>
              <a:rPr lang="en-GB" sz="2000" i="0" baseline="0" dirty="0"/>
              <a:t> sur les </a:t>
            </a:r>
            <a:r>
              <a:rPr lang="en-GB" sz="2000" i="0" baseline="0" dirty="0" err="1"/>
              <a:t>rumeurs</a:t>
            </a:r>
            <a:r>
              <a:rPr lang="en-GB" sz="2000" i="0" baseline="0" dirty="0"/>
              <a:t>, les stigmatisations et les </a:t>
            </a:r>
            <a:r>
              <a:rPr lang="en-GB" sz="2000" i="0" baseline="0" dirty="0" err="1"/>
              <a:t>récits</a:t>
            </a:r>
            <a:r>
              <a:rPr lang="en-GB" sz="2000" i="0" baseline="0" dirty="0"/>
              <a:t> </a:t>
            </a:r>
            <a:r>
              <a:rPr lang="en-GB" sz="2000" i="0" baseline="0" dirty="0" err="1"/>
              <a:t>conspirationnistes</a:t>
            </a:r>
            <a:r>
              <a:rPr lang="en-GB" sz="2000" i="0" baseline="0" dirty="0"/>
              <a:t> </a:t>
            </a:r>
            <a:r>
              <a:rPr lang="en-GB" sz="2000" i="0" baseline="0" dirty="0" err="1"/>
              <a:t>liés</a:t>
            </a:r>
            <a:r>
              <a:rPr lang="en-GB" sz="2000" i="0" baseline="0" dirty="0"/>
              <a:t> à la COVID-19 qui </a:t>
            </a:r>
            <a:r>
              <a:rPr lang="en-GB" sz="2000" i="0" baseline="0" dirty="0" err="1"/>
              <a:t>circulent</a:t>
            </a:r>
            <a:r>
              <a:rPr lang="en-GB" sz="2000" i="0" baseline="0" dirty="0"/>
              <a:t> </a:t>
            </a:r>
            <a:r>
              <a:rPr lang="en-GB" sz="2000" i="0" baseline="0" dirty="0" err="1"/>
              <a:t>en</a:t>
            </a:r>
            <a:r>
              <a:rPr lang="en-GB" sz="2000" i="0" baseline="0" dirty="0"/>
              <a:t> </a:t>
            </a:r>
            <a:r>
              <a:rPr lang="en-GB" sz="2000" i="0" baseline="0" dirty="0" err="1"/>
              <a:t>ligne</a:t>
            </a:r>
            <a:r>
              <a:rPr lang="en-GB" sz="2000" i="0" baseline="0" dirty="0"/>
              <a:t> et sur </a:t>
            </a:r>
            <a:r>
              <a:rPr lang="en-GB" sz="2000" i="0" baseline="0" dirty="0" err="1"/>
              <a:t>l’incidence</a:t>
            </a:r>
            <a:r>
              <a:rPr lang="en-GB" sz="2000" i="0" baseline="0" dirty="0"/>
              <a:t> </a:t>
            </a:r>
            <a:r>
              <a:rPr lang="en-GB" sz="2000" i="0" baseline="0" dirty="0" err="1"/>
              <a:t>qu’ils</a:t>
            </a:r>
            <a:r>
              <a:rPr lang="en-GB" sz="2000" i="0" baseline="0" dirty="0"/>
              <a:t> </a:t>
            </a:r>
            <a:r>
              <a:rPr lang="en-GB" sz="2000" i="0" baseline="0" dirty="0" err="1"/>
              <a:t>ont</a:t>
            </a:r>
            <a:r>
              <a:rPr lang="en-GB" sz="2000" i="0" baseline="0" dirty="0"/>
              <a:t> sur la </a:t>
            </a:r>
            <a:r>
              <a:rPr lang="en-GB" sz="2000" i="0" baseline="0" dirty="0" err="1"/>
              <a:t>santé</a:t>
            </a:r>
            <a:r>
              <a:rPr lang="en-GB" sz="2000" i="0" baseline="0" dirty="0"/>
              <a:t> </a:t>
            </a:r>
            <a:r>
              <a:rPr lang="en-GB" sz="2000" i="0" baseline="0" dirty="0" err="1"/>
              <a:t>publique</a:t>
            </a:r>
            <a:r>
              <a:rPr lang="en-GB" sz="2000" b="0" strike="noStrike" spc="-1" dirty="0">
                <a:solidFill>
                  <a:srgbClr val="FF0000"/>
                </a:solidFill>
                <a:latin typeface="Arial"/>
              </a:rPr>
              <a:t>.</a:t>
            </a:r>
            <a:endParaRPr lang="fr-BE" sz="2000" b="0" strike="noStrike" spc="-1" dirty="0">
              <a:latin typeface="Arial"/>
            </a:endParaRPr>
          </a:p>
          <a:p>
            <a:pPr marL="171360" indent="-171000">
              <a:lnSpc>
                <a:spcPct val="100000"/>
              </a:lnSpc>
              <a:buClr>
                <a:srgbClr val="000000"/>
              </a:buClr>
              <a:buFont typeface="StarSymbol"/>
              <a:buChar char="-"/>
              <a:tabLst>
                <a:tab pos="0" algn="l"/>
              </a:tabLst>
            </a:pPr>
            <a:r>
              <a:rPr lang="en-GB" sz="1200" kern="1200" dirty="0" err="1">
                <a:effectLst/>
                <a:latin typeface="+mn-lt"/>
                <a:ea typeface="+mn-ea"/>
                <a:cs typeface="+mn-cs"/>
              </a:rPr>
              <a:t>Souvent</a:t>
            </a:r>
            <a:r>
              <a:rPr lang="en-GB" sz="1200" kern="1200" dirty="0">
                <a:effectLst/>
                <a:latin typeface="+mn-lt"/>
                <a:ea typeface="+mn-ea"/>
                <a:cs typeface="+mn-cs"/>
              </a:rPr>
              <a:t>, </a:t>
            </a:r>
            <a:r>
              <a:rPr lang="en-GB" sz="1200" kern="1200" dirty="0" err="1">
                <a:effectLst/>
                <a:latin typeface="+mn-lt"/>
                <a:ea typeface="+mn-ea"/>
                <a:cs typeface="+mn-cs"/>
              </a:rPr>
              <a:t>ces</a:t>
            </a:r>
            <a:r>
              <a:rPr lang="en-GB" sz="1200" kern="1200" dirty="0">
                <a:effectLst/>
                <a:latin typeface="+mn-lt"/>
                <a:ea typeface="+mn-ea"/>
                <a:cs typeface="+mn-cs"/>
              </a:rPr>
              <a:t> </a:t>
            </a:r>
            <a:r>
              <a:rPr lang="en-GB" sz="1200" kern="1200" dirty="0" err="1">
                <a:effectLst/>
                <a:latin typeface="+mn-lt"/>
                <a:ea typeface="+mn-ea"/>
                <a:cs typeface="+mn-cs"/>
              </a:rPr>
              <a:t>fausses</a:t>
            </a:r>
            <a:r>
              <a:rPr lang="en-GB" sz="1200" kern="1200" dirty="0">
                <a:effectLst/>
                <a:latin typeface="+mn-lt"/>
                <a:ea typeface="+mn-ea"/>
                <a:cs typeface="+mn-cs"/>
              </a:rPr>
              <a:t> </a:t>
            </a:r>
            <a:r>
              <a:rPr lang="en-GB" sz="1200" kern="1200" dirty="0" err="1">
                <a:effectLst/>
                <a:latin typeface="+mn-lt"/>
                <a:ea typeface="+mn-ea"/>
                <a:cs typeface="+mn-cs"/>
              </a:rPr>
              <a:t>informations</a:t>
            </a:r>
            <a:r>
              <a:rPr lang="en-GB" sz="1200" kern="1200" dirty="0">
                <a:effectLst/>
                <a:latin typeface="+mn-lt"/>
                <a:ea typeface="+mn-ea"/>
                <a:cs typeface="+mn-cs"/>
              </a:rPr>
              <a:t> </a:t>
            </a:r>
            <a:r>
              <a:rPr lang="en-GB" sz="1200" kern="1200" dirty="0" err="1">
                <a:effectLst/>
                <a:latin typeface="+mn-lt"/>
                <a:ea typeface="+mn-ea"/>
                <a:cs typeface="+mn-cs"/>
              </a:rPr>
              <a:t>sont</a:t>
            </a:r>
            <a:r>
              <a:rPr lang="en-GB" sz="1200" kern="1200" dirty="0">
                <a:effectLst/>
                <a:latin typeface="+mn-lt"/>
                <a:ea typeface="+mn-ea"/>
                <a:cs typeface="+mn-cs"/>
              </a:rPr>
              <a:t> </a:t>
            </a:r>
            <a:r>
              <a:rPr lang="en-GB" sz="1200" kern="1200" dirty="0" err="1">
                <a:effectLst/>
                <a:latin typeface="+mn-lt"/>
                <a:ea typeface="+mn-ea"/>
                <a:cs typeface="+mn-cs"/>
              </a:rPr>
              <a:t>répandues</a:t>
            </a:r>
            <a:r>
              <a:rPr lang="en-GB" sz="1200" kern="1200" dirty="0">
                <a:effectLst/>
                <a:latin typeface="+mn-lt"/>
                <a:ea typeface="+mn-ea"/>
                <a:cs typeface="+mn-cs"/>
              </a:rPr>
              <a:t> </a:t>
            </a:r>
            <a:r>
              <a:rPr lang="en-GB" sz="1200" kern="1200" dirty="0" err="1">
                <a:effectLst/>
                <a:latin typeface="+mn-lt"/>
                <a:ea typeface="+mn-ea"/>
                <a:cs typeface="+mn-cs"/>
              </a:rPr>
              <a:t>involontairement</a:t>
            </a:r>
            <a:r>
              <a:rPr lang="en-GB" sz="1200" kern="1200" dirty="0">
                <a:effectLst/>
                <a:latin typeface="+mn-lt"/>
                <a:ea typeface="+mn-ea"/>
                <a:cs typeface="+mn-cs"/>
              </a:rPr>
              <a:t>, </a:t>
            </a:r>
            <a:r>
              <a:rPr lang="en-GB" sz="1200" kern="1200" dirty="0" err="1">
                <a:effectLst/>
                <a:latin typeface="+mn-lt"/>
                <a:ea typeface="+mn-ea"/>
                <a:cs typeface="+mn-cs"/>
              </a:rPr>
              <a:t>mais</a:t>
            </a:r>
            <a:r>
              <a:rPr lang="en-GB" sz="1200" kern="1200" dirty="0">
                <a:effectLst/>
                <a:latin typeface="+mn-lt"/>
                <a:ea typeface="+mn-ea"/>
                <a:cs typeface="+mn-cs"/>
              </a:rPr>
              <a:t> dans de </a:t>
            </a:r>
            <a:r>
              <a:rPr lang="en-GB" sz="1200" kern="1200" dirty="0" err="1">
                <a:effectLst/>
                <a:latin typeface="+mn-lt"/>
                <a:ea typeface="+mn-ea"/>
                <a:cs typeface="+mn-cs"/>
              </a:rPr>
              <a:t>nombreux</a:t>
            </a:r>
            <a:r>
              <a:rPr lang="en-GB" sz="1200" kern="1200" dirty="0">
                <a:effectLst/>
                <a:latin typeface="+mn-lt"/>
                <a:ea typeface="+mn-ea"/>
                <a:cs typeface="+mn-cs"/>
              </a:rPr>
              <a:t> </a:t>
            </a:r>
            <a:r>
              <a:rPr lang="en-GB" sz="1200" kern="1200" dirty="0" err="1">
                <a:effectLst/>
                <a:latin typeface="+mn-lt"/>
                <a:ea typeface="+mn-ea"/>
                <a:cs typeface="+mn-cs"/>
              </a:rPr>
              <a:t>autres</a:t>
            </a:r>
            <a:r>
              <a:rPr lang="en-GB" sz="1200" kern="1200" dirty="0">
                <a:effectLst/>
                <a:latin typeface="+mn-lt"/>
                <a:ea typeface="+mn-ea"/>
                <a:cs typeface="+mn-cs"/>
              </a:rPr>
              <a:t> </a:t>
            </a:r>
            <a:r>
              <a:rPr lang="en-GB" sz="1200" kern="1200" dirty="0" err="1">
                <a:effectLst/>
                <a:latin typeface="+mn-lt"/>
                <a:ea typeface="+mn-ea"/>
                <a:cs typeface="+mn-cs"/>
              </a:rPr>
              <a:t>cas</a:t>
            </a:r>
            <a:r>
              <a:rPr lang="en-GB" sz="1200" kern="1200" dirty="0">
                <a:effectLst/>
                <a:latin typeface="+mn-lt"/>
                <a:ea typeface="+mn-ea"/>
                <a:cs typeface="+mn-cs"/>
              </a:rPr>
              <a:t> </a:t>
            </a:r>
            <a:r>
              <a:rPr lang="en-GB" sz="1200" kern="1200" dirty="0" err="1">
                <a:effectLst/>
                <a:latin typeface="+mn-lt"/>
                <a:ea typeface="+mn-ea"/>
                <a:cs typeface="+mn-cs"/>
              </a:rPr>
              <a:t>elles</a:t>
            </a:r>
            <a:r>
              <a:rPr lang="en-GB" sz="1200" kern="1200" dirty="0">
                <a:effectLst/>
                <a:latin typeface="+mn-lt"/>
                <a:ea typeface="+mn-ea"/>
                <a:cs typeface="+mn-cs"/>
              </a:rPr>
              <a:t> </a:t>
            </a:r>
            <a:r>
              <a:rPr lang="en-GB" sz="1200" kern="1200" dirty="0" err="1">
                <a:effectLst/>
                <a:latin typeface="+mn-lt"/>
                <a:ea typeface="+mn-ea"/>
                <a:cs typeface="+mn-cs"/>
              </a:rPr>
              <a:t>sont</a:t>
            </a:r>
            <a:r>
              <a:rPr lang="en-GB" sz="1200" kern="1200" dirty="0">
                <a:effectLst/>
                <a:latin typeface="+mn-lt"/>
                <a:ea typeface="+mn-ea"/>
                <a:cs typeface="+mn-cs"/>
              </a:rPr>
              <a:t> </a:t>
            </a:r>
            <a:r>
              <a:rPr lang="en-GB" sz="1200" kern="1200" dirty="0" err="1">
                <a:effectLst/>
                <a:latin typeface="+mn-lt"/>
                <a:ea typeface="+mn-ea"/>
                <a:cs typeface="+mn-cs"/>
              </a:rPr>
              <a:t>diffusées</a:t>
            </a:r>
            <a:r>
              <a:rPr lang="en-GB" sz="1200" kern="1200" dirty="0">
                <a:effectLst/>
                <a:latin typeface="+mn-lt"/>
                <a:ea typeface="+mn-ea"/>
                <a:cs typeface="+mn-cs"/>
              </a:rPr>
              <a:t> par des sources qui </a:t>
            </a:r>
            <a:r>
              <a:rPr lang="en-GB" sz="1200" kern="1200" dirty="0" err="1">
                <a:effectLst/>
                <a:latin typeface="+mn-lt"/>
                <a:ea typeface="+mn-ea"/>
                <a:cs typeface="+mn-cs"/>
              </a:rPr>
              <a:t>tentent</a:t>
            </a:r>
            <a:r>
              <a:rPr lang="en-GB" sz="1200" kern="1200" dirty="0">
                <a:effectLst/>
                <a:latin typeface="+mn-lt"/>
                <a:ea typeface="+mn-ea"/>
                <a:cs typeface="+mn-cs"/>
              </a:rPr>
              <a:t> de </a:t>
            </a:r>
            <a:r>
              <a:rPr lang="en-GB" sz="1200" kern="1200" dirty="0" err="1">
                <a:effectLst/>
                <a:latin typeface="+mn-lt"/>
                <a:ea typeface="+mn-ea"/>
                <a:cs typeface="+mn-cs"/>
              </a:rPr>
              <a:t>générer</a:t>
            </a:r>
            <a:r>
              <a:rPr lang="en-GB" sz="1200" kern="1200" dirty="0">
                <a:effectLst/>
                <a:latin typeface="+mn-lt"/>
                <a:ea typeface="+mn-ea"/>
                <a:cs typeface="+mn-cs"/>
              </a:rPr>
              <a:t> des </a:t>
            </a:r>
            <a:r>
              <a:rPr lang="en-GB" sz="1200" kern="1200" dirty="0" err="1">
                <a:effectLst/>
                <a:latin typeface="+mn-lt"/>
                <a:ea typeface="+mn-ea"/>
                <a:cs typeface="+mn-cs"/>
              </a:rPr>
              <a:t>clics</a:t>
            </a:r>
            <a:r>
              <a:rPr lang="en-GB" sz="1200" kern="1200" dirty="0">
                <a:effectLst/>
                <a:latin typeface="+mn-lt"/>
                <a:ea typeface="+mn-ea"/>
                <a:cs typeface="+mn-cs"/>
              </a:rPr>
              <a:t> au </a:t>
            </a:r>
            <a:r>
              <a:rPr lang="en-GB" sz="1200" kern="1200" dirty="0" err="1">
                <a:effectLst/>
                <a:latin typeface="+mn-lt"/>
                <a:ea typeface="+mn-ea"/>
                <a:cs typeface="+mn-cs"/>
              </a:rPr>
              <a:t>moyen</a:t>
            </a:r>
            <a:r>
              <a:rPr lang="en-GB" sz="1200" kern="1200" dirty="0">
                <a:effectLst/>
                <a:latin typeface="+mn-lt"/>
                <a:ea typeface="+mn-ea"/>
                <a:cs typeface="+mn-cs"/>
              </a:rPr>
              <a:t> de titres et de </a:t>
            </a:r>
            <a:r>
              <a:rPr lang="en-GB" sz="1200" kern="1200" dirty="0" err="1">
                <a:effectLst/>
                <a:latin typeface="+mn-lt"/>
                <a:ea typeface="+mn-ea"/>
                <a:cs typeface="+mn-cs"/>
              </a:rPr>
              <a:t>récits</a:t>
            </a:r>
            <a:r>
              <a:rPr lang="en-GB" sz="1200" kern="1200" dirty="0">
                <a:effectLst/>
                <a:latin typeface="+mn-lt"/>
                <a:ea typeface="+mn-ea"/>
                <a:cs typeface="+mn-cs"/>
              </a:rPr>
              <a:t> </a:t>
            </a:r>
            <a:r>
              <a:rPr lang="en-GB" sz="1200" kern="1200" dirty="0" err="1">
                <a:effectLst/>
                <a:latin typeface="+mn-lt"/>
                <a:ea typeface="+mn-ea"/>
                <a:cs typeface="+mn-cs"/>
              </a:rPr>
              <a:t>spécialement</a:t>
            </a:r>
            <a:r>
              <a:rPr lang="en-GB" sz="1200" kern="1200" dirty="0">
                <a:effectLst/>
                <a:latin typeface="+mn-lt"/>
                <a:ea typeface="+mn-ea"/>
                <a:cs typeface="+mn-cs"/>
              </a:rPr>
              <a:t> </a:t>
            </a:r>
            <a:r>
              <a:rPr lang="en-GB" sz="1200" kern="1200" dirty="0" err="1">
                <a:effectLst/>
                <a:latin typeface="+mn-lt"/>
                <a:ea typeface="+mn-ea"/>
                <a:cs typeface="+mn-cs"/>
              </a:rPr>
              <a:t>conçus</a:t>
            </a:r>
            <a:r>
              <a:rPr lang="en-GB" sz="1200" kern="1200" dirty="0">
                <a:effectLst/>
                <a:latin typeface="+mn-lt"/>
                <a:ea typeface="+mn-ea"/>
                <a:cs typeface="+mn-cs"/>
              </a:rPr>
              <a:t> pour </a:t>
            </a:r>
            <a:r>
              <a:rPr lang="en-GB" sz="1200" kern="1200" dirty="0" err="1">
                <a:effectLst/>
                <a:latin typeface="+mn-lt"/>
                <a:ea typeface="+mn-ea"/>
                <a:cs typeface="+mn-cs"/>
              </a:rPr>
              <a:t>attirer</a:t>
            </a:r>
            <a:r>
              <a:rPr lang="en-GB" sz="1200" kern="1200" dirty="0">
                <a:effectLst/>
                <a:latin typeface="+mn-lt"/>
                <a:ea typeface="+mn-ea"/>
                <a:cs typeface="+mn-cs"/>
              </a:rPr>
              <a:t> </a:t>
            </a:r>
            <a:r>
              <a:rPr lang="en-GB" sz="1200" kern="1200" dirty="0" err="1">
                <a:effectLst/>
                <a:latin typeface="+mn-lt"/>
                <a:ea typeface="+mn-ea"/>
                <a:cs typeface="+mn-cs"/>
              </a:rPr>
              <a:t>l’attention</a:t>
            </a:r>
            <a:r>
              <a:rPr lang="en-GB" sz="1200" kern="1200" dirty="0">
                <a:effectLst/>
                <a:latin typeface="+mn-lt"/>
                <a:ea typeface="+mn-ea"/>
                <a:cs typeface="+mn-cs"/>
              </a:rPr>
              <a:t> (</a:t>
            </a:r>
            <a:r>
              <a:rPr lang="en-GB" sz="1200" kern="1200" dirty="0" err="1">
                <a:effectLst/>
                <a:latin typeface="+mn-lt"/>
                <a:ea typeface="+mn-ea"/>
                <a:cs typeface="+mn-cs"/>
              </a:rPr>
              <a:t>journalisme</a:t>
            </a:r>
            <a:r>
              <a:rPr lang="en-GB" sz="1200" kern="1200" dirty="0">
                <a:effectLst/>
                <a:latin typeface="+mn-lt"/>
                <a:ea typeface="+mn-ea"/>
                <a:cs typeface="+mn-cs"/>
              </a:rPr>
              <a:t> du «</a:t>
            </a:r>
            <a:r>
              <a:rPr lang="en-GB" sz="1200" kern="1200" dirty="0" err="1">
                <a:effectLst/>
                <a:latin typeface="+mn-lt"/>
                <a:ea typeface="+mn-ea"/>
                <a:cs typeface="+mn-cs"/>
              </a:rPr>
              <a:t>piège</a:t>
            </a:r>
            <a:r>
              <a:rPr lang="en-GB" sz="1200" kern="1200" dirty="0">
                <a:effectLst/>
                <a:latin typeface="+mn-lt"/>
                <a:ea typeface="+mn-ea"/>
                <a:cs typeface="+mn-cs"/>
              </a:rPr>
              <a:t> à </a:t>
            </a:r>
            <a:r>
              <a:rPr lang="en-GB" sz="1200" kern="1200" dirty="0" err="1">
                <a:effectLst/>
                <a:latin typeface="+mn-lt"/>
                <a:ea typeface="+mn-ea"/>
                <a:cs typeface="+mn-cs"/>
              </a:rPr>
              <a:t>clic</a:t>
            </a:r>
            <a:r>
              <a:rPr lang="en-GB" sz="1200" kern="1200" dirty="0">
                <a:effectLst/>
                <a:latin typeface="+mn-lt"/>
                <a:ea typeface="+mn-ea"/>
                <a:cs typeface="+mn-cs"/>
              </a:rPr>
              <a:t>», par </a:t>
            </a:r>
            <a:r>
              <a:rPr lang="en-GB" sz="1200" kern="1200" dirty="0" err="1">
                <a:effectLst/>
                <a:latin typeface="+mn-lt"/>
                <a:ea typeface="+mn-ea"/>
                <a:cs typeface="+mn-cs"/>
              </a:rPr>
              <a:t>exemple</a:t>
            </a:r>
            <a:r>
              <a:rPr lang="en-GB" sz="1200" kern="1200" dirty="0">
                <a:effectLst/>
                <a:latin typeface="+mn-lt"/>
                <a:ea typeface="+mn-ea"/>
                <a:cs typeface="+mn-cs"/>
              </a:rPr>
              <a:t>: «Des </a:t>
            </a:r>
            <a:r>
              <a:rPr lang="en-GB" sz="1200" kern="1200" dirty="0" err="1">
                <a:effectLst/>
                <a:latin typeface="+mn-lt"/>
                <a:ea typeface="+mn-ea"/>
                <a:cs typeface="+mn-cs"/>
              </a:rPr>
              <a:t>scientifiques</a:t>
            </a:r>
            <a:r>
              <a:rPr lang="en-GB" sz="1200" kern="1200" dirty="0">
                <a:effectLst/>
                <a:latin typeface="+mn-lt"/>
                <a:ea typeface="+mn-ea"/>
                <a:cs typeface="+mn-cs"/>
              </a:rPr>
              <a:t> </a:t>
            </a:r>
            <a:r>
              <a:rPr lang="en-GB" sz="1200" kern="1200" dirty="0" err="1">
                <a:effectLst/>
                <a:latin typeface="+mn-lt"/>
                <a:ea typeface="+mn-ea"/>
                <a:cs typeface="+mn-cs"/>
              </a:rPr>
              <a:t>déclarent</a:t>
            </a:r>
            <a:r>
              <a:rPr lang="en-GB" sz="1200" kern="1200" dirty="0">
                <a:effectLst/>
                <a:latin typeface="+mn-lt"/>
                <a:ea typeface="+mn-ea"/>
                <a:cs typeface="+mn-cs"/>
              </a:rPr>
              <a:t> </a:t>
            </a:r>
            <a:r>
              <a:rPr lang="en-GB" sz="1200" kern="1200" dirty="0" err="1">
                <a:effectLst/>
                <a:latin typeface="+mn-lt"/>
                <a:ea typeface="+mn-ea"/>
                <a:cs typeface="+mn-cs"/>
              </a:rPr>
              <a:t>qu’un</a:t>
            </a:r>
            <a:r>
              <a:rPr lang="en-GB" sz="1200" kern="1200" dirty="0">
                <a:effectLst/>
                <a:latin typeface="+mn-lt"/>
                <a:ea typeface="+mn-ea"/>
                <a:cs typeface="+mn-cs"/>
              </a:rPr>
              <a:t> </a:t>
            </a:r>
            <a:r>
              <a:rPr lang="en-GB" sz="1200" kern="1200" dirty="0" err="1">
                <a:effectLst/>
                <a:latin typeface="+mn-lt"/>
                <a:ea typeface="+mn-ea"/>
                <a:cs typeface="+mn-cs"/>
              </a:rPr>
              <a:t>remède</a:t>
            </a:r>
            <a:r>
              <a:rPr lang="en-GB" sz="1200" kern="1200" dirty="0">
                <a:effectLst/>
                <a:latin typeface="+mn-lt"/>
                <a:ea typeface="+mn-ea"/>
                <a:cs typeface="+mn-cs"/>
              </a:rPr>
              <a:t> </a:t>
            </a:r>
            <a:r>
              <a:rPr lang="en-GB" sz="1200" kern="1200" dirty="0" err="1">
                <a:effectLst/>
                <a:latin typeface="+mn-lt"/>
                <a:ea typeface="+mn-ea"/>
                <a:cs typeface="+mn-cs"/>
              </a:rPr>
              <a:t>ancien</a:t>
            </a:r>
            <a:r>
              <a:rPr lang="en-GB" sz="1200" kern="1200" dirty="0">
                <a:effectLst/>
                <a:latin typeface="+mn-lt"/>
                <a:ea typeface="+mn-ea"/>
                <a:cs typeface="+mn-cs"/>
              </a:rPr>
              <a:t> </a:t>
            </a:r>
            <a:r>
              <a:rPr lang="en-GB" sz="1200" kern="1200" dirty="0" err="1">
                <a:effectLst/>
                <a:latin typeface="+mn-lt"/>
                <a:ea typeface="+mn-ea"/>
                <a:cs typeface="+mn-cs"/>
              </a:rPr>
              <a:t>pourrait</a:t>
            </a:r>
            <a:r>
              <a:rPr lang="en-GB" sz="1200" kern="1200" dirty="0">
                <a:effectLst/>
                <a:latin typeface="+mn-lt"/>
                <a:ea typeface="+mn-ea"/>
                <a:cs typeface="+mn-cs"/>
              </a:rPr>
              <a:t> </a:t>
            </a:r>
            <a:r>
              <a:rPr lang="en-GB" sz="1200" kern="1200" dirty="0" err="1">
                <a:effectLst/>
                <a:latin typeface="+mn-lt"/>
                <a:ea typeface="+mn-ea"/>
                <a:cs typeface="+mn-cs"/>
              </a:rPr>
              <a:t>guérir</a:t>
            </a:r>
            <a:r>
              <a:rPr lang="en-GB" sz="1200" kern="1200" dirty="0">
                <a:effectLst/>
                <a:latin typeface="+mn-lt"/>
                <a:ea typeface="+mn-ea"/>
                <a:cs typeface="+mn-cs"/>
              </a:rPr>
              <a:t> le cancer. </a:t>
            </a:r>
            <a:r>
              <a:rPr lang="en-GB" sz="1200" kern="1200" dirty="0" err="1">
                <a:effectLst/>
                <a:latin typeface="+mn-lt"/>
                <a:ea typeface="+mn-ea"/>
                <a:cs typeface="+mn-cs"/>
              </a:rPr>
              <a:t>Cliquez</a:t>
            </a:r>
            <a:r>
              <a:rPr lang="en-GB" sz="1200" kern="1200" dirty="0">
                <a:effectLst/>
                <a:latin typeface="+mn-lt"/>
                <a:ea typeface="+mn-ea"/>
                <a:cs typeface="+mn-cs"/>
              </a:rPr>
              <a:t> </a:t>
            </a:r>
            <a:r>
              <a:rPr lang="en-GB" sz="1200" kern="1200" dirty="0" err="1">
                <a:effectLst/>
                <a:latin typeface="+mn-lt"/>
                <a:ea typeface="+mn-ea"/>
                <a:cs typeface="+mn-cs"/>
              </a:rPr>
              <a:t>ici</a:t>
            </a:r>
            <a:r>
              <a:rPr lang="en-GB" sz="1200" kern="1200" dirty="0">
                <a:effectLst/>
                <a:latin typeface="+mn-lt"/>
                <a:ea typeface="+mn-ea"/>
                <a:cs typeface="+mn-cs"/>
              </a:rPr>
              <a:t> pour </a:t>
            </a:r>
            <a:r>
              <a:rPr lang="en-GB" sz="1200" kern="1200" dirty="0" err="1">
                <a:effectLst/>
                <a:latin typeface="+mn-lt"/>
                <a:ea typeface="+mn-ea"/>
                <a:cs typeface="+mn-cs"/>
              </a:rPr>
              <a:t>en</a:t>
            </a:r>
            <a:r>
              <a:rPr lang="en-GB" sz="1200" kern="1200" dirty="0">
                <a:effectLst/>
                <a:latin typeface="+mn-lt"/>
                <a:ea typeface="+mn-ea"/>
                <a:cs typeface="+mn-cs"/>
              </a:rPr>
              <a:t> savoir plus») </a:t>
            </a:r>
            <a:r>
              <a:rPr lang="en-GB" sz="1200" kern="1200" dirty="0" err="1">
                <a:effectLst/>
                <a:latin typeface="+mn-lt"/>
                <a:ea typeface="+mn-ea"/>
                <a:cs typeface="+mn-cs"/>
              </a:rPr>
              <a:t>voire</a:t>
            </a:r>
            <a:r>
              <a:rPr lang="en-GB" sz="1200" kern="1200" dirty="0">
                <a:effectLst/>
                <a:latin typeface="+mn-lt"/>
                <a:ea typeface="+mn-ea"/>
                <a:cs typeface="+mn-cs"/>
              </a:rPr>
              <a:t> par des </a:t>
            </a:r>
            <a:r>
              <a:rPr lang="en-GB" sz="1200" kern="1200" dirty="0" err="1">
                <a:effectLst/>
                <a:latin typeface="+mn-lt"/>
                <a:ea typeface="+mn-ea"/>
                <a:cs typeface="+mn-cs"/>
              </a:rPr>
              <a:t>acteurs</a:t>
            </a:r>
            <a:r>
              <a:rPr lang="en-GB" sz="1200" kern="1200" dirty="0">
                <a:effectLst/>
                <a:latin typeface="+mn-lt"/>
                <a:ea typeface="+mn-ea"/>
                <a:cs typeface="+mn-cs"/>
              </a:rPr>
              <a:t> </a:t>
            </a:r>
            <a:r>
              <a:rPr lang="en-GB" sz="1200" kern="1200" dirty="0" err="1">
                <a:effectLst/>
                <a:latin typeface="+mn-lt"/>
                <a:ea typeface="+mn-ea"/>
                <a:cs typeface="+mn-cs"/>
              </a:rPr>
              <a:t>malveillants</a:t>
            </a:r>
            <a:r>
              <a:rPr lang="en-GB" sz="1200" kern="1200" dirty="0">
                <a:effectLst/>
                <a:latin typeface="+mn-lt"/>
                <a:ea typeface="+mn-ea"/>
                <a:cs typeface="+mn-cs"/>
              </a:rPr>
              <a:t> qui </a:t>
            </a:r>
            <a:r>
              <a:rPr lang="en-GB" sz="1200" kern="1200" dirty="0" err="1">
                <a:effectLst/>
                <a:latin typeface="+mn-lt"/>
                <a:ea typeface="+mn-ea"/>
                <a:cs typeface="+mn-cs"/>
              </a:rPr>
              <a:t>cherchent</a:t>
            </a:r>
            <a:r>
              <a:rPr lang="en-GB" sz="1200" kern="1200" dirty="0">
                <a:effectLst/>
                <a:latin typeface="+mn-lt"/>
                <a:ea typeface="+mn-ea"/>
                <a:cs typeface="+mn-cs"/>
              </a:rPr>
              <a:t> à </a:t>
            </a:r>
            <a:r>
              <a:rPr lang="en-GB" sz="1200" kern="1200" dirty="0" err="1">
                <a:effectLst/>
                <a:latin typeface="+mn-lt"/>
                <a:ea typeface="+mn-ea"/>
                <a:cs typeface="+mn-cs"/>
              </a:rPr>
              <a:t>semer</a:t>
            </a:r>
            <a:r>
              <a:rPr lang="en-GB" sz="1200" kern="1200" dirty="0">
                <a:effectLst/>
                <a:latin typeface="+mn-lt"/>
                <a:ea typeface="+mn-ea"/>
                <a:cs typeface="+mn-cs"/>
              </a:rPr>
              <a:t> le chaos, la confusion et à </a:t>
            </a:r>
            <a:r>
              <a:rPr lang="en-GB" sz="1200" kern="1200" dirty="0" err="1">
                <a:effectLst/>
                <a:latin typeface="+mn-lt"/>
                <a:ea typeface="+mn-ea"/>
                <a:cs typeface="+mn-cs"/>
              </a:rPr>
              <a:t>polluer</a:t>
            </a:r>
            <a:r>
              <a:rPr lang="en-GB" sz="1200" kern="1200" dirty="0">
                <a:effectLst/>
                <a:latin typeface="+mn-lt"/>
                <a:ea typeface="+mn-ea"/>
                <a:cs typeface="+mn-cs"/>
              </a:rPr>
              <a:t> le milieu de </a:t>
            </a:r>
            <a:r>
              <a:rPr lang="en-GB" sz="1200" kern="1200" dirty="0" err="1">
                <a:effectLst/>
                <a:latin typeface="+mn-lt"/>
                <a:ea typeface="+mn-ea"/>
                <a:cs typeface="+mn-cs"/>
              </a:rPr>
              <a:t>l’information</a:t>
            </a:r>
            <a:r>
              <a:rPr lang="en-GB" sz="1200" kern="1200" dirty="0">
                <a:effectLst/>
                <a:latin typeface="+mn-lt"/>
                <a:ea typeface="+mn-ea"/>
                <a:cs typeface="+mn-cs"/>
              </a:rPr>
              <a:t> avec de </a:t>
            </a:r>
            <a:r>
              <a:rPr lang="en-GB" sz="1200" kern="1200" dirty="0" err="1">
                <a:effectLst/>
                <a:latin typeface="+mn-lt"/>
                <a:ea typeface="+mn-ea"/>
                <a:cs typeface="+mn-cs"/>
              </a:rPr>
              <a:t>nombreux</a:t>
            </a:r>
            <a:r>
              <a:rPr lang="en-GB" sz="1200" kern="1200" dirty="0">
                <a:effectLst/>
                <a:latin typeface="+mn-lt"/>
                <a:ea typeface="+mn-ea"/>
                <a:cs typeface="+mn-cs"/>
              </a:rPr>
              <a:t> </a:t>
            </a:r>
            <a:r>
              <a:rPr lang="en-GB" sz="1200" kern="1200" dirty="0" err="1">
                <a:effectLst/>
                <a:latin typeface="+mn-lt"/>
                <a:ea typeface="+mn-ea"/>
                <a:cs typeface="+mn-cs"/>
              </a:rPr>
              <a:t>récits</a:t>
            </a:r>
            <a:r>
              <a:rPr lang="en-GB" sz="1200" kern="1200" dirty="0">
                <a:effectLst/>
                <a:latin typeface="+mn-lt"/>
                <a:ea typeface="+mn-ea"/>
                <a:cs typeface="+mn-cs"/>
              </a:rPr>
              <a:t>, </a:t>
            </a:r>
            <a:r>
              <a:rPr lang="en-GB" sz="1200" kern="1200" dirty="0" err="1">
                <a:effectLst/>
                <a:latin typeface="+mn-lt"/>
                <a:ea typeface="+mn-ea"/>
                <a:cs typeface="+mn-cs"/>
              </a:rPr>
              <a:t>souvent</a:t>
            </a:r>
            <a:r>
              <a:rPr lang="en-GB" sz="1200" kern="1200" dirty="0">
                <a:effectLst/>
                <a:latin typeface="+mn-lt"/>
                <a:ea typeface="+mn-ea"/>
                <a:cs typeface="+mn-cs"/>
              </a:rPr>
              <a:t> </a:t>
            </a:r>
            <a:r>
              <a:rPr lang="en-GB" sz="1200" kern="1200" dirty="0" err="1">
                <a:effectLst/>
                <a:latin typeface="+mn-lt"/>
                <a:ea typeface="+mn-ea"/>
                <a:cs typeface="+mn-cs"/>
              </a:rPr>
              <a:t>contradictoires</a:t>
            </a:r>
            <a:r>
              <a:rPr lang="en-GB" sz="1200" b="0" strike="noStrike" spc="-1" dirty="0">
                <a:solidFill>
                  <a:srgbClr val="FF0000"/>
                </a:solidFill>
                <a:latin typeface="+mn-lt"/>
                <a:ea typeface="+mn-ea"/>
              </a:rPr>
              <a:t>.</a:t>
            </a:r>
            <a:endParaRPr lang="fr-BE" sz="1200" b="0" strike="noStrike" spc="-1" dirty="0">
              <a:latin typeface="Arial"/>
            </a:endParaRPr>
          </a:p>
          <a:p>
            <a:pPr>
              <a:lnSpc>
                <a:spcPct val="100000"/>
              </a:lnSpc>
              <a:tabLst>
                <a:tab pos="0" algn="l"/>
              </a:tabLst>
            </a:pPr>
            <a:endParaRPr lang="fr-BE" sz="1200" b="0" strike="noStrike" spc="-1" dirty="0">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r>
              <a:rPr lang="fr-BE" sz="2000" dirty="0"/>
              <a:t>Commencez par visionner la vidéo figurant sur la diapositive</a:t>
            </a:r>
            <a:r>
              <a:rPr lang="fr-BE" sz="2000" b="0" strike="noStrike" spc="-1" dirty="0">
                <a:latin typeface="Arial"/>
              </a:rPr>
              <a:t> (</a:t>
            </a:r>
            <a:r>
              <a:rPr lang="lt-LT" sz="2000" b="0" strike="noStrike" spc="-1" dirty="0">
                <a:latin typeface="Arial"/>
              </a:rPr>
              <a:t>https://www.youtube.com/watch?v=9jnq3MRLsEU</a:t>
            </a:r>
            <a:r>
              <a:rPr lang="en-IE" sz="2000" b="0" strike="noStrike" spc="-1" dirty="0">
                <a:latin typeface="Arial"/>
              </a:rPr>
              <a:t>)</a:t>
            </a:r>
            <a:r>
              <a:rPr dirty="0"/>
              <a:t/>
            </a:r>
            <a:br>
              <a:rPr dirty="0"/>
            </a:br>
            <a:r>
              <a:rPr lang="en-US" sz="2000" dirty="0"/>
              <a:t>Durée </a:t>
            </a:r>
            <a:r>
              <a:rPr lang="en-US" sz="2000" dirty="0" err="1"/>
              <a:t>totale</a:t>
            </a:r>
            <a:r>
              <a:rPr lang="en-US" sz="2000" dirty="0"/>
              <a:t>:</a:t>
            </a:r>
            <a:r>
              <a:rPr lang="en-US" sz="2000" baseline="0" dirty="0"/>
              <a:t> 40 </a:t>
            </a:r>
            <a:r>
              <a:rPr lang="en-US" sz="2000" baseline="0" dirty="0" err="1"/>
              <a:t>secondes</a:t>
            </a:r>
            <a:r>
              <a:rPr lang="en-US" sz="2000" baseline="0" dirty="0"/>
              <a:t> </a:t>
            </a:r>
            <a:r>
              <a:rPr lang="en-US" sz="2000" dirty="0"/>
              <a:t>(de</a:t>
            </a:r>
            <a:r>
              <a:rPr lang="en-US" sz="2000" baseline="0" dirty="0"/>
              <a:t> 02:51 </a:t>
            </a:r>
            <a:r>
              <a:rPr lang="en-US" sz="2000" dirty="0"/>
              <a:t>à</a:t>
            </a:r>
            <a:r>
              <a:rPr lang="en-US" sz="2000" baseline="0" dirty="0"/>
              <a:t> </a:t>
            </a:r>
            <a:r>
              <a:rPr lang="en-US" sz="2000" dirty="0"/>
              <a:t>03:31)</a:t>
            </a:r>
            <a:endParaRPr lang="en-IE" sz="2000" dirty="0"/>
          </a:p>
          <a:p>
            <a:pPr marL="216000" indent="-216000">
              <a:lnSpc>
                <a:spcPct val="100000"/>
              </a:lnSpc>
            </a:pPr>
            <a:endParaRPr lang="fr-BE" sz="2000" b="0" strike="noStrike" spc="-1" dirty="0">
              <a:latin typeface="Arial"/>
            </a:endParaRPr>
          </a:p>
          <a:p>
            <a:r>
              <a:rPr lang="en-GB" sz="2000" dirty="0"/>
              <a:t>Transcription (</a:t>
            </a:r>
            <a:r>
              <a:rPr lang="en-GB" sz="2000" dirty="0" err="1"/>
              <a:t>traduction</a:t>
            </a:r>
            <a:r>
              <a:rPr lang="en-GB" sz="2000" dirty="0"/>
              <a:t>)</a:t>
            </a:r>
            <a:r>
              <a:rPr lang="lt-LT" sz="2000" dirty="0"/>
              <a:t>:</a:t>
            </a:r>
          </a:p>
          <a:p>
            <a:pPr marL="139680">
              <a:lnSpc>
                <a:spcPct val="100000"/>
              </a:lnSpc>
              <a:tabLst>
                <a:tab pos="0" algn="l"/>
              </a:tabLst>
            </a:pPr>
            <a:r>
              <a:rPr lang="lt-LT" sz="1200" b="0" strike="noStrike" spc="-1" dirty="0">
                <a:solidFill>
                  <a:srgbClr val="000000"/>
                </a:solidFill>
                <a:latin typeface="Arial"/>
              </a:rPr>
              <a:t>---------------------------</a:t>
            </a:r>
            <a:r>
              <a:rPr dirty="0"/>
              <a:t/>
            </a:r>
            <a:br>
              <a:rPr dirty="0"/>
            </a:br>
            <a:r>
              <a:rPr lang="en-GB" sz="2000" dirty="0"/>
              <a:t>(</a:t>
            </a:r>
            <a:r>
              <a:rPr lang="fr-BE" sz="2000" dirty="0"/>
              <a:t>Maria, qui dit résider à Odessa, est venue au rassemblement de Sébastopol, en Crimée, le 3 mars 2014.</a:t>
            </a:r>
            <a:r>
              <a:rPr lang="en-GB" sz="2000" dirty="0"/>
              <a:t>)</a:t>
            </a:r>
            <a:br>
              <a:rPr lang="en-GB" sz="2000" dirty="0"/>
            </a:br>
            <a:r>
              <a:rPr lang="en-GB" sz="2000" dirty="0"/>
              <a:t>(</a:t>
            </a:r>
            <a:r>
              <a:rPr lang="en-GB" sz="2000" dirty="0" err="1"/>
              <a:t>L’extrait</a:t>
            </a:r>
            <a:r>
              <a:rPr lang="en-GB" sz="2000" dirty="0"/>
              <a:t> </a:t>
            </a:r>
            <a:r>
              <a:rPr lang="en-GB" sz="2000" dirty="0" err="1"/>
              <a:t>provient</a:t>
            </a:r>
            <a:r>
              <a:rPr lang="en-GB" sz="2000" dirty="0"/>
              <a:t> de la NTS, </a:t>
            </a:r>
            <a:r>
              <a:rPr lang="en-GB" sz="2000" dirty="0" err="1"/>
              <a:t>chaîne</a:t>
            </a:r>
            <a:r>
              <a:rPr lang="en-GB" sz="2000" dirty="0"/>
              <a:t> de </a:t>
            </a:r>
            <a:r>
              <a:rPr lang="en-GB" sz="2000" dirty="0" err="1"/>
              <a:t>télévision</a:t>
            </a:r>
            <a:r>
              <a:rPr lang="en-GB" sz="2000" dirty="0"/>
              <a:t> </a:t>
            </a:r>
            <a:r>
              <a:rPr lang="en-GB" sz="2000" dirty="0" err="1"/>
              <a:t>en</a:t>
            </a:r>
            <a:r>
              <a:rPr lang="en-GB" sz="2000" dirty="0"/>
              <a:t> </a:t>
            </a:r>
            <a:r>
              <a:rPr lang="en-GB" sz="2000" dirty="0" err="1"/>
              <a:t>Crimée</a:t>
            </a:r>
            <a:r>
              <a:rPr lang="en-GB" sz="2000" dirty="0"/>
              <a:t>, et </a:t>
            </a:r>
            <a:r>
              <a:rPr lang="en-GB" sz="2000" dirty="0" err="1"/>
              <a:t>est</a:t>
            </a:r>
            <a:r>
              <a:rPr lang="en-GB" sz="2000" dirty="0"/>
              <a:t> </a:t>
            </a:r>
            <a:r>
              <a:rPr lang="en-GB" sz="2000" dirty="0" err="1"/>
              <a:t>présenté</a:t>
            </a:r>
            <a:r>
              <a:rPr lang="en-GB" sz="2000" dirty="0"/>
              <a:t> </a:t>
            </a:r>
            <a:r>
              <a:rPr lang="en-GB" sz="2000" dirty="0" err="1"/>
              <a:t>comme</a:t>
            </a:r>
            <a:r>
              <a:rPr lang="en-GB" sz="2000" dirty="0"/>
              <a:t> un reportage </a:t>
            </a:r>
            <a:r>
              <a:rPr lang="en-GB" sz="2000" dirty="0" err="1"/>
              <a:t>depuis</a:t>
            </a:r>
            <a:r>
              <a:rPr lang="en-GB" sz="2000" dirty="0"/>
              <a:t> le lieu de </a:t>
            </a:r>
            <a:r>
              <a:rPr lang="en-GB" sz="2000" dirty="0" err="1"/>
              <a:t>rassemblement</a:t>
            </a:r>
            <a:r>
              <a:rPr lang="en-GB" sz="2000" dirty="0"/>
              <a:t> public.) </a:t>
            </a:r>
          </a:p>
          <a:p>
            <a:pPr marL="139680">
              <a:lnSpc>
                <a:spcPct val="100000"/>
              </a:lnSpc>
              <a:tabLst>
                <a:tab pos="0" algn="l"/>
              </a:tabLst>
            </a:pPr>
            <a:r>
              <a:rPr lang="en-GB" sz="2000" b="0" strike="noStrike" spc="-1" dirty="0">
                <a:solidFill>
                  <a:srgbClr val="000000"/>
                </a:solidFill>
                <a:latin typeface="Arial"/>
              </a:rPr>
              <a:t>//</a:t>
            </a:r>
            <a:endParaRPr lang="fr-BE" sz="2000" b="0" strike="noStrike" spc="-1" dirty="0">
              <a:latin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2000" dirty="0"/>
              <a:t>Les </a:t>
            </a:r>
            <a:r>
              <a:rPr lang="en-IE" sz="2000" dirty="0" err="1"/>
              <a:t>enseignants</a:t>
            </a:r>
            <a:r>
              <a:rPr lang="en-IE" sz="2000" dirty="0"/>
              <a:t> de </a:t>
            </a:r>
            <a:r>
              <a:rPr lang="en-IE" sz="2000" dirty="0" err="1"/>
              <a:t>l’école</a:t>
            </a:r>
            <a:r>
              <a:rPr lang="en-IE" sz="2000" dirty="0"/>
              <a:t> </a:t>
            </a:r>
            <a:r>
              <a:rPr lang="en-IE" sz="2000" dirty="0" err="1"/>
              <a:t>demandent</a:t>
            </a:r>
            <a:r>
              <a:rPr lang="en-IE" sz="2000" dirty="0"/>
              <a:t> </a:t>
            </a:r>
            <a:r>
              <a:rPr lang="en-IE" sz="2000" dirty="0" err="1"/>
              <a:t>une</a:t>
            </a:r>
            <a:r>
              <a:rPr lang="en-IE" sz="2000" dirty="0"/>
              <a:t> protection.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2000" dirty="0" err="1"/>
              <a:t>Mes</a:t>
            </a:r>
            <a:r>
              <a:rPr lang="en-IE" sz="2000" dirty="0"/>
              <a:t> enfants </a:t>
            </a:r>
            <a:r>
              <a:rPr lang="en-IE" sz="2000" dirty="0" err="1"/>
              <a:t>sont</a:t>
            </a:r>
            <a:r>
              <a:rPr lang="en-IE" sz="2000" dirty="0"/>
              <a:t> dans </a:t>
            </a:r>
            <a:r>
              <a:rPr lang="en-IE" sz="2000" dirty="0" err="1"/>
              <a:t>une</a:t>
            </a:r>
            <a:r>
              <a:rPr lang="en-IE" sz="2000" dirty="0"/>
              <a:t> école </a:t>
            </a:r>
            <a:r>
              <a:rPr lang="en-IE" sz="2000" dirty="0" err="1"/>
              <a:t>russophone</a:t>
            </a:r>
            <a:r>
              <a:rPr lang="en-IE" sz="2000" dirty="0"/>
              <a:t> et je </a:t>
            </a:r>
            <a:r>
              <a:rPr lang="fr-BE" sz="2000" dirty="0"/>
              <a:t>fais partie du conseil des parents d’élèves.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BE" sz="2000" dirty="0"/>
              <a:t>Quand je viens à l’école, les enfants me demandent s’ils iront aussi en prison, étant donné qu’ils apprennent et parlent le russe.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BE" sz="2000" dirty="0"/>
              <a:t>Pour vous joindre, nous avons dû éteindre nos téléphones portables, retirer les batteries.</a:t>
            </a:r>
          </a:p>
          <a:p>
            <a:pPr marL="139700" indent="0">
              <a:buNone/>
            </a:pPr>
            <a:r>
              <a:rPr lang="fr-BE" sz="2000" dirty="0"/>
              <a:t>La grande persécution a commencé, c’est horrible</a:t>
            </a:r>
            <a:r>
              <a:rPr lang="en-IE" sz="2000" b="0" strike="noStrike" spc="-1" dirty="0">
                <a:solidFill>
                  <a:srgbClr val="000000"/>
                </a:solidFill>
                <a:latin typeface="Arial"/>
              </a:rPr>
              <a:t>.</a:t>
            </a:r>
            <a:endParaRPr lang="fr-BE" sz="2000" b="0" strike="noStrike" spc="-1" dirty="0">
              <a:latin typeface="Arial"/>
            </a:endParaRPr>
          </a:p>
          <a:p>
            <a:pPr marL="139680">
              <a:lnSpc>
                <a:spcPct val="100000"/>
              </a:lnSpc>
              <a:tabLst>
                <a:tab pos="0" algn="l"/>
              </a:tabLst>
            </a:pPr>
            <a:r>
              <a:rPr lang="lt-LT" sz="1200" b="0" strike="noStrike" spc="-1" dirty="0">
                <a:solidFill>
                  <a:srgbClr val="000000"/>
                </a:solidFill>
                <a:latin typeface="Arial"/>
              </a:rPr>
              <a:t>---------------------------</a:t>
            </a:r>
            <a:endParaRPr lang="fr-BE" sz="1200" b="0" strike="noStrike" spc="-1" dirty="0">
              <a:latin typeface="Arial"/>
            </a:endParaRPr>
          </a:p>
          <a:p>
            <a:pPr marL="139680">
              <a:lnSpc>
                <a:spcPct val="100000"/>
              </a:lnSpc>
              <a:tabLst>
                <a:tab pos="0" algn="l"/>
              </a:tabLst>
            </a:pPr>
            <a:endParaRPr lang="fr-BE" sz="1200" b="0" strike="noStrike" spc="-1" dirty="0">
              <a:latin typeface="Arial"/>
            </a:endParaRPr>
          </a:p>
          <a:p>
            <a:pPr marL="139680">
              <a:lnSpc>
                <a:spcPct val="100000"/>
              </a:lnSpc>
              <a:tabLst>
                <a:tab pos="0" algn="l"/>
              </a:tabLst>
            </a:pPr>
            <a:r>
              <a:rPr lang="en-US" sz="2000" b="0" strike="noStrike" spc="-1" dirty="0">
                <a:solidFill>
                  <a:srgbClr val="000000"/>
                </a:solidFill>
                <a:latin typeface="Arial"/>
              </a:rPr>
              <a:t>//</a:t>
            </a:r>
            <a:endParaRPr lang="fr-BE" sz="2000" b="0" strike="noStrike" spc="-1" dirty="0">
              <a:latin typeface="Arial"/>
            </a:endParaRPr>
          </a:p>
          <a:p>
            <a:pPr marL="139700" indent="0">
              <a:buNone/>
            </a:pPr>
            <a:r>
              <a:rPr lang="en-US" sz="2000" dirty="0" err="1"/>
              <a:t>Plusieurs</a:t>
            </a:r>
            <a:r>
              <a:rPr lang="en-US" sz="2000" dirty="0"/>
              <a:t> </a:t>
            </a:r>
            <a:r>
              <a:rPr lang="en-US" sz="2000" dirty="0" err="1"/>
              <a:t>vidéos</a:t>
            </a:r>
            <a:r>
              <a:rPr lang="en-US" sz="2000" dirty="0"/>
              <a:t> </a:t>
            </a:r>
            <a:r>
              <a:rPr lang="en-US" sz="2000" dirty="0" err="1"/>
              <a:t>montrant</a:t>
            </a:r>
            <a:r>
              <a:rPr lang="en-US" sz="2000" dirty="0"/>
              <a:t> les </a:t>
            </a:r>
            <a:r>
              <a:rPr lang="en-US" sz="2000" dirty="0" err="1"/>
              <a:t>mêmes</a:t>
            </a:r>
            <a:r>
              <a:rPr lang="en-US" sz="2000" dirty="0"/>
              <a:t> </a:t>
            </a:r>
            <a:r>
              <a:rPr lang="en-US" sz="2000" dirty="0" err="1"/>
              <a:t>intervenants</a:t>
            </a:r>
            <a:r>
              <a:rPr lang="en-US" sz="2000" dirty="0"/>
              <a:t>:</a:t>
            </a:r>
          </a:p>
          <a:p>
            <a:pPr marL="139700" indent="0">
              <a:buNone/>
            </a:pPr>
            <a:r>
              <a:rPr lang="en-US" sz="2000" dirty="0"/>
              <a:t>https://www.youtube.com/watch?v=Onui6ivzf4o (</a:t>
            </a:r>
            <a:r>
              <a:rPr lang="en-US" sz="2000" dirty="0" err="1"/>
              <a:t>Kharkiv</a:t>
            </a:r>
            <a:r>
              <a:rPr lang="en-US" sz="2000" dirty="0"/>
              <a:t>)</a:t>
            </a:r>
          </a:p>
          <a:p>
            <a:pPr marL="139700" indent="0">
              <a:buNone/>
            </a:pPr>
            <a:r>
              <a:rPr lang="en-US" sz="2000" dirty="0"/>
              <a:t>https://www.youtube.com/watch?v=9jnq3MRLsEU (</a:t>
            </a:r>
            <a:r>
              <a:rPr lang="en-US" sz="2000" dirty="0" err="1"/>
              <a:t>Sébastopol</a:t>
            </a:r>
            <a:r>
              <a:rPr lang="en-US" sz="2000" dirty="0"/>
              <a:t>)</a:t>
            </a:r>
          </a:p>
          <a:p>
            <a:pPr marL="139700" indent="0">
              <a:buNone/>
            </a:pPr>
            <a:r>
              <a:rPr lang="en-US" sz="2000" dirty="0"/>
              <a:t>https://www.youtube.com/watch?v=mYlDRUnzvsc (</a:t>
            </a:r>
            <a:r>
              <a:rPr lang="fr-BE" sz="2000" dirty="0"/>
              <a:t>«</a:t>
            </a:r>
            <a:r>
              <a:rPr lang="en-US" sz="2000" dirty="0" err="1"/>
              <a:t>référendum</a:t>
            </a:r>
            <a:r>
              <a:rPr lang="en-US" sz="2000" dirty="0"/>
              <a:t>» </a:t>
            </a:r>
            <a:r>
              <a:rPr lang="en-US" sz="2000" dirty="0" err="1"/>
              <a:t>en</a:t>
            </a:r>
            <a:r>
              <a:rPr lang="en-US" sz="2000" dirty="0"/>
              <a:t> </a:t>
            </a:r>
            <a:r>
              <a:rPr lang="en-US" sz="2000" dirty="0" err="1"/>
              <a:t>Crimée</a:t>
            </a:r>
            <a:r>
              <a:rPr lang="en-US" sz="2000" dirty="0"/>
              <a:t>)</a:t>
            </a:r>
          </a:p>
          <a:p>
            <a:pPr marL="139700" indent="0">
              <a:buNone/>
            </a:pPr>
            <a:r>
              <a:rPr lang="en-US" sz="2000" dirty="0"/>
              <a:t>https://www.youtube.com/watch?v=3YM-Og-g_jY (Kiev)</a:t>
            </a:r>
          </a:p>
          <a:p>
            <a:pPr marL="139700" indent="0">
              <a:buNone/>
            </a:pPr>
            <a:r>
              <a:rPr lang="en-US" sz="2000" dirty="0"/>
              <a:t>https://www.youtube.com/watch?v=x4jWXVQ-Jog (L</a:t>
            </a:r>
            <a:r>
              <a:rPr lang="fr-FR" sz="2000" dirty="0" err="1"/>
              <a:t>ouhansk</a:t>
            </a:r>
            <a:r>
              <a:rPr lang="en-US" sz="2000" dirty="0"/>
              <a:t>) &gt; </a:t>
            </a:r>
            <a:r>
              <a:rPr lang="en-US" sz="2000" dirty="0" err="1"/>
              <a:t>vidéo</a:t>
            </a:r>
            <a:r>
              <a:rPr lang="en-US" sz="2000" dirty="0"/>
              <a:t> </a:t>
            </a:r>
            <a:r>
              <a:rPr lang="en-US" sz="2000" dirty="0" err="1"/>
              <a:t>indisponible</a:t>
            </a:r>
            <a:endParaRPr lang="en-US" sz="2000" dirty="0"/>
          </a:p>
          <a:p>
            <a:pPr marL="139700" indent="0">
              <a:buNone/>
            </a:pPr>
            <a:r>
              <a:rPr lang="en-US" sz="2000" dirty="0"/>
              <a:t>https://www.youtube.com/watch?v=JzcBu28nqV0 (</a:t>
            </a:r>
            <a:r>
              <a:rPr lang="en-US" sz="2000" dirty="0" err="1"/>
              <a:t>Krivoï</a:t>
            </a:r>
            <a:r>
              <a:rPr lang="en-US" sz="2000" dirty="0"/>
              <a:t> Rog)</a:t>
            </a:r>
            <a:endParaRPr lang="en-GB" sz="2000" dirty="0"/>
          </a:p>
          <a:p>
            <a:pPr marL="139680">
              <a:lnSpc>
                <a:spcPct val="100000"/>
              </a:lnSpc>
              <a:tabLst>
                <a:tab pos="0" algn="l"/>
              </a:tabLst>
            </a:pPr>
            <a:endParaRPr lang="fr-BE" sz="2000" b="0" strike="noStrike" spc="-1" dirty="0">
              <a:latin typeface="Arial"/>
            </a:endParaRPr>
          </a:p>
          <a:p>
            <a:pPr marL="139700" indent="0">
              <a:buNone/>
            </a:pPr>
            <a:r>
              <a:rPr lang="en-GB" sz="2000" dirty="0" err="1"/>
              <a:t>Sujets</a:t>
            </a:r>
            <a:r>
              <a:rPr lang="en-GB" sz="2000" dirty="0"/>
              <a:t> de discussion:</a:t>
            </a:r>
          </a:p>
          <a:p>
            <a:pPr marL="139680">
              <a:lnSpc>
                <a:spcPct val="100000"/>
              </a:lnSpc>
              <a:tabLst>
                <a:tab pos="0" algn="l"/>
              </a:tabLst>
            </a:pPr>
            <a:r>
              <a:rPr lang="en-GB" sz="2000" b="0" strike="noStrike" spc="-1" dirty="0">
                <a:solidFill>
                  <a:srgbClr val="000000"/>
                </a:solidFill>
                <a:latin typeface="Arial"/>
              </a:rPr>
              <a:t>- </a:t>
            </a:r>
            <a:r>
              <a:rPr lang="en-GB" sz="2000" dirty="0"/>
              <a:t>Les auteurs de </a:t>
            </a:r>
            <a:r>
              <a:rPr lang="en-GB" sz="2000" dirty="0" err="1"/>
              <a:t>propagande</a:t>
            </a:r>
            <a:r>
              <a:rPr lang="en-GB" sz="2000" dirty="0"/>
              <a:t> </a:t>
            </a:r>
            <a:r>
              <a:rPr lang="en-GB" sz="2000" dirty="0" err="1"/>
              <a:t>doivent</a:t>
            </a:r>
            <a:r>
              <a:rPr lang="en-GB" sz="2000" dirty="0"/>
              <a:t> </a:t>
            </a:r>
            <a:r>
              <a:rPr lang="en-GB" sz="2000" dirty="0" err="1"/>
              <a:t>s’assurer</a:t>
            </a:r>
            <a:r>
              <a:rPr lang="en-GB" sz="2000" dirty="0"/>
              <a:t> que </a:t>
            </a:r>
            <a:r>
              <a:rPr lang="en-GB" sz="2000" dirty="0" err="1"/>
              <a:t>leur</a:t>
            </a:r>
            <a:r>
              <a:rPr lang="en-GB" sz="2000" dirty="0"/>
              <a:t> message </a:t>
            </a:r>
            <a:r>
              <a:rPr lang="en-GB" sz="2000" dirty="0" err="1"/>
              <a:t>est</a:t>
            </a:r>
            <a:r>
              <a:rPr lang="en-GB" sz="2000" dirty="0"/>
              <a:t> </a:t>
            </a:r>
            <a:r>
              <a:rPr lang="en-GB" sz="2000" dirty="0" err="1"/>
              <a:t>cohérent</a:t>
            </a:r>
            <a:r>
              <a:rPr lang="en-GB" sz="2000" dirty="0"/>
              <a:t>, </a:t>
            </a:r>
            <a:r>
              <a:rPr lang="en-GB" sz="2000" dirty="0" err="1"/>
              <a:t>c’est</a:t>
            </a:r>
            <a:r>
              <a:rPr lang="en-GB" sz="2000" dirty="0"/>
              <a:t> </a:t>
            </a:r>
            <a:r>
              <a:rPr lang="en-GB" sz="2000" dirty="0" err="1"/>
              <a:t>pourquoi</a:t>
            </a:r>
            <a:r>
              <a:rPr lang="en-GB" sz="2000" dirty="0"/>
              <a:t> </a:t>
            </a:r>
            <a:r>
              <a:rPr lang="en-GB" sz="2000" dirty="0" err="1"/>
              <a:t>ils</a:t>
            </a:r>
            <a:r>
              <a:rPr lang="en-GB" sz="2000" dirty="0"/>
              <a:t> </a:t>
            </a:r>
            <a:r>
              <a:rPr lang="en-GB" sz="2000" dirty="0" err="1"/>
              <a:t>engagent</a:t>
            </a:r>
            <a:r>
              <a:rPr lang="en-GB" sz="2000" dirty="0"/>
              <a:t> des </a:t>
            </a:r>
            <a:r>
              <a:rPr lang="en-GB" sz="2000" dirty="0" err="1"/>
              <a:t>acteurs</a:t>
            </a:r>
            <a:r>
              <a:rPr lang="en-GB" sz="2000" dirty="0"/>
              <a:t> </a:t>
            </a:r>
            <a:r>
              <a:rPr lang="en-GB" sz="2000" dirty="0" err="1"/>
              <a:t>professionnels</a:t>
            </a:r>
            <a:r>
              <a:rPr lang="en-GB" sz="2000" dirty="0"/>
              <a:t> pour </a:t>
            </a:r>
            <a:r>
              <a:rPr lang="en-GB" sz="2000" dirty="0" err="1"/>
              <a:t>incarner</a:t>
            </a:r>
            <a:r>
              <a:rPr lang="en-GB" sz="2000" dirty="0"/>
              <a:t> des </a:t>
            </a:r>
            <a:r>
              <a:rPr lang="en-GB" sz="2000" dirty="0" err="1"/>
              <a:t>personnages</a:t>
            </a:r>
            <a:r>
              <a:rPr lang="en-GB" sz="2000" dirty="0"/>
              <a:t> </a:t>
            </a:r>
            <a:r>
              <a:rPr lang="en-GB" sz="2000" dirty="0" err="1"/>
              <a:t>bouleversants</a:t>
            </a:r>
            <a:r>
              <a:rPr lang="en-GB" sz="2000" dirty="0"/>
              <a:t> sur le plan </a:t>
            </a:r>
            <a:r>
              <a:rPr lang="en-GB" sz="2000" dirty="0" err="1"/>
              <a:t>émotionnel</a:t>
            </a:r>
            <a:r>
              <a:rPr lang="en-GB" sz="2000" dirty="0"/>
              <a:t>.</a:t>
            </a:r>
            <a:endParaRPr lang="fr-BE" sz="2000" b="0" strike="noStrike" spc="-1" dirty="0">
              <a:latin typeface="Arial"/>
            </a:endParaRPr>
          </a:p>
          <a:p>
            <a:pPr marL="139680">
              <a:lnSpc>
                <a:spcPct val="100000"/>
              </a:lnSpc>
              <a:tabLst>
                <a:tab pos="0" algn="l"/>
              </a:tabLst>
            </a:pPr>
            <a:r>
              <a:rPr lang="en-US" sz="2000" b="0" strike="noStrike" spc="-1" dirty="0">
                <a:solidFill>
                  <a:srgbClr val="000000"/>
                </a:solidFill>
                <a:latin typeface="Arial"/>
              </a:rPr>
              <a:t>- </a:t>
            </a:r>
            <a:r>
              <a:rPr lang="en-US" sz="2000" dirty="0"/>
              <a:t>La diffusion de </a:t>
            </a:r>
            <a:r>
              <a:rPr lang="en-US" sz="2000" dirty="0" err="1"/>
              <a:t>vrais</a:t>
            </a:r>
            <a:r>
              <a:rPr lang="en-US" sz="2000" dirty="0"/>
              <a:t> </a:t>
            </a:r>
            <a:r>
              <a:rPr lang="en-US" sz="2000" dirty="0" err="1"/>
              <a:t>témoignages</a:t>
            </a:r>
            <a:r>
              <a:rPr lang="en-US" sz="2000" dirty="0"/>
              <a:t> ne </a:t>
            </a:r>
            <a:r>
              <a:rPr lang="en-US" sz="2000" dirty="0" err="1"/>
              <a:t>serait</a:t>
            </a:r>
            <a:r>
              <a:rPr lang="en-US" sz="2000" dirty="0"/>
              <a:t> pas </a:t>
            </a:r>
            <a:r>
              <a:rPr lang="en-US" sz="2000" dirty="0" err="1"/>
              <a:t>aussi</a:t>
            </a:r>
            <a:r>
              <a:rPr lang="en-US" sz="2000" dirty="0"/>
              <a:t> </a:t>
            </a:r>
            <a:r>
              <a:rPr lang="en-US" sz="2000" dirty="0" err="1"/>
              <a:t>radicale</a:t>
            </a:r>
            <a:r>
              <a:rPr lang="en-US" sz="2000" dirty="0"/>
              <a:t>, les arguments </a:t>
            </a:r>
            <a:r>
              <a:rPr lang="en-US" sz="2000" dirty="0" err="1"/>
              <a:t>seraient</a:t>
            </a:r>
            <a:r>
              <a:rPr lang="en-US" sz="2000" dirty="0"/>
              <a:t> </a:t>
            </a:r>
            <a:r>
              <a:rPr lang="en-US" sz="2000" dirty="0" err="1"/>
              <a:t>équilibrés</a:t>
            </a:r>
            <a:r>
              <a:rPr lang="en-US" sz="2000" dirty="0"/>
              <a:t> et </a:t>
            </a:r>
            <a:r>
              <a:rPr lang="en-US" sz="2000" dirty="0" err="1"/>
              <a:t>l’incidence</a:t>
            </a:r>
            <a:r>
              <a:rPr lang="en-US" sz="2000" dirty="0"/>
              <a:t> finale sur le </a:t>
            </a:r>
            <a:r>
              <a:rPr lang="en-US" sz="2000" dirty="0" err="1"/>
              <a:t>spectateur</a:t>
            </a:r>
            <a:r>
              <a:rPr lang="en-US" sz="2000" dirty="0"/>
              <a:t> </a:t>
            </a:r>
            <a:r>
              <a:rPr lang="en-US" sz="2000" dirty="0" err="1"/>
              <a:t>serait</a:t>
            </a:r>
            <a:r>
              <a:rPr lang="en-US" sz="2000" dirty="0"/>
              <a:t> objective. </a:t>
            </a:r>
            <a:r>
              <a:rPr lang="en-US" sz="2000" dirty="0" err="1"/>
              <a:t>En</a:t>
            </a:r>
            <a:r>
              <a:rPr lang="en-US" sz="2000" dirty="0"/>
              <a:t> revanche, dans </a:t>
            </a:r>
            <a:r>
              <a:rPr lang="en-US" sz="2000" dirty="0" err="1"/>
              <a:t>ce</a:t>
            </a:r>
            <a:r>
              <a:rPr lang="en-US" sz="2000" dirty="0"/>
              <a:t> </a:t>
            </a:r>
            <a:r>
              <a:rPr lang="en-US" sz="2000" dirty="0" err="1"/>
              <a:t>cas</a:t>
            </a:r>
            <a:r>
              <a:rPr lang="en-US" sz="2000" dirty="0"/>
              <a:t>-ci, on </a:t>
            </a:r>
            <a:r>
              <a:rPr lang="en-US" sz="2000" dirty="0" err="1"/>
              <a:t>assiste</a:t>
            </a:r>
            <a:r>
              <a:rPr lang="en-US" sz="2000" dirty="0"/>
              <a:t> à un </a:t>
            </a:r>
            <a:r>
              <a:rPr lang="en-US" sz="2000" dirty="0" err="1"/>
              <a:t>discours</a:t>
            </a:r>
            <a:r>
              <a:rPr lang="en-US" sz="2000" dirty="0"/>
              <a:t> </a:t>
            </a:r>
            <a:r>
              <a:rPr lang="en-US" sz="2000" dirty="0" err="1"/>
              <a:t>d’incitation</a:t>
            </a:r>
            <a:r>
              <a:rPr lang="en-US" sz="2000" dirty="0"/>
              <a:t> à la </a:t>
            </a:r>
            <a:r>
              <a:rPr lang="en-US" sz="2000" dirty="0" err="1"/>
              <a:t>haine</a:t>
            </a:r>
            <a:r>
              <a:rPr lang="en-US" sz="2000" dirty="0"/>
              <a:t> </a:t>
            </a:r>
            <a:r>
              <a:rPr lang="en-US" sz="2000" dirty="0" err="1"/>
              <a:t>contre</a:t>
            </a:r>
            <a:r>
              <a:rPr lang="en-US" sz="2000" dirty="0"/>
              <a:t> la cause de </a:t>
            </a:r>
            <a:r>
              <a:rPr lang="en-US" sz="2000" dirty="0" err="1"/>
              <a:t>l’indépendance</a:t>
            </a:r>
            <a:r>
              <a:rPr lang="en-US" sz="2000" dirty="0"/>
              <a:t> </a:t>
            </a:r>
            <a:r>
              <a:rPr lang="en-US" sz="2000" dirty="0" err="1"/>
              <a:t>ukrainienne</a:t>
            </a:r>
            <a:r>
              <a:rPr lang="en-US" sz="2000" dirty="0"/>
              <a:t> et </a:t>
            </a:r>
            <a:r>
              <a:rPr lang="en-US" sz="2000" dirty="0" err="1"/>
              <a:t>ses</a:t>
            </a:r>
            <a:r>
              <a:rPr lang="en-US" sz="2000" dirty="0"/>
              <a:t> partisans.</a:t>
            </a:r>
            <a:endParaRPr lang="fr-BE" sz="2000" b="0" strike="noStrike" spc="-1" dirty="0">
              <a:latin typeface="Arial"/>
            </a:endParaRPr>
          </a:p>
          <a:p>
            <a:pPr marL="0" lvl="0" indent="0" algn="l" rtl="0">
              <a:spcBef>
                <a:spcPts val="0"/>
              </a:spcBef>
              <a:spcAft>
                <a:spcPts val="0"/>
              </a:spcAft>
              <a:buNone/>
            </a:pPr>
            <a:endParaRPr lang="fr-BE" sz="2000" b="0" strike="noStrike" spc="-1" dirty="0">
              <a:latin typeface="Arial"/>
            </a:endParaRPr>
          </a:p>
          <a:p>
            <a:pPr marL="0" lvl="0" indent="0" algn="l" rtl="0">
              <a:spcBef>
                <a:spcPts val="0"/>
              </a:spcBef>
              <a:spcAft>
                <a:spcPts val="0"/>
              </a:spcAft>
              <a:buNone/>
            </a:pPr>
            <a:r>
              <a:rPr lang="en-US" sz="2000" dirty="0" err="1"/>
              <a:t>Pourquoi</a:t>
            </a:r>
            <a:r>
              <a:rPr lang="en-US" sz="2000" dirty="0"/>
              <a:t> </a:t>
            </a:r>
            <a:r>
              <a:rPr lang="en-US" sz="2000" dirty="0" err="1"/>
              <a:t>c’est</a:t>
            </a:r>
            <a:r>
              <a:rPr lang="en-US" sz="2000" dirty="0"/>
              <a:t> mal:</a:t>
            </a:r>
          </a:p>
          <a:p>
            <a:pPr marL="0" lvl="0" indent="0" algn="l" rtl="0">
              <a:spcBef>
                <a:spcPts val="0"/>
              </a:spcBef>
              <a:spcAft>
                <a:spcPts val="0"/>
              </a:spcAft>
              <a:buFontTx/>
              <a:buNone/>
            </a:pPr>
            <a:r>
              <a:rPr lang="fr-BE" sz="2000" dirty="0"/>
              <a:t>Les fausses informations sont utilisées pour diffamer les opposants, quelle que soit la réalité du terrain.</a:t>
            </a:r>
          </a:p>
          <a:p>
            <a:pPr marL="0" lvl="0" indent="0" algn="l" rtl="0">
              <a:spcBef>
                <a:spcPts val="0"/>
              </a:spcBef>
              <a:spcAft>
                <a:spcPts val="0"/>
              </a:spcAft>
              <a:buFontTx/>
              <a:buNone/>
            </a:pPr>
            <a:r>
              <a:rPr lang="en-US" sz="2000" dirty="0"/>
              <a:t>Une description </a:t>
            </a:r>
            <a:r>
              <a:rPr lang="en-US" sz="2000" dirty="0" err="1"/>
              <a:t>exagérée</a:t>
            </a:r>
            <a:r>
              <a:rPr lang="en-US" sz="2000" dirty="0"/>
              <a:t> (</a:t>
            </a:r>
            <a:r>
              <a:rPr lang="en-US" sz="2000" dirty="0" err="1"/>
              <a:t>fausse</a:t>
            </a:r>
            <a:r>
              <a:rPr lang="en-US" sz="2000" dirty="0"/>
              <a:t>) de la situation </a:t>
            </a:r>
            <a:r>
              <a:rPr lang="en-US" sz="2000" dirty="0" err="1"/>
              <a:t>est</a:t>
            </a:r>
            <a:r>
              <a:rPr lang="en-US" sz="2000" dirty="0"/>
              <a:t> </a:t>
            </a:r>
            <a:r>
              <a:rPr lang="en-US" sz="2000" dirty="0" err="1"/>
              <a:t>présentée</a:t>
            </a:r>
            <a:r>
              <a:rPr lang="en-US" sz="2000" dirty="0"/>
              <a:t> </a:t>
            </a:r>
            <a:r>
              <a:rPr lang="en-US" sz="2000" dirty="0" err="1"/>
              <a:t>comme</a:t>
            </a:r>
            <a:r>
              <a:rPr lang="en-US" sz="2000" dirty="0"/>
              <a:t> </a:t>
            </a:r>
            <a:r>
              <a:rPr lang="en-US" sz="2000" dirty="0" err="1"/>
              <a:t>réelle</a:t>
            </a:r>
            <a:r>
              <a:rPr lang="en-US" sz="2000" dirty="0"/>
              <a:t> et incite à la vengeance. </a:t>
            </a:r>
          </a:p>
          <a:p>
            <a:pPr lvl="0"/>
            <a:r>
              <a:rPr lang="fr-BE" sz="2000" dirty="0"/>
              <a:t>La manipulation émotionnelle se sert de divers groupes sociaux comme argument indirect pour soutenir des </a:t>
            </a:r>
            <a:r>
              <a:rPr lang="en-US" sz="2000" dirty="0"/>
              <a:t>«</a:t>
            </a:r>
            <a:r>
              <a:rPr lang="fr-BE" sz="2000" dirty="0"/>
              <a:t>contre-mesures extrêmes».</a:t>
            </a:r>
            <a:endParaRPr lang="en-US" sz="2000" dirty="0"/>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png"/><Relationship Id="rId5" Type="http://schemas.openxmlformats.org/officeDocument/2006/relationships/tags" Target="../tags/tag5.xml"/><Relationship Id="rId10" Type="http://schemas.openxmlformats.org/officeDocument/2006/relationships/image" Target="../media/image9.png"/><Relationship Id="rId4" Type="http://schemas.openxmlformats.org/officeDocument/2006/relationships/tags" Target="../tags/tag4.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slideLayout" Target="../slideLayouts/slideLayout73.xml"/><Relationship Id="rId18" Type="http://schemas.openxmlformats.org/officeDocument/2006/relationships/image" Target="../media/image31.png"/><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image" Target="../media/image30.png"/><Relationship Id="rId2" Type="http://schemas.openxmlformats.org/officeDocument/2006/relationships/tags" Target="../tags/tag84.xml"/><Relationship Id="rId16" Type="http://schemas.openxmlformats.org/officeDocument/2006/relationships/image" Target="../media/image29.wmf"/><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openxmlformats.org/officeDocument/2006/relationships/image" Target="../media/image28.jpeg"/><Relationship Id="rId10" Type="http://schemas.openxmlformats.org/officeDocument/2006/relationships/tags" Target="../tags/tag92.xml"/><Relationship Id="rId19" Type="http://schemas.openxmlformats.org/officeDocument/2006/relationships/image" Target="../media/image32.png"/><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35.png"/><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34.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33.png"/><Relationship Id="rId5" Type="http://schemas.openxmlformats.org/officeDocument/2006/relationships/tags" Target="../tags/tag99.xml"/><Relationship Id="rId10" Type="http://schemas.openxmlformats.org/officeDocument/2006/relationships/notesSlide" Target="../notesSlides/notesSlide10.xml"/><Relationship Id="rId4" Type="http://schemas.openxmlformats.org/officeDocument/2006/relationships/tags" Target="../tags/tag98.xml"/><Relationship Id="rId9"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tags" Target="../tags/tag120.xml"/><Relationship Id="rId26" Type="http://schemas.openxmlformats.org/officeDocument/2006/relationships/tags" Target="../tags/tag128.xml"/><Relationship Id="rId39" Type="http://schemas.openxmlformats.org/officeDocument/2006/relationships/image" Target="../media/image43.png"/><Relationship Id="rId3" Type="http://schemas.openxmlformats.org/officeDocument/2006/relationships/tags" Target="../tags/tag105.xml"/><Relationship Id="rId21" Type="http://schemas.openxmlformats.org/officeDocument/2006/relationships/tags" Target="../tags/tag123.xml"/><Relationship Id="rId34" Type="http://schemas.openxmlformats.org/officeDocument/2006/relationships/image" Target="../media/image38.png"/><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tags" Target="../tags/tag119.xml"/><Relationship Id="rId25" Type="http://schemas.openxmlformats.org/officeDocument/2006/relationships/tags" Target="../tags/tag127.xml"/><Relationship Id="rId33" Type="http://schemas.openxmlformats.org/officeDocument/2006/relationships/image" Target="../media/image37.png"/><Relationship Id="rId38" Type="http://schemas.openxmlformats.org/officeDocument/2006/relationships/image" Target="../media/image42.png"/><Relationship Id="rId2" Type="http://schemas.openxmlformats.org/officeDocument/2006/relationships/tags" Target="../tags/tag104.xml"/><Relationship Id="rId16" Type="http://schemas.openxmlformats.org/officeDocument/2006/relationships/tags" Target="../tags/tag118.xml"/><Relationship Id="rId20" Type="http://schemas.openxmlformats.org/officeDocument/2006/relationships/tags" Target="../tags/tag122.xml"/><Relationship Id="rId29" Type="http://schemas.openxmlformats.org/officeDocument/2006/relationships/tags" Target="../tags/tag131.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24" Type="http://schemas.openxmlformats.org/officeDocument/2006/relationships/tags" Target="../tags/tag126.xml"/><Relationship Id="rId32" Type="http://schemas.openxmlformats.org/officeDocument/2006/relationships/image" Target="../media/image36.png"/><Relationship Id="rId37" Type="http://schemas.openxmlformats.org/officeDocument/2006/relationships/image" Target="../media/image41.png"/><Relationship Id="rId5" Type="http://schemas.openxmlformats.org/officeDocument/2006/relationships/tags" Target="../tags/tag107.xml"/><Relationship Id="rId15" Type="http://schemas.openxmlformats.org/officeDocument/2006/relationships/tags" Target="../tags/tag117.xml"/><Relationship Id="rId23" Type="http://schemas.openxmlformats.org/officeDocument/2006/relationships/tags" Target="../tags/tag125.xml"/><Relationship Id="rId28" Type="http://schemas.openxmlformats.org/officeDocument/2006/relationships/tags" Target="../tags/tag130.xml"/><Relationship Id="rId36" Type="http://schemas.openxmlformats.org/officeDocument/2006/relationships/image" Target="../media/image40.png"/><Relationship Id="rId10" Type="http://schemas.openxmlformats.org/officeDocument/2006/relationships/tags" Target="../tags/tag112.xml"/><Relationship Id="rId19" Type="http://schemas.openxmlformats.org/officeDocument/2006/relationships/tags" Target="../tags/tag121.xml"/><Relationship Id="rId31" Type="http://schemas.openxmlformats.org/officeDocument/2006/relationships/notesSlide" Target="../notesSlides/notesSlide11.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 Id="rId22" Type="http://schemas.openxmlformats.org/officeDocument/2006/relationships/tags" Target="../tags/tag124.xml"/><Relationship Id="rId27" Type="http://schemas.openxmlformats.org/officeDocument/2006/relationships/tags" Target="../tags/tag129.xml"/><Relationship Id="rId30" Type="http://schemas.openxmlformats.org/officeDocument/2006/relationships/slideLayout" Target="../slideLayouts/slideLayout49.xml"/><Relationship Id="rId35"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tags" Target="../tags/tag144.xml"/><Relationship Id="rId18" Type="http://schemas.openxmlformats.org/officeDocument/2006/relationships/tags" Target="../tags/tag149.xml"/><Relationship Id="rId26" Type="http://schemas.openxmlformats.org/officeDocument/2006/relationships/tags" Target="../tags/tag157.xml"/><Relationship Id="rId39" Type="http://schemas.openxmlformats.org/officeDocument/2006/relationships/image" Target="../media/image39.png"/><Relationship Id="rId3" Type="http://schemas.openxmlformats.org/officeDocument/2006/relationships/tags" Target="../tags/tag134.xml"/><Relationship Id="rId21" Type="http://schemas.openxmlformats.org/officeDocument/2006/relationships/tags" Target="../tags/tag152.xml"/><Relationship Id="rId34" Type="http://schemas.openxmlformats.org/officeDocument/2006/relationships/slideLayout" Target="../slideLayouts/slideLayout49.xml"/><Relationship Id="rId42" Type="http://schemas.openxmlformats.org/officeDocument/2006/relationships/image" Target="../media/image42.png"/><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tags" Target="../tags/tag148.xml"/><Relationship Id="rId25" Type="http://schemas.openxmlformats.org/officeDocument/2006/relationships/tags" Target="../tags/tag156.xml"/><Relationship Id="rId33" Type="http://schemas.openxmlformats.org/officeDocument/2006/relationships/tags" Target="../tags/tag164.xml"/><Relationship Id="rId38" Type="http://schemas.openxmlformats.org/officeDocument/2006/relationships/image" Target="../media/image38.png"/><Relationship Id="rId2" Type="http://schemas.openxmlformats.org/officeDocument/2006/relationships/tags" Target="../tags/tag133.xml"/><Relationship Id="rId16" Type="http://schemas.openxmlformats.org/officeDocument/2006/relationships/tags" Target="../tags/tag147.xml"/><Relationship Id="rId20" Type="http://schemas.openxmlformats.org/officeDocument/2006/relationships/tags" Target="../tags/tag151.xml"/><Relationship Id="rId29" Type="http://schemas.openxmlformats.org/officeDocument/2006/relationships/tags" Target="../tags/tag160.xml"/><Relationship Id="rId41" Type="http://schemas.openxmlformats.org/officeDocument/2006/relationships/image" Target="../media/image41.png"/><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tags" Target="../tags/tag155.xml"/><Relationship Id="rId32" Type="http://schemas.openxmlformats.org/officeDocument/2006/relationships/tags" Target="../tags/tag163.xml"/><Relationship Id="rId37" Type="http://schemas.openxmlformats.org/officeDocument/2006/relationships/image" Target="../media/image37.png"/><Relationship Id="rId40" Type="http://schemas.openxmlformats.org/officeDocument/2006/relationships/image" Target="../media/image40.png"/><Relationship Id="rId5" Type="http://schemas.openxmlformats.org/officeDocument/2006/relationships/tags" Target="../tags/tag136.xml"/><Relationship Id="rId15" Type="http://schemas.openxmlformats.org/officeDocument/2006/relationships/tags" Target="../tags/tag146.xml"/><Relationship Id="rId23" Type="http://schemas.openxmlformats.org/officeDocument/2006/relationships/tags" Target="../tags/tag154.xml"/><Relationship Id="rId28" Type="http://schemas.openxmlformats.org/officeDocument/2006/relationships/tags" Target="../tags/tag159.xml"/><Relationship Id="rId36" Type="http://schemas.openxmlformats.org/officeDocument/2006/relationships/image" Target="../media/image36.png"/><Relationship Id="rId10" Type="http://schemas.openxmlformats.org/officeDocument/2006/relationships/tags" Target="../tags/tag141.xml"/><Relationship Id="rId19" Type="http://schemas.openxmlformats.org/officeDocument/2006/relationships/tags" Target="../tags/tag150.xml"/><Relationship Id="rId31" Type="http://schemas.openxmlformats.org/officeDocument/2006/relationships/tags" Target="../tags/tag162.xml"/><Relationship Id="rId44" Type="http://schemas.openxmlformats.org/officeDocument/2006/relationships/image" Target="../media/image21.wmf"/><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 Id="rId22" Type="http://schemas.openxmlformats.org/officeDocument/2006/relationships/tags" Target="../tags/tag153.xml"/><Relationship Id="rId27" Type="http://schemas.openxmlformats.org/officeDocument/2006/relationships/tags" Target="../tags/tag158.xml"/><Relationship Id="rId30" Type="http://schemas.openxmlformats.org/officeDocument/2006/relationships/tags" Target="../tags/tag161.xml"/><Relationship Id="rId35" Type="http://schemas.openxmlformats.org/officeDocument/2006/relationships/notesSlide" Target="../notesSlides/notesSlide12.xml"/><Relationship Id="rId43"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167.xml"/><Relationship Id="rId7" Type="http://schemas.openxmlformats.org/officeDocument/2006/relationships/notesSlide" Target="../notesSlides/notesSlide13.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Layout" Target="../slideLayouts/slideLayout49.xml"/><Relationship Id="rId5" Type="http://schemas.openxmlformats.org/officeDocument/2006/relationships/tags" Target="../tags/tag169.xml"/><Relationship Id="rId4" Type="http://schemas.openxmlformats.org/officeDocument/2006/relationships/tags" Target="../tags/tag168.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172.xml"/><Relationship Id="rId7" Type="http://schemas.openxmlformats.org/officeDocument/2006/relationships/image" Target="../media/image44.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notesSlide" Target="../notesSlides/notesSlide14.xml"/><Relationship Id="rId5" Type="http://schemas.openxmlformats.org/officeDocument/2006/relationships/slideLayout" Target="../slideLayouts/slideLayout61.xml"/><Relationship Id="rId4" Type="http://schemas.openxmlformats.org/officeDocument/2006/relationships/tags" Target="../tags/tag173.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76.xml"/><Relationship Id="rId7" Type="http://schemas.openxmlformats.org/officeDocument/2006/relationships/slideLayout" Target="../slideLayouts/slideLayout49.xml"/><Relationship Id="rId12" Type="http://schemas.openxmlformats.org/officeDocument/2006/relationships/image" Target="../media/image49.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image" Target="../media/image48.jpeg"/><Relationship Id="rId5" Type="http://schemas.openxmlformats.org/officeDocument/2006/relationships/tags" Target="../tags/tag178.xml"/><Relationship Id="rId10" Type="http://schemas.openxmlformats.org/officeDocument/2006/relationships/image" Target="../media/image47.png"/><Relationship Id="rId4" Type="http://schemas.openxmlformats.org/officeDocument/2006/relationships/tags" Target="../tags/tag177.xml"/><Relationship Id="rId9" Type="http://schemas.openxmlformats.org/officeDocument/2006/relationships/image" Target="../media/image46.jpe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182.xml"/><Relationship Id="rId7" Type="http://schemas.openxmlformats.org/officeDocument/2006/relationships/notesSlide" Target="../notesSlides/notesSlide16.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slideLayout" Target="../slideLayouts/slideLayout49.xml"/><Relationship Id="rId5" Type="http://schemas.openxmlformats.org/officeDocument/2006/relationships/tags" Target="../tags/tag184.xml"/><Relationship Id="rId10" Type="http://schemas.openxmlformats.org/officeDocument/2006/relationships/comments" Target="../comments/comment4.xml"/><Relationship Id="rId4" Type="http://schemas.openxmlformats.org/officeDocument/2006/relationships/tags" Target="../tags/tag183.xml"/><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microsoft.com/office/2007/relationships/media" Target="../media/media1.mp4"/><Relationship Id="rId7" Type="http://schemas.openxmlformats.org/officeDocument/2006/relationships/notesSlide" Target="../notesSlides/notesSlide1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Layout" Target="../slideLayouts/slideLayout49.xml"/><Relationship Id="rId5" Type="http://schemas.openxmlformats.org/officeDocument/2006/relationships/tags" Target="../tags/tag187.xml"/><Relationship Id="rId4" Type="http://schemas.openxmlformats.org/officeDocument/2006/relationships/video" Target="../media/media1.mp4"/></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190.xml"/><Relationship Id="rId7" Type="http://schemas.openxmlformats.org/officeDocument/2006/relationships/image" Target="../media/image53.jpe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notesSlide" Target="../notesSlides/notesSlide18.xml"/><Relationship Id="rId5" Type="http://schemas.openxmlformats.org/officeDocument/2006/relationships/slideLayout" Target="../slideLayouts/slideLayout61.xml"/><Relationship Id="rId4" Type="http://schemas.openxmlformats.org/officeDocument/2006/relationships/tags" Target="../tags/tag191.xml"/></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0.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notesSlide" Target="../notesSlides/notesSlide1.xml"/><Relationship Id="rId17" Type="http://schemas.openxmlformats.org/officeDocument/2006/relationships/image" Target="../media/image14.png"/><Relationship Id="rId2" Type="http://schemas.openxmlformats.org/officeDocument/2006/relationships/tags" Target="../tags/tag8.xml"/><Relationship Id="rId16" Type="http://schemas.openxmlformats.org/officeDocument/2006/relationships/image" Target="../media/image13.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Layout" Target="../slideLayouts/slideLayout13.xml"/><Relationship Id="rId5" Type="http://schemas.openxmlformats.org/officeDocument/2006/relationships/tags" Target="../tags/tag11.xml"/><Relationship Id="rId15" Type="http://schemas.openxmlformats.org/officeDocument/2006/relationships/image" Target="../media/image12.png"/><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18" Type="http://schemas.openxmlformats.org/officeDocument/2006/relationships/image" Target="../media/image57.png"/><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image" Target="../media/image56.png"/><Relationship Id="rId2" Type="http://schemas.openxmlformats.org/officeDocument/2006/relationships/tags" Target="../tags/tag193.xml"/><Relationship Id="rId16" Type="http://schemas.openxmlformats.org/officeDocument/2006/relationships/image" Target="../media/image55.png"/><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5" Type="http://schemas.openxmlformats.org/officeDocument/2006/relationships/notesSlide" Target="../notesSlides/notesSlide19.xml"/><Relationship Id="rId10" Type="http://schemas.openxmlformats.org/officeDocument/2006/relationships/tags" Target="../tags/tag201.xml"/><Relationship Id="rId19" Type="http://schemas.openxmlformats.org/officeDocument/2006/relationships/image" Target="../media/image58.png"/><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8" Type="http://schemas.openxmlformats.org/officeDocument/2006/relationships/tags" Target="../tags/tag212.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image" Target="../media/image21.wmf"/><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image" Target="../media/image59.png"/><Relationship Id="rId5" Type="http://schemas.openxmlformats.org/officeDocument/2006/relationships/tags" Target="../tags/tag209.xml"/><Relationship Id="rId10" Type="http://schemas.openxmlformats.org/officeDocument/2006/relationships/notesSlide" Target="../notesSlides/notesSlide20.xml"/><Relationship Id="rId4" Type="http://schemas.openxmlformats.org/officeDocument/2006/relationships/tags" Target="../tags/tag208.xml"/><Relationship Id="rId9"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slideLayout" Target="../slideLayouts/slideLayout37.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tags" Target="../tags/tag224.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5" Type="http://schemas.openxmlformats.org/officeDocument/2006/relationships/tags" Target="../tags/tag217.xml"/><Relationship Id="rId15" Type="http://schemas.openxmlformats.org/officeDocument/2006/relationships/image" Target="../media/image60.png"/><Relationship Id="rId10" Type="http://schemas.openxmlformats.org/officeDocument/2006/relationships/tags" Target="../tags/tag222.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tags" Target="../tags/tag237.xml"/><Relationship Id="rId18" Type="http://schemas.openxmlformats.org/officeDocument/2006/relationships/image" Target="../media/image62.png"/><Relationship Id="rId26" Type="http://schemas.openxmlformats.org/officeDocument/2006/relationships/image" Target="../media/image14.png"/><Relationship Id="rId3" Type="http://schemas.openxmlformats.org/officeDocument/2006/relationships/tags" Target="../tags/tag227.xml"/><Relationship Id="rId21" Type="http://schemas.openxmlformats.org/officeDocument/2006/relationships/image" Target="../media/image13.png"/><Relationship Id="rId7" Type="http://schemas.openxmlformats.org/officeDocument/2006/relationships/tags" Target="../tags/tag231.xml"/><Relationship Id="rId12" Type="http://schemas.openxmlformats.org/officeDocument/2006/relationships/tags" Target="../tags/tag236.xml"/><Relationship Id="rId17" Type="http://schemas.openxmlformats.org/officeDocument/2006/relationships/image" Target="../media/image61.png"/><Relationship Id="rId25" Type="http://schemas.microsoft.com/office/2007/relationships/hdphoto" Target="../media/hdphoto2.wdp"/><Relationship Id="rId2" Type="http://schemas.openxmlformats.org/officeDocument/2006/relationships/tags" Target="../tags/tag226.xml"/><Relationship Id="rId16" Type="http://schemas.openxmlformats.org/officeDocument/2006/relationships/image" Target="../media/image56.png"/><Relationship Id="rId20" Type="http://schemas.openxmlformats.org/officeDocument/2006/relationships/image" Target="../media/image64.png"/><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24" Type="http://schemas.openxmlformats.org/officeDocument/2006/relationships/image" Target="../media/image66.png"/><Relationship Id="rId5" Type="http://schemas.openxmlformats.org/officeDocument/2006/relationships/tags" Target="../tags/tag229.xml"/><Relationship Id="rId15" Type="http://schemas.openxmlformats.org/officeDocument/2006/relationships/notesSlide" Target="../notesSlides/notesSlide22.xml"/><Relationship Id="rId23" Type="http://schemas.microsoft.com/office/2007/relationships/hdphoto" Target="../media/hdphoto1.wdp"/><Relationship Id="rId10" Type="http://schemas.openxmlformats.org/officeDocument/2006/relationships/tags" Target="../tags/tag234.xml"/><Relationship Id="rId19" Type="http://schemas.openxmlformats.org/officeDocument/2006/relationships/image" Target="../media/image63.png"/><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slideLayout" Target="../slideLayouts/slideLayout37.xml"/><Relationship Id="rId22" Type="http://schemas.openxmlformats.org/officeDocument/2006/relationships/image" Target="../media/image65.png"/></Relationships>
</file>

<file path=ppt/slides/_rels/slide24.xml.rels><?xml version="1.0" encoding="UTF-8" standalone="yes"?>
<Relationships xmlns="http://schemas.openxmlformats.org/package/2006/relationships"><Relationship Id="rId8" Type="http://schemas.openxmlformats.org/officeDocument/2006/relationships/tags" Target="../tags/tag245.xml"/><Relationship Id="rId13" Type="http://schemas.openxmlformats.org/officeDocument/2006/relationships/image" Target="../media/image67.png"/><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notesSlide" Target="../notesSlides/notesSlide23.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slideLayout" Target="../slideLayouts/slideLayout37.xml"/><Relationship Id="rId5" Type="http://schemas.openxmlformats.org/officeDocument/2006/relationships/tags" Target="../tags/tag242.xml"/><Relationship Id="rId10" Type="http://schemas.openxmlformats.org/officeDocument/2006/relationships/tags" Target="../tags/tag247.xml"/><Relationship Id="rId4" Type="http://schemas.openxmlformats.org/officeDocument/2006/relationships/tags" Target="../tags/tag241.xml"/><Relationship Id="rId9" Type="http://schemas.openxmlformats.org/officeDocument/2006/relationships/tags" Target="../tags/tag246.xml"/><Relationship Id="rId14" Type="http://schemas.openxmlformats.org/officeDocument/2006/relationships/comments" Target="../comments/comment5.xml"/></Relationships>
</file>

<file path=ppt/slides/_rels/slide25.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image" Target="../media/image16.png"/><Relationship Id="rId18" Type="http://schemas.openxmlformats.org/officeDocument/2006/relationships/image" Target="../media/image39.png"/><Relationship Id="rId3" Type="http://schemas.openxmlformats.org/officeDocument/2006/relationships/tags" Target="../tags/tag250.xml"/><Relationship Id="rId21" Type="http://schemas.openxmlformats.org/officeDocument/2006/relationships/image" Target="../media/image42.png"/><Relationship Id="rId7" Type="http://schemas.openxmlformats.org/officeDocument/2006/relationships/tags" Target="../tags/tag254.xml"/><Relationship Id="rId12" Type="http://schemas.openxmlformats.org/officeDocument/2006/relationships/image" Target="../media/image15.png"/><Relationship Id="rId17" Type="http://schemas.openxmlformats.org/officeDocument/2006/relationships/image" Target="../media/image38.png"/><Relationship Id="rId2" Type="http://schemas.openxmlformats.org/officeDocument/2006/relationships/tags" Target="../tags/tag249.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notesSlide" Target="../notesSlides/notesSlide24.xml"/><Relationship Id="rId5" Type="http://schemas.openxmlformats.org/officeDocument/2006/relationships/tags" Target="../tags/tag252.xml"/><Relationship Id="rId15" Type="http://schemas.openxmlformats.org/officeDocument/2006/relationships/image" Target="../media/image36.png"/><Relationship Id="rId10" Type="http://schemas.openxmlformats.org/officeDocument/2006/relationships/slideLayout" Target="../slideLayouts/slideLayout61.xml"/><Relationship Id="rId19" Type="http://schemas.openxmlformats.org/officeDocument/2006/relationships/image" Target="../media/image40.png"/><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image" Target="../media/image67.png"/></Relationships>
</file>

<file path=ppt/slides/_rels/slide26.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image" Target="../media/image68.png"/><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notesSlide" Target="../notesSlides/notesSlide25.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slideLayout" Target="../slideLayouts/slideLayout61.xml"/><Relationship Id="rId5" Type="http://schemas.openxmlformats.org/officeDocument/2006/relationships/tags" Target="../tags/tag261.xml"/><Relationship Id="rId10" Type="http://schemas.openxmlformats.org/officeDocument/2006/relationships/tags" Target="../tags/tag266.xml"/><Relationship Id="rId4" Type="http://schemas.openxmlformats.org/officeDocument/2006/relationships/tags" Target="../tags/tag260.xml"/><Relationship Id="rId9" Type="http://schemas.openxmlformats.org/officeDocument/2006/relationships/tags" Target="../tags/tag265.xml"/></Relationships>
</file>

<file path=ppt/slides/_rels/slide27.xml.rels><?xml version="1.0" encoding="UTF-8" standalone="yes"?>
<Relationships xmlns="http://schemas.openxmlformats.org/package/2006/relationships"><Relationship Id="rId8" Type="http://schemas.openxmlformats.org/officeDocument/2006/relationships/hyperlink" Target="https://www.getbadnews.com/#intro" TargetMode="External"/><Relationship Id="rId13" Type="http://schemas.openxmlformats.org/officeDocument/2006/relationships/hyperlink" Target="https://escapefake.org/en/home-4/" TargetMode="External"/><Relationship Id="rId3" Type="http://schemas.openxmlformats.org/officeDocument/2006/relationships/tags" Target="../tags/tag269.xml"/><Relationship Id="rId7" Type="http://schemas.openxmlformats.org/officeDocument/2006/relationships/image" Target="../media/image68.png"/><Relationship Id="rId12" Type="http://schemas.openxmlformats.org/officeDocument/2006/relationships/hyperlink" Target="https://fakey.iuni.iu.edu/" TargetMode="External"/><Relationship Id="rId2" Type="http://schemas.openxmlformats.org/officeDocument/2006/relationships/tags" Target="../tags/tag268.xml"/><Relationship Id="rId16" Type="http://schemas.openxmlformats.org/officeDocument/2006/relationships/image" Target="../media/image70.png"/><Relationship Id="rId1" Type="http://schemas.openxmlformats.org/officeDocument/2006/relationships/tags" Target="../tags/tag267.xml"/><Relationship Id="rId6" Type="http://schemas.openxmlformats.org/officeDocument/2006/relationships/notesSlide" Target="../notesSlides/notesSlide26.xml"/><Relationship Id="rId11" Type="http://schemas.openxmlformats.org/officeDocument/2006/relationships/hyperlink" Target="https://fakescape.cz/en/about-us" TargetMode="External"/><Relationship Id="rId5" Type="http://schemas.openxmlformats.org/officeDocument/2006/relationships/slideLayout" Target="../slideLayouts/slideLayout61.xml"/><Relationship Id="rId15" Type="http://schemas.openxmlformats.org/officeDocument/2006/relationships/image" Target="../media/image69.png"/><Relationship Id="rId10" Type="http://schemas.openxmlformats.org/officeDocument/2006/relationships/hyperlink" Target="https://landing.adobe.com/en/na/products/creative-cloud/69308-real-or-photoshop/index.html" TargetMode="External"/><Relationship Id="rId4" Type="http://schemas.openxmlformats.org/officeDocument/2006/relationships/tags" Target="../tags/tag270.xml"/><Relationship Id="rId9" Type="http://schemas.openxmlformats.org/officeDocument/2006/relationships/hyperlink" Target="https://www.getbadnews.com/droggame_book/junior-uk/#intro" TargetMode="External"/><Relationship Id="rId14"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ifcncodeofprinciples.poynter.org/signatories" TargetMode="External"/><Relationship Id="rId13" Type="http://schemas.openxmlformats.org/officeDocument/2006/relationships/hyperlink" Target="https://euvsdisinfo.eu/fr/reflechissez-avant-de-partager/" TargetMode="External"/><Relationship Id="rId3" Type="http://schemas.openxmlformats.org/officeDocument/2006/relationships/tags" Target="../tags/tag273.xml"/><Relationship Id="rId7" Type="http://schemas.openxmlformats.org/officeDocument/2006/relationships/image" Target="../media/image68.png"/><Relationship Id="rId12" Type="http://schemas.openxmlformats.org/officeDocument/2006/relationships/hyperlink" Target="https://euvsdisinfo.eu/fr/" TargetMode="Externa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notesSlide" Target="../notesSlides/notesSlide27.xml"/><Relationship Id="rId11" Type="http://schemas.openxmlformats.org/officeDocument/2006/relationships/hyperlink" Target="https://www.irex.org/sites/default/files/node/resource/learn-to-discern-media-literacy-curriculum-english-3.pdf" TargetMode="External"/><Relationship Id="rId5" Type="http://schemas.openxmlformats.org/officeDocument/2006/relationships/slideLayout" Target="../slideLayouts/slideLayout61.xml"/><Relationship Id="rId15" Type="http://schemas.openxmlformats.org/officeDocument/2006/relationships/image" Target="../media/image70.png"/><Relationship Id="rId10" Type="http://schemas.openxmlformats.org/officeDocument/2006/relationships/hyperlink" Target="https://toolbox.google.com/factcheck/explorer" TargetMode="External"/><Relationship Id="rId4" Type="http://schemas.openxmlformats.org/officeDocument/2006/relationships/tags" Target="../tags/tag274.xml"/><Relationship Id="rId9" Type="http://schemas.openxmlformats.org/officeDocument/2006/relationships/hyperlink" Target="https://www.facebook.com/business/help/182222309230722" TargetMode="External"/><Relationship Id="rId14"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8.xml"/><Relationship Id="rId13" Type="http://schemas.openxmlformats.org/officeDocument/2006/relationships/hyperlink" Target="https://bundeskriminalamt.at/205/start.aspx#a2" TargetMode="External"/><Relationship Id="rId18" Type="http://schemas.openxmlformats.org/officeDocument/2006/relationships/hyperlink" Target="https://www.medijskapismenost.hr/" TargetMode="External"/><Relationship Id="rId26" Type="http://schemas.openxmlformats.org/officeDocument/2006/relationships/hyperlink" Target="https://www.dr.dk/ultra" TargetMode="External"/><Relationship Id="rId3" Type="http://schemas.openxmlformats.org/officeDocument/2006/relationships/tags" Target="../tags/tag277.xml"/><Relationship Id="rId21" Type="http://schemas.openxmlformats.org/officeDocument/2006/relationships/hyperlink" Target="https://fakescape.cz/" TargetMode="External"/><Relationship Id="rId7" Type="http://schemas.openxmlformats.org/officeDocument/2006/relationships/slideLayout" Target="../slideLayouts/slideLayout61.xml"/><Relationship Id="rId12" Type="http://schemas.openxmlformats.org/officeDocument/2006/relationships/hyperlink" Target="http://bupp.at/" TargetMode="External"/><Relationship Id="rId17" Type="http://schemas.openxmlformats.org/officeDocument/2006/relationships/hyperlink" Target="https://www.djecamedija.org/" TargetMode="External"/><Relationship Id="rId25" Type="http://schemas.openxmlformats.org/officeDocument/2006/relationships/hyperlink" Target="https://www.dr.dk/nyheder/detektor" TargetMode="External"/><Relationship Id="rId2" Type="http://schemas.openxmlformats.org/officeDocument/2006/relationships/tags" Target="../tags/tag276.xml"/><Relationship Id="rId16" Type="http://schemas.openxmlformats.org/officeDocument/2006/relationships/hyperlink" Target="http://dkmk.hr/" TargetMode="External"/><Relationship Id="rId20" Type="http://schemas.openxmlformats.org/officeDocument/2006/relationships/hyperlink" Target="https://www.clovekvtisni.cz/zmerte-si-medialni-gramotnost-5816gp" TargetMode="External"/><Relationship Id="rId29" Type="http://schemas.openxmlformats.org/officeDocument/2006/relationships/image" Target="../media/image69.png"/><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hyperlink" Target="https://www.saferinternet.at/" TargetMode="External"/><Relationship Id="rId24" Type="http://schemas.openxmlformats.org/officeDocument/2006/relationships/hyperlink" Target="https://www.tjekdet.dk/" TargetMode="External"/><Relationship Id="rId5" Type="http://schemas.openxmlformats.org/officeDocument/2006/relationships/tags" Target="../tags/tag279.xml"/><Relationship Id="rId15" Type="http://schemas.openxmlformats.org/officeDocument/2006/relationships/hyperlink" Target="https://gramoten.li/" TargetMode="External"/><Relationship Id="rId23" Type="http://schemas.openxmlformats.org/officeDocument/2006/relationships/hyperlink" Target="https://www.mediasupport.org/about/" TargetMode="External"/><Relationship Id="rId28" Type="http://schemas.openxmlformats.org/officeDocument/2006/relationships/hyperlink" Target="https://danskemedier.dk/undervisning/" TargetMode="External"/><Relationship Id="rId10" Type="http://schemas.openxmlformats.org/officeDocument/2006/relationships/hyperlink" Target="https://www.mediamanual.at/" TargetMode="External"/><Relationship Id="rId19" Type="http://schemas.openxmlformats.org/officeDocument/2006/relationships/hyperlink" Target="http://medialiteracy.cut.ac.cy/" TargetMode="External"/><Relationship Id="rId31" Type="http://schemas.openxmlformats.org/officeDocument/2006/relationships/comments" Target="../comments/comment6.xml"/><Relationship Id="rId4" Type="http://schemas.openxmlformats.org/officeDocument/2006/relationships/tags" Target="../tags/tag278.xml"/><Relationship Id="rId9" Type="http://schemas.openxmlformats.org/officeDocument/2006/relationships/image" Target="../media/image68.png"/><Relationship Id="rId14" Type="http://schemas.openxmlformats.org/officeDocument/2006/relationships/hyperlink" Target="https://mediawijs.be/" TargetMode="External"/><Relationship Id="rId22" Type="http://schemas.openxmlformats.org/officeDocument/2006/relationships/hyperlink" Target="https://www.elpida.cz/" TargetMode="External"/><Relationship Id="rId27" Type="http://schemas.openxmlformats.org/officeDocument/2006/relationships/hyperlink" Target="https://borneavisen.dk/" TargetMode="External"/><Relationship Id="rId30"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image" Target="../media/image12.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image" Target="../media/image11.png"/><Relationship Id="rId2" Type="http://schemas.openxmlformats.org/officeDocument/2006/relationships/tags" Target="../tags/tag18.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notesSlide" Target="../notesSlides/notesSlide2.xml"/><Relationship Id="rId10" Type="http://schemas.openxmlformats.org/officeDocument/2006/relationships/tags" Target="../tags/tag26.xml"/><Relationship Id="rId19" Type="http://schemas.openxmlformats.org/officeDocument/2006/relationships/image" Target="../media/image13.pn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hyperlink" Target="https://mediataitokoulu.fi/index.php?option=com_content&amp;view=article&amp;id=1139&amp;Itemid=454&amp;lang=fi" TargetMode="External"/><Relationship Id="rId18" Type="http://schemas.openxmlformats.org/officeDocument/2006/relationships/hyperlink" Target="http://irex-europe.fr/about-irex-europe/" TargetMode="External"/><Relationship Id="rId26" Type="http://schemas.openxmlformats.org/officeDocument/2006/relationships/hyperlink" Target="https://www.dw.com/en/dw-akademie/about-us/s-9519" TargetMode="External"/><Relationship Id="rId3" Type="http://schemas.openxmlformats.org/officeDocument/2006/relationships/tags" Target="../tags/tag283.xml"/><Relationship Id="rId21" Type="http://schemas.openxmlformats.org/officeDocument/2006/relationships/hyperlink" Target="https://www.gutes-aufwachsen-mit-medien.de/" TargetMode="External"/><Relationship Id="rId7" Type="http://schemas.openxmlformats.org/officeDocument/2006/relationships/notesSlide" Target="../notesSlides/notesSlide29.xml"/><Relationship Id="rId12" Type="http://schemas.openxmlformats.org/officeDocument/2006/relationships/hyperlink" Target="https://kavi.fi/sites/default/files/documents/mil_in_finland.pdf" TargetMode="External"/><Relationship Id="rId17" Type="http://schemas.openxmlformats.org/officeDocument/2006/relationships/hyperlink" Target="https://yle.fi/uutiset/osasto/uutisluokka/" TargetMode="External"/><Relationship Id="rId25" Type="http://schemas.openxmlformats.org/officeDocument/2006/relationships/hyperlink" Target="https://www.blinde-kuh.de/smart-index.html" TargetMode="External"/><Relationship Id="rId2" Type="http://schemas.openxmlformats.org/officeDocument/2006/relationships/tags" Target="../tags/tag282.xml"/><Relationship Id="rId16" Type="http://schemas.openxmlformats.org/officeDocument/2006/relationships/hyperlink" Target="https://yle.fi/aihe/digitreenit" TargetMode="External"/><Relationship Id="rId20" Type="http://schemas.openxmlformats.org/officeDocument/2006/relationships/hyperlink" Target="https://www.schau-hin.info/" TargetMode="External"/><Relationship Id="rId29" Type="http://schemas.openxmlformats.org/officeDocument/2006/relationships/image" Target="../media/image69.png"/><Relationship Id="rId1" Type="http://schemas.openxmlformats.org/officeDocument/2006/relationships/tags" Target="../tags/tag281.xml"/><Relationship Id="rId6" Type="http://schemas.openxmlformats.org/officeDocument/2006/relationships/slideLayout" Target="../slideLayouts/slideLayout61.xml"/><Relationship Id="rId11" Type="http://schemas.openxmlformats.org/officeDocument/2006/relationships/hyperlink" Target="https://medialukutaitosuomessa.fi/" TargetMode="External"/><Relationship Id="rId24" Type="http://schemas.openxmlformats.org/officeDocument/2006/relationships/hyperlink" Target="https://act-on.jff.de/" TargetMode="External"/><Relationship Id="rId5" Type="http://schemas.openxmlformats.org/officeDocument/2006/relationships/tags" Target="../tags/tag285.xml"/><Relationship Id="rId15" Type="http://schemas.openxmlformats.org/officeDocument/2006/relationships/hyperlink" Target="https://mediakasvatus.fi/" TargetMode="External"/><Relationship Id="rId23" Type="http://schemas.openxmlformats.org/officeDocument/2006/relationships/hyperlink" Target="https://www.dji.de/ueber-uns/projekte/projekte/apps-fuer-kinder-angebote-und-trendanalysen/datenbank-apps-fuer-kinder.html" TargetMode="External"/><Relationship Id="rId28" Type="http://schemas.openxmlformats.org/officeDocument/2006/relationships/hyperlink" Target="https://fakescape.cz/" TargetMode="External"/><Relationship Id="rId10" Type="http://schemas.openxmlformats.org/officeDocument/2006/relationships/hyperlink" Target="https://www.salto-youth.net/rc/participation/aboutparticipation/" TargetMode="External"/><Relationship Id="rId19" Type="http://schemas.openxmlformats.org/officeDocument/2006/relationships/hyperlink" Target="https://www.bmfsfj.de/bmfsfj/themen/kinder-und-jugend/medienkompetenz/medienkompetenz-staerken/75350" TargetMode="External"/><Relationship Id="rId4" Type="http://schemas.openxmlformats.org/officeDocument/2006/relationships/tags" Target="../tags/tag284.xml"/><Relationship Id="rId9" Type="http://schemas.openxmlformats.org/officeDocument/2006/relationships/hyperlink" Target="https://www.hm.ee/et/meediapadevuse-nadal-2019-enne-motlen-siis-jagan" TargetMode="External"/><Relationship Id="rId14" Type="http://schemas.openxmlformats.org/officeDocument/2006/relationships/hyperlink" Target="https://www.mediataitoviikko.fi/" TargetMode="External"/><Relationship Id="rId22" Type="http://schemas.openxmlformats.org/officeDocument/2006/relationships/hyperlink" Target="https://www.surfen-ohne-risiko.net/" TargetMode="External"/><Relationship Id="rId27" Type="http://schemas.openxmlformats.org/officeDocument/2006/relationships/hyperlink" Target="https://medialiteracyinstitute.gr/pii-imaste/" TargetMode="External"/><Relationship Id="rId30" Type="http://schemas.openxmlformats.org/officeDocument/2006/relationships/image" Target="../media/image70.png"/></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hyperlink" Target="https://www.medmediaeducation.it/" TargetMode="External"/><Relationship Id="rId18" Type="http://schemas.openxmlformats.org/officeDocument/2006/relationships/hyperlink" Target="https://www.facebook.com/medijpratejs/" TargetMode="External"/><Relationship Id="rId26" Type="http://schemas.openxmlformats.org/officeDocument/2006/relationships/hyperlink" Target="https://www.mediawijzer.net/" TargetMode="External"/><Relationship Id="rId3" Type="http://schemas.openxmlformats.org/officeDocument/2006/relationships/tags" Target="../tags/tag288.xml"/><Relationship Id="rId21" Type="http://schemas.openxmlformats.org/officeDocument/2006/relationships/hyperlink" Target="https://www.zinauviska.lt/lt/" TargetMode="External"/><Relationship Id="rId7" Type="http://schemas.openxmlformats.org/officeDocument/2006/relationships/notesSlide" Target="../notesSlides/notesSlide30.xml"/><Relationship Id="rId12" Type="http://schemas.openxmlformats.org/officeDocument/2006/relationships/hyperlink" Target="https://www.facta.news/" TargetMode="External"/><Relationship Id="rId17" Type="http://schemas.openxmlformats.org/officeDocument/2006/relationships/hyperlink" Target="https://www.km.gov.lv/uploads/ckeditor/files/mediju_politika/medijprat&#299;ba/medijpratibas%20materiali/Caps_un_ciet-ISBN-978-9984-633-45-9-ilovepdf-compressed.pdf" TargetMode="External"/><Relationship Id="rId25" Type="http://schemas.openxmlformats.org/officeDocument/2006/relationships/hyperlink" Target="https://www.besmartonline.org.mt/Default.aspx" TargetMode="External"/><Relationship Id="rId2" Type="http://schemas.openxmlformats.org/officeDocument/2006/relationships/tags" Target="../tags/tag287.xml"/><Relationship Id="rId16" Type="http://schemas.openxmlformats.org/officeDocument/2006/relationships/hyperlink" Target="https://en.rebaltica.lv/investigations/recheck/" TargetMode="External"/><Relationship Id="rId20" Type="http://schemas.openxmlformats.org/officeDocument/2006/relationships/hyperlink" Target="https://www.draugiskasinternetas.lt/en/about-safer-internet/" TargetMode="External"/><Relationship Id="rId29" Type="http://schemas.openxmlformats.org/officeDocument/2006/relationships/hyperlink" Target="https://www.aboutbadnews.com/social-impact-game" TargetMode="External"/><Relationship Id="rId1" Type="http://schemas.openxmlformats.org/officeDocument/2006/relationships/tags" Target="../tags/tag286.xml"/><Relationship Id="rId6" Type="http://schemas.openxmlformats.org/officeDocument/2006/relationships/slideLayout" Target="../slideLayouts/slideLayout61.xml"/><Relationship Id="rId11" Type="http://schemas.openxmlformats.org/officeDocument/2006/relationships/hyperlink" Target="https://pagellapolitica.it/" TargetMode="External"/><Relationship Id="rId24" Type="http://schemas.openxmlformats.org/officeDocument/2006/relationships/hyperlink" Target="https://www.bee-secure.lu/fr/news" TargetMode="External"/><Relationship Id="rId5" Type="http://schemas.openxmlformats.org/officeDocument/2006/relationships/tags" Target="../tags/tag290.xml"/><Relationship Id="rId15" Type="http://schemas.openxmlformats.org/officeDocument/2006/relationships/hyperlink" Target="https://www.lsm.lv/pilnadoma" TargetMode="External"/><Relationship Id="rId23" Type="http://schemas.openxmlformats.org/officeDocument/2006/relationships/hyperlink" Target="https://debunk.eu/about-debunk/" TargetMode="External"/><Relationship Id="rId28" Type="http://schemas.openxmlformats.org/officeDocument/2006/relationships/hyperlink" Target="https://www.hoezomediawijs.nl/" TargetMode="External"/><Relationship Id="rId10" Type="http://schemas.openxmlformats.org/officeDocument/2006/relationships/hyperlink" Target="https://www.bemediasmart.ie/" TargetMode="External"/><Relationship Id="rId19" Type="http://schemas.openxmlformats.org/officeDocument/2006/relationships/hyperlink" Target="http://www.vp.gov.lv/supervaronis/" TargetMode="External"/><Relationship Id="rId31" Type="http://schemas.openxmlformats.org/officeDocument/2006/relationships/image" Target="../media/image70.png"/><Relationship Id="rId4" Type="http://schemas.openxmlformats.org/officeDocument/2006/relationships/tags" Target="../tags/tag289.xml"/><Relationship Id="rId9" Type="http://schemas.openxmlformats.org/officeDocument/2006/relationships/hyperlink" Target="https://televele.hu/" TargetMode="External"/><Relationship Id="rId14" Type="http://schemas.openxmlformats.org/officeDocument/2006/relationships/hyperlink" Target="https://eurispes.eu/attivita/media-literacy/media-literacy-in-italia/" TargetMode="External"/><Relationship Id="rId22" Type="http://schemas.openxmlformats.org/officeDocument/2006/relationships/hyperlink" Target="https://www.emokykla.lt/neformalus/pradzia/mediju-ir-informacinio-rastingumo-hakatonas/19605" TargetMode="External"/><Relationship Id="rId27" Type="http://schemas.openxmlformats.org/officeDocument/2006/relationships/hyperlink" Target="https://ejc.net/" TargetMode="External"/><Relationship Id="rId30" Type="http://schemas.openxmlformats.org/officeDocument/2006/relationships/image" Target="../media/image69.png"/></Relationships>
</file>

<file path=ppt/slides/_rels/slide3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hyperlink" Target="https://nowoczesnapolska.org.pl/" TargetMode="External"/><Relationship Id="rId18" Type="http://schemas.openxmlformats.org/officeDocument/2006/relationships/hyperlink" Target="https://www.facebook.com/groups/wojownicyklawiatury/" TargetMode="External"/><Relationship Id="rId26" Type="http://schemas.openxmlformats.org/officeDocument/2006/relationships/hyperlink" Target="https://mediawise.ro/" TargetMode="External"/><Relationship Id="rId3" Type="http://schemas.openxmlformats.org/officeDocument/2006/relationships/tags" Target="../tags/tag293.xml"/><Relationship Id="rId21" Type="http://schemas.openxmlformats.org/officeDocument/2006/relationships/hyperlink" Target="https://www.internetsegura.pt/cis/missao-e-objetivos" TargetMode="External"/><Relationship Id="rId7" Type="http://schemas.openxmlformats.org/officeDocument/2006/relationships/notesSlide" Target="../notesSlides/notesSlide31.xml"/><Relationship Id="rId12" Type="http://schemas.openxmlformats.org/officeDocument/2006/relationships/hyperlink" Target="https://ceo.org.pl/" TargetMode="External"/><Relationship Id="rId17" Type="http://schemas.openxmlformats.org/officeDocument/2006/relationships/hyperlink" Target="https://www.szkolazklasa.org.pl/" TargetMode="External"/><Relationship Id="rId25" Type="http://schemas.openxmlformats.org/officeDocument/2006/relationships/hyperlink" Target="https://funky.ong/english/" TargetMode="External"/><Relationship Id="rId2" Type="http://schemas.openxmlformats.org/officeDocument/2006/relationships/tags" Target="../tags/tag292.xml"/><Relationship Id="rId16" Type="http://schemas.openxmlformats.org/officeDocument/2006/relationships/hyperlink" Target="http://ptem.org.pl/" TargetMode="External"/><Relationship Id="rId20" Type="http://schemas.openxmlformats.org/officeDocument/2006/relationships/hyperlink" Target="http://milobs.pt/" TargetMode="External"/><Relationship Id="rId29" Type="http://schemas.openxmlformats.org/officeDocument/2006/relationships/image" Target="../media/image70.png"/><Relationship Id="rId1" Type="http://schemas.openxmlformats.org/officeDocument/2006/relationships/tags" Target="../tags/tag291.xml"/><Relationship Id="rId6" Type="http://schemas.openxmlformats.org/officeDocument/2006/relationships/slideLayout" Target="../slideLayouts/slideLayout61.xml"/><Relationship Id="rId11" Type="http://schemas.openxmlformats.org/officeDocument/2006/relationships/hyperlink" Target="https://demagog.org.pl/" TargetMode="External"/><Relationship Id="rId24" Type="http://schemas.openxmlformats.org/officeDocument/2006/relationships/hyperlink" Target="https://www.factual.ro/" TargetMode="External"/><Relationship Id="rId5" Type="http://schemas.openxmlformats.org/officeDocument/2006/relationships/tags" Target="../tags/tag295.xml"/><Relationship Id="rId15" Type="http://schemas.openxmlformats.org/officeDocument/2006/relationships/hyperlink" Target="https://panoptykon.org/" TargetMode="External"/><Relationship Id="rId23" Type="http://schemas.openxmlformats.org/officeDocument/2006/relationships/hyperlink" Target="https://www.activewatch.ro/" TargetMode="External"/><Relationship Id="rId28" Type="http://schemas.openxmlformats.org/officeDocument/2006/relationships/image" Target="../media/image69.png"/><Relationship Id="rId10" Type="http://schemas.openxmlformats.org/officeDocument/2006/relationships/hyperlink" Target="https://e-jcn.eu/" TargetMode="External"/><Relationship Id="rId19" Type="http://schemas.openxmlformats.org/officeDocument/2006/relationships/hyperlink" Target="https://konkret24.tvn24.pl/" TargetMode="External"/><Relationship Id="rId4" Type="http://schemas.openxmlformats.org/officeDocument/2006/relationships/tags" Target="../tags/tag294.xml"/><Relationship Id="rId9" Type="http://schemas.openxmlformats.org/officeDocument/2006/relationships/hyperlink" Target="https://www.batory.org.pl/" TargetMode="External"/><Relationship Id="rId14" Type="http://schemas.openxmlformats.org/officeDocument/2006/relationships/hyperlink" Target="https://fdds.pl/" TargetMode="External"/><Relationship Id="rId22" Type="http://schemas.openxmlformats.org/officeDocument/2006/relationships/hyperlink" Target="https://www.incode2030.gov.pt/en/incode2030" TargetMode="External"/><Relationship Id="rId27" Type="http://schemas.openxmlformats.org/officeDocument/2006/relationships/hyperlink" Target="http://en.rvr.sk/"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hyperlink" Target="https://www.mipi.si/" TargetMode="External"/><Relationship Id="rId18" Type="http://schemas.openxmlformats.org/officeDocument/2006/relationships/hyperlink" Target="https://www.statensmedierad.se/larommedier/mikformigdigitalutbildning.1871.html#start" TargetMode="External"/><Relationship Id="rId3" Type="http://schemas.openxmlformats.org/officeDocument/2006/relationships/tags" Target="../tags/tag298.xml"/><Relationship Id="rId21" Type="http://schemas.openxmlformats.org/officeDocument/2006/relationships/image" Target="../media/image69.png"/><Relationship Id="rId7" Type="http://schemas.openxmlformats.org/officeDocument/2006/relationships/notesSlide" Target="../notesSlides/notesSlide32.xml"/><Relationship Id="rId12" Type="http://schemas.openxmlformats.org/officeDocument/2006/relationships/hyperlink" Target="https://neja.sta.si/" TargetMode="External"/><Relationship Id="rId17" Type="http://schemas.openxmlformats.org/officeDocument/2006/relationships/hyperlink" Target="https://safe.si/" TargetMode="External"/><Relationship Id="rId2" Type="http://schemas.openxmlformats.org/officeDocument/2006/relationships/tags" Target="../tags/tag297.xml"/><Relationship Id="rId16" Type="http://schemas.openxmlformats.org/officeDocument/2006/relationships/hyperlink" Target="http://pismenost.si/" TargetMode="External"/><Relationship Id="rId20" Type="http://schemas.openxmlformats.org/officeDocument/2006/relationships/hyperlink" Target="https://fojo.se/en/vara-projekt/free-independent-and-professional-journalism-in-eastern-and-central-europe/" TargetMode="External"/><Relationship Id="rId1" Type="http://schemas.openxmlformats.org/officeDocument/2006/relationships/tags" Target="../tags/tag296.xml"/><Relationship Id="rId6" Type="http://schemas.openxmlformats.org/officeDocument/2006/relationships/slideLayout" Target="../slideLayouts/slideLayout61.xml"/><Relationship Id="rId11" Type="http://schemas.openxmlformats.org/officeDocument/2006/relationships/hyperlink" Target="https://www.is4k.es/" TargetMode="External"/><Relationship Id="rId5" Type="http://schemas.openxmlformats.org/officeDocument/2006/relationships/tags" Target="../tags/tag300.xml"/><Relationship Id="rId15" Type="http://schemas.openxmlformats.org/officeDocument/2006/relationships/hyperlink" Target="https://casoris.si/wp-content/uploads/2019/02/otroci-in-mediji_final_cip.pdf" TargetMode="External"/><Relationship Id="rId10" Type="http://schemas.openxmlformats.org/officeDocument/2006/relationships/hyperlink" Target="https://maldita.es/" TargetMode="External"/><Relationship Id="rId19" Type="http://schemas.openxmlformats.org/officeDocument/2006/relationships/hyperlink" Target="https://www.sida.se/English/how-we-work/our-fields-of-work/democracy-human-rights-and-freedom-of-expression/" TargetMode="External"/><Relationship Id="rId4" Type="http://schemas.openxmlformats.org/officeDocument/2006/relationships/tags" Target="../tags/tag299.xml"/><Relationship Id="rId9" Type="http://schemas.openxmlformats.org/officeDocument/2006/relationships/hyperlink" Target="https://www.rtve.es/instituto/" TargetMode="External"/><Relationship Id="rId14" Type="http://schemas.openxmlformats.org/officeDocument/2006/relationships/hyperlink" Target="https://casoris.si/" TargetMode="External"/><Relationship Id="rId22"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0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15.png"/><Relationship Id="rId18" Type="http://schemas.openxmlformats.org/officeDocument/2006/relationships/comments" Target="../comments/comment1.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notesSlide" Target="../notesSlides/notesSlide3.xml"/><Relationship Id="rId17" Type="http://schemas.openxmlformats.org/officeDocument/2006/relationships/image" Target="../media/image19.png"/><Relationship Id="rId2" Type="http://schemas.openxmlformats.org/officeDocument/2006/relationships/tags" Target="../tags/tag31.xml"/><Relationship Id="rId16" Type="http://schemas.openxmlformats.org/officeDocument/2006/relationships/image" Target="../media/image18.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Layout" Target="../slideLayouts/slideLayout25.xml"/><Relationship Id="rId5" Type="http://schemas.openxmlformats.org/officeDocument/2006/relationships/tags" Target="../tags/tag34.xml"/><Relationship Id="rId15" Type="http://schemas.openxmlformats.org/officeDocument/2006/relationships/image" Target="../media/image17.png"/><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2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3.png"/><Relationship Id="rId5" Type="http://schemas.openxmlformats.org/officeDocument/2006/relationships/tags" Target="../tags/tag44.xml"/><Relationship Id="rId10" Type="http://schemas.openxmlformats.org/officeDocument/2006/relationships/notesSlide" Target="../notesSlides/notesSlide4.xml"/><Relationship Id="rId4" Type="http://schemas.openxmlformats.org/officeDocument/2006/relationships/tags" Target="../tags/tag43.xml"/><Relationship Id="rId9"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slideLayout" Target="../slideLayouts/slideLayout49.xml"/><Relationship Id="rId18" Type="http://schemas.openxmlformats.org/officeDocument/2006/relationships/comments" Target="../comments/comment2.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image" Target="../media/image22.png"/><Relationship Id="rId2" Type="http://schemas.openxmlformats.org/officeDocument/2006/relationships/tags" Target="../tags/tag49.xml"/><Relationship Id="rId16" Type="http://schemas.openxmlformats.org/officeDocument/2006/relationships/image" Target="../media/image21.wmf"/><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image" Target="../media/image3.png"/><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comments" Target="../comments/comment3.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24.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23.jpeg"/><Relationship Id="rId5" Type="http://schemas.openxmlformats.org/officeDocument/2006/relationships/tags" Target="../tags/tag64.xml"/><Relationship Id="rId10" Type="http://schemas.openxmlformats.org/officeDocument/2006/relationships/image" Target="../media/image6.png"/><Relationship Id="rId4" Type="http://schemas.openxmlformats.org/officeDocument/2006/relationships/tags" Target="../tags/tag63.xml"/><Relationship Id="rId9"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26.pn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25.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notesSlide" Target="../notesSlides/notesSlide7.xml"/><Relationship Id="rId5" Type="http://schemas.openxmlformats.org/officeDocument/2006/relationships/tags" Target="../tags/tag71.xml"/><Relationship Id="rId10" Type="http://schemas.openxmlformats.org/officeDocument/2006/relationships/slideLayout" Target="../slideLayouts/slideLayout73.xml"/><Relationship Id="rId4" Type="http://schemas.openxmlformats.org/officeDocument/2006/relationships/tags" Target="../tags/tag70.xml"/><Relationship Id="rId9" Type="http://schemas.openxmlformats.org/officeDocument/2006/relationships/tags" Target="../tags/tag75.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tags" Target="../tags/tag78.xml"/><Relationship Id="rId7" Type="http://schemas.openxmlformats.org/officeDocument/2006/relationships/tags" Target="../tags/tag8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10" Type="http://schemas.openxmlformats.org/officeDocument/2006/relationships/image" Target="../media/image27.png"/><Relationship Id="rId4" Type="http://schemas.openxmlformats.org/officeDocument/2006/relationships/tags" Target="../tags/tag79.xml"/><Relationship Id="rId9"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custDataLst>
              <p:tags r:id="rId1"/>
            </p:custDataLst>
          </p:nvPr>
        </p:nvPicPr>
        <p:blipFill>
          <a:blip r:embed="rId8"/>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custDataLst>
              <p:tags r:id="rId2"/>
            </p:custDataLst>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8000" b="1" strike="noStrike" dirty="0">
                <a:solidFill>
                  <a:srgbClr val="FF5D00"/>
                </a:solidFill>
                <a:latin typeface="Arial"/>
              </a:rPr>
              <a:t>dés</a:t>
            </a:r>
            <a:r>
              <a:rPr lang="fr-FR" sz="8000" b="1" strike="noStrike" dirty="0">
                <a:solidFill>
                  <a:srgbClr val="164193"/>
                </a:solidFill>
                <a:latin typeface="Arial"/>
              </a:rPr>
              <a:t>information</a:t>
            </a:r>
          </a:p>
        </p:txBody>
      </p:sp>
      <p:sp>
        <p:nvSpPr>
          <p:cNvPr id="283" name="CustomShape 2"/>
          <p:cNvSpPr/>
          <p:nvPr>
            <p:custDataLst>
              <p:tags r:id="rId3"/>
            </p:custDataLst>
          </p:nvPr>
        </p:nvSpPr>
        <p:spPr>
          <a:xfrm>
            <a:off x="2955239" y="3429000"/>
            <a:ext cx="534469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2800" b="0" strike="noStrike" dirty="0">
                <a:solidFill>
                  <a:srgbClr val="164193"/>
                </a:solidFill>
                <a:latin typeface="Arial"/>
              </a:rPr>
              <a:t>REPÉRER ET COMBATTRE LA</a:t>
            </a:r>
          </a:p>
        </p:txBody>
      </p:sp>
      <p:pic>
        <p:nvPicPr>
          <p:cNvPr id="284" name="Immagine 6"/>
          <p:cNvPicPr/>
          <p:nvPr>
            <p:custDataLst>
              <p:tags r:id="rId4"/>
            </p:custDataLst>
          </p:nvPr>
        </p:nvPicPr>
        <p:blipFill>
          <a:blip r:embed="rId9"/>
          <a:stretch/>
        </p:blipFill>
        <p:spPr>
          <a:xfrm>
            <a:off x="7763580" y="2031840"/>
            <a:ext cx="379800" cy="1397160"/>
          </a:xfrm>
          <a:prstGeom prst="rect">
            <a:avLst/>
          </a:prstGeom>
          <a:ln w="0">
            <a:noFill/>
          </a:ln>
          <a:effectLst>
            <a:reflection blurRad="6350" stA="11000" endPos="55000" dir="5400000" sy="-100000" algn="bl" rotWithShape="0"/>
          </a:effectLst>
        </p:spPr>
      </p:pic>
      <p:pic>
        <p:nvPicPr>
          <p:cNvPr id="285" name="Immagine 8"/>
          <p:cNvPicPr/>
          <p:nvPr>
            <p:custDataLst>
              <p:tags r:id="rId5"/>
            </p:custDataLst>
          </p:nvPr>
        </p:nvPicPr>
        <p:blipFill>
          <a:blip r:embed="rId10"/>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custDataLst>
              <p:tags r:id="rId6"/>
            </p:custDataLst>
          </p:nvPr>
        </p:nvPicPr>
        <p:blipFill>
          <a:blip r:embed="rId11"/>
          <a:stretch/>
        </p:blipFill>
        <p:spPr>
          <a:xfrm>
            <a:off x="5556600" y="1492920"/>
            <a:ext cx="1078560" cy="72252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custDataLst>
              <p:tags r:id="rId1"/>
            </p:custDataLst>
          </p:nvPr>
        </p:nvSpPr>
        <p:spPr>
          <a:xfrm>
            <a:off x="0" y="0"/>
            <a:ext cx="12191760" cy="64620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QU’EST-CE QUE LA DÉSINFORMATION? – </a:t>
            </a:r>
            <a:r>
              <a:rPr lang="fr-FR" sz="1800" b="1" strike="noStrike" dirty="0">
                <a:solidFill>
                  <a:srgbClr val="FFFFFF"/>
                </a:solidFill>
                <a:latin typeface="Arial"/>
              </a:rPr>
              <a:t>LA MÊME PERSONNE JOUE LE RÔLE DE PLUSIEURS CITOYENS ANTI-UKRAINIENS</a:t>
            </a:r>
          </a:p>
        </p:txBody>
      </p:sp>
      <p:pic>
        <p:nvPicPr>
          <p:cNvPr id="381" name="Picture 9"/>
          <p:cNvPicPr/>
          <p:nvPr>
            <p:custDataLst>
              <p:tags r:id="rId2"/>
            </p:custDataLst>
          </p:nvPr>
        </p:nvPicPr>
        <p:blipFill>
          <a:blip r:embed="rId15"/>
          <a:stretch/>
        </p:blipFill>
        <p:spPr>
          <a:xfrm>
            <a:off x="738360" y="2657160"/>
            <a:ext cx="2359800" cy="1572480"/>
          </a:xfrm>
          <a:prstGeom prst="rect">
            <a:avLst/>
          </a:prstGeom>
          <a:ln w="0">
            <a:noFill/>
          </a:ln>
        </p:spPr>
      </p:pic>
      <p:pic>
        <p:nvPicPr>
          <p:cNvPr id="382" name="Triangle-action1"/>
          <p:cNvPicPr/>
          <p:nvPr>
            <p:custDataLst>
              <p:tags r:id="rId3"/>
            </p:custDataLst>
          </p:nvPr>
        </p:nvPicPr>
        <p:blipFill>
          <a:blip r:embed="rId16"/>
          <a:stretch/>
        </p:blipFill>
        <p:spPr>
          <a:xfrm>
            <a:off x="1649160" y="3244320"/>
            <a:ext cx="517680" cy="369000"/>
          </a:xfrm>
          <a:prstGeom prst="rect">
            <a:avLst/>
          </a:prstGeom>
          <a:ln w="0">
            <a:noFill/>
          </a:ln>
        </p:spPr>
      </p:pic>
      <p:pic>
        <p:nvPicPr>
          <p:cNvPr id="383" name="Paveikslėlis 17"/>
          <p:cNvPicPr/>
          <p:nvPr>
            <p:custDataLst>
              <p:tags r:id="rId4"/>
            </p:custDataLst>
          </p:nvPr>
        </p:nvPicPr>
        <p:blipFill>
          <a:blip r:embed="rId17"/>
          <a:stretch/>
        </p:blipFill>
        <p:spPr>
          <a:xfrm>
            <a:off x="3547800" y="2682000"/>
            <a:ext cx="2347200" cy="1547640"/>
          </a:xfrm>
          <a:prstGeom prst="rect">
            <a:avLst/>
          </a:prstGeom>
          <a:ln w="0">
            <a:noFill/>
          </a:ln>
        </p:spPr>
      </p:pic>
      <p:pic>
        <p:nvPicPr>
          <p:cNvPr id="384" name="Paveikslėlis 11"/>
          <p:cNvPicPr/>
          <p:nvPr>
            <p:custDataLst>
              <p:tags r:id="rId5"/>
            </p:custDataLst>
          </p:nvPr>
        </p:nvPicPr>
        <p:blipFill>
          <a:blip r:embed="rId18"/>
          <a:stretch/>
        </p:blipFill>
        <p:spPr>
          <a:xfrm>
            <a:off x="9134280" y="2682720"/>
            <a:ext cx="2344320" cy="1546920"/>
          </a:xfrm>
          <a:prstGeom prst="rect">
            <a:avLst/>
          </a:prstGeom>
          <a:ln w="0">
            <a:noFill/>
          </a:ln>
        </p:spPr>
      </p:pic>
      <p:pic>
        <p:nvPicPr>
          <p:cNvPr id="385" name="Paveikslėlis 16"/>
          <p:cNvPicPr/>
          <p:nvPr>
            <p:custDataLst>
              <p:tags r:id="rId6"/>
            </p:custDataLst>
          </p:nvPr>
        </p:nvPicPr>
        <p:blipFill>
          <a:blip r:embed="rId19"/>
          <a:stretch/>
        </p:blipFill>
        <p:spPr>
          <a:xfrm>
            <a:off x="6344280" y="2682720"/>
            <a:ext cx="2340360" cy="1546920"/>
          </a:xfrm>
          <a:prstGeom prst="rect">
            <a:avLst/>
          </a:prstGeom>
          <a:ln w="0">
            <a:noFill/>
          </a:ln>
        </p:spPr>
      </p:pic>
      <p:sp>
        <p:nvSpPr>
          <p:cNvPr id="386" name="CustomShape 2"/>
          <p:cNvSpPr/>
          <p:nvPr>
            <p:custDataLst>
              <p:tags r:id="rId7"/>
            </p:custDataLst>
          </p:nvPr>
        </p:nvSpPr>
        <p:spPr>
          <a:xfrm>
            <a:off x="725400" y="1670040"/>
            <a:ext cx="237996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fr-FR" sz="1400" b="1" strike="noStrike">
                <a:solidFill>
                  <a:srgbClr val="FFFFFF"/>
                </a:solidFill>
                <a:latin typeface="Arial"/>
              </a:rPr>
              <a:t>Je suis Maria, une mère résidant en Crimée.</a:t>
            </a:r>
          </a:p>
        </p:txBody>
      </p:sp>
      <p:sp>
        <p:nvSpPr>
          <p:cNvPr id="387" name="CustomShape 3"/>
          <p:cNvSpPr/>
          <p:nvPr>
            <p:custDataLst>
              <p:tags r:id="rId8"/>
            </p:custDataLst>
          </p:nvPr>
        </p:nvSpPr>
        <p:spPr>
          <a:xfrm>
            <a:off x="3541320" y="1670040"/>
            <a:ext cx="23526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fr-FR" sz="1400" b="1" strike="noStrike" dirty="0">
                <a:solidFill>
                  <a:srgbClr val="FFFFFF"/>
                </a:solidFill>
                <a:latin typeface="Arial"/>
              </a:rPr>
              <a:t>Ici, je suis vice-présidente </a:t>
            </a:r>
          </a:p>
          <a:p>
            <a:pPr algn="ctr">
              <a:lnSpc>
                <a:spcPts val="1380"/>
              </a:lnSpc>
            </a:pPr>
            <a:r>
              <a:rPr lang="fr-FR" sz="1400" b="1" strike="noStrike" dirty="0">
                <a:solidFill>
                  <a:srgbClr val="FFFFFF"/>
                </a:solidFill>
                <a:latin typeface="Arial"/>
              </a:rPr>
              <a:t>d’une fondation culturelle </a:t>
            </a:r>
          </a:p>
          <a:p>
            <a:pPr algn="ctr">
              <a:lnSpc>
                <a:spcPts val="1380"/>
              </a:lnSpc>
            </a:pPr>
            <a:r>
              <a:rPr lang="fr-FR" sz="1400" b="1" strike="noStrike" dirty="0">
                <a:solidFill>
                  <a:srgbClr val="FFFFFF"/>
                </a:solidFill>
                <a:latin typeface="Arial"/>
              </a:rPr>
              <a:t>à Louhansk.</a:t>
            </a:r>
          </a:p>
        </p:txBody>
      </p:sp>
      <p:sp>
        <p:nvSpPr>
          <p:cNvPr id="388" name="CustomShape 4"/>
          <p:cNvSpPr/>
          <p:nvPr>
            <p:custDataLst>
              <p:tags r:id="rId9"/>
            </p:custDataLst>
          </p:nvPr>
        </p:nvSpPr>
        <p:spPr>
          <a:xfrm>
            <a:off x="6334560" y="1670040"/>
            <a:ext cx="235548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fr-FR" sz="1400" b="1" strike="noStrike">
                <a:solidFill>
                  <a:srgbClr val="FFFFFF"/>
                </a:solidFill>
                <a:latin typeface="Arial"/>
              </a:rPr>
              <a:t>Ici, je suis une russophone vivant à Riga, Lettonie.</a:t>
            </a:r>
          </a:p>
        </p:txBody>
      </p:sp>
      <p:sp>
        <p:nvSpPr>
          <p:cNvPr id="389" name="CustomShape 5"/>
          <p:cNvSpPr/>
          <p:nvPr>
            <p:custDataLst>
              <p:tags r:id="rId10"/>
            </p:custDataLst>
          </p:nvPr>
        </p:nvSpPr>
        <p:spPr>
          <a:xfrm>
            <a:off x="9131760" y="1670040"/>
            <a:ext cx="23544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fr-FR" sz="1400" b="1" strike="noStrike" dirty="0">
                <a:solidFill>
                  <a:srgbClr val="FFFFFF"/>
                </a:solidFill>
                <a:latin typeface="Arial"/>
              </a:rPr>
              <a:t>Ici, j’habite </a:t>
            </a:r>
          </a:p>
          <a:p>
            <a:pPr algn="ctr">
              <a:lnSpc>
                <a:spcPts val="1380"/>
              </a:lnSpc>
            </a:pPr>
            <a:r>
              <a:rPr lang="fr-FR" sz="1400" b="1" strike="noStrike" dirty="0">
                <a:solidFill>
                  <a:srgbClr val="FFFFFF"/>
                </a:solidFill>
                <a:latin typeface="Arial"/>
              </a:rPr>
              <a:t>à Kharkiv, Ukraine.</a:t>
            </a:r>
          </a:p>
        </p:txBody>
      </p:sp>
      <p:sp>
        <p:nvSpPr>
          <p:cNvPr id="390" name="CustomShape 6"/>
          <p:cNvSpPr/>
          <p:nvPr>
            <p:custDataLst>
              <p:tags r:id="rId11"/>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1</a:t>
            </a:r>
          </a:p>
        </p:txBody>
      </p:sp>
      <p:sp>
        <p:nvSpPr>
          <p:cNvPr id="391" name="CustomShape 7"/>
          <p:cNvSpPr/>
          <p:nvPr>
            <p:custDataLst>
              <p:tags r:id="rId12"/>
            </p:custDataLst>
          </p:nvPr>
        </p:nvSpPr>
        <p:spPr>
          <a:xfrm>
            <a:off x="2631240" y="4836599"/>
            <a:ext cx="7708514" cy="903019"/>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fr-FR" sz="2000" b="1" strike="noStrike" dirty="0">
                <a:solidFill>
                  <a:srgbClr val="FFFFFF"/>
                </a:solidFill>
                <a:latin typeface="Arial"/>
              </a:rPr>
              <a:t>UNE VRAIE PERSONNE ENGAGÉE EN TANT </a:t>
            </a:r>
          </a:p>
          <a:p>
            <a:pPr algn="ctr">
              <a:lnSpc>
                <a:spcPts val="1899"/>
              </a:lnSpc>
            </a:pPr>
            <a:r>
              <a:rPr lang="fr-FR" sz="2000" b="1" strike="noStrike" dirty="0">
                <a:solidFill>
                  <a:srgbClr val="FFFFFF"/>
                </a:solidFill>
                <a:latin typeface="Arial"/>
              </a:rPr>
              <a:t>QU’ACTRICE DANS UNE HISTOIRE MENSONGÈRE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COMMENT FONCTIONNE LA DÉSINFORMATION? – </a:t>
            </a:r>
            <a:r>
              <a:rPr lang="fr-FR" sz="1800" b="1" strike="noStrike" dirty="0">
                <a:solidFill>
                  <a:srgbClr val="FFFFFF"/>
                </a:solidFill>
                <a:latin typeface="Arial"/>
              </a:rPr>
              <a:t>PROCESSUS DE DÉSINFORMATION I</a:t>
            </a:r>
          </a:p>
        </p:txBody>
      </p:sp>
      <p:pic>
        <p:nvPicPr>
          <p:cNvPr id="393" name="Immagine 21"/>
          <p:cNvPicPr/>
          <p:nvPr>
            <p:custDataLst>
              <p:tags r:id="rId2"/>
            </p:custDataLst>
          </p:nvPr>
        </p:nvPicPr>
        <p:blipFill>
          <a:blip r:embed="rId11"/>
          <a:srcRect t="-389" b="48423"/>
          <a:stretch/>
        </p:blipFill>
        <p:spPr>
          <a:xfrm>
            <a:off x="4656240" y="955080"/>
            <a:ext cx="3423600" cy="3563640"/>
          </a:xfrm>
          <a:prstGeom prst="rect">
            <a:avLst/>
          </a:prstGeom>
          <a:ln w="0">
            <a:noFill/>
          </a:ln>
        </p:spPr>
      </p:pic>
      <p:sp>
        <p:nvSpPr>
          <p:cNvPr id="394" name="TextShape 2"/>
          <p:cNvSpPr txBox="1"/>
          <p:nvPr>
            <p:custDataLst>
              <p:tags r:id="rId3"/>
            </p:custDataLst>
          </p:nvPr>
        </p:nvSpPr>
        <p:spPr>
          <a:xfrm>
            <a:off x="4367880" y="4252680"/>
            <a:ext cx="3456000"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fr-FR" sz="4800" b="1" strike="noStrike">
                <a:solidFill>
                  <a:srgbClr val="FFFFFF"/>
                </a:solidFill>
                <a:latin typeface="Arial"/>
              </a:rPr>
              <a:t>SOUTENIR</a:t>
            </a:r>
          </a:p>
        </p:txBody>
      </p:sp>
      <p:pic>
        <p:nvPicPr>
          <p:cNvPr id="395" name="Immagine 17"/>
          <p:cNvPicPr/>
          <p:nvPr>
            <p:custDataLst>
              <p:tags r:id="rId4"/>
            </p:custDataLst>
          </p:nvPr>
        </p:nvPicPr>
        <p:blipFill>
          <a:blip r:embed="rId12"/>
          <a:srcRect t="-3" b="50924"/>
          <a:stretch/>
        </p:blipFill>
        <p:spPr>
          <a:xfrm>
            <a:off x="1389240" y="1015920"/>
            <a:ext cx="1738080" cy="3277800"/>
          </a:xfrm>
          <a:prstGeom prst="rect">
            <a:avLst/>
          </a:prstGeom>
          <a:ln w="0">
            <a:noFill/>
          </a:ln>
        </p:spPr>
      </p:pic>
      <p:sp>
        <p:nvSpPr>
          <p:cNvPr id="396" name="CustomShape 3"/>
          <p:cNvSpPr/>
          <p:nvPr>
            <p:custDataLst>
              <p:tags r:id="rId5"/>
            </p:custDataLst>
          </p:nvPr>
        </p:nvSpPr>
        <p:spPr>
          <a:xfrm>
            <a:off x="549000" y="4254840"/>
            <a:ext cx="3251880" cy="930240"/>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fr-FR" sz="4800" b="1" strike="noStrike">
                <a:solidFill>
                  <a:srgbClr val="FFFFFF"/>
                </a:solidFill>
                <a:latin typeface="Arial"/>
              </a:rPr>
              <a:t>CROIRE</a:t>
            </a:r>
          </a:p>
        </p:txBody>
      </p:sp>
      <p:pic>
        <p:nvPicPr>
          <p:cNvPr id="397" name="Immagine 13"/>
          <p:cNvPicPr/>
          <p:nvPr>
            <p:custDataLst>
              <p:tags r:id="rId6"/>
            </p:custDataLst>
          </p:nvPr>
        </p:nvPicPr>
        <p:blipFill>
          <a:blip r:embed="rId13"/>
          <a:srcRect l="-87" r="87" b="22471"/>
          <a:stretch/>
        </p:blipFill>
        <p:spPr>
          <a:xfrm>
            <a:off x="9147600" y="1464120"/>
            <a:ext cx="1776960" cy="2843640"/>
          </a:xfrm>
          <a:prstGeom prst="rect">
            <a:avLst/>
          </a:prstGeom>
          <a:ln w="0">
            <a:noFill/>
          </a:ln>
        </p:spPr>
      </p:pic>
      <p:sp>
        <p:nvSpPr>
          <p:cNvPr id="398" name="CustomShape 4"/>
          <p:cNvSpPr/>
          <p:nvPr>
            <p:custDataLst>
              <p:tags r:id="rId7"/>
            </p:custDataLst>
          </p:nvPr>
        </p:nvSpPr>
        <p:spPr>
          <a:xfrm>
            <a:off x="9073079" y="4252545"/>
            <a:ext cx="2307683" cy="934831"/>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fr-FR" sz="4800" b="1" strike="noStrike">
                <a:solidFill>
                  <a:srgbClr val="FFFFFF"/>
                </a:solidFill>
                <a:latin typeface="Arial"/>
              </a:rPr>
              <a:t>AGIR</a:t>
            </a:r>
          </a:p>
        </p:txBody>
      </p:sp>
      <p:sp>
        <p:nvSpPr>
          <p:cNvPr id="399" name="CustomShape 5"/>
          <p:cNvSpPr/>
          <p:nvPr>
            <p:custDataLst>
              <p:tags r:id="rId8"/>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custDataLst>
              <p:tags r:id="rId1"/>
            </p:custDataLst>
          </p:nvPr>
        </p:nvSpPr>
        <p:spPr>
          <a:xfrm>
            <a:off x="0" y="0"/>
            <a:ext cx="12191760" cy="48888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COMMENT FONCTIONNE LA DÉSINFORMATION? – </a:t>
            </a:r>
            <a:r>
              <a:rPr lang="fr-FR" sz="1800" b="1" strike="noStrike" dirty="0">
                <a:solidFill>
                  <a:srgbClr val="FFFFFF"/>
                </a:solidFill>
                <a:latin typeface="Arial"/>
              </a:rPr>
              <a:t>PROCESSUS DE DÉSINFORMATION II – VALEURS EUROPÉENNES</a:t>
            </a:r>
          </a:p>
        </p:txBody>
      </p:sp>
      <p:grpSp>
        <p:nvGrpSpPr>
          <p:cNvPr id="401" name="Group 2"/>
          <p:cNvGrpSpPr/>
          <p:nvPr>
            <p:custDataLst>
              <p:tags r:id="rId2"/>
            </p:custDataLst>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2"/>
            <a:stretch/>
          </p:blipFill>
          <p:spPr>
            <a:xfrm>
              <a:off x="2523240" y="4162680"/>
              <a:ext cx="759600" cy="574920"/>
            </a:xfrm>
            <a:prstGeom prst="rect">
              <a:avLst/>
            </a:prstGeom>
            <a:ln w="0">
              <a:noFill/>
            </a:ln>
          </p:spPr>
        </p:pic>
      </p:grpSp>
      <p:grpSp>
        <p:nvGrpSpPr>
          <p:cNvPr id="404" name="Group 4"/>
          <p:cNvGrpSpPr/>
          <p:nvPr>
            <p:custDataLst>
              <p:tags r:id="rId3"/>
            </p:custDataLst>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33"/>
            <a:stretch/>
          </p:blipFill>
          <p:spPr>
            <a:xfrm rot="842400">
              <a:off x="5727240" y="1351800"/>
              <a:ext cx="636840" cy="849960"/>
            </a:xfrm>
            <a:prstGeom prst="rect">
              <a:avLst/>
            </a:prstGeom>
            <a:ln w="0">
              <a:noFill/>
            </a:ln>
          </p:spPr>
        </p:pic>
      </p:grpSp>
      <p:grpSp>
        <p:nvGrpSpPr>
          <p:cNvPr id="407" name="Group 6"/>
          <p:cNvGrpSpPr/>
          <p:nvPr>
            <p:custDataLst>
              <p:tags r:id="rId4"/>
            </p:custDataLst>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34"/>
            <a:stretch/>
          </p:blipFill>
          <p:spPr>
            <a:xfrm>
              <a:off x="6773760" y="5131080"/>
              <a:ext cx="839160" cy="1005480"/>
            </a:xfrm>
            <a:prstGeom prst="rect">
              <a:avLst/>
            </a:prstGeom>
            <a:ln w="0">
              <a:noFill/>
            </a:ln>
          </p:spPr>
        </p:pic>
      </p:grpSp>
      <p:grpSp>
        <p:nvGrpSpPr>
          <p:cNvPr id="410" name="Group 8"/>
          <p:cNvGrpSpPr/>
          <p:nvPr>
            <p:custDataLst>
              <p:tags r:id="rId5"/>
            </p:custDataLst>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35"/>
            <a:stretch/>
          </p:blipFill>
          <p:spPr>
            <a:xfrm>
              <a:off x="3342960" y="1799280"/>
              <a:ext cx="833040" cy="744120"/>
            </a:xfrm>
            <a:prstGeom prst="rect">
              <a:avLst/>
            </a:prstGeom>
            <a:ln w="0">
              <a:noFill/>
            </a:ln>
          </p:spPr>
        </p:pic>
      </p:grpSp>
      <p:grpSp>
        <p:nvGrpSpPr>
          <p:cNvPr id="413" name="Group 10"/>
          <p:cNvGrpSpPr/>
          <p:nvPr>
            <p:custDataLst>
              <p:tags r:id="rId6"/>
            </p:custDataLst>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36"/>
            <a:stretch/>
          </p:blipFill>
          <p:spPr>
            <a:xfrm>
              <a:off x="4404960" y="5298840"/>
              <a:ext cx="666720" cy="718560"/>
            </a:xfrm>
            <a:prstGeom prst="rect">
              <a:avLst/>
            </a:prstGeom>
            <a:ln w="0">
              <a:noFill/>
            </a:ln>
          </p:spPr>
        </p:pic>
      </p:grpSp>
      <p:grpSp>
        <p:nvGrpSpPr>
          <p:cNvPr id="416" name="Group 12"/>
          <p:cNvGrpSpPr/>
          <p:nvPr>
            <p:custDataLst>
              <p:tags r:id="rId7"/>
            </p:custDataLst>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37"/>
            <a:stretch/>
          </p:blipFill>
          <p:spPr>
            <a:xfrm>
              <a:off x="8040960" y="1954440"/>
              <a:ext cx="654480" cy="650160"/>
            </a:xfrm>
            <a:prstGeom prst="rect">
              <a:avLst/>
            </a:prstGeom>
            <a:ln w="0">
              <a:noFill/>
            </a:ln>
          </p:spPr>
        </p:pic>
      </p:grpSp>
      <p:grpSp>
        <p:nvGrpSpPr>
          <p:cNvPr id="419" name="Group 14"/>
          <p:cNvGrpSpPr/>
          <p:nvPr>
            <p:custDataLst>
              <p:tags r:id="rId8"/>
            </p:custDataLst>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38"/>
            <a:stretch/>
          </p:blipFill>
          <p:spPr>
            <a:xfrm>
              <a:off x="8917560" y="3825360"/>
              <a:ext cx="744120" cy="730080"/>
            </a:xfrm>
            <a:prstGeom prst="rect">
              <a:avLst/>
            </a:prstGeom>
            <a:ln w="0">
              <a:noFill/>
            </a:ln>
          </p:spPr>
        </p:pic>
      </p:grpSp>
      <p:sp>
        <p:nvSpPr>
          <p:cNvPr id="422" name="Line 16"/>
          <p:cNvSpPr/>
          <p:nvPr>
            <p:custDataLst>
              <p:tags r:id="rId9"/>
            </p:custDataLst>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custDataLst>
              <p:tags r:id="rId10"/>
            </p:custDataLst>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custDataLst>
              <p:tags r:id="rId11"/>
            </p:custDataLst>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custDataLst>
              <p:tags r:id="rId12"/>
            </p:custDataLst>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custDataLst>
              <p:tags r:id="rId13"/>
            </p:custDataLst>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custDataLst>
              <p:tags r:id="rId14"/>
            </p:custDataLst>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custDataLst>
              <p:tags r:id="rId15"/>
            </p:custDataLst>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custDataLst>
              <p:tags r:id="rId16"/>
            </p:custDataLst>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custDataLst>
              <p:tags r:id="rId17"/>
            </p:custDataLst>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custDataLst>
              <p:tags r:id="rId18"/>
            </p:custDataLst>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custDataLst>
              <p:tags r:id="rId19"/>
            </p:custDataLst>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custDataLst>
              <p:tags r:id="rId20"/>
            </p:custDataLst>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custDataLst>
              <p:tags r:id="rId21"/>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2</a:t>
            </a:r>
          </a:p>
        </p:txBody>
      </p:sp>
      <p:sp>
        <p:nvSpPr>
          <p:cNvPr id="435" name="Line 29"/>
          <p:cNvSpPr/>
          <p:nvPr>
            <p:custDataLst>
              <p:tags r:id="rId22"/>
            </p:custDataLst>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custDataLst>
              <p:tags r:id="rId23"/>
            </p:custDataLst>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custDataLst>
              <p:tags r:id="rId24"/>
            </p:custDataLst>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custDataLst>
              <p:tags r:id="rId25"/>
            </p:custDataLst>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custDataLst>
              <p:tags r:id="rId26"/>
            </p:custDataLst>
          </p:nvPr>
        </p:nvGrpSpPr>
        <p:grpSpPr>
          <a:xfrm>
            <a:off x="5032696" y="2797560"/>
            <a:ext cx="2126009" cy="1937520"/>
            <a:chOff x="5032696" y="2797560"/>
            <a:chExt cx="2126009"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fr-FR" sz="1700" b="1" strike="noStrike">
                  <a:solidFill>
                    <a:srgbClr val="FF5D00"/>
                  </a:solidFill>
                  <a:latin typeface="Arial"/>
                </a:rPr>
                <a:t>UNIE DANS</a:t>
              </a:r>
            </a:p>
            <a:p>
              <a:pPr algn="ctr">
                <a:lnSpc>
                  <a:spcPts val="1760"/>
                </a:lnSpc>
              </a:pPr>
              <a:r>
                <a:rPr lang="fr-FR" sz="1700" b="1" strike="noStrike">
                  <a:solidFill>
                    <a:srgbClr val="FF5D00"/>
                  </a:solidFill>
                  <a:latin typeface="Arial"/>
                </a:rPr>
                <a:t>LA DIVERSITÉ</a:t>
              </a:r>
            </a:p>
          </p:txBody>
        </p:sp>
        <p:pic>
          <p:nvPicPr>
            <p:cNvPr id="442" name="Graphic 58"/>
            <p:cNvPicPr/>
            <p:nvPr/>
          </p:nvPicPr>
          <p:blipFill>
            <a:blip r:embed="rId39"/>
            <a:stretch/>
          </p:blipFill>
          <p:spPr>
            <a:xfrm>
              <a:off x="5670720" y="3040560"/>
              <a:ext cx="850680" cy="545760"/>
            </a:xfrm>
            <a:prstGeom prst="rect">
              <a:avLst/>
            </a:prstGeom>
            <a:ln w="0">
              <a:noFill/>
            </a:ln>
          </p:spPr>
        </p:pic>
        <p:sp>
          <p:nvSpPr>
            <p:cNvPr id="443" name="CustomShape 36"/>
            <p:cNvSpPr/>
            <p:nvPr/>
          </p:nvSpPr>
          <p:spPr>
            <a:xfrm>
              <a:off x="5032696" y="3623760"/>
              <a:ext cx="2126009" cy="27554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fr-FR" sz="1200" b="1" strike="noStrike" dirty="0">
                  <a:solidFill>
                    <a:srgbClr val="FFFFFF"/>
                  </a:solidFill>
                  <a:latin typeface="Arial"/>
                </a:rPr>
                <a:t>VALEURS EUROPÉENNES</a:t>
              </a:r>
            </a:p>
          </p:txBody>
        </p:sp>
      </p:grpSp>
      <p:sp>
        <p:nvSpPr>
          <p:cNvPr id="444" name="CustomShape 37"/>
          <p:cNvSpPr/>
          <p:nvPr>
            <p:custDataLst>
              <p:tags r:id="rId27"/>
            </p:custDataLst>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custDataLst>
              <p:tags r:id="rId28"/>
            </p:custDataLst>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custDataLst>
              <p:tags r:id="rId29"/>
            </p:custDataLst>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custDataLst>
              <p:tags r:id="rId1"/>
            </p:custDataLst>
          </p:nvPr>
        </p:nvSpPr>
        <p:spPr>
          <a:xfrm>
            <a:off x="0" y="0"/>
            <a:ext cx="12191760" cy="48888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COMMENT FONCTIONNE LA DÉSINFORMATION? – </a:t>
            </a:r>
            <a:r>
              <a:rPr lang="fr-FR" sz="1800" b="1" strike="noStrike" dirty="0">
                <a:solidFill>
                  <a:srgbClr val="FFFFFF"/>
                </a:solidFill>
                <a:latin typeface="Arial"/>
              </a:rPr>
              <a:t>PROCESSUS DE DÉSINFORMATION II – VALEURS EUROPÉENNES</a:t>
            </a:r>
          </a:p>
        </p:txBody>
      </p:sp>
      <p:grpSp>
        <p:nvGrpSpPr>
          <p:cNvPr id="448" name="Group 2"/>
          <p:cNvGrpSpPr/>
          <p:nvPr>
            <p:custDataLst>
              <p:tags r:id="rId2"/>
            </p:custDataLst>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6"/>
            <a:stretch/>
          </p:blipFill>
          <p:spPr>
            <a:xfrm>
              <a:off x="2523240" y="4162680"/>
              <a:ext cx="759600" cy="574920"/>
            </a:xfrm>
            <a:prstGeom prst="rect">
              <a:avLst/>
            </a:prstGeom>
            <a:ln w="0">
              <a:noFill/>
            </a:ln>
          </p:spPr>
        </p:pic>
      </p:grpSp>
      <p:grpSp>
        <p:nvGrpSpPr>
          <p:cNvPr id="451" name="Group 4"/>
          <p:cNvGrpSpPr/>
          <p:nvPr>
            <p:custDataLst>
              <p:tags r:id="rId3"/>
            </p:custDataLst>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37"/>
            <a:stretch/>
          </p:blipFill>
          <p:spPr>
            <a:xfrm rot="842400">
              <a:off x="5727240" y="1351800"/>
              <a:ext cx="636840" cy="849960"/>
            </a:xfrm>
            <a:prstGeom prst="rect">
              <a:avLst/>
            </a:prstGeom>
            <a:ln w="0">
              <a:noFill/>
            </a:ln>
          </p:spPr>
        </p:pic>
      </p:grpSp>
      <p:grpSp>
        <p:nvGrpSpPr>
          <p:cNvPr id="454" name="Group 6"/>
          <p:cNvGrpSpPr/>
          <p:nvPr>
            <p:custDataLst>
              <p:tags r:id="rId4"/>
            </p:custDataLst>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38"/>
            <a:stretch/>
          </p:blipFill>
          <p:spPr>
            <a:xfrm>
              <a:off x="6773760" y="5131080"/>
              <a:ext cx="839160" cy="1005480"/>
            </a:xfrm>
            <a:prstGeom prst="rect">
              <a:avLst/>
            </a:prstGeom>
            <a:ln w="0">
              <a:noFill/>
            </a:ln>
          </p:spPr>
        </p:pic>
      </p:grpSp>
      <p:grpSp>
        <p:nvGrpSpPr>
          <p:cNvPr id="457" name="Group 8"/>
          <p:cNvGrpSpPr/>
          <p:nvPr>
            <p:custDataLst>
              <p:tags r:id="rId5"/>
            </p:custDataLst>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39"/>
            <a:stretch/>
          </p:blipFill>
          <p:spPr>
            <a:xfrm>
              <a:off x="3342960" y="1799280"/>
              <a:ext cx="833040" cy="744120"/>
            </a:xfrm>
            <a:prstGeom prst="rect">
              <a:avLst/>
            </a:prstGeom>
            <a:ln w="0">
              <a:noFill/>
            </a:ln>
          </p:spPr>
        </p:pic>
      </p:grpSp>
      <p:grpSp>
        <p:nvGrpSpPr>
          <p:cNvPr id="460" name="Group 10"/>
          <p:cNvGrpSpPr/>
          <p:nvPr>
            <p:custDataLst>
              <p:tags r:id="rId6"/>
            </p:custDataLst>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40"/>
            <a:stretch/>
          </p:blipFill>
          <p:spPr>
            <a:xfrm>
              <a:off x="4404960" y="5298840"/>
              <a:ext cx="666720" cy="718560"/>
            </a:xfrm>
            <a:prstGeom prst="rect">
              <a:avLst/>
            </a:prstGeom>
            <a:ln w="0">
              <a:noFill/>
            </a:ln>
          </p:spPr>
        </p:pic>
      </p:grpSp>
      <p:grpSp>
        <p:nvGrpSpPr>
          <p:cNvPr id="463" name="Group 12"/>
          <p:cNvGrpSpPr/>
          <p:nvPr>
            <p:custDataLst>
              <p:tags r:id="rId7"/>
            </p:custDataLst>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41"/>
            <a:stretch/>
          </p:blipFill>
          <p:spPr>
            <a:xfrm>
              <a:off x="8040960" y="1954440"/>
              <a:ext cx="654480" cy="650160"/>
            </a:xfrm>
            <a:prstGeom prst="rect">
              <a:avLst/>
            </a:prstGeom>
            <a:ln w="0">
              <a:noFill/>
            </a:ln>
          </p:spPr>
        </p:pic>
      </p:grpSp>
      <p:grpSp>
        <p:nvGrpSpPr>
          <p:cNvPr id="466" name="Group 14"/>
          <p:cNvGrpSpPr/>
          <p:nvPr>
            <p:custDataLst>
              <p:tags r:id="rId8"/>
            </p:custDataLst>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42"/>
            <a:stretch/>
          </p:blipFill>
          <p:spPr>
            <a:xfrm>
              <a:off x="8917560" y="3825360"/>
              <a:ext cx="744120" cy="730080"/>
            </a:xfrm>
            <a:prstGeom prst="rect">
              <a:avLst/>
            </a:prstGeom>
            <a:ln w="0">
              <a:noFill/>
            </a:ln>
          </p:spPr>
        </p:pic>
      </p:grpSp>
      <p:sp>
        <p:nvSpPr>
          <p:cNvPr id="469" name="Line 16"/>
          <p:cNvSpPr/>
          <p:nvPr>
            <p:custDataLst>
              <p:tags r:id="rId9"/>
            </p:custDataLst>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custDataLst>
              <p:tags r:id="rId10"/>
            </p:custDataLst>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custDataLst>
              <p:tags r:id="rId11"/>
            </p:custDataLst>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custDataLst>
              <p:tags r:id="rId12"/>
            </p:custDataLst>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custDataLst>
              <p:tags r:id="rId13"/>
            </p:custDataLst>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custDataLst>
              <p:tags r:id="rId14"/>
            </p:custDataLst>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custDataLst>
              <p:tags r:id="rId15"/>
            </p:custDataLst>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custDataLst>
              <p:tags r:id="rId16"/>
            </p:custDataLst>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custDataLst>
              <p:tags r:id="rId17"/>
            </p:custDataLst>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custDataLst>
              <p:tags r:id="rId18"/>
            </p:custDataLst>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custDataLst>
              <p:tags r:id="rId19"/>
            </p:custDataLst>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custDataLst>
              <p:tags r:id="rId20"/>
            </p:custDataLst>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custDataLst>
              <p:tags r:id="rId21"/>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2</a:t>
            </a:r>
          </a:p>
        </p:txBody>
      </p:sp>
      <p:sp>
        <p:nvSpPr>
          <p:cNvPr id="482" name="Line 29"/>
          <p:cNvSpPr/>
          <p:nvPr>
            <p:custDataLst>
              <p:tags r:id="rId22"/>
            </p:custDataLst>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custDataLst>
              <p:tags r:id="rId23"/>
            </p:custDataLst>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custDataLst>
              <p:tags r:id="rId24"/>
            </p:custDataLst>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custDataLst>
              <p:tags r:id="rId25"/>
            </p:custDataLst>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custDataLst>
              <p:tags r:id="rId26"/>
            </p:custDataLst>
          </p:nvPr>
        </p:nvGrpSpPr>
        <p:grpSpPr>
          <a:xfrm>
            <a:off x="5032696" y="2797560"/>
            <a:ext cx="2126009" cy="1937520"/>
            <a:chOff x="5032696" y="2797560"/>
            <a:chExt cx="2126009"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fr-FR" sz="1700" b="1" strike="noStrike">
                  <a:solidFill>
                    <a:srgbClr val="FF5D00"/>
                  </a:solidFill>
                  <a:latin typeface="Arial"/>
                </a:rPr>
                <a:t>UNIE DANS</a:t>
              </a:r>
            </a:p>
            <a:p>
              <a:pPr algn="ctr">
                <a:lnSpc>
                  <a:spcPts val="1760"/>
                </a:lnSpc>
              </a:pPr>
              <a:r>
                <a:rPr lang="fr-FR" sz="1700" b="1" strike="noStrike">
                  <a:solidFill>
                    <a:srgbClr val="FF5D00"/>
                  </a:solidFill>
                  <a:latin typeface="Arial"/>
                </a:rPr>
                <a:t>LA DIVERSITÉ</a:t>
              </a:r>
            </a:p>
          </p:txBody>
        </p:sp>
        <p:pic>
          <p:nvPicPr>
            <p:cNvPr id="489" name="Graphic 58"/>
            <p:cNvPicPr/>
            <p:nvPr/>
          </p:nvPicPr>
          <p:blipFill>
            <a:blip r:embed="rId43"/>
            <a:stretch/>
          </p:blipFill>
          <p:spPr>
            <a:xfrm>
              <a:off x="5670720" y="3040560"/>
              <a:ext cx="850680" cy="545760"/>
            </a:xfrm>
            <a:prstGeom prst="rect">
              <a:avLst/>
            </a:prstGeom>
            <a:ln w="0">
              <a:noFill/>
            </a:ln>
          </p:spPr>
        </p:pic>
        <p:sp>
          <p:nvSpPr>
            <p:cNvPr id="490" name="CustomShape 36"/>
            <p:cNvSpPr/>
            <p:nvPr/>
          </p:nvSpPr>
          <p:spPr>
            <a:xfrm>
              <a:off x="5032696" y="3623760"/>
              <a:ext cx="2126009" cy="27554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fr-FR" sz="1200" b="1" strike="noStrike" dirty="0">
                  <a:solidFill>
                    <a:srgbClr val="FFFFFF"/>
                  </a:solidFill>
                  <a:latin typeface="Arial"/>
                </a:rPr>
                <a:t>VALEURS EUROPÉENNES</a:t>
              </a:r>
            </a:p>
          </p:txBody>
        </p:sp>
      </p:grpSp>
      <p:sp>
        <p:nvSpPr>
          <p:cNvPr id="491" name="CustomShape 37"/>
          <p:cNvSpPr/>
          <p:nvPr>
            <p:custDataLst>
              <p:tags r:id="rId27"/>
            </p:custDataLst>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custDataLst>
              <p:tags r:id="rId28"/>
            </p:custDataLst>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custDataLst>
              <p:tags r:id="rId29"/>
            </p:custDataLst>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custDataLst>
              <p:tags r:id="rId30"/>
            </p:custDataLst>
          </p:nvPr>
        </p:nvPicPr>
        <p:blipFill>
          <a:blip r:embed="rId44"/>
          <a:stretch/>
        </p:blipFill>
        <p:spPr>
          <a:xfrm>
            <a:off x="8061480" y="1110960"/>
            <a:ext cx="585360" cy="853200"/>
          </a:xfrm>
          <a:prstGeom prst="rect">
            <a:avLst/>
          </a:prstGeom>
          <a:ln w="0">
            <a:noFill/>
          </a:ln>
        </p:spPr>
      </p:pic>
      <p:pic>
        <p:nvPicPr>
          <p:cNvPr id="495" name="Immagine 50"/>
          <p:cNvPicPr/>
          <p:nvPr>
            <p:custDataLst>
              <p:tags r:id="rId31"/>
            </p:custDataLst>
          </p:nvPr>
        </p:nvPicPr>
        <p:blipFill>
          <a:blip r:embed="rId44"/>
          <a:stretch/>
        </p:blipFill>
        <p:spPr>
          <a:xfrm>
            <a:off x="8968680" y="2936520"/>
            <a:ext cx="585360" cy="853200"/>
          </a:xfrm>
          <a:prstGeom prst="rect">
            <a:avLst/>
          </a:prstGeom>
          <a:ln w="0">
            <a:noFill/>
          </a:ln>
        </p:spPr>
      </p:pic>
      <p:sp>
        <p:nvSpPr>
          <p:cNvPr id="496" name="CustomShape 40"/>
          <p:cNvSpPr/>
          <p:nvPr>
            <p:custDataLst>
              <p:tags r:id="rId32"/>
            </p:custDataLst>
          </p:nvPr>
        </p:nvSpPr>
        <p:spPr>
          <a:xfrm>
            <a:off x="9132840" y="1397520"/>
            <a:ext cx="2458938" cy="1179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fr-FR" sz="2000" b="1" strike="noStrike" dirty="0">
                <a:solidFill>
                  <a:srgbClr val="FFFFFF"/>
                </a:solidFill>
                <a:latin typeface="Arial"/>
              </a:rPr>
              <a:t>La méfiance et la suspicion</a:t>
            </a:r>
          </a:p>
          <a:p>
            <a:pPr>
              <a:lnSpc>
                <a:spcPts val="2001"/>
              </a:lnSpc>
            </a:pPr>
            <a:r>
              <a:rPr lang="fr-FR" sz="2000" b="1" strike="noStrike" dirty="0">
                <a:solidFill>
                  <a:srgbClr val="FFFFFF"/>
                </a:solidFill>
                <a:latin typeface="Arial"/>
              </a:rPr>
              <a:t>gagnent du terrain</a:t>
            </a:r>
          </a:p>
        </p:txBody>
      </p:sp>
      <p:sp>
        <p:nvSpPr>
          <p:cNvPr id="497" name="CustomShape 41"/>
          <p:cNvSpPr/>
          <p:nvPr>
            <p:custDataLst>
              <p:tags r:id="rId33"/>
            </p:custDataLst>
          </p:nvPr>
        </p:nvSpPr>
        <p:spPr>
          <a:xfrm>
            <a:off x="409380" y="2923740"/>
            <a:ext cx="4241880" cy="94320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fr-FR" sz="2000" b="1" strike="noStrike" dirty="0">
                <a:solidFill>
                  <a:srgbClr val="FFFFFF"/>
                </a:solidFill>
                <a:latin typeface="Arial"/>
              </a:rPr>
              <a:t>La confiance dans des valeurs telles que la démocratie et l’égalité s’effrite lentement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custDataLst>
              <p:tags r:id="rId1"/>
            </p:custDataLst>
          </p:nvPr>
        </p:nvSpPr>
        <p:spPr>
          <a:xfrm>
            <a:off x="0" y="0"/>
            <a:ext cx="12191760" cy="49140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COMMENT FONCTIONNE LA DÉSINFORMATION? – </a:t>
            </a:r>
            <a:r>
              <a:rPr lang="fr-FR" sz="1800" b="1" strike="noStrike" dirty="0">
                <a:solidFill>
                  <a:srgbClr val="FFFFFF"/>
                </a:solidFill>
                <a:latin typeface="Arial"/>
              </a:rPr>
              <a:t>PROCESSUS DE DÉSINFORMATION II – VALEURS EUROPÉENNES</a:t>
            </a:r>
          </a:p>
        </p:txBody>
      </p:sp>
      <p:sp>
        <p:nvSpPr>
          <p:cNvPr id="499" name="CustomShape 2"/>
          <p:cNvSpPr/>
          <p:nvPr>
            <p:custDataLst>
              <p:tags r:id="rId2"/>
            </p:custDataLst>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fr-FR" sz="1400" b="1" strike="noStrike" dirty="0">
                <a:solidFill>
                  <a:srgbClr val="FFFFFF"/>
                </a:solidFill>
                <a:latin typeface="Arial"/>
              </a:rPr>
              <a:t>RENFORCEMENT DES VALEURS </a:t>
            </a:r>
          </a:p>
          <a:p>
            <a:pPr algn="ctr">
              <a:lnSpc>
                <a:spcPct val="100000"/>
              </a:lnSpc>
            </a:pPr>
            <a:r>
              <a:rPr lang="fr-FR" sz="1400" b="1" strike="noStrike" dirty="0">
                <a:solidFill>
                  <a:srgbClr val="FFFFFF"/>
                </a:solidFill>
                <a:latin typeface="Arial"/>
              </a:rPr>
              <a:t>ANTI-EUROPÉENNES</a:t>
            </a:r>
          </a:p>
        </p:txBody>
      </p:sp>
      <p:sp>
        <p:nvSpPr>
          <p:cNvPr id="500" name="CustomShape 3"/>
          <p:cNvSpPr/>
          <p:nvPr>
            <p:custDataLst>
              <p:tags r:id="rId3"/>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2</a:t>
            </a:r>
          </a:p>
        </p:txBody>
      </p:sp>
      <p:grpSp>
        <p:nvGrpSpPr>
          <p:cNvPr id="501" name="Group 4"/>
          <p:cNvGrpSpPr/>
          <p:nvPr>
            <p:custDataLst>
              <p:tags r:id="rId4"/>
            </p:custDataLst>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fr-FR" sz="1700" b="1" strike="noStrike">
                  <a:solidFill>
                    <a:srgbClr val="FF5D00"/>
                  </a:solidFill>
                  <a:latin typeface="Arial"/>
                </a:rPr>
                <a:t>UNIE DANS</a:t>
              </a:r>
            </a:p>
            <a:p>
              <a:pPr algn="ctr">
                <a:lnSpc>
                  <a:spcPts val="1760"/>
                </a:lnSpc>
              </a:pPr>
              <a:r>
                <a:rPr lang="fr-FR" sz="1700" b="1" strike="noStrike">
                  <a:solidFill>
                    <a:srgbClr val="FF5D00"/>
                  </a:solidFill>
                  <a:latin typeface="Arial"/>
                </a:rPr>
                <a:t>LA DIVERSITÉ</a:t>
              </a:r>
            </a:p>
          </p:txBody>
        </p:sp>
        <p:pic>
          <p:nvPicPr>
            <p:cNvPr id="504" name="Graphic 58"/>
            <p:cNvPicPr/>
            <p:nvPr/>
          </p:nvPicPr>
          <p:blipFill>
            <a:blip r:embed="rId8"/>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fr-FR" sz="1400" b="1" strike="noStrike">
                  <a:solidFill>
                    <a:srgbClr val="FFFFFF"/>
                  </a:solidFill>
                  <a:latin typeface="Arial"/>
                </a:rPr>
                <a:t>VALEURS EUROPÉENNES</a:t>
              </a:r>
            </a:p>
          </p:txBody>
        </p:sp>
      </p:grpSp>
      <p:sp>
        <p:nvSpPr>
          <p:cNvPr id="506" name="CustomShape 8"/>
          <p:cNvSpPr/>
          <p:nvPr>
            <p:custDataLst>
              <p:tags r:id="rId5"/>
            </p:custDataLst>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fr-FR" sz="1400" b="1" strike="noStrike" dirty="0">
                <a:solidFill>
                  <a:srgbClr val="FFFFFF"/>
                </a:solidFill>
                <a:latin typeface="Arial"/>
              </a:rPr>
              <a:t>RÈGNE DE LA CONFUSION ET DE L’INDÉCISION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custDataLst>
              <p:tags r:id="rId1"/>
            </p:custDataLst>
          </p:nvPr>
        </p:nvSpPr>
        <p:spPr>
          <a:xfrm>
            <a:off x="0" y="0"/>
            <a:ext cx="12191760" cy="49140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COMMENT FONCTIONNE LA DÉSINFORMATION? – </a:t>
            </a:r>
            <a:r>
              <a:rPr lang="fr-FR" sz="1800" b="1" strike="noStrike" dirty="0">
                <a:solidFill>
                  <a:srgbClr val="FFFFFF"/>
                </a:solidFill>
                <a:latin typeface="Arial"/>
              </a:rPr>
              <a:t>PROCESSUS DE DÉSINFORMATION II – CONTRE L’UE: LA CHAÎNE RUSSIA TODAY</a:t>
            </a:r>
          </a:p>
        </p:txBody>
      </p:sp>
      <p:sp>
        <p:nvSpPr>
          <p:cNvPr id="508" name="CustomShape 2"/>
          <p:cNvSpPr/>
          <p:nvPr>
            <p:custDataLst>
              <p:tags r:id="rId2"/>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2</a:t>
            </a:r>
          </a:p>
        </p:txBody>
      </p:sp>
      <p:pic>
        <p:nvPicPr>
          <p:cNvPr id="509" name="Picture Placeholder 2"/>
          <p:cNvPicPr/>
          <p:nvPr>
            <p:custDataLst>
              <p:tags r:id="rId3"/>
            </p:custDataLst>
          </p:nvPr>
        </p:nvPicPr>
        <p:blipFill>
          <a:blip r:embed="rId7"/>
          <a:srcRect t="10041" b="10041"/>
          <a:stretch/>
        </p:blipFill>
        <p:spPr>
          <a:xfrm>
            <a:off x="407880" y="1617840"/>
            <a:ext cx="6548760" cy="4357440"/>
          </a:xfrm>
          <a:prstGeom prst="rect">
            <a:avLst/>
          </a:prstGeom>
          <a:ln w="0">
            <a:noFill/>
          </a:ln>
        </p:spPr>
      </p:pic>
      <p:pic>
        <p:nvPicPr>
          <p:cNvPr id="510" name="Picture 6"/>
          <p:cNvPicPr/>
          <p:nvPr>
            <p:custDataLst>
              <p:tags r:id="rId4"/>
            </p:custDataLst>
          </p:nvPr>
        </p:nvPicPr>
        <p:blipFill>
          <a:blip r:embed="rId8"/>
          <a:stretch/>
        </p:blipFill>
        <p:spPr>
          <a:xfrm>
            <a:off x="5928480" y="603000"/>
            <a:ext cx="4383360" cy="590652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custDataLst>
              <p:tags r:id="rId1"/>
            </p:custDataLst>
          </p:nvPr>
        </p:nvSpPr>
        <p:spPr>
          <a:xfrm>
            <a:off x="0" y="0"/>
            <a:ext cx="12191760" cy="49140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COMMENT FONCTIONNE LA DÉSINFORMATION? – </a:t>
            </a:r>
            <a:r>
              <a:rPr lang="fr-FR" sz="1800" b="1" strike="noStrike" dirty="0">
                <a:solidFill>
                  <a:srgbClr val="FFFFFF"/>
                </a:solidFill>
                <a:latin typeface="Arial"/>
              </a:rPr>
              <a:t>PROCESSUS DE DÉSINFORMATION II – VALEURS EUROPÉENNES</a:t>
            </a:r>
          </a:p>
        </p:txBody>
      </p:sp>
      <p:pic>
        <p:nvPicPr>
          <p:cNvPr id="512" name="Picture 2" descr=" The message that has been spread on social media"/>
          <p:cNvPicPr/>
          <p:nvPr>
            <p:custDataLst>
              <p:tags r:id="rId2"/>
            </p:custDataLst>
          </p:nvPr>
        </p:nvPicPr>
        <p:blipFill>
          <a:blip r:embed="rId9"/>
          <a:stretch/>
        </p:blipFill>
        <p:spPr>
          <a:xfrm>
            <a:off x="762480" y="1925280"/>
            <a:ext cx="2527200" cy="2210760"/>
          </a:xfrm>
          <a:prstGeom prst="rect">
            <a:avLst/>
          </a:prstGeom>
          <a:ln w="85725" cap="rnd">
            <a:solidFill>
              <a:srgbClr val="FF5D00"/>
            </a:solidFill>
            <a:round/>
          </a:ln>
        </p:spPr>
      </p:pic>
      <p:pic>
        <p:nvPicPr>
          <p:cNvPr id="513" name="Picture 11"/>
          <p:cNvPicPr/>
          <p:nvPr>
            <p:custDataLst>
              <p:tags r:id="rId3"/>
            </p:custDataLst>
          </p:nvPr>
        </p:nvPicPr>
        <p:blipFill>
          <a:blip r:embed="rId10"/>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custDataLst>
              <p:tags r:id="rId4"/>
            </p:custDataLst>
          </p:nvPr>
        </p:nvPicPr>
        <p:blipFill>
          <a:blip r:embed="rId11"/>
          <a:stretch/>
        </p:blipFill>
        <p:spPr>
          <a:xfrm>
            <a:off x="9081360" y="1925280"/>
            <a:ext cx="2521080" cy="3055680"/>
          </a:xfrm>
          <a:prstGeom prst="rect">
            <a:avLst/>
          </a:prstGeom>
          <a:ln w="85725" cap="rnd">
            <a:solidFill>
              <a:srgbClr val="FF5D00"/>
            </a:solidFill>
            <a:round/>
          </a:ln>
        </p:spPr>
      </p:pic>
      <p:pic>
        <p:nvPicPr>
          <p:cNvPr id="515" name="Picture 1"/>
          <p:cNvPicPr/>
          <p:nvPr>
            <p:custDataLst>
              <p:tags r:id="rId5"/>
            </p:custDataLst>
          </p:nvPr>
        </p:nvPicPr>
        <p:blipFill>
          <a:blip r:embed="rId12"/>
          <a:stretch/>
        </p:blipFill>
        <p:spPr>
          <a:xfrm>
            <a:off x="6244560" y="1925280"/>
            <a:ext cx="2616840" cy="2641320"/>
          </a:xfrm>
          <a:prstGeom prst="rect">
            <a:avLst/>
          </a:prstGeom>
          <a:ln w="85725" cap="rnd">
            <a:solidFill>
              <a:srgbClr val="FF5D00"/>
            </a:solidFill>
            <a:round/>
          </a:ln>
        </p:spPr>
      </p:pic>
      <p:sp>
        <p:nvSpPr>
          <p:cNvPr id="516" name="CustomShape 2"/>
          <p:cNvSpPr/>
          <p:nvPr>
            <p:custDataLst>
              <p:tags r:id="rId6"/>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2</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a:solidFill>
                  <a:srgbClr val="FFFFFF"/>
                </a:solidFill>
                <a:latin typeface="Arial"/>
              </a:rPr>
              <a:t>COMMENT FONCTIONNE LA DÉSINFORMATION? – </a:t>
            </a:r>
            <a:r>
              <a:rPr lang="fr-FR" sz="1800" b="1" strike="noStrike">
                <a:solidFill>
                  <a:srgbClr val="FFFFFF"/>
                </a:solidFill>
                <a:latin typeface="Arial"/>
              </a:rPr>
              <a:t>LE RÔLE DES MÉDIAS SOCIAUX</a:t>
            </a:r>
          </a:p>
        </p:txBody>
      </p:sp>
      <p:pic>
        <p:nvPicPr>
          <p:cNvPr id="518" name="Immagine 5"/>
          <p:cNvPicPr/>
          <p:nvPr>
            <p:custDataLst>
              <p:tags r:id="rId2"/>
            </p:custDataLst>
          </p:nvPr>
        </p:nvPicPr>
        <p:blipFill>
          <a:blip r:embed="rId8"/>
          <a:stretch/>
        </p:blipFill>
        <p:spPr>
          <a:xfrm>
            <a:off x="4711320" y="740520"/>
            <a:ext cx="2946600" cy="5708880"/>
          </a:xfrm>
          <a:prstGeom prst="rect">
            <a:avLst/>
          </a:prstGeom>
          <a:ln w="0">
            <a:noFill/>
          </a:ln>
        </p:spPr>
      </p:pic>
      <p:pic>
        <p:nvPicPr>
          <p:cNvPr id="519" name="Picture 2" descr="TikTok video screenshot1"/>
          <p:cNvPicPr/>
          <p:nvPr>
            <p:custDataLst>
              <p:tags r:id="rId3"/>
            </p:custDataLst>
          </p:nvPr>
        </p:nvPicPr>
        <p:blipFill>
          <a:blip r:embed="rId9"/>
          <a:stretch/>
        </p:blipFill>
        <p:spPr>
          <a:xfrm>
            <a:off x="4802040" y="1768320"/>
            <a:ext cx="2574720" cy="3911040"/>
          </a:xfrm>
          <a:prstGeom prst="rect">
            <a:avLst/>
          </a:prstGeom>
          <a:ln w="0">
            <a:noFill/>
          </a:ln>
        </p:spPr>
      </p:pic>
      <p:sp>
        <p:nvSpPr>
          <p:cNvPr id="520" name="CustomShape 2"/>
          <p:cNvSpPr/>
          <p:nvPr>
            <p:custDataLst>
              <p:tags r:id="rId4"/>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2</a:t>
            </a:r>
          </a:p>
        </p:txBody>
      </p:sp>
      <p:sp>
        <p:nvSpPr>
          <p:cNvPr id="521" name="CustomShape 3"/>
          <p:cNvSpPr/>
          <p:nvPr>
            <p:custDataLst>
              <p:tags r:id="rId5"/>
            </p:custDataLst>
          </p:nvPr>
        </p:nvSpPr>
        <p:spPr>
          <a:xfrm>
            <a:off x="4063319" y="1473480"/>
            <a:ext cx="4321025"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fr-FR" sz="2000" b="1" strike="noStrike">
                <a:solidFill>
                  <a:srgbClr val="FFFFFF"/>
                </a:solidFill>
                <a:latin typeface="Arial"/>
              </a:rPr>
              <a:t>LE RÔLE DES MÉDIAS SOCIAUX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a:solidFill>
                  <a:srgbClr val="FFFFFF"/>
                </a:solidFill>
                <a:latin typeface="Arial"/>
              </a:rPr>
              <a:t>COMMENT FONCTIONNE LA DÉSINFORMATION? – </a:t>
            </a:r>
            <a:r>
              <a:rPr lang="fr-FR" sz="1800" b="1" strike="noStrike">
                <a:solidFill>
                  <a:srgbClr val="FFFFFF"/>
                </a:solidFill>
                <a:latin typeface="Arial"/>
              </a:rPr>
              <a:t>COMMENT LE CONTENU PEUT-IL ÊTRE MANIPULÉ? </a:t>
            </a:r>
          </a:p>
        </p:txBody>
      </p:sp>
      <p:sp>
        <p:nvSpPr>
          <p:cNvPr id="523" name="CustomShape 2"/>
          <p:cNvSpPr/>
          <p:nvPr>
            <p:custDataLst>
              <p:tags r:id="rId2"/>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2</a:t>
            </a:r>
          </a:p>
        </p:txBody>
      </p:sp>
      <p:pic>
        <p:nvPicPr>
          <p:cNvPr id="524" name="Picture 1">
            <a:hlinkClick r:id="" action="ppaction://media"/>
          </p:cNvPr>
          <p:cNvPicPr/>
          <p:nvPr>
            <a:videoFile r:link="rId4"/>
            <p:custDataLst>
              <p:tags r:id="rId5"/>
            </p:custDataLst>
            <p:extLst>
              <p:ext uri="{DAA4B4D4-6D71-4841-9C94-3DE7FCFB9230}">
                <p14:media xmlns:p14="http://schemas.microsoft.com/office/powerpoint/2010/main" r:embed="rId3"/>
              </p:ext>
            </p:extLst>
          </p:nvPr>
        </p:nvPicPr>
        <p:blipFill>
          <a:blip r:embed="rId8"/>
        </p:blipFill>
        <p:spPr>
          <a:xfrm>
            <a:off x="2666880" y="1500120"/>
            <a:ext cx="6857640" cy="38574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COMMENT FONCTIONNE LA DÉSINFORMATION? – </a:t>
            </a:r>
            <a:r>
              <a:rPr lang="fr-FR" sz="1800" b="1" strike="noStrike" dirty="0">
                <a:solidFill>
                  <a:srgbClr val="FFFFFF"/>
                </a:solidFill>
                <a:latin typeface="Arial"/>
              </a:rPr>
              <a:t>COMMENT LE CONTENU PEUT-IL ÊTRE MANIPULÉ? </a:t>
            </a:r>
          </a:p>
        </p:txBody>
      </p:sp>
      <p:pic>
        <p:nvPicPr>
          <p:cNvPr id="526" name="Elementi multimediali online 3" descr="How to make a propaganda video?"/>
          <p:cNvPicPr/>
          <p:nvPr>
            <p:custDataLst>
              <p:tags r:id="rId2"/>
            </p:custDataLst>
          </p:nvPr>
        </p:nvPicPr>
        <p:blipFill>
          <a:blip r:embed="rId7"/>
          <a:stretch/>
        </p:blipFill>
        <p:spPr>
          <a:xfrm>
            <a:off x="2734920" y="898560"/>
            <a:ext cx="6721560" cy="5041080"/>
          </a:xfrm>
          <a:prstGeom prst="rect">
            <a:avLst/>
          </a:prstGeom>
          <a:ln w="0">
            <a:noFill/>
          </a:ln>
        </p:spPr>
      </p:pic>
      <p:pic>
        <p:nvPicPr>
          <p:cNvPr id="527" name="Immagine 5"/>
          <p:cNvPicPr/>
          <p:nvPr>
            <p:custDataLst>
              <p:tags r:id="rId3"/>
            </p:custDataLst>
          </p:nvPr>
        </p:nvPicPr>
        <p:blipFill>
          <a:blip r:embed="rId8"/>
          <a:stretch/>
        </p:blipFill>
        <p:spPr>
          <a:xfrm rot="907800">
            <a:off x="7671240" y="802440"/>
            <a:ext cx="2835720" cy="860400"/>
          </a:xfrm>
          <a:prstGeom prst="rect">
            <a:avLst/>
          </a:prstGeom>
          <a:ln w="0">
            <a:noFill/>
          </a:ln>
        </p:spPr>
      </p:pic>
      <p:sp>
        <p:nvSpPr>
          <p:cNvPr id="528" name="CustomShape 2"/>
          <p:cNvSpPr/>
          <p:nvPr>
            <p:custDataLst>
              <p:tags r:id="rId4"/>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2</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QUELQUES EXEMPLES</a:t>
            </a:r>
          </a:p>
        </p:txBody>
      </p:sp>
      <p:pic>
        <p:nvPicPr>
          <p:cNvPr id="288" name="Immagine 3"/>
          <p:cNvPicPr/>
          <p:nvPr>
            <p:custDataLst>
              <p:tags r:id="rId2"/>
            </p:custDataLst>
          </p:nvPr>
        </p:nvPicPr>
        <p:blipFill>
          <a:blip r:embed="rId1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custDataLst>
              <p:tags r:id="rId3"/>
            </p:custDataLst>
          </p:nvPr>
        </p:nvPicPr>
        <p:blipFill>
          <a:blip r:embed="rId14"/>
          <a:stretch/>
        </p:blipFill>
        <p:spPr>
          <a:xfrm>
            <a:off x="7094520" y="1884600"/>
            <a:ext cx="3213360" cy="3038760"/>
          </a:xfrm>
          <a:prstGeom prst="rect">
            <a:avLst/>
          </a:prstGeom>
          <a:ln w="92075">
            <a:noFill/>
          </a:ln>
        </p:spPr>
      </p:pic>
      <p:pic>
        <p:nvPicPr>
          <p:cNvPr id="290" name="Immagine 5"/>
          <p:cNvPicPr/>
          <p:nvPr>
            <p:custDataLst>
              <p:tags r:id="rId4"/>
            </p:custDataLst>
          </p:nvPr>
        </p:nvPicPr>
        <p:blipFill>
          <a:blip r:embed="rId15"/>
          <a:stretch/>
        </p:blipFill>
        <p:spPr>
          <a:xfrm>
            <a:off x="2897280" y="1879200"/>
            <a:ext cx="3219840" cy="2950920"/>
          </a:xfrm>
          <a:prstGeom prst="rect">
            <a:avLst/>
          </a:prstGeom>
          <a:ln w="92075">
            <a:noFill/>
          </a:ln>
        </p:spPr>
      </p:pic>
      <p:sp>
        <p:nvSpPr>
          <p:cNvPr id="291" name="CustomShape 2"/>
          <p:cNvSpPr/>
          <p:nvPr>
            <p:custDataLst>
              <p:tags r:id="rId5"/>
            </p:custDataLst>
          </p:nvPr>
        </p:nvSpPr>
        <p:spPr>
          <a:xfrm>
            <a:off x="1905120" y="4216320"/>
            <a:ext cx="4784040"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2000" b="1" strike="noStrike" dirty="0">
                <a:solidFill>
                  <a:srgbClr val="FFFFFF"/>
                </a:solidFill>
                <a:latin typeface="Arial"/>
              </a:rPr>
              <a:t>Greta une mitrailleuse à la main!</a:t>
            </a:r>
          </a:p>
        </p:txBody>
      </p:sp>
      <p:sp>
        <p:nvSpPr>
          <p:cNvPr id="292" name="CustomShape 3"/>
          <p:cNvSpPr/>
          <p:nvPr>
            <p:custDataLst>
              <p:tags r:id="rId6"/>
            </p:custDataLst>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2000" b="1" strike="noStrike" dirty="0">
                <a:solidFill>
                  <a:srgbClr val="FFFFFF"/>
                </a:solidFill>
                <a:latin typeface="Arial"/>
              </a:rPr>
              <a:t>Le Pape soutient un dirigeant politique!</a:t>
            </a:r>
          </a:p>
        </p:txBody>
      </p:sp>
      <p:sp>
        <p:nvSpPr>
          <p:cNvPr id="293" name="CustomShape 4"/>
          <p:cNvSpPr/>
          <p:nvPr>
            <p:custDataLst>
              <p:tags r:id="rId7"/>
            </p:custDataLst>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fr-FR" sz="1400" b="1" strike="noStrike" dirty="0">
                <a:solidFill>
                  <a:srgbClr val="0B1741"/>
                </a:solidFill>
                <a:latin typeface="Arial"/>
              </a:rPr>
              <a:t>SUR TWITTER, QUELQU’UN DIT</a:t>
            </a:r>
          </a:p>
        </p:txBody>
      </p:sp>
      <p:pic>
        <p:nvPicPr>
          <p:cNvPr id="294" name="Immagine 9"/>
          <p:cNvPicPr/>
          <p:nvPr>
            <p:custDataLst>
              <p:tags r:id="rId8"/>
            </p:custDataLst>
          </p:nvPr>
        </p:nvPicPr>
        <p:blipFill>
          <a:blip r:embed="rId16"/>
          <a:stretch/>
        </p:blipFill>
        <p:spPr>
          <a:xfrm>
            <a:off x="10838880" y="1193040"/>
            <a:ext cx="542160" cy="542160"/>
          </a:xfrm>
          <a:prstGeom prst="rect">
            <a:avLst/>
          </a:prstGeom>
          <a:ln w="0">
            <a:noFill/>
          </a:ln>
        </p:spPr>
      </p:pic>
      <p:sp>
        <p:nvSpPr>
          <p:cNvPr id="295" name="CustomShape 5"/>
          <p:cNvSpPr/>
          <p:nvPr>
            <p:custDataLst>
              <p:tags r:id="rId9"/>
            </p:custDataLst>
          </p:nvPr>
        </p:nvSpPr>
        <p:spPr>
          <a:xfrm>
            <a:off x="7008840" y="1467720"/>
            <a:ext cx="4078080" cy="50124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fr-FR" sz="1400" b="1" strike="noStrike" dirty="0">
                <a:solidFill>
                  <a:srgbClr val="0B1741"/>
                </a:solidFill>
                <a:latin typeface="Arial"/>
              </a:rPr>
              <a:t>SUR FACEBOOK, QUELQU’UN D’AUTRE PUBLIE</a:t>
            </a:r>
          </a:p>
        </p:txBody>
      </p:sp>
      <p:pic>
        <p:nvPicPr>
          <p:cNvPr id="296" name="Immagine 11"/>
          <p:cNvPicPr/>
          <p:nvPr>
            <p:custDataLst>
              <p:tags r:id="rId10"/>
            </p:custDataLst>
          </p:nvPr>
        </p:nvPicPr>
        <p:blipFill>
          <a:blip r:embed="rId17">
            <a:biLevel thresh="50000"/>
          </a:blip>
          <a:stretch/>
        </p:blipFill>
        <p:spPr>
          <a:xfrm>
            <a:off x="5549400" y="1216080"/>
            <a:ext cx="754200" cy="51516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a:solidFill>
                  <a:srgbClr val="FFFFFF"/>
                </a:solidFill>
                <a:latin typeface="Arial"/>
              </a:rPr>
              <a:t>COMMENT RÉAGIR FACE À LA DÉSINFORMATION?</a:t>
            </a:r>
          </a:p>
        </p:txBody>
      </p:sp>
      <p:pic>
        <p:nvPicPr>
          <p:cNvPr id="530" name="Immagine 4"/>
          <p:cNvPicPr/>
          <p:nvPr>
            <p:custDataLst>
              <p:tags r:id="rId2"/>
            </p:custDataLst>
          </p:nvPr>
        </p:nvPicPr>
        <p:blipFill>
          <a:blip r:embed="rId16"/>
          <a:stretch/>
        </p:blipFill>
        <p:spPr>
          <a:xfrm>
            <a:off x="1653480" y="893880"/>
            <a:ext cx="2229120" cy="2534760"/>
          </a:xfrm>
          <a:prstGeom prst="rect">
            <a:avLst/>
          </a:prstGeom>
          <a:ln w="0">
            <a:noFill/>
          </a:ln>
        </p:spPr>
      </p:pic>
      <p:pic>
        <p:nvPicPr>
          <p:cNvPr id="531" name="Immagine 6"/>
          <p:cNvPicPr/>
          <p:nvPr>
            <p:custDataLst>
              <p:tags r:id="rId3"/>
            </p:custDataLst>
          </p:nvPr>
        </p:nvPicPr>
        <p:blipFill>
          <a:blip r:embed="rId17"/>
          <a:stretch/>
        </p:blipFill>
        <p:spPr>
          <a:xfrm>
            <a:off x="7665480" y="813600"/>
            <a:ext cx="2231640" cy="2615040"/>
          </a:xfrm>
          <a:prstGeom prst="rect">
            <a:avLst/>
          </a:prstGeom>
          <a:ln w="0">
            <a:noFill/>
          </a:ln>
        </p:spPr>
      </p:pic>
      <p:pic>
        <p:nvPicPr>
          <p:cNvPr id="532" name="Immagine 8"/>
          <p:cNvPicPr/>
          <p:nvPr>
            <p:custDataLst>
              <p:tags r:id="rId4"/>
            </p:custDataLst>
          </p:nvPr>
        </p:nvPicPr>
        <p:blipFill>
          <a:blip r:embed="rId18"/>
          <a:stretch/>
        </p:blipFill>
        <p:spPr>
          <a:xfrm>
            <a:off x="1331640" y="3555360"/>
            <a:ext cx="2712960" cy="2680920"/>
          </a:xfrm>
          <a:prstGeom prst="rect">
            <a:avLst/>
          </a:prstGeom>
          <a:ln w="0">
            <a:noFill/>
          </a:ln>
        </p:spPr>
      </p:pic>
      <p:pic>
        <p:nvPicPr>
          <p:cNvPr id="533" name="Immagine 10"/>
          <p:cNvPicPr/>
          <p:nvPr>
            <p:custDataLst>
              <p:tags r:id="rId5"/>
            </p:custDataLst>
          </p:nvPr>
        </p:nvPicPr>
        <p:blipFill>
          <a:blip r:embed="rId19"/>
          <a:stretch/>
        </p:blipFill>
        <p:spPr>
          <a:xfrm>
            <a:off x="7638480" y="3505680"/>
            <a:ext cx="2358360" cy="2534760"/>
          </a:xfrm>
          <a:prstGeom prst="rect">
            <a:avLst/>
          </a:prstGeom>
          <a:ln w="0">
            <a:noFill/>
          </a:ln>
        </p:spPr>
      </p:pic>
      <p:sp>
        <p:nvSpPr>
          <p:cNvPr id="534" name="CustomShape 2"/>
          <p:cNvSpPr/>
          <p:nvPr>
            <p:custDataLst>
              <p:tags r:id="rId6"/>
            </p:custDataLst>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4000" b="1" strike="noStrike">
                <a:solidFill>
                  <a:srgbClr val="FFFFFF"/>
                </a:solidFill>
                <a:latin typeface="Arial"/>
              </a:rPr>
              <a:t>Réfléchis</a:t>
            </a:r>
          </a:p>
        </p:txBody>
      </p:sp>
      <p:sp>
        <p:nvSpPr>
          <p:cNvPr id="535" name="CustomShape 3"/>
          <p:cNvSpPr/>
          <p:nvPr>
            <p:custDataLst>
              <p:tags r:id="rId7"/>
            </p:custDataLst>
          </p:nvPr>
        </p:nvSpPr>
        <p:spPr>
          <a:xfrm>
            <a:off x="3608280" y="214704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1600" b="1" strike="noStrike">
                <a:solidFill>
                  <a:srgbClr val="FFFFFF"/>
                </a:solidFill>
                <a:latin typeface="Arial"/>
              </a:rPr>
              <a:t>avant de partager</a:t>
            </a:r>
          </a:p>
        </p:txBody>
      </p:sp>
      <p:sp>
        <p:nvSpPr>
          <p:cNvPr id="536" name="CustomShape 4"/>
          <p:cNvSpPr/>
          <p:nvPr>
            <p:custDataLst>
              <p:tags r:id="rId8"/>
            </p:custDataLst>
          </p:nvPr>
        </p:nvSpPr>
        <p:spPr>
          <a:xfrm>
            <a:off x="9028800" y="1530000"/>
            <a:ext cx="2231640"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4000" b="1" strike="noStrike" dirty="0">
                <a:solidFill>
                  <a:srgbClr val="FFFFFF"/>
                </a:solidFill>
                <a:latin typeface="Arial"/>
              </a:rPr>
              <a:t>Signale</a:t>
            </a:r>
          </a:p>
        </p:txBody>
      </p:sp>
      <p:sp>
        <p:nvSpPr>
          <p:cNvPr id="537" name="CustomShape 5"/>
          <p:cNvSpPr/>
          <p:nvPr>
            <p:custDataLst>
              <p:tags r:id="rId9"/>
            </p:custDataLst>
          </p:nvPr>
        </p:nvSpPr>
        <p:spPr>
          <a:xfrm>
            <a:off x="9519840" y="2120400"/>
            <a:ext cx="1922760" cy="4982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1400" b="1" strike="noStrike" dirty="0">
                <a:solidFill>
                  <a:srgbClr val="FFFFFF"/>
                </a:solidFill>
                <a:latin typeface="Arial"/>
              </a:rPr>
              <a:t>les faux contenus aux plateformes</a:t>
            </a:r>
          </a:p>
        </p:txBody>
      </p:sp>
      <p:sp>
        <p:nvSpPr>
          <p:cNvPr id="538" name="CustomShape 6"/>
          <p:cNvSpPr/>
          <p:nvPr>
            <p:custDataLst>
              <p:tags r:id="rId10"/>
            </p:custDataLst>
          </p:nvPr>
        </p:nvSpPr>
        <p:spPr>
          <a:xfrm>
            <a:off x="6819480" y="4979520"/>
            <a:ext cx="4282920" cy="356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1600" b="1" strike="noStrike" dirty="0">
                <a:solidFill>
                  <a:srgbClr val="FFFFFF"/>
                </a:solidFill>
                <a:latin typeface="Arial"/>
              </a:rPr>
              <a:t>Deviens un «vérificateur de faits» pour </a:t>
            </a:r>
          </a:p>
        </p:txBody>
      </p:sp>
      <p:sp>
        <p:nvSpPr>
          <p:cNvPr id="539" name="CustomShape 7"/>
          <p:cNvSpPr/>
          <p:nvPr>
            <p:custDataLst>
              <p:tags r:id="rId11"/>
            </p:custDataLst>
          </p:nvPr>
        </p:nvSpPr>
        <p:spPr>
          <a:xfrm>
            <a:off x="2643480" y="5276880"/>
            <a:ext cx="42595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4000" b="1" strike="noStrike" dirty="0">
                <a:solidFill>
                  <a:srgbClr val="FFFFFF"/>
                </a:solidFill>
                <a:latin typeface="Arial"/>
              </a:rPr>
              <a:t>Vérifie les faits</a:t>
            </a:r>
          </a:p>
        </p:txBody>
      </p:sp>
      <p:sp>
        <p:nvSpPr>
          <p:cNvPr id="540" name="CustomShape 8"/>
          <p:cNvSpPr/>
          <p:nvPr>
            <p:custDataLst>
              <p:tags r:id="rId12"/>
            </p:custDataLst>
          </p:nvPr>
        </p:nvSpPr>
        <p:spPr>
          <a:xfrm>
            <a:off x="7159681" y="5206199"/>
            <a:ext cx="4282919"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3200" b="1" strike="noStrike" dirty="0">
                <a:solidFill>
                  <a:srgbClr val="FFFFFF"/>
                </a:solidFill>
                <a:latin typeface="Arial"/>
              </a:rPr>
              <a:t>ta famille et tes amis</a:t>
            </a:r>
          </a:p>
        </p:txBody>
      </p:sp>
      <p:sp>
        <p:nvSpPr>
          <p:cNvPr id="541" name="CustomShape 9"/>
          <p:cNvSpPr/>
          <p:nvPr>
            <p:custDataLst>
              <p:tags r:id="rId13"/>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custDataLst>
              <p:tags r:id="rId1"/>
            </p:custDataLst>
          </p:nvPr>
        </p:nvPicPr>
        <p:blipFill>
          <a:blip r:embed="rId11">
            <a:alphaModFix amt="44000"/>
          </a:blip>
          <a:stretch/>
        </p:blipFill>
        <p:spPr>
          <a:xfrm rot="20577000">
            <a:off x="5124960" y="2073240"/>
            <a:ext cx="1940760" cy="2711520"/>
          </a:xfrm>
          <a:prstGeom prst="rect">
            <a:avLst/>
          </a:prstGeom>
          <a:ln w="0">
            <a:noFill/>
          </a:ln>
        </p:spPr>
      </p:pic>
      <p:sp>
        <p:nvSpPr>
          <p:cNvPr id="543" name="CustomShape 1"/>
          <p:cNvSpPr/>
          <p:nvPr>
            <p:custDataLst>
              <p:tags r:id="rId2"/>
            </p:custDataLst>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custDataLst>
              <p:tags r:id="rId3"/>
            </p:custDataLst>
          </p:nvPr>
        </p:nvPicPr>
        <p:blipFill>
          <a:blip r:embed="rId12">
            <a:alphaModFix amt="45000"/>
          </a:blip>
          <a:stretch/>
        </p:blipFill>
        <p:spPr>
          <a:xfrm>
            <a:off x="1049040" y="2054880"/>
            <a:ext cx="1886400" cy="2748240"/>
          </a:xfrm>
          <a:prstGeom prst="rect">
            <a:avLst/>
          </a:prstGeom>
          <a:ln w="0">
            <a:noFill/>
          </a:ln>
        </p:spPr>
      </p:pic>
      <p:sp>
        <p:nvSpPr>
          <p:cNvPr id="545" name="TextShape 2"/>
          <p:cNvSpPr txBox="1"/>
          <p:nvPr>
            <p:custDataLst>
              <p:tags r:id="rId4"/>
            </p:custDataLst>
          </p:nvPr>
        </p:nvSpPr>
        <p:spPr>
          <a:xfrm>
            <a:off x="0" y="0"/>
            <a:ext cx="12191760" cy="49140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COMMENT RÉAGIR FACE À LA DÉSINFORMATION? – </a:t>
            </a:r>
            <a:r>
              <a:rPr lang="fr-FR" sz="1800" b="1" strike="noStrike" dirty="0">
                <a:solidFill>
                  <a:srgbClr val="FFFFFF"/>
                </a:solidFill>
                <a:latin typeface="Arial"/>
              </a:rPr>
              <a:t>RÉFLÉCHIR AVANT DE PARTAGER ET VÉRIFIER LES FAITS QUE TU PARTAGES</a:t>
            </a:r>
          </a:p>
        </p:txBody>
      </p:sp>
      <p:sp>
        <p:nvSpPr>
          <p:cNvPr id="546" name="CustomShape 3"/>
          <p:cNvSpPr/>
          <p:nvPr>
            <p:custDataLst>
              <p:tags r:id="rId5"/>
            </p:custDataLst>
          </p:nvPr>
        </p:nvSpPr>
        <p:spPr>
          <a:xfrm>
            <a:off x="584280" y="2877120"/>
            <a:ext cx="28706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6500" b="1" strike="noStrike">
                <a:solidFill>
                  <a:srgbClr val="FFFFFF"/>
                </a:solidFill>
                <a:latin typeface="Arial"/>
              </a:rPr>
              <a:t>Douter</a:t>
            </a:r>
          </a:p>
        </p:txBody>
      </p:sp>
      <p:sp>
        <p:nvSpPr>
          <p:cNvPr id="547" name="CustomShape 4"/>
          <p:cNvSpPr/>
          <p:nvPr>
            <p:custDataLst>
              <p:tags r:id="rId6"/>
            </p:custDataLst>
          </p:nvPr>
        </p:nvSpPr>
        <p:spPr>
          <a:xfrm>
            <a:off x="3428640" y="2877120"/>
            <a:ext cx="5334840" cy="209142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6500" b="1" strike="noStrike" dirty="0">
                <a:solidFill>
                  <a:srgbClr val="FFFFFF"/>
                </a:solidFill>
                <a:latin typeface="Arial"/>
              </a:rPr>
              <a:t>Vérifier </a:t>
            </a:r>
          </a:p>
          <a:p>
            <a:pPr algn="ctr">
              <a:lnSpc>
                <a:spcPct val="100000"/>
              </a:lnSpc>
            </a:pPr>
            <a:r>
              <a:rPr lang="fr-FR" sz="6500" b="1" strike="noStrike" dirty="0">
                <a:solidFill>
                  <a:srgbClr val="FFFFFF"/>
                </a:solidFill>
                <a:latin typeface="Arial"/>
              </a:rPr>
              <a:t>les faits</a:t>
            </a:r>
          </a:p>
        </p:txBody>
      </p:sp>
      <p:sp>
        <p:nvSpPr>
          <p:cNvPr id="548" name="CustomShape 5"/>
          <p:cNvSpPr/>
          <p:nvPr>
            <p:custDataLst>
              <p:tags r:id="rId7"/>
            </p:custDataLst>
          </p:nvPr>
        </p:nvSpPr>
        <p:spPr>
          <a:xfrm>
            <a:off x="8539089" y="2877120"/>
            <a:ext cx="3228951" cy="10807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6500" b="1" strike="noStrike" dirty="0">
                <a:solidFill>
                  <a:srgbClr val="FFFFFF"/>
                </a:solidFill>
                <a:latin typeface="Arial"/>
              </a:rPr>
              <a:t>Décider</a:t>
            </a:r>
          </a:p>
        </p:txBody>
      </p:sp>
      <p:sp>
        <p:nvSpPr>
          <p:cNvPr id="549" name="CustomShape 6"/>
          <p:cNvSpPr/>
          <p:nvPr>
            <p:custDataLst>
              <p:tags r:id="rId8"/>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a:solidFill>
                  <a:srgbClr val="FFFFFF"/>
                </a:solidFill>
                <a:latin typeface="Arial"/>
              </a:rPr>
              <a:t>COMMENT RÉAGIR FACE À LA DÉSINFORMATION? – </a:t>
            </a:r>
            <a:r>
              <a:rPr lang="fr-FR" sz="1800" b="1" strike="noStrike">
                <a:solidFill>
                  <a:srgbClr val="FFFFFF"/>
                </a:solidFill>
                <a:latin typeface="Arial"/>
              </a:rPr>
              <a:t>VÉRIFICATION DES FAITS</a:t>
            </a:r>
          </a:p>
        </p:txBody>
      </p:sp>
      <p:sp>
        <p:nvSpPr>
          <p:cNvPr id="551" name="CustomShape 2"/>
          <p:cNvSpPr/>
          <p:nvPr>
            <p:custDataLst>
              <p:tags r:id="rId2"/>
            </p:custDataLst>
          </p:nvPr>
        </p:nvSpPr>
        <p:spPr>
          <a:xfrm>
            <a:off x="5038200" y="1993320"/>
            <a:ext cx="21150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600" b="1" strike="noStrike">
                <a:solidFill>
                  <a:srgbClr val="FFFFFF"/>
                </a:solidFill>
                <a:latin typeface="Arial"/>
              </a:rPr>
              <a:t>Vérifier le contenu</a:t>
            </a:r>
          </a:p>
        </p:txBody>
      </p:sp>
      <p:sp>
        <p:nvSpPr>
          <p:cNvPr id="552" name="CustomShape 3"/>
          <p:cNvSpPr/>
          <p:nvPr>
            <p:custDataLst>
              <p:tags r:id="rId3"/>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3</a:t>
            </a:r>
          </a:p>
        </p:txBody>
      </p:sp>
      <p:pic>
        <p:nvPicPr>
          <p:cNvPr id="553" name="Immagine 4"/>
          <p:cNvPicPr/>
          <p:nvPr>
            <p:custDataLst>
              <p:tags r:id="rId4"/>
            </p:custDataLst>
          </p:nvPr>
        </p:nvPicPr>
        <p:blipFill>
          <a:blip r:embed="rId15"/>
          <a:stretch/>
        </p:blipFill>
        <p:spPr>
          <a:xfrm rot="2928000">
            <a:off x="4588560" y="2500200"/>
            <a:ext cx="3015000" cy="3015000"/>
          </a:xfrm>
          <a:prstGeom prst="rect">
            <a:avLst/>
          </a:prstGeom>
          <a:ln w="0">
            <a:noFill/>
          </a:ln>
        </p:spPr>
      </p:pic>
      <p:sp>
        <p:nvSpPr>
          <p:cNvPr id="554" name="CustomShape 4"/>
          <p:cNvSpPr/>
          <p:nvPr>
            <p:custDataLst>
              <p:tags r:id="rId5"/>
            </p:custDataLst>
          </p:nvPr>
        </p:nvSpPr>
        <p:spPr>
          <a:xfrm>
            <a:off x="7417440" y="2752200"/>
            <a:ext cx="187272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600" b="1" strike="noStrike">
                <a:solidFill>
                  <a:srgbClr val="FFFFFF"/>
                </a:solidFill>
                <a:latin typeface="Arial"/>
              </a:rPr>
              <a:t>Vérifier le média</a:t>
            </a:r>
          </a:p>
        </p:txBody>
      </p:sp>
      <p:sp>
        <p:nvSpPr>
          <p:cNvPr id="555" name="CustomShape 5"/>
          <p:cNvSpPr/>
          <p:nvPr>
            <p:custDataLst>
              <p:tags r:id="rId6"/>
            </p:custDataLst>
          </p:nvPr>
        </p:nvSpPr>
        <p:spPr>
          <a:xfrm>
            <a:off x="7758360" y="3830040"/>
            <a:ext cx="1957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600" b="1" strike="noStrike" dirty="0">
                <a:solidFill>
                  <a:srgbClr val="FFFFFF"/>
                </a:solidFill>
                <a:latin typeface="Arial"/>
              </a:rPr>
              <a:t>Vérifier l’auteur</a:t>
            </a:r>
          </a:p>
        </p:txBody>
      </p:sp>
      <p:sp>
        <p:nvSpPr>
          <p:cNvPr id="556" name="CustomShape 6"/>
          <p:cNvSpPr/>
          <p:nvPr>
            <p:custDataLst>
              <p:tags r:id="rId7"/>
            </p:custDataLst>
          </p:nvPr>
        </p:nvSpPr>
        <p:spPr>
          <a:xfrm>
            <a:off x="7417080" y="4751280"/>
            <a:ext cx="2152440" cy="486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600" b="1" strike="noStrike" dirty="0">
                <a:solidFill>
                  <a:srgbClr val="FFFFFF"/>
                </a:solidFill>
                <a:latin typeface="Arial"/>
              </a:rPr>
              <a:t>Vérifier les sources</a:t>
            </a:r>
          </a:p>
        </p:txBody>
      </p:sp>
      <p:sp>
        <p:nvSpPr>
          <p:cNvPr id="557" name="CustomShape 7"/>
          <p:cNvSpPr/>
          <p:nvPr>
            <p:custDataLst>
              <p:tags r:id="rId8"/>
            </p:custDataLst>
          </p:nvPr>
        </p:nvSpPr>
        <p:spPr>
          <a:xfrm>
            <a:off x="5019840" y="571752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600" b="1" strike="noStrike" dirty="0">
                <a:solidFill>
                  <a:srgbClr val="FFFFFF"/>
                </a:solidFill>
                <a:latin typeface="Arial"/>
              </a:rPr>
              <a:t>Vérifier les images</a:t>
            </a:r>
          </a:p>
        </p:txBody>
      </p:sp>
      <p:sp>
        <p:nvSpPr>
          <p:cNvPr id="558" name="CustomShape 8"/>
          <p:cNvSpPr/>
          <p:nvPr>
            <p:custDataLst>
              <p:tags r:id="rId9"/>
            </p:custDataLst>
          </p:nvPr>
        </p:nvSpPr>
        <p:spPr>
          <a:xfrm>
            <a:off x="2211840" y="4751280"/>
            <a:ext cx="2555280" cy="486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600" b="1" strike="noStrike" dirty="0">
                <a:solidFill>
                  <a:srgbClr val="FFFFFF"/>
                </a:solidFill>
                <a:latin typeface="Arial"/>
              </a:rPr>
              <a:t>Réfléchir avant de partager</a:t>
            </a:r>
          </a:p>
        </p:txBody>
      </p:sp>
      <p:sp>
        <p:nvSpPr>
          <p:cNvPr id="559" name="CustomShape 9"/>
          <p:cNvSpPr/>
          <p:nvPr>
            <p:custDataLst>
              <p:tags r:id="rId10"/>
            </p:custDataLst>
          </p:nvPr>
        </p:nvSpPr>
        <p:spPr>
          <a:xfrm>
            <a:off x="1578600" y="3700080"/>
            <a:ext cx="2832480" cy="486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600" b="1" strike="noStrike" dirty="0">
                <a:solidFill>
                  <a:srgbClr val="FFFFFF"/>
                </a:solidFill>
                <a:latin typeface="Arial"/>
              </a:rPr>
              <a:t>Remettre ses préjugés en question</a:t>
            </a:r>
          </a:p>
        </p:txBody>
      </p:sp>
      <p:sp>
        <p:nvSpPr>
          <p:cNvPr id="560" name="CustomShape 10"/>
          <p:cNvSpPr/>
          <p:nvPr>
            <p:custDataLst>
              <p:tags r:id="rId11"/>
            </p:custDataLst>
          </p:nvPr>
        </p:nvSpPr>
        <p:spPr>
          <a:xfrm>
            <a:off x="2274120" y="2622240"/>
            <a:ext cx="2458080" cy="486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600" b="1" strike="noStrike" dirty="0">
                <a:solidFill>
                  <a:srgbClr val="FFFFFF"/>
                </a:solidFill>
                <a:latin typeface="Arial"/>
              </a:rPr>
              <a:t>Combattre les idées reçues</a:t>
            </a:r>
          </a:p>
        </p:txBody>
      </p:sp>
      <p:sp>
        <p:nvSpPr>
          <p:cNvPr id="561" name="CustomShape 11"/>
          <p:cNvSpPr/>
          <p:nvPr>
            <p:custDataLst>
              <p:tags r:id="rId12"/>
            </p:custDataLst>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fr-FR" sz="4000" b="1" strike="noStrike">
                <a:solidFill>
                  <a:srgbClr val="FFFFFF"/>
                </a:solidFill>
                <a:latin typeface="Arial"/>
              </a:rPr>
              <a:t>Vérification des faits en cas de doute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a:solidFill>
                  <a:srgbClr val="FFFFFF"/>
                </a:solidFill>
                <a:latin typeface="Arial"/>
              </a:rPr>
              <a:t>COMMENT RÉAGIR FACE À LA DÉSINFORMATION?</a:t>
            </a:r>
          </a:p>
        </p:txBody>
      </p:sp>
      <p:sp>
        <p:nvSpPr>
          <p:cNvPr id="563" name="CustomShape 2"/>
          <p:cNvSpPr/>
          <p:nvPr>
            <p:custDataLst>
              <p:tags r:id="rId2"/>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3</a:t>
            </a:r>
          </a:p>
        </p:txBody>
      </p:sp>
      <p:pic>
        <p:nvPicPr>
          <p:cNvPr id="564" name="Immagine 18"/>
          <p:cNvPicPr/>
          <p:nvPr>
            <p:custDataLst>
              <p:tags r:id="rId3"/>
            </p:custDataLst>
          </p:nvPr>
        </p:nvPicPr>
        <p:blipFill>
          <a:blip r:embed="rId16"/>
          <a:stretch/>
        </p:blipFill>
        <p:spPr>
          <a:xfrm>
            <a:off x="868680" y="1897920"/>
            <a:ext cx="2231640" cy="2615040"/>
          </a:xfrm>
          <a:prstGeom prst="rect">
            <a:avLst/>
          </a:prstGeom>
          <a:ln w="0">
            <a:noFill/>
          </a:ln>
        </p:spPr>
      </p:pic>
      <p:sp>
        <p:nvSpPr>
          <p:cNvPr id="565" name="CustomShape 3"/>
          <p:cNvSpPr/>
          <p:nvPr>
            <p:custDataLst>
              <p:tags r:id="rId4"/>
            </p:custDataLst>
          </p:nvPr>
        </p:nvSpPr>
        <p:spPr>
          <a:xfrm>
            <a:off x="2141280" y="2832840"/>
            <a:ext cx="2093760"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4000" b="1" strike="noStrike" dirty="0">
                <a:solidFill>
                  <a:srgbClr val="FFFFFF"/>
                </a:solidFill>
                <a:latin typeface="Arial"/>
              </a:rPr>
              <a:t>Signale</a:t>
            </a:r>
          </a:p>
        </p:txBody>
      </p:sp>
      <p:sp>
        <p:nvSpPr>
          <p:cNvPr id="566" name="CustomShape 4"/>
          <p:cNvSpPr/>
          <p:nvPr>
            <p:custDataLst>
              <p:tags r:id="rId5"/>
            </p:custDataLst>
          </p:nvPr>
        </p:nvSpPr>
        <p:spPr>
          <a:xfrm>
            <a:off x="1520280" y="3475800"/>
            <a:ext cx="1922760" cy="51336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1400" b="1" strike="noStrike" dirty="0">
                <a:solidFill>
                  <a:srgbClr val="FFFFFF"/>
                </a:solidFill>
                <a:latin typeface="Arial"/>
              </a:rPr>
              <a:t>les faux contenus aux plateformes</a:t>
            </a:r>
          </a:p>
        </p:txBody>
      </p:sp>
      <p:pic>
        <p:nvPicPr>
          <p:cNvPr id="567" name="Picture 35"/>
          <p:cNvPicPr/>
          <p:nvPr>
            <p:custDataLst>
              <p:tags r:id="rId6"/>
            </p:custDataLst>
          </p:nvPr>
        </p:nvPicPr>
        <p:blipFill>
          <a:blip r:embed="rId17">
            <a:alphaModFix amt="60000"/>
          </a:blip>
          <a:stretch/>
        </p:blipFill>
        <p:spPr>
          <a:xfrm>
            <a:off x="4682880" y="1284480"/>
            <a:ext cx="4063320" cy="1944360"/>
          </a:xfrm>
          <a:prstGeom prst="rect">
            <a:avLst/>
          </a:prstGeom>
          <a:ln w="0">
            <a:noFill/>
          </a:ln>
        </p:spPr>
      </p:pic>
      <p:pic>
        <p:nvPicPr>
          <p:cNvPr id="568" name="Picture 38"/>
          <p:cNvPicPr/>
          <p:nvPr>
            <p:custDataLst>
              <p:tags r:id="rId7"/>
            </p:custDataLst>
          </p:nvPr>
        </p:nvPicPr>
        <p:blipFill>
          <a:blip r:embed="rId18"/>
          <a:srcRect t="388" b="-388"/>
          <a:stretch/>
        </p:blipFill>
        <p:spPr>
          <a:xfrm>
            <a:off x="8730720" y="1289160"/>
            <a:ext cx="2919240" cy="1943640"/>
          </a:xfrm>
          <a:prstGeom prst="rect">
            <a:avLst/>
          </a:prstGeom>
          <a:ln w="0">
            <a:noFill/>
          </a:ln>
        </p:spPr>
      </p:pic>
      <p:pic>
        <p:nvPicPr>
          <p:cNvPr id="569" name="Picture 39"/>
          <p:cNvPicPr/>
          <p:nvPr>
            <p:custDataLst>
              <p:tags r:id="rId8"/>
            </p:custDataLst>
          </p:nvPr>
        </p:nvPicPr>
        <p:blipFill>
          <a:blip r:embed="rId19"/>
          <a:srcRect t="559" b="15063"/>
          <a:stretch/>
        </p:blipFill>
        <p:spPr>
          <a:xfrm>
            <a:off x="7858080" y="3338280"/>
            <a:ext cx="2910600" cy="1943640"/>
          </a:xfrm>
          <a:prstGeom prst="rect">
            <a:avLst/>
          </a:prstGeom>
          <a:ln w="0">
            <a:noFill/>
          </a:ln>
        </p:spPr>
      </p:pic>
      <p:pic>
        <p:nvPicPr>
          <p:cNvPr id="570" name="Picture 6"/>
          <p:cNvPicPr/>
          <p:nvPr>
            <p:custDataLst>
              <p:tags r:id="rId9"/>
            </p:custDataLst>
          </p:nvPr>
        </p:nvPicPr>
        <p:blipFill>
          <a:blip r:embed="rId20">
            <a:alphaModFix amt="59000"/>
          </a:blip>
          <a:srcRect b="7006"/>
          <a:stretch/>
        </p:blipFill>
        <p:spPr>
          <a:xfrm>
            <a:off x="4689000" y="3338280"/>
            <a:ext cx="3170880" cy="1943640"/>
          </a:xfrm>
          <a:prstGeom prst="rect">
            <a:avLst/>
          </a:prstGeom>
          <a:ln w="0">
            <a:noFill/>
          </a:ln>
        </p:spPr>
      </p:pic>
      <p:pic>
        <p:nvPicPr>
          <p:cNvPr id="571" name="Immagine 36"/>
          <p:cNvPicPr/>
          <p:nvPr>
            <p:custDataLst>
              <p:tags r:id="rId10"/>
            </p:custDataLst>
          </p:nvPr>
        </p:nvPicPr>
        <p:blipFill>
          <a:blip r:embed="rId21"/>
          <a:stretch/>
        </p:blipFill>
        <p:spPr>
          <a:xfrm>
            <a:off x="3907800" y="1970280"/>
            <a:ext cx="542160" cy="542160"/>
          </a:xfrm>
          <a:prstGeom prst="rect">
            <a:avLst/>
          </a:prstGeom>
          <a:ln w="0">
            <a:noFill/>
          </a:ln>
        </p:spPr>
      </p:pic>
      <p:pic>
        <p:nvPicPr>
          <p:cNvPr id="572" name="Immagine 5"/>
          <p:cNvPicPr/>
          <p:nvPr>
            <p:custDataLst>
              <p:tags r:id="rId11"/>
            </p:custDataLst>
          </p:nvPr>
        </p:nvPicPr>
        <p:blipFill>
          <a:blip r:embed="rId22">
            <a:extLst>
              <a:ext uri="{BEBA8EAE-BF5A-486C-A8C5-ECC9F3942E4B}">
                <a14:imgProps xmlns:a14="http://schemas.microsoft.com/office/drawing/2010/main">
                  <a14:imgLayer r:embed="rId23">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custDataLst>
              <p:tags r:id="rId12"/>
            </p:custDataLst>
          </p:nvPr>
        </p:nvPicPr>
        <p:blipFill>
          <a:blip r:embed="rId24">
            <a:extLst>
              <a:ext uri="{BEBA8EAE-BF5A-486C-A8C5-ECC9F3942E4B}">
                <a14:imgProps xmlns:a14="http://schemas.microsoft.com/office/drawing/2010/main">
                  <a14:imgLayer r:embed="rId25">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custDataLst>
              <p:tags r:id="rId13"/>
            </p:custDataLst>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26">
              <a:biLevel thresh="50000"/>
            </a:blip>
            <a:stretch/>
          </p:blipFill>
          <p:spPr>
            <a:xfrm>
              <a:off x="4006800" y="4108680"/>
              <a:ext cx="460080" cy="314280"/>
            </a:xfrm>
            <a:prstGeom prst="rect">
              <a:avLst/>
            </a:prstGeom>
            <a:ln w="0">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a:solidFill>
                  <a:srgbClr val="FFFFFF"/>
                </a:solidFill>
                <a:latin typeface="Arial"/>
              </a:rPr>
              <a:t>COMMENT RÉAGIR FACE À LA DÉSINFORMATION?</a:t>
            </a:r>
          </a:p>
        </p:txBody>
      </p:sp>
      <p:sp>
        <p:nvSpPr>
          <p:cNvPr id="578" name="CustomShape 2"/>
          <p:cNvSpPr/>
          <p:nvPr>
            <p:custDataLst>
              <p:tags r:id="rId2"/>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3</a:t>
            </a:r>
          </a:p>
        </p:txBody>
      </p:sp>
      <p:sp>
        <p:nvSpPr>
          <p:cNvPr id="579" name="CustomShape 3"/>
          <p:cNvSpPr/>
          <p:nvPr>
            <p:custDataLst>
              <p:tags r:id="rId3"/>
            </p:custDataLst>
          </p:nvPr>
        </p:nvSpPr>
        <p:spPr>
          <a:xfrm>
            <a:off x="7990920" y="1562400"/>
            <a:ext cx="3994754" cy="116809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ts val="2761"/>
              </a:lnSpc>
            </a:pPr>
            <a:r>
              <a:rPr lang="fr-FR" sz="2800" b="1" strike="noStrike" dirty="0">
                <a:solidFill>
                  <a:srgbClr val="FFFFFF"/>
                </a:solidFill>
                <a:latin typeface="Arial"/>
              </a:rPr>
              <a:t>NE JUGE PAS –</a:t>
            </a:r>
          </a:p>
          <a:p>
            <a:pPr>
              <a:lnSpc>
                <a:spcPts val="2761"/>
              </a:lnSpc>
            </a:pPr>
            <a:r>
              <a:rPr lang="fr-FR" sz="2800" b="1" strike="noStrike" dirty="0">
                <a:solidFill>
                  <a:srgbClr val="FFFFFF"/>
                </a:solidFill>
                <a:latin typeface="Arial"/>
              </a:rPr>
              <a:t>MONTRE DE L’EMPATHIE</a:t>
            </a:r>
          </a:p>
        </p:txBody>
      </p:sp>
      <p:pic>
        <p:nvPicPr>
          <p:cNvPr id="580" name="Immagine 3"/>
          <p:cNvPicPr/>
          <p:nvPr>
            <p:custDataLst>
              <p:tags r:id="rId4"/>
            </p:custDataLst>
          </p:nvPr>
        </p:nvPicPr>
        <p:blipFill>
          <a:blip r:embed="rId13"/>
          <a:stretch/>
        </p:blipFill>
        <p:spPr>
          <a:xfrm>
            <a:off x="4200480" y="1256400"/>
            <a:ext cx="3790440" cy="3786480"/>
          </a:xfrm>
          <a:prstGeom prst="rect">
            <a:avLst/>
          </a:prstGeom>
          <a:ln w="0">
            <a:noFill/>
          </a:ln>
        </p:spPr>
      </p:pic>
      <p:sp>
        <p:nvSpPr>
          <p:cNvPr id="581" name="CustomShape 4"/>
          <p:cNvSpPr/>
          <p:nvPr>
            <p:custDataLst>
              <p:tags r:id="rId5"/>
            </p:custDataLst>
          </p:nvPr>
        </p:nvSpPr>
        <p:spPr>
          <a:xfrm>
            <a:off x="7990920" y="2629500"/>
            <a:ext cx="3994754" cy="55254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ts val="1760"/>
              </a:lnSpc>
            </a:pPr>
            <a:r>
              <a:rPr lang="fr-FR" sz="1800" b="0" strike="noStrike" dirty="0">
                <a:solidFill>
                  <a:srgbClr val="FFFFFF"/>
                </a:solidFill>
                <a:latin typeface="Arial"/>
              </a:rPr>
              <a:t>L’approche «</a:t>
            </a:r>
            <a:r>
              <a:rPr lang="fr-FR" sz="1800" b="1" strike="noStrike" dirty="0">
                <a:solidFill>
                  <a:srgbClr val="FFFFFF"/>
                </a:solidFill>
                <a:latin typeface="Arial"/>
              </a:rPr>
              <a:t>tu as tort et j’ai raison</a:t>
            </a:r>
            <a:r>
              <a:rPr lang="fr-FR" sz="1800" strike="noStrike" dirty="0">
                <a:solidFill>
                  <a:srgbClr val="FFFFFF"/>
                </a:solidFill>
                <a:latin typeface="Arial"/>
              </a:rPr>
              <a:t>»</a:t>
            </a:r>
          </a:p>
          <a:p>
            <a:pPr>
              <a:lnSpc>
                <a:spcPts val="1760"/>
              </a:lnSpc>
            </a:pPr>
            <a:r>
              <a:rPr lang="fr-FR" sz="1800" b="0" strike="noStrike" dirty="0">
                <a:solidFill>
                  <a:srgbClr val="FFFFFF"/>
                </a:solidFill>
                <a:latin typeface="Arial"/>
              </a:rPr>
              <a:t>ne fonctionne pas.</a:t>
            </a:r>
          </a:p>
        </p:txBody>
      </p:sp>
      <p:sp>
        <p:nvSpPr>
          <p:cNvPr id="582" name="CustomShape 5"/>
          <p:cNvSpPr/>
          <p:nvPr>
            <p:custDataLst>
              <p:tags r:id="rId6"/>
            </p:custDataLst>
          </p:nvPr>
        </p:nvSpPr>
        <p:spPr>
          <a:xfrm>
            <a:off x="1815230" y="4050584"/>
            <a:ext cx="8341643"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2000" b="1" strike="noStrike">
                <a:solidFill>
                  <a:srgbClr val="FFFFFF"/>
                </a:solidFill>
                <a:latin typeface="Arial"/>
              </a:rPr>
              <a:t>Comment parler de la désinformation à ses amis et à sa famille?</a:t>
            </a:r>
          </a:p>
        </p:txBody>
      </p:sp>
      <p:sp>
        <p:nvSpPr>
          <p:cNvPr id="583" name="CustomShape 6"/>
          <p:cNvSpPr/>
          <p:nvPr>
            <p:custDataLst>
              <p:tags r:id="rId7"/>
            </p:custDataLst>
          </p:nvPr>
        </p:nvSpPr>
        <p:spPr>
          <a:xfrm>
            <a:off x="1432675" y="5155668"/>
            <a:ext cx="9326049" cy="44995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ts val="2761"/>
              </a:lnSpc>
            </a:pPr>
            <a:r>
              <a:rPr lang="fr-FR" sz="2800" b="1" strike="noStrike" dirty="0">
                <a:solidFill>
                  <a:srgbClr val="FFFFFF"/>
                </a:solidFill>
                <a:latin typeface="Arial"/>
              </a:rPr>
              <a:t>NE T’ATTENDS PAS À DES RÉSULTATS IMMÉDIATS</a:t>
            </a:r>
          </a:p>
        </p:txBody>
      </p:sp>
      <p:sp>
        <p:nvSpPr>
          <p:cNvPr id="584" name="CustomShape 7"/>
          <p:cNvSpPr/>
          <p:nvPr>
            <p:custDataLst>
              <p:tags r:id="rId8"/>
            </p:custDataLst>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fr-FR" sz="1800" b="0" strike="noStrike">
                <a:solidFill>
                  <a:srgbClr val="FFFFFF"/>
                </a:solidFill>
                <a:latin typeface="Arial"/>
              </a:rPr>
              <a:t>Empêcher les gens de répandre la désinformation demande de la courtoisie et de la patience.</a:t>
            </a:r>
          </a:p>
        </p:txBody>
      </p:sp>
      <p:sp>
        <p:nvSpPr>
          <p:cNvPr id="585" name="CustomShape 8"/>
          <p:cNvSpPr/>
          <p:nvPr>
            <p:custDataLst>
              <p:tags r:id="rId9"/>
            </p:custDataLst>
          </p:nvPr>
        </p:nvSpPr>
        <p:spPr>
          <a:xfrm>
            <a:off x="370080" y="1562400"/>
            <a:ext cx="3770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fr-FR" sz="2800" b="1" strike="noStrike">
                <a:solidFill>
                  <a:srgbClr val="FFFFFF"/>
                </a:solidFill>
                <a:latin typeface="Arial"/>
              </a:rPr>
              <a:t>SOIS ACTIF</a:t>
            </a:r>
          </a:p>
        </p:txBody>
      </p:sp>
      <p:sp>
        <p:nvSpPr>
          <p:cNvPr id="586" name="CustomShape 9"/>
          <p:cNvSpPr/>
          <p:nvPr>
            <p:custDataLst>
              <p:tags r:id="rId10"/>
            </p:custDataLst>
          </p:nvPr>
        </p:nvSpPr>
        <p:spPr>
          <a:xfrm>
            <a:off x="355680" y="1995120"/>
            <a:ext cx="3770640" cy="10142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fr-FR" sz="1800" b="0" strike="noStrike" dirty="0">
                <a:solidFill>
                  <a:srgbClr val="FFFFFF"/>
                </a:solidFill>
                <a:latin typeface="Arial"/>
              </a:rPr>
              <a:t>Nous avons TOUS la responsabilité d’empêcher la diffusion d’informations trompeuses.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a:solidFill>
                  <a:srgbClr val="FFFFFF"/>
                </a:solidFill>
                <a:latin typeface="Arial"/>
              </a:rPr>
              <a:t>TRAVAUX DE GROUPES – </a:t>
            </a:r>
            <a:r>
              <a:rPr lang="fr-FR" sz="1800" b="1" strike="noStrike">
                <a:solidFill>
                  <a:srgbClr val="FFFFFF"/>
                </a:solidFill>
                <a:latin typeface="Arial"/>
              </a:rPr>
              <a:t>TÂCHES POUR 3-4 GROUPES</a:t>
            </a:r>
          </a:p>
        </p:txBody>
      </p:sp>
      <p:sp>
        <p:nvSpPr>
          <p:cNvPr id="588" name="CustomShape 2"/>
          <p:cNvSpPr/>
          <p:nvPr>
            <p:custDataLst>
              <p:tags r:id="rId2"/>
            </p:custDataLst>
          </p:nvPr>
        </p:nvSpPr>
        <p:spPr>
          <a:xfrm>
            <a:off x="4349340" y="1049608"/>
            <a:ext cx="349272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2000" b="1" strike="noStrike">
                <a:solidFill>
                  <a:srgbClr val="FFFFFF"/>
                </a:solidFill>
                <a:latin typeface="Arial"/>
              </a:rPr>
              <a:t>Tâches pour 3-4 groupes</a:t>
            </a:r>
          </a:p>
        </p:txBody>
      </p:sp>
      <p:sp>
        <p:nvSpPr>
          <p:cNvPr id="589" name="CustomShape 3"/>
          <p:cNvSpPr/>
          <p:nvPr>
            <p:custDataLst>
              <p:tags r:id="rId3"/>
            </p:custDataLst>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fr-FR" sz="1800" b="1" strike="noStrike">
                <a:solidFill>
                  <a:srgbClr val="FFFFFF"/>
                </a:solidFill>
                <a:latin typeface="Arial"/>
              </a:rPr>
              <a:t>DIVISION PAR GROUPES</a:t>
            </a:r>
          </a:p>
        </p:txBody>
      </p:sp>
      <p:grpSp>
        <p:nvGrpSpPr>
          <p:cNvPr id="590" name="Group 4"/>
          <p:cNvGrpSpPr/>
          <p:nvPr>
            <p:custDataLst>
              <p:tags r:id="rId4"/>
            </p:custDataLst>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12"/>
            <a:stretch/>
          </p:blipFill>
          <p:spPr>
            <a:xfrm>
              <a:off x="9744840" y="2491920"/>
              <a:ext cx="1097280" cy="907200"/>
            </a:xfrm>
            <a:prstGeom prst="rect">
              <a:avLst/>
            </a:prstGeom>
            <a:ln w="0">
              <a:noFill/>
            </a:ln>
          </p:spPr>
        </p:pic>
        <p:pic>
          <p:nvPicPr>
            <p:cNvPr id="593" name="Immagine 10"/>
            <p:cNvPicPr/>
            <p:nvPr/>
          </p:nvPicPr>
          <p:blipFill>
            <a:blip r:embed="rId13"/>
            <a:stretch/>
          </p:blipFill>
          <p:spPr>
            <a:xfrm>
              <a:off x="9183240" y="2450160"/>
              <a:ext cx="1257840" cy="1807560"/>
            </a:xfrm>
            <a:prstGeom prst="rect">
              <a:avLst/>
            </a:prstGeom>
            <a:ln w="0">
              <a:noFill/>
            </a:ln>
          </p:spPr>
        </p:pic>
      </p:grpSp>
      <p:pic>
        <p:nvPicPr>
          <p:cNvPr id="594" name="Immagine 11"/>
          <p:cNvPicPr/>
          <p:nvPr>
            <p:custDataLst>
              <p:tags r:id="rId5"/>
            </p:custDataLst>
          </p:nvPr>
        </p:nvPicPr>
        <p:blipFill>
          <a:blip r:embed="rId14"/>
          <a:stretch/>
        </p:blipFill>
        <p:spPr>
          <a:xfrm>
            <a:off x="4917960" y="2103480"/>
            <a:ext cx="2355480" cy="2352960"/>
          </a:xfrm>
          <a:prstGeom prst="rect">
            <a:avLst/>
          </a:prstGeom>
          <a:ln w="0">
            <a:noFill/>
          </a:ln>
        </p:spPr>
      </p:pic>
      <p:grpSp>
        <p:nvGrpSpPr>
          <p:cNvPr id="595" name="Group 6"/>
          <p:cNvGrpSpPr/>
          <p:nvPr>
            <p:custDataLst>
              <p:tags r:id="rId6"/>
            </p:custDataLst>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1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1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1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1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1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2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2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custDataLst>
              <p:tags r:id="rId7"/>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4</a:t>
            </a:r>
          </a:p>
        </p:txBody>
      </p:sp>
      <p:sp>
        <p:nvSpPr>
          <p:cNvPr id="619" name="CustomShape 23"/>
          <p:cNvSpPr/>
          <p:nvPr>
            <p:custDataLst>
              <p:tags r:id="rId8"/>
            </p:custDataLst>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fr-FR" sz="1800" b="1" strike="noStrike">
                <a:solidFill>
                  <a:srgbClr val="FFFFFF"/>
                </a:solidFill>
                <a:latin typeface="Arial"/>
              </a:rPr>
              <a:t>RÉPARTITION DES ÉTUDE DE CAS ET TÂCHES</a:t>
            </a:r>
          </a:p>
        </p:txBody>
      </p:sp>
      <p:sp>
        <p:nvSpPr>
          <p:cNvPr id="620" name="CustomShape 24"/>
          <p:cNvSpPr/>
          <p:nvPr>
            <p:custDataLst>
              <p:tags r:id="rId9"/>
            </p:custDataLst>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fr-FR" sz="1800" b="1" strike="noStrike">
                <a:solidFill>
                  <a:srgbClr val="FFFFFF"/>
                </a:solidFill>
                <a:latin typeface="Arial"/>
              </a:rPr>
              <a:t>PRÉSENTATIONS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3"/>
          <a:stretch/>
        </a:blipFill>
        <a:effectLst/>
      </p:bgPr>
    </p:bg>
    <p:spTree>
      <p:nvGrpSpPr>
        <p:cNvPr id="1" name=""/>
        <p:cNvGrpSpPr/>
        <p:nvPr/>
      </p:nvGrpSpPr>
      <p:grpSpPr>
        <a:xfrm>
          <a:off x="0" y="0"/>
          <a:ext cx="0" cy="0"/>
          <a:chOff x="0" y="0"/>
          <a:chExt cx="0" cy="0"/>
        </a:xfrm>
      </p:grpSpPr>
      <p:sp>
        <p:nvSpPr>
          <p:cNvPr id="621"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SYNTHÈSE – </a:t>
            </a:r>
            <a:r>
              <a:rPr lang="fr-FR" sz="1800" b="1" strike="noStrike" dirty="0">
                <a:solidFill>
                  <a:srgbClr val="FFFFFF"/>
                </a:solidFill>
                <a:latin typeface="Arial"/>
              </a:rPr>
              <a:t>QU’AVONS-NOUS APPRIS?</a:t>
            </a:r>
          </a:p>
        </p:txBody>
      </p:sp>
      <p:sp>
        <p:nvSpPr>
          <p:cNvPr id="622" name="CustomShape 2"/>
          <p:cNvSpPr/>
          <p:nvPr>
            <p:custDataLst>
              <p:tags r:id="rId2"/>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5</a:t>
            </a:r>
          </a:p>
        </p:txBody>
      </p:sp>
      <p:sp>
        <p:nvSpPr>
          <p:cNvPr id="623" name="CustomShape 3"/>
          <p:cNvSpPr/>
          <p:nvPr>
            <p:custDataLst>
              <p:tags r:id="rId3"/>
            </p:custDataLst>
          </p:nvPr>
        </p:nvSpPr>
        <p:spPr>
          <a:xfrm>
            <a:off x="2421526" y="1939955"/>
            <a:ext cx="3753028"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4000" b="1" strike="noStrike" dirty="0">
                <a:solidFill>
                  <a:srgbClr val="FF5D00"/>
                </a:solidFill>
                <a:latin typeface="Arial"/>
              </a:rPr>
              <a:t>Qu’est-ce que</a:t>
            </a:r>
          </a:p>
        </p:txBody>
      </p:sp>
      <p:sp>
        <p:nvSpPr>
          <p:cNvPr id="624" name="CustomShape 4"/>
          <p:cNvSpPr/>
          <p:nvPr>
            <p:custDataLst>
              <p:tags r:id="rId4"/>
            </p:custDataLst>
          </p:nvPr>
        </p:nvSpPr>
        <p:spPr>
          <a:xfrm>
            <a:off x="3225240" y="2823575"/>
            <a:ext cx="2540520" cy="7064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4000" b="1" strike="noStrike" dirty="0">
                <a:solidFill>
                  <a:srgbClr val="164193"/>
                </a:solidFill>
                <a:latin typeface="Arial"/>
              </a:rPr>
              <a:t>Comment</a:t>
            </a:r>
          </a:p>
        </p:txBody>
      </p:sp>
      <p:sp>
        <p:nvSpPr>
          <p:cNvPr id="625" name="CustomShape 5"/>
          <p:cNvSpPr/>
          <p:nvPr>
            <p:custDataLst>
              <p:tags r:id="rId5"/>
            </p:custDataLst>
          </p:nvPr>
        </p:nvSpPr>
        <p:spPr>
          <a:xfrm>
            <a:off x="3225240" y="3795761"/>
            <a:ext cx="2667240" cy="7064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4000" b="1" strike="noStrike" dirty="0">
                <a:solidFill>
                  <a:srgbClr val="164193"/>
                </a:solidFill>
                <a:latin typeface="Arial"/>
              </a:rPr>
              <a:t>Comment</a:t>
            </a:r>
          </a:p>
        </p:txBody>
      </p:sp>
      <p:sp>
        <p:nvSpPr>
          <p:cNvPr id="626" name="CustomShape 6"/>
          <p:cNvSpPr/>
          <p:nvPr>
            <p:custDataLst>
              <p:tags r:id="rId6"/>
            </p:custDataLst>
          </p:nvPr>
        </p:nvSpPr>
        <p:spPr>
          <a:xfrm>
            <a:off x="6095880" y="209340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1600" b="1" strike="noStrike">
                <a:solidFill>
                  <a:srgbClr val="FFFFFF"/>
                </a:solidFill>
                <a:latin typeface="Arial"/>
              </a:rPr>
              <a:t>la désinformation? </a:t>
            </a:r>
          </a:p>
        </p:txBody>
      </p:sp>
      <p:sp>
        <p:nvSpPr>
          <p:cNvPr id="627" name="CustomShape 7"/>
          <p:cNvSpPr/>
          <p:nvPr>
            <p:custDataLst>
              <p:tags r:id="rId7"/>
            </p:custDataLst>
          </p:nvPr>
        </p:nvSpPr>
        <p:spPr>
          <a:xfrm>
            <a:off x="6095879" y="3063960"/>
            <a:ext cx="3357609"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1600" b="1" strike="noStrike">
                <a:solidFill>
                  <a:srgbClr val="FFFFFF"/>
                </a:solidFill>
                <a:latin typeface="Arial"/>
              </a:rPr>
              <a:t>fonctionne la désinformation?</a:t>
            </a:r>
          </a:p>
        </p:txBody>
      </p:sp>
      <p:sp>
        <p:nvSpPr>
          <p:cNvPr id="628" name="CustomShape 8"/>
          <p:cNvSpPr/>
          <p:nvPr>
            <p:custDataLst>
              <p:tags r:id="rId8"/>
            </p:custDataLst>
          </p:nvPr>
        </p:nvSpPr>
        <p:spPr>
          <a:xfrm>
            <a:off x="6095879" y="3995280"/>
            <a:ext cx="4834717"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fr-FR" sz="1600" b="1" strike="noStrike" dirty="0">
                <a:solidFill>
                  <a:srgbClr val="FFFFFF"/>
                </a:solidFill>
                <a:latin typeface="Arial"/>
              </a:rPr>
              <a:t>devrions-nous réagir face à la désinformation? </a:t>
            </a:r>
          </a:p>
        </p:txBody>
      </p:sp>
      <p:sp>
        <p:nvSpPr>
          <p:cNvPr id="629" name="CustomShape 9"/>
          <p:cNvSpPr/>
          <p:nvPr>
            <p:custDataLst>
              <p:tags r:id="rId9"/>
            </p:custDataLst>
          </p:nvPr>
        </p:nvSpPr>
        <p:spPr>
          <a:xfrm>
            <a:off x="3225240" y="4765996"/>
            <a:ext cx="2667240" cy="7064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4000" b="1" strike="noStrike" dirty="0">
                <a:solidFill>
                  <a:srgbClr val="F49900"/>
                </a:solidFill>
                <a:latin typeface="Arial"/>
              </a:rPr>
              <a:t>Conseils</a:t>
            </a:r>
          </a:p>
        </p:txBody>
      </p:sp>
      <p:sp>
        <p:nvSpPr>
          <p:cNvPr id="630" name="CustomShape 10"/>
          <p:cNvSpPr/>
          <p:nvPr>
            <p:custDataLst>
              <p:tags r:id="rId10"/>
            </p:custDataLst>
          </p:nvPr>
        </p:nvSpPr>
        <p:spPr>
          <a:xfrm>
            <a:off x="6095879" y="4926239"/>
            <a:ext cx="2808969" cy="38594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fr-FR" sz="1600" b="1" strike="noStrike" dirty="0">
                <a:solidFill>
                  <a:srgbClr val="FFFFFF"/>
                </a:solidFill>
                <a:latin typeface="Arial"/>
              </a:rPr>
              <a:t>pour approfondir le sujet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7"/>
          <a:stretch/>
        </a:blipFill>
        <a:effectLst/>
      </p:bgPr>
    </p:bg>
    <p:spTree>
      <p:nvGrpSpPr>
        <p:cNvPr id="1" name=""/>
        <p:cNvGrpSpPr/>
        <p:nvPr/>
      </p:nvGrpSpPr>
      <p:grpSpPr>
        <a:xfrm>
          <a:off x="0" y="0"/>
          <a:ext cx="0" cy="0"/>
          <a:chOff x="0" y="0"/>
          <a:chExt cx="0" cy="0"/>
        </a:xfrm>
      </p:grpSpPr>
      <p:sp>
        <p:nvSpPr>
          <p:cNvPr id="631" name="TextShape 1"/>
          <p:cNvSpPr txBox="1"/>
          <p:nvPr>
            <p:custDataLst>
              <p:tags r:id="rId1"/>
            </p:custDataLst>
          </p:nvPr>
        </p:nvSpPr>
        <p:spPr>
          <a:xfrm>
            <a:off x="0" y="0"/>
            <a:ext cx="12191760" cy="47484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CONSEILS POUR APPROFONDIR LE SUJET – </a:t>
            </a:r>
            <a:r>
              <a:rPr lang="fr-FR" sz="1800" b="1" strike="noStrike" dirty="0">
                <a:solidFill>
                  <a:srgbClr val="FFFFFF"/>
                </a:solidFill>
                <a:latin typeface="Arial"/>
              </a:rPr>
              <a:t>JEUX EN LIGNE SUR LA DÉSINFORMATION (RESSOURCES EXTERNES)</a:t>
            </a:r>
          </a:p>
        </p:txBody>
      </p:sp>
      <p:sp>
        <p:nvSpPr>
          <p:cNvPr id="632" name="CustomShape 2"/>
          <p:cNvSpPr/>
          <p:nvPr>
            <p:custDataLst>
              <p:tags r:id="rId2"/>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5</a:t>
            </a:r>
          </a:p>
        </p:txBody>
      </p:sp>
      <p:sp>
        <p:nvSpPr>
          <p:cNvPr id="633" name="CustomShape 3"/>
          <p:cNvSpPr/>
          <p:nvPr>
            <p:custDataLst>
              <p:tags r:id="rId3"/>
            </p:custDataLst>
          </p:nvPr>
        </p:nvSpPr>
        <p:spPr>
          <a:xfrm>
            <a:off x="2234160" y="1197000"/>
            <a:ext cx="8966160" cy="53015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fr-FR" sz="1400" b="1" u="sng" strike="noStrike" dirty="0">
                <a:solidFill>
                  <a:srgbClr val="964277"/>
                </a:solidFill>
                <a:uFillTx/>
                <a:latin typeface="Arial"/>
                <a:hlinkClick r:id="rId8"/>
              </a:rPr>
              <a:t>The Bad News Game </a:t>
            </a:r>
            <a:r>
              <a:rPr lang="fr-FR" sz="1400" b="0" strike="noStrike" dirty="0">
                <a:solidFill>
                  <a:srgbClr val="808080"/>
                </a:solidFill>
                <a:latin typeface="Arial"/>
              </a:rPr>
              <a:t>(plusieurs langues) et</a:t>
            </a:r>
            <a:r>
              <a:rPr lang="fr-FR" sz="1400" strike="noStrike" dirty="0">
                <a:latin typeface="Arial"/>
              </a:rPr>
              <a:t> </a:t>
            </a:r>
            <a:r>
              <a:rPr lang="fr-FR" sz="1400" b="1" u="sng" strike="noStrike" dirty="0">
                <a:solidFill>
                  <a:srgbClr val="964277"/>
                </a:solidFill>
                <a:uFillTx/>
                <a:latin typeface="Arial"/>
                <a:hlinkClick r:id="rId9"/>
              </a:rPr>
              <a:t>Bad News Game for Kids</a:t>
            </a:r>
            <a:r>
              <a:rPr lang="fr-FR" sz="1400" strike="noStrike" dirty="0">
                <a:latin typeface="Arial"/>
              </a:rPr>
              <a:t> </a:t>
            </a:r>
            <a:r>
              <a:rPr lang="fr-FR" sz="1400" b="0" strike="noStrike" dirty="0">
                <a:solidFill>
                  <a:srgbClr val="808080"/>
                </a:solidFill>
                <a:latin typeface="Arial"/>
              </a:rPr>
              <a:t>(moins de langues disponibles).  </a:t>
            </a:r>
            <a:r>
              <a:rPr lang="fr-FR" dirty="0"/>
              <a:t/>
            </a:r>
            <a:br>
              <a:rPr lang="fr-FR" dirty="0"/>
            </a:br>
            <a:r>
              <a:rPr lang="fr-FR" sz="1400" b="0" strike="noStrike" dirty="0">
                <a:solidFill>
                  <a:srgbClr val="808080"/>
                </a:solidFill>
                <a:latin typeface="Arial"/>
              </a:rPr>
              <a:t>Crée ta propre fausse nouvelle. Version standard: pour les 15 ans et plus. Version pour les enfants: pour les 8 ans et plus.</a:t>
            </a:r>
          </a:p>
          <a:p>
            <a:pPr marL="1035000">
              <a:lnSpc>
                <a:spcPct val="90000"/>
              </a:lnSpc>
              <a:spcBef>
                <a:spcPts val="1199"/>
              </a:spcBef>
              <a:tabLst>
                <a:tab pos="1060560" algn="l"/>
              </a:tabLst>
            </a:pPr>
            <a:r>
              <a:rPr lang="fr-FR" sz="1200" b="0" i="1" strike="noStrike" dirty="0">
                <a:solidFill>
                  <a:srgbClr val="808080"/>
                </a:solidFill>
                <a:latin typeface="Arial"/>
              </a:rPr>
              <a:t>Disponibles en plusieurs langues.</a:t>
            </a:r>
          </a:p>
          <a:p>
            <a:pPr marL="863640" indent="-285480">
              <a:lnSpc>
                <a:spcPct val="90000"/>
              </a:lnSpc>
              <a:spcBef>
                <a:spcPts val="1199"/>
              </a:spcBef>
              <a:buClr>
                <a:srgbClr val="4365E2"/>
              </a:buClr>
              <a:buFont typeface="Arial"/>
              <a:buChar char="•"/>
              <a:tabLst>
                <a:tab pos="1060560" algn="l"/>
              </a:tabLst>
            </a:pPr>
            <a:r>
              <a:rPr lang="fr-FR" sz="1400" b="1" u="sng" strike="noStrike" dirty="0">
                <a:solidFill>
                  <a:srgbClr val="964277"/>
                </a:solidFill>
                <a:uFillTx/>
                <a:latin typeface="Arial"/>
                <a:hlinkClick r:id="rId10"/>
              </a:rPr>
              <a:t>Real or Photoshop?</a:t>
            </a:r>
            <a:r>
              <a:rPr lang="fr-FR" sz="1400" b="1" strike="noStrike" dirty="0">
                <a:solidFill>
                  <a:srgbClr val="1D848A"/>
                </a:solidFill>
                <a:latin typeface="Arial"/>
              </a:rPr>
              <a:t> </a:t>
            </a:r>
            <a:r>
              <a:rPr lang="fr-FR" sz="1400" b="0" strike="noStrike" dirty="0">
                <a:solidFill>
                  <a:srgbClr val="808080"/>
                </a:solidFill>
                <a:latin typeface="Arial"/>
              </a:rPr>
              <a:t>(EN) Teste tes capacités d’observation pour mieux comprendre la manipulation des images.</a:t>
            </a:r>
          </a:p>
          <a:p>
            <a:pPr marL="577800">
              <a:lnSpc>
                <a:spcPct val="90000"/>
              </a:lnSpc>
              <a:spcBef>
                <a:spcPts val="1199"/>
              </a:spcBef>
              <a:tabLst>
                <a:tab pos="1060560" algn="l"/>
              </a:tabLst>
            </a:pPr>
            <a:r>
              <a:rPr lang="fr-FR" sz="1200" b="0" i="1" strike="noStrike" dirty="0">
                <a:solidFill>
                  <a:srgbClr val="808080"/>
                </a:solidFill>
                <a:latin typeface="Arial"/>
              </a:rPr>
              <a:t>	Disponible uniquement en anglais.</a:t>
            </a:r>
          </a:p>
          <a:p>
            <a:pPr marL="863640" indent="-285480">
              <a:lnSpc>
                <a:spcPct val="90000"/>
              </a:lnSpc>
              <a:spcBef>
                <a:spcPts val="1199"/>
              </a:spcBef>
              <a:buClr>
                <a:srgbClr val="4365E2"/>
              </a:buClr>
              <a:buFont typeface="Arial"/>
              <a:buChar char="•"/>
              <a:tabLst>
                <a:tab pos="1060560" algn="l"/>
              </a:tabLst>
            </a:pPr>
            <a:r>
              <a:rPr lang="fr-FR" sz="1400" b="1" u="sng" strike="noStrike" dirty="0" err="1">
                <a:solidFill>
                  <a:srgbClr val="964277"/>
                </a:solidFill>
                <a:uFillTx/>
                <a:latin typeface="Arial"/>
                <a:hlinkClick r:id="rId11"/>
              </a:rPr>
              <a:t>Fakescape</a:t>
            </a:r>
            <a:r>
              <a:rPr lang="fr-FR" sz="1400" b="0" strike="noStrike" dirty="0">
                <a:solidFill>
                  <a:srgbClr val="808080"/>
                </a:solidFill>
                <a:latin typeface="Arial"/>
              </a:rPr>
              <a:t> (CZ et EN). Jeux apprenant aux étudiants à «échapper» aux fausses nouvelles. À la demande et gratuit pour les enseignants. Pour les 13 ans et plus.</a:t>
            </a:r>
          </a:p>
          <a:p>
            <a:pPr marL="577800">
              <a:lnSpc>
                <a:spcPct val="90000"/>
              </a:lnSpc>
              <a:spcBef>
                <a:spcPts val="1199"/>
              </a:spcBef>
              <a:tabLst>
                <a:tab pos="1060560" algn="l"/>
              </a:tabLst>
            </a:pPr>
            <a:r>
              <a:rPr lang="fr-FR" sz="1200" b="0" i="1" strike="noStrike" dirty="0">
                <a:solidFill>
                  <a:srgbClr val="808080"/>
                </a:solidFill>
                <a:latin typeface="Arial"/>
              </a:rPr>
              <a:t>	Disponible en anglais et en tchèque.</a:t>
            </a:r>
          </a:p>
          <a:p>
            <a:pPr marL="863640" indent="-285480">
              <a:lnSpc>
                <a:spcPct val="90000"/>
              </a:lnSpc>
              <a:spcBef>
                <a:spcPts val="1199"/>
              </a:spcBef>
              <a:buClr>
                <a:srgbClr val="4365E2"/>
              </a:buClr>
              <a:buFont typeface="Arial"/>
              <a:buChar char="•"/>
              <a:tabLst>
                <a:tab pos="1060560" algn="l"/>
              </a:tabLst>
            </a:pPr>
            <a:r>
              <a:rPr lang="fr-FR" sz="1400" b="1" u="sng" strike="noStrike" dirty="0" err="1">
                <a:solidFill>
                  <a:srgbClr val="964277"/>
                </a:solidFill>
                <a:uFillTx/>
                <a:latin typeface="Arial"/>
                <a:hlinkClick r:id="rId12"/>
              </a:rPr>
              <a:t>Fakey</a:t>
            </a:r>
            <a:r>
              <a:rPr lang="fr-FR" sz="1400" b="0" strike="noStrike" dirty="0">
                <a:latin typeface="Arial"/>
              </a:rPr>
              <a:t> </a:t>
            </a:r>
            <a:r>
              <a:rPr lang="fr-FR" sz="1400" b="0" strike="noStrike" dirty="0">
                <a:solidFill>
                  <a:srgbClr val="808080"/>
                </a:solidFill>
                <a:latin typeface="Arial"/>
              </a:rPr>
              <a:t>(EN). Jeu portant sur l’éducation aux médias et sur la manière dont les gens agissent face à la mésinformation. Pour les 16 ans et plus.</a:t>
            </a:r>
          </a:p>
          <a:p>
            <a:pPr marL="577800">
              <a:lnSpc>
                <a:spcPct val="90000"/>
              </a:lnSpc>
              <a:spcBef>
                <a:spcPts val="1199"/>
              </a:spcBef>
              <a:tabLst>
                <a:tab pos="1060560" algn="l"/>
              </a:tabLst>
            </a:pPr>
            <a:r>
              <a:rPr lang="fr-FR" sz="1200" b="0" i="1" strike="noStrike" dirty="0">
                <a:solidFill>
                  <a:srgbClr val="808080"/>
                </a:solidFill>
                <a:latin typeface="Arial"/>
              </a:rPr>
              <a:t>	Disponible uniquement en anglais.</a:t>
            </a:r>
          </a:p>
          <a:p>
            <a:pPr marL="863640" indent="-285480">
              <a:lnSpc>
                <a:spcPct val="90000"/>
              </a:lnSpc>
              <a:spcBef>
                <a:spcPts val="1199"/>
              </a:spcBef>
              <a:buClr>
                <a:srgbClr val="4365E2"/>
              </a:buClr>
              <a:buFont typeface="Arial"/>
              <a:buChar char="•"/>
              <a:tabLst>
                <a:tab pos="1060560" algn="l"/>
              </a:tabLst>
            </a:pPr>
            <a:r>
              <a:rPr lang="fr-FR" sz="1400" b="1" u="sng" strike="noStrike" dirty="0">
                <a:solidFill>
                  <a:srgbClr val="964277"/>
                </a:solidFill>
                <a:uFillTx/>
                <a:latin typeface="Arial"/>
                <a:hlinkClick r:id="rId13"/>
              </a:rPr>
              <a:t>Escape Fake </a:t>
            </a:r>
            <a:r>
              <a:rPr lang="fr-FR" sz="1400" b="0" strike="noStrike" dirty="0">
                <a:solidFill>
                  <a:srgbClr val="808080"/>
                </a:solidFill>
                <a:latin typeface="Arial"/>
              </a:rPr>
              <a:t>(DE et EN). Application de jeu téléchargeable qui éduque aux médias de manière ludique. Pour les 15 ans et plus.</a:t>
            </a:r>
          </a:p>
          <a:p>
            <a:pPr marL="577800">
              <a:lnSpc>
                <a:spcPct val="90000"/>
              </a:lnSpc>
              <a:spcBef>
                <a:spcPts val="1199"/>
              </a:spcBef>
              <a:tabLst>
                <a:tab pos="1060560" algn="l"/>
              </a:tabLst>
            </a:pPr>
            <a:r>
              <a:rPr lang="fr-FR" sz="1200" b="0" i="1" strike="noStrike" dirty="0">
                <a:solidFill>
                  <a:srgbClr val="808080"/>
                </a:solidFill>
                <a:latin typeface="Arial"/>
              </a:rPr>
              <a:t>	Disponible en anglais et en allemand.</a:t>
            </a:r>
          </a:p>
          <a:p>
            <a:pPr marL="863640" indent="-285480">
              <a:lnSpc>
                <a:spcPct val="90000"/>
              </a:lnSpc>
              <a:spcBef>
                <a:spcPts val="1199"/>
              </a:spcBef>
              <a:buClr>
                <a:srgbClr val="4365E2"/>
              </a:buClr>
              <a:buFont typeface="Arial"/>
              <a:buChar char="•"/>
              <a:tabLst>
                <a:tab pos="1060560" algn="l"/>
              </a:tabLst>
            </a:pPr>
            <a:r>
              <a:rPr lang="fr-FR" sz="1400" b="1" u="sng" strike="noStrike" dirty="0">
                <a:solidFill>
                  <a:srgbClr val="964277"/>
                </a:solidFill>
                <a:uFillTx/>
                <a:latin typeface="Arial"/>
                <a:hlinkClick r:id="rId14"/>
              </a:rPr>
              <a:t>Troll </a:t>
            </a:r>
            <a:r>
              <a:rPr lang="fr-FR" sz="1400" b="1" u="sng" strike="noStrike" dirty="0" err="1">
                <a:solidFill>
                  <a:srgbClr val="964277"/>
                </a:solidFill>
                <a:uFillTx/>
                <a:latin typeface="Arial"/>
                <a:hlinkClick r:id="rId14"/>
              </a:rPr>
              <a:t>Factory</a:t>
            </a:r>
            <a:r>
              <a:rPr lang="fr-FR" sz="1400" b="0" strike="noStrike" dirty="0">
                <a:solidFill>
                  <a:srgbClr val="808080"/>
                </a:solidFill>
                <a:latin typeface="Arial"/>
              </a:rPr>
              <a:t> (EN). Le joueur est un troll qui crée de fausses nouvelles. Pour les 16 ans et plus.</a:t>
            </a:r>
          </a:p>
          <a:p>
            <a:pPr marL="577800">
              <a:lnSpc>
                <a:spcPct val="90000"/>
              </a:lnSpc>
              <a:spcBef>
                <a:spcPts val="1199"/>
              </a:spcBef>
              <a:tabLst>
                <a:tab pos="1060560" algn="l"/>
              </a:tabLst>
            </a:pPr>
            <a:r>
              <a:rPr lang="fr-FR" sz="1200" b="0" i="1" strike="noStrike" dirty="0">
                <a:solidFill>
                  <a:srgbClr val="808080"/>
                </a:solidFill>
                <a:latin typeface="Arial"/>
              </a:rPr>
              <a:t>	Disponible uniquement en anglais.</a:t>
            </a:r>
          </a:p>
        </p:txBody>
      </p:sp>
      <p:grpSp>
        <p:nvGrpSpPr>
          <p:cNvPr id="634" name="Group 4"/>
          <p:cNvGrpSpPr/>
          <p:nvPr>
            <p:custDataLst>
              <p:tags r:id="rId4"/>
            </p:custDataLst>
          </p:nvPr>
        </p:nvGrpSpPr>
        <p:grpSpPr>
          <a:xfrm>
            <a:off x="92520" y="2184840"/>
            <a:ext cx="2799360" cy="2955600"/>
            <a:chOff x="92520" y="2184840"/>
            <a:chExt cx="2799360" cy="2955600"/>
          </a:xfrm>
        </p:grpSpPr>
        <p:pic>
          <p:nvPicPr>
            <p:cNvPr id="635" name="Elemento grafico 8" descr="Collegamento"/>
            <p:cNvPicPr/>
            <p:nvPr/>
          </p:nvPicPr>
          <p:blipFill>
            <a:blip r:embed="rId15"/>
            <a:stretch/>
          </p:blipFill>
          <p:spPr>
            <a:xfrm>
              <a:off x="463680" y="2623680"/>
              <a:ext cx="1945440" cy="1945440"/>
            </a:xfrm>
            <a:prstGeom prst="rect">
              <a:avLst/>
            </a:prstGeom>
            <a:ln w="0">
              <a:noFill/>
            </a:ln>
          </p:spPr>
        </p:pic>
        <p:pic>
          <p:nvPicPr>
            <p:cNvPr id="636" name="Immagine 9"/>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7"/>
          <a:stretch/>
        </a:blipFill>
        <a:effectLst/>
      </p:bgPr>
    </p:bg>
    <p:spTree>
      <p:nvGrpSpPr>
        <p:cNvPr id="1" name=""/>
        <p:cNvGrpSpPr/>
        <p:nvPr/>
      </p:nvGrpSpPr>
      <p:grpSpPr>
        <a:xfrm>
          <a:off x="0" y="0"/>
          <a:ext cx="0" cy="0"/>
          <a:chOff x="0" y="0"/>
          <a:chExt cx="0" cy="0"/>
        </a:xfrm>
      </p:grpSpPr>
      <p:sp>
        <p:nvSpPr>
          <p:cNvPr id="637"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a:solidFill>
                  <a:srgbClr val="FFFFFF"/>
                </a:solidFill>
                <a:latin typeface="Arial"/>
              </a:rPr>
              <a:t>CONSEILS POUR APPROFONDIR LE SUJET – </a:t>
            </a:r>
            <a:r>
              <a:rPr lang="fr-FR" sz="1800" b="1" strike="noStrike">
                <a:solidFill>
                  <a:srgbClr val="FFFFFF"/>
                </a:solidFill>
                <a:latin typeface="Arial"/>
              </a:rPr>
              <a:t>VÉRIFICATEURS DE FAITS</a:t>
            </a:r>
          </a:p>
        </p:txBody>
      </p:sp>
      <p:sp>
        <p:nvSpPr>
          <p:cNvPr id="638" name="CustomShape 2"/>
          <p:cNvSpPr/>
          <p:nvPr>
            <p:custDataLst>
              <p:tags r:id="rId2"/>
            </p:custDataLst>
          </p:nvPr>
        </p:nvSpPr>
        <p:spPr>
          <a:xfrm>
            <a:off x="2768760" y="2522160"/>
            <a:ext cx="8301600" cy="279931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fr-FR" sz="1400" b="0" strike="noStrike" dirty="0">
                <a:solidFill>
                  <a:srgbClr val="808080"/>
                </a:solidFill>
                <a:latin typeface="Arial"/>
              </a:rPr>
              <a:t>Les listes des organismes de vérification des faits dans votre pays sont mises à jour par le</a:t>
            </a:r>
            <a:r>
              <a:rPr lang="fr-FR" sz="1400" b="1" strike="noStrike" dirty="0">
                <a:latin typeface="Arial"/>
              </a:rPr>
              <a:t> </a:t>
            </a:r>
            <a:r>
              <a:rPr lang="fr-FR" sz="1400" b="1" u="sng" strike="noStrike" dirty="0" err="1">
                <a:solidFill>
                  <a:srgbClr val="964277"/>
                </a:solidFill>
                <a:uFillTx/>
                <a:latin typeface="Arial"/>
                <a:hlinkClick r:id="rId8"/>
              </a:rPr>
              <a:t>Poynter</a:t>
            </a:r>
            <a:r>
              <a:rPr lang="fr-FR" sz="1400" b="1" u="sng" strike="noStrike" dirty="0">
                <a:solidFill>
                  <a:srgbClr val="964277"/>
                </a:solidFill>
                <a:uFillTx/>
                <a:latin typeface="Arial"/>
                <a:hlinkClick r:id="rId8"/>
              </a:rPr>
              <a:t> Institute</a:t>
            </a:r>
            <a:r>
              <a:rPr lang="fr-FR" dirty="0"/>
              <a:t> </a:t>
            </a:r>
            <a:br>
              <a:rPr lang="fr-FR" dirty="0"/>
            </a:br>
            <a:r>
              <a:rPr lang="fr-FR" sz="1400" b="0" strike="noStrike" dirty="0">
                <a:solidFill>
                  <a:srgbClr val="808080"/>
                </a:solidFill>
                <a:latin typeface="Arial"/>
              </a:rPr>
              <a:t>et</a:t>
            </a:r>
            <a:r>
              <a:rPr lang="fr-FR" sz="1400" b="1" u="sng" strike="noStrike" dirty="0">
                <a:solidFill>
                  <a:srgbClr val="964277"/>
                </a:solidFill>
                <a:uFillTx/>
                <a:latin typeface="Arial"/>
                <a:hlinkClick r:id="rId9"/>
              </a:rPr>
              <a:t> Facebook</a:t>
            </a:r>
            <a:r>
              <a:rPr lang="fr-FR" sz="1400" strike="noStrike" dirty="0">
                <a:latin typeface="Arial"/>
              </a:rPr>
              <a:t>.</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fr-FR" sz="1400" b="0" strike="noStrike" dirty="0">
                <a:solidFill>
                  <a:srgbClr val="808080"/>
                </a:solidFill>
                <a:latin typeface="Arial"/>
              </a:rPr>
              <a:t>Recherchez des résultats sur l’internet pour vérifier des faits à propos d’un sujet ou d’une personne avec</a:t>
            </a:r>
            <a:r>
              <a:rPr lang="fr-FR" dirty="0"/>
              <a:t> </a:t>
            </a:r>
            <a:br>
              <a:rPr lang="fr-FR" dirty="0"/>
            </a:br>
            <a:r>
              <a:rPr lang="fr-FR" sz="1400" b="1" u="sng" strike="noStrike" dirty="0" err="1">
                <a:solidFill>
                  <a:srgbClr val="964277"/>
                </a:solidFill>
                <a:uFillTx/>
                <a:latin typeface="Arial"/>
                <a:hlinkClick r:id="rId10"/>
              </a:rPr>
              <a:t>Google’s</a:t>
            </a:r>
            <a:r>
              <a:rPr lang="fr-FR" sz="1400" b="1" u="sng" strike="noStrike" dirty="0">
                <a:solidFill>
                  <a:srgbClr val="964277"/>
                </a:solidFill>
                <a:uFillTx/>
                <a:latin typeface="Arial"/>
                <a:hlinkClick r:id="rId10"/>
              </a:rPr>
              <a:t> Fact Check Explorer.</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fr-FR" sz="1400" b="1" u="sng" strike="noStrike" dirty="0">
                <a:solidFill>
                  <a:srgbClr val="964277"/>
                </a:solidFill>
                <a:uFillTx/>
                <a:latin typeface="Arial"/>
                <a:hlinkClick r:id="rId11"/>
              </a:rPr>
              <a:t>«</a:t>
            </a:r>
            <a:r>
              <a:rPr lang="fr-FR" sz="1400" b="1" u="sng" strike="noStrike" dirty="0" err="1">
                <a:solidFill>
                  <a:srgbClr val="964277"/>
                </a:solidFill>
                <a:uFillTx/>
                <a:latin typeface="Arial"/>
                <a:hlinkClick r:id="rId11"/>
              </a:rPr>
              <a:t>Learn</a:t>
            </a:r>
            <a:r>
              <a:rPr lang="fr-FR" sz="1400" b="1" u="sng" strike="noStrike" dirty="0">
                <a:solidFill>
                  <a:srgbClr val="964277"/>
                </a:solidFill>
                <a:uFillTx/>
                <a:latin typeface="Arial"/>
                <a:hlinkClick r:id="rId11"/>
              </a:rPr>
              <a:t> to </a:t>
            </a:r>
            <a:r>
              <a:rPr lang="fr-FR" sz="1400" b="1" u="sng" strike="noStrike" dirty="0" err="1">
                <a:solidFill>
                  <a:srgbClr val="964277"/>
                </a:solidFill>
                <a:uFillTx/>
                <a:latin typeface="Arial"/>
                <a:hlinkClick r:id="rId11"/>
              </a:rPr>
              <a:t>Discern</a:t>
            </a:r>
            <a:r>
              <a:rPr lang="fr-FR" sz="1400" b="1" u="sng" strike="noStrike" dirty="0">
                <a:solidFill>
                  <a:srgbClr val="964277"/>
                </a:solidFill>
                <a:uFillTx/>
                <a:latin typeface="Arial"/>
                <a:hlinkClick r:id="rId11"/>
              </a:rPr>
              <a:t>»</a:t>
            </a:r>
            <a:r>
              <a:rPr lang="fr-FR" sz="1400" b="0" strike="noStrike" dirty="0">
                <a:solidFill>
                  <a:srgbClr val="808080"/>
                </a:solidFill>
                <a:latin typeface="Arial"/>
              </a:rPr>
              <a:t> – Manuel du formateur en éducation aux médias de l’organisation sans but lucratif pour le développement mondial et l’éducation IREX.</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fr-FR" sz="1400" b="0" strike="noStrike" dirty="0">
                <a:solidFill>
                  <a:srgbClr val="808080"/>
                </a:solidFill>
                <a:latin typeface="Arial"/>
              </a:rPr>
              <a:t>Le</a:t>
            </a:r>
            <a:r>
              <a:rPr lang="fr-FR" sz="1400" b="1" strike="noStrike" dirty="0">
                <a:latin typeface="Arial"/>
              </a:rPr>
              <a:t> </a:t>
            </a:r>
            <a:r>
              <a:rPr lang="fr-FR" sz="1400" b="1" u="sng" strike="noStrike" dirty="0">
                <a:solidFill>
                  <a:srgbClr val="964277"/>
                </a:solidFill>
                <a:uFillTx/>
                <a:latin typeface="Arial"/>
                <a:hlinkClick r:id="rId12"/>
              </a:rPr>
              <a:t>groupe anti-désinformation</a:t>
            </a:r>
            <a:r>
              <a:rPr lang="fr-FR" sz="1400" b="0" strike="noStrike" dirty="0">
                <a:solidFill>
                  <a:srgbClr val="808080"/>
                </a:solidFill>
                <a:latin typeface="Arial"/>
              </a:rPr>
              <a:t> et la campagne</a:t>
            </a:r>
            <a:r>
              <a:rPr lang="fr-FR" sz="1400" strike="noStrike" dirty="0">
                <a:solidFill>
                  <a:srgbClr val="808080"/>
                </a:solidFill>
                <a:latin typeface="Arial"/>
              </a:rPr>
              <a:t> </a:t>
            </a:r>
            <a:r>
              <a:rPr lang="fr-FR" sz="1400" b="1" strike="noStrike" dirty="0">
                <a:solidFill>
                  <a:srgbClr val="808080"/>
                </a:solidFill>
                <a:latin typeface="Arial"/>
              </a:rPr>
              <a:t>«</a:t>
            </a:r>
            <a:r>
              <a:rPr lang="fr-FR" sz="1400" b="1" u="sng" strike="noStrike" dirty="0">
                <a:solidFill>
                  <a:srgbClr val="964277"/>
                </a:solidFill>
                <a:uFillTx/>
                <a:latin typeface="Arial"/>
                <a:hlinkClick r:id="rId13"/>
              </a:rPr>
              <a:t>Réfléchissez avant de partager</a:t>
            </a:r>
            <a:r>
              <a:rPr lang="fr-FR" sz="1400" b="1" strike="noStrike" dirty="0">
                <a:solidFill>
                  <a:srgbClr val="808080"/>
                </a:solidFill>
                <a:latin typeface="Arial"/>
              </a:rPr>
              <a:t>»</a:t>
            </a:r>
            <a:r>
              <a:rPr lang="fr-FR" sz="1400" strike="noStrike" dirty="0">
                <a:latin typeface="Arial"/>
              </a:rPr>
              <a:t> </a:t>
            </a:r>
            <a:r>
              <a:rPr lang="fr-FR" sz="1400" b="0" strike="noStrike" dirty="0">
                <a:solidFill>
                  <a:srgbClr val="808080"/>
                </a:solidFill>
                <a:latin typeface="Arial"/>
              </a:rPr>
              <a:t>de l’UE.</a:t>
            </a:r>
          </a:p>
        </p:txBody>
      </p:sp>
      <p:sp>
        <p:nvSpPr>
          <p:cNvPr id="639" name="CustomShape 3"/>
          <p:cNvSpPr/>
          <p:nvPr>
            <p:custDataLst>
              <p:tags r:id="rId3"/>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5</a:t>
            </a:r>
          </a:p>
        </p:txBody>
      </p:sp>
      <p:grpSp>
        <p:nvGrpSpPr>
          <p:cNvPr id="640" name="Group 4"/>
          <p:cNvGrpSpPr/>
          <p:nvPr>
            <p:custDataLst>
              <p:tags r:id="rId4"/>
            </p:custDataLst>
          </p:nvPr>
        </p:nvGrpSpPr>
        <p:grpSpPr>
          <a:xfrm>
            <a:off x="92520" y="2184840"/>
            <a:ext cx="2799360" cy="2955600"/>
            <a:chOff x="92520" y="2184840"/>
            <a:chExt cx="2799360" cy="2955600"/>
          </a:xfrm>
        </p:grpSpPr>
        <p:pic>
          <p:nvPicPr>
            <p:cNvPr id="641" name="Elemento grafico 11" descr="Collegamento"/>
            <p:cNvPicPr/>
            <p:nvPr/>
          </p:nvPicPr>
          <p:blipFill>
            <a:blip r:embed="rId14"/>
            <a:stretch/>
          </p:blipFill>
          <p:spPr>
            <a:xfrm>
              <a:off x="463680" y="2623680"/>
              <a:ext cx="1945440" cy="1945440"/>
            </a:xfrm>
            <a:prstGeom prst="rect">
              <a:avLst/>
            </a:prstGeom>
            <a:ln w="0">
              <a:noFill/>
            </a:ln>
          </p:spPr>
        </p:pic>
        <p:pic>
          <p:nvPicPr>
            <p:cNvPr id="642" name="Immagine 12"/>
            <p:cNvPicPr/>
            <p:nvPr/>
          </p:nvPicPr>
          <p:blipFill>
            <a:blip r:embed="rId15">
              <a:alphaModFix amt="19000"/>
            </a:blip>
            <a:stretch/>
          </p:blipFill>
          <p:spPr>
            <a:xfrm>
              <a:off x="92520" y="2184840"/>
              <a:ext cx="2799360" cy="2955600"/>
            </a:xfrm>
            <a:prstGeom prst="rect">
              <a:avLst/>
            </a:prstGeom>
            <a:ln w="0">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9"/>
          <a:stretch/>
        </a:blipFill>
        <a:effectLst/>
      </p:bgPr>
    </p:bg>
    <p:spTree>
      <p:nvGrpSpPr>
        <p:cNvPr id="1" name=""/>
        <p:cNvGrpSpPr/>
        <p:nvPr/>
      </p:nvGrpSpPr>
      <p:grpSpPr>
        <a:xfrm>
          <a:off x="0" y="0"/>
          <a:ext cx="0" cy="0"/>
          <a:chOff x="0" y="0"/>
          <a:chExt cx="0" cy="0"/>
        </a:xfrm>
      </p:grpSpPr>
      <p:sp>
        <p:nvSpPr>
          <p:cNvPr id="643"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a:solidFill>
                  <a:srgbClr val="FFFFFF"/>
                </a:solidFill>
                <a:latin typeface="Arial"/>
              </a:rPr>
              <a:t>CONSEILS POUR APPROFONDIR LE SUJET – </a:t>
            </a:r>
            <a:r>
              <a:rPr lang="fr-FR" sz="1800" b="1" strike="noStrike">
                <a:solidFill>
                  <a:srgbClr val="FFFFFF"/>
                </a:solidFill>
                <a:latin typeface="Arial"/>
              </a:rPr>
              <a:t>RESSOURCES NATIONALES</a:t>
            </a:r>
          </a:p>
        </p:txBody>
      </p:sp>
      <p:sp>
        <p:nvSpPr>
          <p:cNvPr id="644" name="CustomShape 2"/>
          <p:cNvSpPr/>
          <p:nvPr>
            <p:custDataLst>
              <p:tags r:id="rId2"/>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5</a:t>
            </a:r>
          </a:p>
        </p:txBody>
      </p:sp>
      <p:sp>
        <p:nvSpPr>
          <p:cNvPr id="645" name="CustomShape 3"/>
          <p:cNvSpPr/>
          <p:nvPr>
            <p:custDataLst>
              <p:tags r:id="rId3"/>
            </p:custDataLst>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fr-FR" sz="1400" b="1" strike="noStrike">
                <a:solidFill>
                  <a:srgbClr val="0A1641"/>
                </a:solidFill>
                <a:latin typeface="Arial"/>
              </a:rPr>
              <a:t>AUTRICHE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0"/>
              </a:rPr>
              <a:t>Mediamanual</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1"/>
              </a:rPr>
              <a:t>Saferinternet</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2"/>
              </a:rPr>
              <a:t>BUPP</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3"/>
              </a:rPr>
              <a:t>Click &amp; Check</a:t>
            </a:r>
            <a:r>
              <a:rPr lang="fr-FR"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fr-FR" sz="1400" b="1" strike="noStrike">
                <a:solidFill>
                  <a:srgbClr val="0A1641"/>
                </a:solidFill>
                <a:latin typeface="Arial"/>
              </a:rPr>
              <a:t>BELGIQUE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4"/>
              </a:rPr>
              <a:t>Mediawijs</a:t>
            </a:r>
          </a:p>
          <a:p>
            <a:pPr>
              <a:lnSpc>
                <a:spcPct val="90000"/>
              </a:lnSpc>
              <a:spcBef>
                <a:spcPts val="1199"/>
              </a:spcBef>
            </a:pPr>
            <a:endParaRPr lang="fr-BE" sz="1200" b="0" strike="noStrike" spc="-1">
              <a:latin typeface="Arial"/>
            </a:endParaRPr>
          </a:p>
          <a:p>
            <a:pPr>
              <a:lnSpc>
                <a:spcPct val="90000"/>
              </a:lnSpc>
              <a:spcBef>
                <a:spcPts val="1199"/>
              </a:spcBef>
            </a:pPr>
            <a:r>
              <a:rPr lang="fr-FR" sz="1400" b="1" strike="noStrike">
                <a:solidFill>
                  <a:srgbClr val="0A1641"/>
                </a:solidFill>
                <a:latin typeface="Arial"/>
              </a:rPr>
              <a:t>BULGARIE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5"/>
              </a:rPr>
              <a:t>Gramoten</a:t>
            </a:r>
            <a:r>
              <a:rPr lang="fr-FR"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fr-FR" sz="1400" b="1" strike="noStrike">
                <a:solidFill>
                  <a:srgbClr val="0A1641"/>
                </a:solidFill>
                <a:latin typeface="Arial"/>
              </a:rPr>
              <a:t>CROATIE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6"/>
              </a:rPr>
              <a:t>Association for communication and media culture </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7"/>
              </a:rPr>
              <a:t>Children of the media </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8"/>
              </a:rPr>
              <a:t>Media Literacy Days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custDataLst>
              <p:tags r:id="rId4"/>
            </p:custDataLst>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fr-FR" sz="1400" b="1" strike="noStrike">
                <a:solidFill>
                  <a:srgbClr val="0A1641"/>
                </a:solidFill>
                <a:latin typeface="Arial"/>
              </a:rPr>
              <a:t>CHYPRE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9"/>
              </a:rPr>
              <a:t>Combating Misinformation Through Media Literacy </a:t>
            </a:r>
          </a:p>
          <a:p>
            <a:pPr>
              <a:lnSpc>
                <a:spcPct val="90000"/>
              </a:lnSpc>
              <a:spcBef>
                <a:spcPts val="1199"/>
              </a:spcBef>
            </a:pPr>
            <a:endParaRPr lang="fr-BE" sz="1200" b="0" strike="noStrike" spc="-1">
              <a:latin typeface="Arial"/>
            </a:endParaRPr>
          </a:p>
          <a:p>
            <a:pPr>
              <a:lnSpc>
                <a:spcPct val="90000"/>
              </a:lnSpc>
              <a:spcBef>
                <a:spcPts val="1199"/>
              </a:spcBef>
            </a:pPr>
            <a:r>
              <a:rPr lang="fr-FR" sz="1400" b="1" strike="noStrike">
                <a:solidFill>
                  <a:srgbClr val="0A1641"/>
                </a:solidFill>
                <a:latin typeface="Arial"/>
              </a:rPr>
              <a:t>RÉPUBLIQUE TCHÈQUE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0"/>
              </a:rPr>
              <a:t>Clovekvtisni</a:t>
            </a:r>
            <a:r>
              <a:rPr lang="fr-FR"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1"/>
              </a:rPr>
              <a:t>Fakescape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2"/>
              </a:rPr>
              <a:t>Elpida</a:t>
            </a:r>
            <a:r>
              <a:rPr lang="fr-FR"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fr-FR" sz="1400" b="1" strike="noStrike">
                <a:solidFill>
                  <a:srgbClr val="0A1641"/>
                </a:solidFill>
                <a:latin typeface="Arial"/>
              </a:rPr>
              <a:t>DANEMARK</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3"/>
              </a:rPr>
              <a:t>International Media Support </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4"/>
              </a:rPr>
              <a:t>TjekDet</a:t>
            </a:r>
            <a:r>
              <a:rPr lang="fr-FR"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5"/>
              </a:rPr>
              <a:t>DR Detektor</a:t>
            </a:r>
            <a:r>
              <a:rPr lang="fr-FR"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6"/>
              </a:rPr>
              <a:t>DR Ultra </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7"/>
              </a:rPr>
              <a:t>Børneavisen</a:t>
            </a:r>
            <a:r>
              <a:rPr lang="fr-FR"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8"/>
              </a:rPr>
              <a:t>Danske Medier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custDataLst>
              <p:tags r:id="rId5"/>
            </p:custDataLst>
          </p:nvPr>
        </p:nvPicPr>
        <p:blipFill>
          <a:blip r:embed="rId29"/>
          <a:stretch/>
        </p:blipFill>
        <p:spPr>
          <a:xfrm>
            <a:off x="463680" y="2623680"/>
            <a:ext cx="1945440" cy="1945440"/>
          </a:xfrm>
          <a:prstGeom prst="rect">
            <a:avLst/>
          </a:prstGeom>
          <a:ln w="0">
            <a:noFill/>
          </a:ln>
        </p:spPr>
      </p:pic>
      <p:pic>
        <p:nvPicPr>
          <p:cNvPr id="648" name="Immagine 20"/>
          <p:cNvPicPr/>
          <p:nvPr>
            <p:custDataLst>
              <p:tags r:id="rId6"/>
            </p:custDataLst>
          </p:nvPr>
        </p:nvPicPr>
        <p:blipFill>
          <a:blip r:embed="rId30">
            <a:alphaModFix amt="19000"/>
          </a:blip>
          <a:stretch/>
        </p:blipFill>
        <p:spPr>
          <a:xfrm>
            <a:off x="92520" y="2184840"/>
            <a:ext cx="2799360" cy="295560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QUELQUES EXEMPLES</a:t>
            </a:r>
          </a:p>
        </p:txBody>
      </p:sp>
      <p:pic>
        <p:nvPicPr>
          <p:cNvPr id="298" name="Immagine 3"/>
          <p:cNvPicPr/>
          <p:nvPr>
            <p:custDataLst>
              <p:tags r:id="rId2"/>
            </p:custDataLst>
          </p:nvPr>
        </p:nvPicPr>
        <p:blipFill>
          <a:blip r:embed="rId16"/>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custDataLst>
              <p:tags r:id="rId3"/>
            </p:custDataLst>
          </p:nvPr>
        </p:nvPicPr>
        <p:blipFill>
          <a:blip r:embed="rId17"/>
          <a:stretch/>
        </p:blipFill>
        <p:spPr>
          <a:xfrm>
            <a:off x="7094520" y="1884600"/>
            <a:ext cx="3213360" cy="3038760"/>
          </a:xfrm>
          <a:prstGeom prst="rect">
            <a:avLst/>
          </a:prstGeom>
          <a:ln w="92075">
            <a:noFill/>
          </a:ln>
        </p:spPr>
      </p:pic>
      <p:pic>
        <p:nvPicPr>
          <p:cNvPr id="300" name="Immagine 5"/>
          <p:cNvPicPr/>
          <p:nvPr>
            <p:custDataLst>
              <p:tags r:id="rId4"/>
            </p:custDataLst>
          </p:nvPr>
        </p:nvPicPr>
        <p:blipFill>
          <a:blip r:embed="rId18"/>
          <a:stretch/>
        </p:blipFill>
        <p:spPr>
          <a:xfrm>
            <a:off x="2897280" y="1879200"/>
            <a:ext cx="3219840" cy="2950920"/>
          </a:xfrm>
          <a:prstGeom prst="rect">
            <a:avLst/>
          </a:prstGeom>
          <a:ln w="92075">
            <a:noFill/>
          </a:ln>
        </p:spPr>
      </p:pic>
      <p:sp>
        <p:nvSpPr>
          <p:cNvPr id="301" name="CustomShape 2"/>
          <p:cNvSpPr/>
          <p:nvPr>
            <p:custDataLst>
              <p:tags r:id="rId5"/>
            </p:custDataLst>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fr-FR" sz="1400" b="1" strike="noStrike" dirty="0">
                <a:solidFill>
                  <a:srgbClr val="0B1741"/>
                </a:solidFill>
                <a:latin typeface="Arial"/>
              </a:rPr>
              <a:t>LÉGENDE TROMPEUSE</a:t>
            </a:r>
          </a:p>
        </p:txBody>
      </p:sp>
      <p:pic>
        <p:nvPicPr>
          <p:cNvPr id="302" name="Immagine 9"/>
          <p:cNvPicPr/>
          <p:nvPr>
            <p:custDataLst>
              <p:tags r:id="rId6"/>
            </p:custDataLst>
          </p:nvPr>
        </p:nvPicPr>
        <p:blipFill>
          <a:blip r:embed="rId19"/>
          <a:stretch/>
        </p:blipFill>
        <p:spPr>
          <a:xfrm>
            <a:off x="10127880" y="1193040"/>
            <a:ext cx="542160" cy="542160"/>
          </a:xfrm>
          <a:prstGeom prst="rect">
            <a:avLst/>
          </a:prstGeom>
          <a:ln w="0">
            <a:noFill/>
          </a:ln>
        </p:spPr>
      </p:pic>
      <p:sp>
        <p:nvSpPr>
          <p:cNvPr id="303" name="CustomShape 3"/>
          <p:cNvSpPr/>
          <p:nvPr>
            <p:custDataLst>
              <p:tags r:id="rId7"/>
            </p:custDataLst>
          </p:nvPr>
        </p:nvSpPr>
        <p:spPr>
          <a:xfrm>
            <a:off x="7008840" y="1467720"/>
            <a:ext cx="4078080" cy="29606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fr-FR" sz="1400" b="1" strike="noStrike" dirty="0">
                <a:solidFill>
                  <a:srgbClr val="0B1741"/>
                </a:solidFill>
                <a:latin typeface="Arial"/>
              </a:rPr>
              <a:t>LA SOURCE N’EXISTE PAS</a:t>
            </a:r>
          </a:p>
        </p:txBody>
      </p:sp>
      <p:pic>
        <p:nvPicPr>
          <p:cNvPr id="304" name="Immagine 11"/>
          <p:cNvPicPr/>
          <p:nvPr>
            <p:custDataLst>
              <p:tags r:id="rId8"/>
            </p:custDataLst>
          </p:nvPr>
        </p:nvPicPr>
        <p:blipFill>
          <a:blip r:embed="rId20">
            <a:biLevel thresh="50000"/>
          </a:blip>
          <a:stretch/>
        </p:blipFill>
        <p:spPr>
          <a:xfrm>
            <a:off x="5549400" y="1216080"/>
            <a:ext cx="754200" cy="515160"/>
          </a:xfrm>
          <a:prstGeom prst="rect">
            <a:avLst/>
          </a:prstGeom>
          <a:ln w="0">
            <a:noFill/>
          </a:ln>
        </p:spPr>
      </p:pic>
      <p:sp>
        <p:nvSpPr>
          <p:cNvPr id="305" name="CustomShape 4"/>
          <p:cNvSpPr/>
          <p:nvPr>
            <p:custDataLst>
              <p:tags r:id="rId9"/>
            </p:custDataLst>
          </p:nvPr>
        </p:nvSpPr>
        <p:spPr>
          <a:xfrm>
            <a:off x="9308880" y="4533480"/>
            <a:ext cx="1533600"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2800" b="1" strike="noStrike" dirty="0">
                <a:solidFill>
                  <a:srgbClr val="FFFFFF"/>
                </a:solidFill>
                <a:latin typeface="Arial"/>
              </a:rPr>
              <a:t>FAUX</a:t>
            </a:r>
          </a:p>
        </p:txBody>
      </p:sp>
      <p:sp>
        <p:nvSpPr>
          <p:cNvPr id="306" name="CustomShape 5"/>
          <p:cNvSpPr/>
          <p:nvPr>
            <p:custDataLst>
              <p:tags r:id="rId10"/>
            </p:custDataLst>
          </p:nvPr>
        </p:nvSpPr>
        <p:spPr>
          <a:xfrm>
            <a:off x="2806920" y="5151600"/>
            <a:ext cx="3525480" cy="62948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fr-FR" sz="1400" b="1" strike="noStrike" dirty="0">
                <a:solidFill>
                  <a:srgbClr val="0A1641"/>
                </a:solidFill>
                <a:latin typeface="Arial"/>
              </a:rPr>
              <a:t>Cette photo provient du compte d’une autre jeune femme qui, sous cet angle particulier, ressemble à Greta.</a:t>
            </a:r>
          </a:p>
        </p:txBody>
      </p:sp>
      <p:sp>
        <p:nvSpPr>
          <p:cNvPr id="307" name="CustomShape 6"/>
          <p:cNvSpPr/>
          <p:nvPr>
            <p:custDataLst>
              <p:tags r:id="rId11"/>
            </p:custDataLst>
          </p:nvPr>
        </p:nvSpPr>
        <p:spPr>
          <a:xfrm>
            <a:off x="7007040" y="5178960"/>
            <a:ext cx="3618000" cy="62948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fr-FR" sz="1400" b="1" strike="noStrike" dirty="0">
                <a:solidFill>
                  <a:srgbClr val="0A1641"/>
                </a:solidFill>
                <a:latin typeface="Arial"/>
              </a:rPr>
              <a:t>Dailypresser.com n’est pas un vrai site d’information, la publication a été totalement inventée.</a:t>
            </a:r>
          </a:p>
        </p:txBody>
      </p:sp>
      <p:sp>
        <p:nvSpPr>
          <p:cNvPr id="308" name="CustomShape 7"/>
          <p:cNvSpPr/>
          <p:nvPr>
            <p:custDataLst>
              <p:tags r:id="rId12"/>
            </p:custDataLst>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custDataLst>
              <p:tags r:id="rId13"/>
            </p:custDataLst>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2800" b="1" strike="noStrike" dirty="0">
                <a:solidFill>
                  <a:srgbClr val="FFFFFF"/>
                </a:solidFill>
                <a:latin typeface="Arial"/>
              </a:rPr>
              <a:t>FAUX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8"/>
          <a:stretch/>
        </a:blipFill>
        <a:effectLst/>
      </p:bgPr>
    </p:bg>
    <p:spTree>
      <p:nvGrpSpPr>
        <p:cNvPr id="1" name=""/>
        <p:cNvGrpSpPr/>
        <p:nvPr/>
      </p:nvGrpSpPr>
      <p:grpSpPr>
        <a:xfrm>
          <a:off x="0" y="0"/>
          <a:ext cx="0" cy="0"/>
          <a:chOff x="0" y="0"/>
          <a:chExt cx="0" cy="0"/>
        </a:xfrm>
      </p:grpSpPr>
      <p:sp>
        <p:nvSpPr>
          <p:cNvPr id="649"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a:solidFill>
                  <a:srgbClr val="FFFFFF"/>
                </a:solidFill>
                <a:latin typeface="Arial"/>
              </a:rPr>
              <a:t>RECOMMANDATIONS POUR APPROFONDIR LE SUJET – </a:t>
            </a:r>
            <a:r>
              <a:rPr lang="fr-FR" sz="1800" b="1" strike="noStrike">
                <a:solidFill>
                  <a:srgbClr val="FFFFFF"/>
                </a:solidFill>
                <a:latin typeface="Arial"/>
              </a:rPr>
              <a:t>RESSOURCES NATIONALES</a:t>
            </a:r>
          </a:p>
        </p:txBody>
      </p:sp>
      <p:sp>
        <p:nvSpPr>
          <p:cNvPr id="650" name="CustomShape 2"/>
          <p:cNvSpPr/>
          <p:nvPr>
            <p:custDataLst>
              <p:tags r:id="rId2"/>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5</a:t>
            </a:r>
          </a:p>
        </p:txBody>
      </p:sp>
      <p:sp>
        <p:nvSpPr>
          <p:cNvPr id="651" name="CustomShape 3"/>
          <p:cNvSpPr/>
          <p:nvPr>
            <p:custDataLst>
              <p:tags r:id="rId3"/>
            </p:custDataLst>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fr-FR" sz="1400" b="1" strike="noStrike">
                <a:solidFill>
                  <a:srgbClr val="0A1641"/>
                </a:solidFill>
                <a:latin typeface="Arial"/>
              </a:rPr>
              <a:t>ESTONIE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9"/>
              </a:rPr>
              <a:t>Meediapädevuse nädal</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0"/>
              </a:rPr>
              <a:t>SALTO Participation &amp; Informa</a:t>
            </a:r>
            <a:r>
              <a:rPr lang="fr-FR" sz="1400" b="1" u="sng" strike="noStrike">
                <a:solidFill>
                  <a:srgbClr val="964277"/>
                </a:solidFill>
                <a:uFillTx/>
                <a:latin typeface="Arial"/>
                <a:hlinkClick r:id="rId10"/>
              </a:rPr>
              <a:t>tion</a:t>
            </a:r>
          </a:p>
          <a:p>
            <a:pPr>
              <a:lnSpc>
                <a:spcPct val="90000"/>
              </a:lnSpc>
              <a:spcBef>
                <a:spcPts val="1199"/>
              </a:spcBef>
            </a:pPr>
            <a:endParaRPr lang="fr-BE" sz="1400" b="0" strike="noStrike" spc="-1">
              <a:latin typeface="Arial"/>
            </a:endParaRPr>
          </a:p>
          <a:p>
            <a:pPr>
              <a:lnSpc>
                <a:spcPct val="90000"/>
              </a:lnSpc>
              <a:spcBef>
                <a:spcPts val="1199"/>
              </a:spcBef>
            </a:pPr>
            <a:r>
              <a:rPr lang="fr-FR" sz="1400" b="1" strike="noStrike">
                <a:solidFill>
                  <a:srgbClr val="0A1641"/>
                </a:solidFill>
                <a:latin typeface="Arial"/>
              </a:rPr>
              <a:t>FINLANDE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1"/>
              </a:rPr>
              <a:t>Media Literacy in Finland</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2"/>
              </a:rPr>
              <a:t>KAVI</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3"/>
              </a:rPr>
              <a:t>Media Literacy School</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4"/>
              </a:rPr>
              <a:t>Mediataitoviikko</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5"/>
              </a:rPr>
              <a:t>Mediakasvastus</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6"/>
              </a:rPr>
              <a:t>YLE Digitrennit </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7"/>
              </a:rPr>
              <a:t>YLE</a:t>
            </a:r>
            <a:r>
              <a:rPr lang="fr-FR" sz="1200" b="0" u="sng" strike="noStrike">
                <a:solidFill>
                  <a:srgbClr val="964277"/>
                </a:solidFill>
                <a:uFillTx/>
                <a:latin typeface="Arial"/>
                <a:hlinkClick r:id="rId17"/>
              </a:rPr>
              <a:t> </a:t>
            </a:r>
            <a:r>
              <a:rPr lang="fr-FR" sz="1200" b="1" u="sng" strike="noStrike">
                <a:solidFill>
                  <a:srgbClr val="964277"/>
                </a:solidFill>
                <a:uFillTx/>
                <a:latin typeface="Arial"/>
                <a:hlinkClick r:id="rId17"/>
              </a:rPr>
              <a:t>Uutisluokka</a:t>
            </a:r>
          </a:p>
          <a:p>
            <a:pPr>
              <a:lnSpc>
                <a:spcPct val="90000"/>
              </a:lnSpc>
              <a:spcBef>
                <a:spcPts val="1199"/>
              </a:spcBef>
            </a:pPr>
            <a:endParaRPr lang="fr-BE" sz="1200" b="0" strike="noStrike" spc="-1">
              <a:latin typeface="Arial"/>
            </a:endParaRPr>
          </a:p>
          <a:p>
            <a:pPr>
              <a:lnSpc>
                <a:spcPct val="90000"/>
              </a:lnSpc>
              <a:spcBef>
                <a:spcPts val="1199"/>
              </a:spcBef>
            </a:pPr>
            <a:r>
              <a:rPr lang="fr-FR" sz="1400" b="1" strike="noStrike">
                <a:solidFill>
                  <a:srgbClr val="0A1641"/>
                </a:solidFill>
                <a:latin typeface="Arial"/>
              </a:rPr>
              <a:t>FRANCE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8"/>
              </a:rPr>
              <a:t>IREX Europe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52" name="CustomShape 4"/>
          <p:cNvSpPr/>
          <p:nvPr>
            <p:custDataLst>
              <p:tags r:id="rId4"/>
            </p:custDataLst>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fr-FR" sz="1400" b="1" strike="noStrike" dirty="0">
                <a:solidFill>
                  <a:srgbClr val="0A1641"/>
                </a:solidFill>
                <a:latin typeface="Arial"/>
              </a:rPr>
              <a:t>ALLEMAGNE</a:t>
            </a:r>
          </a:p>
          <a:p>
            <a:pPr marL="182880" indent="-182520">
              <a:lnSpc>
                <a:spcPct val="90000"/>
              </a:lnSpc>
              <a:spcBef>
                <a:spcPts val="1199"/>
              </a:spcBef>
              <a:buClr>
                <a:srgbClr val="40BAD2"/>
              </a:buClr>
              <a:buFont typeface="Wingdings 2" charset="2"/>
              <a:buChar char=""/>
            </a:pPr>
            <a:r>
              <a:rPr lang="fr-FR" sz="1200" b="1" u="sng" strike="noStrike" dirty="0" err="1">
                <a:solidFill>
                  <a:srgbClr val="964277"/>
                </a:solidFill>
                <a:uFillTx/>
                <a:latin typeface="Arial"/>
                <a:hlinkClick r:id="rId19"/>
              </a:rPr>
              <a:t>Medienkompetenz</a:t>
            </a:r>
            <a:r>
              <a:rPr lang="fr-FR" sz="1200" b="1" u="sng" strike="noStrike" dirty="0">
                <a:solidFill>
                  <a:srgbClr val="964277"/>
                </a:solidFill>
                <a:uFillTx/>
                <a:latin typeface="Arial"/>
                <a:hlinkClick r:id="rId19"/>
              </a:rPr>
              <a:t> </a:t>
            </a:r>
            <a:r>
              <a:rPr lang="fr-FR" sz="1200" b="1" u="sng" strike="noStrike" dirty="0" err="1">
                <a:solidFill>
                  <a:srgbClr val="964277"/>
                </a:solidFill>
                <a:uFillTx/>
                <a:latin typeface="Arial"/>
                <a:hlinkClick r:id="rId19"/>
              </a:rPr>
              <a:t>stärken</a:t>
            </a:r>
            <a:endParaRPr lang="fr-FR" sz="1200" b="1" u="sng" strike="noStrike" dirty="0">
              <a:solidFill>
                <a:srgbClr val="964277"/>
              </a:solidFill>
              <a:uFillTx/>
              <a:latin typeface="Arial"/>
              <a:hlinkClick r:id="rId19"/>
            </a:endParaRPr>
          </a:p>
          <a:p>
            <a:pPr marL="182880" indent="-182520">
              <a:lnSpc>
                <a:spcPct val="90000"/>
              </a:lnSpc>
              <a:spcBef>
                <a:spcPts val="1199"/>
              </a:spcBef>
              <a:buClr>
                <a:srgbClr val="40BAD2"/>
              </a:buClr>
              <a:buFont typeface="Wingdings 2" charset="2"/>
              <a:buChar char=""/>
            </a:pPr>
            <a:r>
              <a:rPr lang="fr-FR" sz="1200" b="1" u="sng" strike="noStrike" dirty="0">
                <a:solidFill>
                  <a:srgbClr val="964277"/>
                </a:solidFill>
                <a:uFillTx/>
                <a:latin typeface="Arial"/>
                <a:hlinkClick r:id="rId20"/>
              </a:rPr>
              <a:t>SCHAU HIN! </a:t>
            </a:r>
            <a:r>
              <a:rPr lang="fr-FR" sz="1200" b="1" u="sng" strike="noStrike" dirty="0" err="1">
                <a:solidFill>
                  <a:srgbClr val="964277"/>
                </a:solidFill>
                <a:uFillTx/>
                <a:latin typeface="Arial"/>
                <a:hlinkClick r:id="rId20"/>
              </a:rPr>
              <a:t>Was</a:t>
            </a:r>
            <a:r>
              <a:rPr lang="fr-FR" sz="1200" b="1" u="sng" strike="noStrike" dirty="0">
                <a:solidFill>
                  <a:srgbClr val="964277"/>
                </a:solidFill>
                <a:uFillTx/>
                <a:latin typeface="Arial"/>
                <a:hlinkClick r:id="rId20"/>
              </a:rPr>
              <a:t> </a:t>
            </a:r>
            <a:r>
              <a:rPr lang="fr-FR" sz="1200" b="1" u="sng" strike="noStrike" dirty="0" err="1">
                <a:solidFill>
                  <a:srgbClr val="964277"/>
                </a:solidFill>
                <a:uFillTx/>
                <a:latin typeface="Arial"/>
                <a:hlinkClick r:id="rId20"/>
              </a:rPr>
              <a:t>Dein</a:t>
            </a:r>
            <a:r>
              <a:rPr lang="fr-FR" sz="1200" b="1" u="sng" strike="noStrike" dirty="0">
                <a:solidFill>
                  <a:srgbClr val="964277"/>
                </a:solidFill>
                <a:uFillTx/>
                <a:latin typeface="Arial"/>
                <a:hlinkClick r:id="rId20"/>
              </a:rPr>
              <a:t> Kind mit </a:t>
            </a:r>
            <a:r>
              <a:rPr lang="fr-FR" sz="1200" b="1" u="sng" strike="noStrike" dirty="0" err="1">
                <a:solidFill>
                  <a:srgbClr val="964277"/>
                </a:solidFill>
                <a:uFillTx/>
                <a:latin typeface="Arial"/>
                <a:hlinkClick r:id="rId20"/>
              </a:rPr>
              <a:t>Medien</a:t>
            </a:r>
            <a:r>
              <a:rPr lang="fr-FR" sz="1200" b="1" u="sng" strike="noStrike" dirty="0">
                <a:solidFill>
                  <a:srgbClr val="964277"/>
                </a:solidFill>
                <a:uFillTx/>
                <a:latin typeface="Arial"/>
                <a:hlinkClick r:id="rId20"/>
              </a:rPr>
              <a:t> </a:t>
            </a:r>
            <a:r>
              <a:rPr lang="fr-FR" sz="1200" b="1" u="sng" strike="noStrike" dirty="0" err="1">
                <a:solidFill>
                  <a:srgbClr val="964277"/>
                </a:solidFill>
                <a:uFillTx/>
                <a:latin typeface="Arial"/>
                <a:hlinkClick r:id="rId20"/>
              </a:rPr>
              <a:t>macht</a:t>
            </a:r>
            <a:endParaRPr lang="fr-FR" sz="1200" b="1" u="sng" strike="noStrike" dirty="0">
              <a:solidFill>
                <a:srgbClr val="964277"/>
              </a:solidFill>
              <a:uFillTx/>
              <a:latin typeface="Arial"/>
              <a:hlinkClick r:id="rId20"/>
            </a:endParaRPr>
          </a:p>
          <a:p>
            <a:pPr marL="182880" indent="-182520">
              <a:lnSpc>
                <a:spcPct val="90000"/>
              </a:lnSpc>
              <a:spcBef>
                <a:spcPts val="1199"/>
              </a:spcBef>
              <a:buClr>
                <a:srgbClr val="40BAD2"/>
              </a:buClr>
              <a:buFont typeface="Wingdings 2" charset="2"/>
              <a:buChar char=""/>
            </a:pPr>
            <a:r>
              <a:rPr lang="fr-FR" sz="1200" b="1" u="sng" strike="noStrike" dirty="0" err="1">
                <a:solidFill>
                  <a:srgbClr val="964277"/>
                </a:solidFill>
                <a:uFillTx/>
                <a:latin typeface="Arial"/>
                <a:hlinkClick r:id="rId21"/>
              </a:rPr>
              <a:t>Gutes</a:t>
            </a:r>
            <a:r>
              <a:rPr lang="fr-FR" sz="1200" b="1" u="sng" strike="noStrike" dirty="0">
                <a:solidFill>
                  <a:srgbClr val="964277"/>
                </a:solidFill>
                <a:uFillTx/>
                <a:latin typeface="Arial"/>
                <a:hlinkClick r:id="rId21"/>
              </a:rPr>
              <a:t> </a:t>
            </a:r>
            <a:r>
              <a:rPr lang="fr-FR" sz="1200" b="1" u="sng" strike="noStrike" dirty="0" err="1">
                <a:solidFill>
                  <a:srgbClr val="964277"/>
                </a:solidFill>
                <a:uFillTx/>
                <a:latin typeface="Arial"/>
                <a:hlinkClick r:id="rId21"/>
              </a:rPr>
              <a:t>Aufwachsen</a:t>
            </a:r>
            <a:r>
              <a:rPr lang="fr-FR" sz="1200" b="1" u="sng" strike="noStrike" dirty="0">
                <a:solidFill>
                  <a:srgbClr val="964277"/>
                </a:solidFill>
                <a:uFillTx/>
                <a:latin typeface="Arial"/>
                <a:hlinkClick r:id="rId21"/>
              </a:rPr>
              <a:t> mit </a:t>
            </a:r>
            <a:r>
              <a:rPr lang="fr-FR" sz="1200" b="1" u="sng" strike="noStrike" dirty="0" err="1">
                <a:solidFill>
                  <a:srgbClr val="964277"/>
                </a:solidFill>
                <a:uFillTx/>
                <a:latin typeface="Arial"/>
                <a:hlinkClick r:id="rId21"/>
              </a:rPr>
              <a:t>Medien</a:t>
            </a:r>
            <a:endParaRPr lang="fr-FR" sz="1200" b="1" u="sng" strike="noStrike" dirty="0">
              <a:solidFill>
                <a:srgbClr val="964277"/>
              </a:solidFill>
              <a:uFillTx/>
              <a:latin typeface="Arial"/>
              <a:hlinkClick r:id="rId21"/>
            </a:endParaRPr>
          </a:p>
          <a:p>
            <a:pPr marL="182880" indent="-182520">
              <a:lnSpc>
                <a:spcPct val="90000"/>
              </a:lnSpc>
              <a:spcBef>
                <a:spcPts val="1199"/>
              </a:spcBef>
              <a:buClr>
                <a:srgbClr val="40BAD2"/>
              </a:buClr>
              <a:buFont typeface="Wingdings 2" charset="2"/>
              <a:buChar char=""/>
            </a:pPr>
            <a:r>
              <a:rPr lang="fr-FR" sz="1200" b="1" u="sng" strike="noStrike" dirty="0" err="1">
                <a:solidFill>
                  <a:srgbClr val="964277"/>
                </a:solidFill>
                <a:uFillTx/>
                <a:latin typeface="Arial"/>
                <a:hlinkClick r:id="rId22"/>
              </a:rPr>
              <a:t>Surfen</a:t>
            </a:r>
            <a:r>
              <a:rPr lang="fr-FR" sz="1200" b="1" u="sng" strike="noStrike" dirty="0">
                <a:solidFill>
                  <a:srgbClr val="964277"/>
                </a:solidFill>
                <a:uFillTx/>
                <a:latin typeface="Arial"/>
                <a:hlinkClick r:id="rId22"/>
              </a:rPr>
              <a:t> </a:t>
            </a:r>
            <a:r>
              <a:rPr lang="fr-FR" sz="1200" b="1" u="sng" strike="noStrike" dirty="0" err="1">
                <a:solidFill>
                  <a:srgbClr val="964277"/>
                </a:solidFill>
                <a:uFillTx/>
                <a:latin typeface="Arial"/>
                <a:hlinkClick r:id="rId22"/>
              </a:rPr>
              <a:t>ohne</a:t>
            </a:r>
            <a:r>
              <a:rPr lang="fr-FR" sz="1200" b="1" u="sng" strike="noStrike" dirty="0">
                <a:solidFill>
                  <a:srgbClr val="964277"/>
                </a:solidFill>
                <a:uFillTx/>
                <a:latin typeface="Arial"/>
                <a:hlinkClick r:id="rId22"/>
              </a:rPr>
              <a:t> </a:t>
            </a:r>
            <a:r>
              <a:rPr lang="fr-FR" sz="1200" b="1" u="sng" strike="noStrike" dirty="0" err="1">
                <a:solidFill>
                  <a:srgbClr val="964277"/>
                </a:solidFill>
                <a:uFillTx/>
                <a:latin typeface="Arial"/>
                <a:hlinkClick r:id="rId22"/>
              </a:rPr>
              <a:t>Risiko</a:t>
            </a:r>
            <a:endParaRPr lang="fr-FR" sz="1200" b="1" u="sng" strike="noStrike" dirty="0">
              <a:solidFill>
                <a:srgbClr val="964277"/>
              </a:solidFill>
              <a:uFillTx/>
              <a:latin typeface="Arial"/>
              <a:hlinkClick r:id="rId22"/>
            </a:endParaRPr>
          </a:p>
          <a:p>
            <a:pPr marL="182880" indent="-182520">
              <a:lnSpc>
                <a:spcPct val="90000"/>
              </a:lnSpc>
              <a:spcBef>
                <a:spcPts val="1199"/>
              </a:spcBef>
              <a:buClr>
                <a:srgbClr val="40BAD2"/>
              </a:buClr>
              <a:buFont typeface="Wingdings 2" charset="2"/>
              <a:buChar char=""/>
            </a:pPr>
            <a:r>
              <a:rPr lang="fr-FR" sz="1200" b="1" u="sng" strike="noStrike" dirty="0">
                <a:solidFill>
                  <a:srgbClr val="964277"/>
                </a:solidFill>
                <a:uFillTx/>
                <a:latin typeface="Arial"/>
                <a:hlinkClick r:id="rId23"/>
              </a:rPr>
              <a:t>App-</a:t>
            </a:r>
            <a:r>
              <a:rPr lang="fr-FR" sz="1200" b="1" u="sng" strike="noStrike" dirty="0" err="1">
                <a:solidFill>
                  <a:srgbClr val="964277"/>
                </a:solidFill>
                <a:uFillTx/>
                <a:latin typeface="Arial"/>
                <a:hlinkClick r:id="rId23"/>
              </a:rPr>
              <a:t>Datenbank</a:t>
            </a:r>
            <a:r>
              <a:rPr lang="fr-FR" sz="1200" b="1" u="sng" strike="noStrike" dirty="0">
                <a:solidFill>
                  <a:srgbClr val="964277"/>
                </a:solidFill>
                <a:uFillTx/>
                <a:latin typeface="Arial"/>
                <a:hlinkClick r:id="rId23"/>
              </a:rPr>
              <a:t> des </a:t>
            </a:r>
            <a:r>
              <a:rPr lang="fr-FR" sz="1200" b="1" u="sng" strike="noStrike" dirty="0" err="1">
                <a:solidFill>
                  <a:srgbClr val="964277"/>
                </a:solidFill>
                <a:uFillTx/>
                <a:latin typeface="Arial"/>
                <a:hlinkClick r:id="rId23"/>
              </a:rPr>
              <a:t>Deutschen</a:t>
            </a:r>
            <a:r>
              <a:rPr lang="fr-FR" sz="1200" b="1" u="sng" strike="noStrike" dirty="0">
                <a:solidFill>
                  <a:srgbClr val="964277"/>
                </a:solidFill>
                <a:uFillTx/>
                <a:latin typeface="Arial"/>
                <a:hlinkClick r:id="rId23"/>
              </a:rPr>
              <a:t> </a:t>
            </a:r>
            <a:r>
              <a:rPr lang="fr-FR" sz="1200" b="1" u="sng" strike="noStrike" dirty="0" err="1">
                <a:solidFill>
                  <a:srgbClr val="964277"/>
                </a:solidFill>
                <a:uFillTx/>
                <a:latin typeface="Arial"/>
                <a:hlinkClick r:id="rId23"/>
              </a:rPr>
              <a:t>Jugendinstituts</a:t>
            </a:r>
            <a:endParaRPr lang="fr-FR" sz="1200" b="1" u="sng" strike="noStrike" dirty="0">
              <a:solidFill>
                <a:srgbClr val="964277"/>
              </a:solidFill>
              <a:uFillTx/>
              <a:latin typeface="Arial"/>
              <a:hlinkClick r:id="rId23"/>
            </a:endParaRPr>
          </a:p>
          <a:p>
            <a:pPr marL="182880" indent="-182520">
              <a:lnSpc>
                <a:spcPct val="90000"/>
              </a:lnSpc>
              <a:spcBef>
                <a:spcPts val="1199"/>
              </a:spcBef>
              <a:buClr>
                <a:srgbClr val="40BAD2"/>
              </a:buClr>
              <a:buFont typeface="Wingdings 2" charset="2"/>
              <a:buChar char=""/>
            </a:pPr>
            <a:r>
              <a:rPr lang="fr-FR" sz="1200" b="1" u="sng" strike="noStrike" dirty="0">
                <a:solidFill>
                  <a:srgbClr val="964277"/>
                </a:solidFill>
                <a:uFillTx/>
                <a:latin typeface="Arial"/>
                <a:hlinkClick r:id="rId24"/>
              </a:rPr>
              <a:t>ACT ON! </a:t>
            </a:r>
            <a:r>
              <a:rPr lang="fr-FR" sz="1200" b="1" u="sng" strike="noStrike" dirty="0" err="1">
                <a:solidFill>
                  <a:srgbClr val="964277"/>
                </a:solidFill>
                <a:uFillTx/>
                <a:latin typeface="Arial"/>
                <a:hlinkClick r:id="rId24"/>
              </a:rPr>
              <a:t>aktiv</a:t>
            </a:r>
            <a:r>
              <a:rPr lang="fr-FR" sz="1200" b="1" u="sng" strike="noStrike" dirty="0">
                <a:solidFill>
                  <a:srgbClr val="964277"/>
                </a:solidFill>
                <a:uFillTx/>
                <a:latin typeface="Arial"/>
                <a:hlinkClick r:id="rId24"/>
              </a:rPr>
              <a:t> + </a:t>
            </a:r>
            <a:r>
              <a:rPr lang="fr-FR" sz="1200" b="1" u="sng" strike="noStrike" dirty="0" err="1">
                <a:solidFill>
                  <a:srgbClr val="964277"/>
                </a:solidFill>
                <a:uFillTx/>
                <a:latin typeface="Arial"/>
                <a:hlinkClick r:id="rId24"/>
              </a:rPr>
              <a:t>selbstbestimmt</a:t>
            </a:r>
            <a:r>
              <a:rPr lang="fr-FR" sz="1200" b="1" u="sng" strike="noStrike" dirty="0">
                <a:solidFill>
                  <a:srgbClr val="964277"/>
                </a:solidFill>
                <a:uFillTx/>
                <a:latin typeface="Arial"/>
                <a:hlinkClick r:id="rId24"/>
              </a:rPr>
              <a:t> online</a:t>
            </a:r>
          </a:p>
          <a:p>
            <a:pPr marL="182880" indent="-182520">
              <a:lnSpc>
                <a:spcPct val="90000"/>
              </a:lnSpc>
              <a:spcBef>
                <a:spcPts val="1199"/>
              </a:spcBef>
              <a:buClr>
                <a:srgbClr val="40BAD2"/>
              </a:buClr>
              <a:buFont typeface="Wingdings 2" charset="2"/>
              <a:buChar char=""/>
            </a:pPr>
            <a:r>
              <a:rPr lang="fr-FR" sz="1200" b="1" u="sng" strike="noStrike" dirty="0" err="1">
                <a:solidFill>
                  <a:srgbClr val="964277"/>
                </a:solidFill>
                <a:uFillTx/>
                <a:latin typeface="Arial"/>
                <a:hlinkClick r:id="rId25"/>
              </a:rPr>
              <a:t>Kindersuchmaschine</a:t>
            </a:r>
            <a:r>
              <a:rPr lang="fr-FR" sz="1200" b="1" u="sng" strike="noStrike" dirty="0">
                <a:solidFill>
                  <a:srgbClr val="964277"/>
                </a:solidFill>
                <a:uFillTx/>
                <a:latin typeface="Arial"/>
                <a:hlinkClick r:id="rId25"/>
              </a:rPr>
              <a:t> "Blinde </a:t>
            </a:r>
            <a:r>
              <a:rPr lang="fr-FR" sz="1200" b="1" u="sng" dirty="0" err="1">
                <a:solidFill>
                  <a:srgbClr val="964277"/>
                </a:solidFill>
                <a:hlinkClick r:id="rId25"/>
              </a:rPr>
              <a:t>Kuh</a:t>
            </a:r>
            <a:r>
              <a:rPr lang="fr-FR" sz="1200" b="1" u="sng" dirty="0">
                <a:solidFill>
                  <a:srgbClr val="964277"/>
                </a:solidFill>
                <a:hlinkClick r:id="rId25"/>
              </a:rPr>
              <a:t>"</a:t>
            </a:r>
            <a:endParaRPr lang="fr-FR" sz="1200" b="1" u="sng" strike="noStrike" dirty="0">
              <a:solidFill>
                <a:srgbClr val="964277"/>
              </a:solidFill>
              <a:uFillTx/>
              <a:latin typeface="Arial"/>
              <a:hlinkClick r:id="rId25"/>
            </a:endParaRPr>
          </a:p>
          <a:p>
            <a:pPr marL="182880" indent="-182520">
              <a:lnSpc>
                <a:spcPct val="90000"/>
              </a:lnSpc>
              <a:spcBef>
                <a:spcPts val="1199"/>
              </a:spcBef>
              <a:buClr>
                <a:srgbClr val="40BAD2"/>
              </a:buClr>
              <a:buFont typeface="Wingdings 2" charset="2"/>
              <a:buChar char=""/>
            </a:pPr>
            <a:r>
              <a:rPr lang="fr-FR" sz="1200" b="1" u="sng" strike="noStrike" dirty="0">
                <a:solidFill>
                  <a:srgbClr val="964277"/>
                </a:solidFill>
                <a:uFillTx/>
                <a:latin typeface="Arial"/>
                <a:hlinkClick r:id="rId26"/>
              </a:rPr>
              <a:t>DW</a:t>
            </a:r>
            <a:r>
              <a:rPr lang="fr-FR" sz="1200" b="1" u="sng" strike="noStrike" dirty="0">
                <a:solidFill>
                  <a:srgbClr val="964277"/>
                </a:solidFill>
                <a:uFillTx/>
                <a:latin typeface="Arial"/>
              </a:rPr>
              <a:t> </a:t>
            </a:r>
            <a:r>
              <a:rPr lang="fr-FR" sz="1200" b="1" u="sng" strike="noStrike" dirty="0" err="1">
                <a:solidFill>
                  <a:srgbClr val="964277"/>
                </a:solidFill>
                <a:uFillTx/>
                <a:latin typeface="Arial"/>
                <a:hlinkClick r:id="rId26"/>
              </a:rPr>
              <a:t>Akademie</a:t>
            </a:r>
            <a:endParaRPr lang="fr-FR" sz="1200" b="1" u="sng" strike="noStrike" dirty="0">
              <a:solidFill>
                <a:srgbClr val="964277"/>
              </a:solidFill>
              <a:uFillTx/>
              <a:latin typeface="Arial"/>
              <a:hlinkClick r:id="rId26"/>
            </a:endParaRPr>
          </a:p>
          <a:p>
            <a:pPr>
              <a:lnSpc>
                <a:spcPct val="90000"/>
              </a:lnSpc>
              <a:spcBef>
                <a:spcPts val="1199"/>
              </a:spcBef>
            </a:pPr>
            <a:endParaRPr lang="fr-BE" sz="1200" b="0" strike="noStrike" spc="-1" dirty="0">
              <a:latin typeface="Arial"/>
            </a:endParaRPr>
          </a:p>
          <a:p>
            <a:pPr>
              <a:lnSpc>
                <a:spcPct val="90000"/>
              </a:lnSpc>
              <a:spcBef>
                <a:spcPts val="1199"/>
              </a:spcBef>
            </a:pPr>
            <a:r>
              <a:rPr lang="fr-FR" sz="1400" b="1" strike="noStrike" dirty="0">
                <a:solidFill>
                  <a:srgbClr val="0A1641"/>
                </a:solidFill>
                <a:latin typeface="Arial"/>
              </a:rPr>
              <a:t>GRÈCE</a:t>
            </a:r>
          </a:p>
          <a:p>
            <a:pPr marL="182880" indent="-182520">
              <a:lnSpc>
                <a:spcPct val="90000"/>
              </a:lnSpc>
              <a:spcBef>
                <a:spcPts val="1199"/>
              </a:spcBef>
              <a:buClr>
                <a:srgbClr val="40BAD2"/>
              </a:buClr>
              <a:buFont typeface="Wingdings 2" charset="2"/>
              <a:buChar char=""/>
            </a:pPr>
            <a:r>
              <a:rPr lang="fr-FR" sz="1200" b="1" u="sng" strike="noStrike" dirty="0">
                <a:solidFill>
                  <a:srgbClr val="964277"/>
                </a:solidFill>
                <a:uFillTx/>
                <a:latin typeface="Arial"/>
                <a:hlinkClick r:id="rId27"/>
              </a:rPr>
              <a:t>Media </a:t>
            </a:r>
            <a:r>
              <a:rPr lang="fr-FR" sz="1200" b="1" u="sng" strike="noStrike" dirty="0" err="1">
                <a:solidFill>
                  <a:srgbClr val="964277"/>
                </a:solidFill>
                <a:uFillTx/>
                <a:latin typeface="Arial"/>
                <a:hlinkClick r:id="rId27"/>
              </a:rPr>
              <a:t>Literacy</a:t>
            </a:r>
            <a:r>
              <a:rPr lang="fr-FR" sz="1200" b="1" u="sng" strike="noStrike" dirty="0">
                <a:solidFill>
                  <a:srgbClr val="964277"/>
                </a:solidFill>
                <a:uFillTx/>
                <a:latin typeface="Arial"/>
                <a:hlinkClick r:id="rId27"/>
              </a:rPr>
              <a:t> Institute</a:t>
            </a:r>
            <a:r>
              <a:rPr lang="fr-FR"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fr-FR" sz="1200" b="1" u="sng" strike="noStrike" dirty="0" err="1">
                <a:solidFill>
                  <a:srgbClr val="964277"/>
                </a:solidFill>
                <a:uFillTx/>
                <a:latin typeface="Arial"/>
                <a:hlinkClick r:id="rId28"/>
              </a:rPr>
              <a:t>Fakescape</a:t>
            </a:r>
            <a:endParaRPr lang="fr-FR" sz="1200" b="1" u="sng" strike="noStrike" dirty="0">
              <a:solidFill>
                <a:srgbClr val="964277"/>
              </a:solidFill>
              <a:uFillTx/>
              <a:latin typeface="Arial"/>
              <a:hlinkClick r:id="rId28"/>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53" name="Group 5"/>
          <p:cNvGrpSpPr/>
          <p:nvPr>
            <p:custDataLst>
              <p:tags r:id="rId5"/>
            </p:custDataLst>
          </p:nvPr>
        </p:nvGrpSpPr>
        <p:grpSpPr>
          <a:xfrm>
            <a:off x="92520" y="2184840"/>
            <a:ext cx="2799360" cy="2955600"/>
            <a:chOff x="92520" y="2184840"/>
            <a:chExt cx="2799360" cy="2955600"/>
          </a:xfrm>
        </p:grpSpPr>
        <p:pic>
          <p:nvPicPr>
            <p:cNvPr id="654" name="Elemento grafico 11" descr="Collegamento"/>
            <p:cNvPicPr/>
            <p:nvPr/>
          </p:nvPicPr>
          <p:blipFill>
            <a:blip r:embed="rId29"/>
            <a:stretch/>
          </p:blipFill>
          <p:spPr>
            <a:xfrm>
              <a:off x="463680" y="2623680"/>
              <a:ext cx="1945440" cy="1945440"/>
            </a:xfrm>
            <a:prstGeom prst="rect">
              <a:avLst/>
            </a:prstGeom>
            <a:ln w="0">
              <a:noFill/>
            </a:ln>
          </p:spPr>
        </p:pic>
        <p:pic>
          <p:nvPicPr>
            <p:cNvPr id="655" name="Immagine 12"/>
            <p:cNvPicPr/>
            <p:nvPr/>
          </p:nvPicPr>
          <p:blipFill>
            <a:blip r:embed="rId30">
              <a:alphaModFix amt="19000"/>
            </a:blip>
            <a:stretch/>
          </p:blipFill>
          <p:spPr>
            <a:xfrm>
              <a:off x="92520" y="2184840"/>
              <a:ext cx="2799360" cy="2955600"/>
            </a:xfrm>
            <a:prstGeom prst="rect">
              <a:avLst/>
            </a:prstGeom>
            <a:ln w="0">
              <a:noFill/>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8"/>
          <a:stretch/>
        </a:blipFill>
        <a:effectLst/>
      </p:bgPr>
    </p:bg>
    <p:spTree>
      <p:nvGrpSpPr>
        <p:cNvPr id="1" name=""/>
        <p:cNvGrpSpPr/>
        <p:nvPr/>
      </p:nvGrpSpPr>
      <p:grpSpPr>
        <a:xfrm>
          <a:off x="0" y="0"/>
          <a:ext cx="0" cy="0"/>
          <a:chOff x="0" y="0"/>
          <a:chExt cx="0" cy="0"/>
        </a:xfrm>
      </p:grpSpPr>
      <p:sp>
        <p:nvSpPr>
          <p:cNvPr id="656"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a:solidFill>
                  <a:srgbClr val="FFFFFF"/>
                </a:solidFill>
                <a:latin typeface="Arial"/>
              </a:rPr>
              <a:t>RECOMMANDATIONS POUR APPROFONDIR LE SUJET – </a:t>
            </a:r>
            <a:r>
              <a:rPr lang="fr-FR" sz="1800" b="1" strike="noStrike">
                <a:solidFill>
                  <a:srgbClr val="FFFFFF"/>
                </a:solidFill>
                <a:latin typeface="Arial"/>
              </a:rPr>
              <a:t>RESSOURCES NATIONALES</a:t>
            </a:r>
          </a:p>
        </p:txBody>
      </p:sp>
      <p:sp>
        <p:nvSpPr>
          <p:cNvPr id="657" name="CustomShape 2"/>
          <p:cNvSpPr/>
          <p:nvPr>
            <p:custDataLst>
              <p:tags r:id="rId2"/>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5</a:t>
            </a:r>
          </a:p>
        </p:txBody>
      </p:sp>
      <p:sp>
        <p:nvSpPr>
          <p:cNvPr id="658" name="CustomShape 3"/>
          <p:cNvSpPr/>
          <p:nvPr>
            <p:custDataLst>
              <p:tags r:id="rId3"/>
            </p:custDataLst>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fr-FR" sz="1400" b="1" strike="noStrike">
                <a:solidFill>
                  <a:srgbClr val="0A1641"/>
                </a:solidFill>
                <a:latin typeface="Arial"/>
              </a:rPr>
              <a:t>HONGRIE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9"/>
              </a:rPr>
              <a:t>Televele</a:t>
            </a:r>
          </a:p>
          <a:p>
            <a:pPr>
              <a:lnSpc>
                <a:spcPct val="90000"/>
              </a:lnSpc>
              <a:spcBef>
                <a:spcPts val="1199"/>
              </a:spcBef>
            </a:pPr>
            <a:endParaRPr lang="fr-BE" sz="1200" b="0" strike="noStrike" spc="-1">
              <a:latin typeface="Arial"/>
            </a:endParaRPr>
          </a:p>
          <a:p>
            <a:pPr>
              <a:lnSpc>
                <a:spcPct val="90000"/>
              </a:lnSpc>
              <a:spcBef>
                <a:spcPts val="1199"/>
              </a:spcBef>
            </a:pPr>
            <a:r>
              <a:rPr lang="fr-FR" sz="1400" b="1" strike="noStrike">
                <a:solidFill>
                  <a:srgbClr val="0A1641"/>
                </a:solidFill>
                <a:latin typeface="Arial"/>
              </a:rPr>
              <a:t>IRLANDE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0"/>
              </a:rPr>
              <a:t>Be Media Smart </a:t>
            </a:r>
          </a:p>
          <a:p>
            <a:pPr>
              <a:lnSpc>
                <a:spcPct val="90000"/>
              </a:lnSpc>
              <a:spcBef>
                <a:spcPts val="1199"/>
              </a:spcBef>
            </a:pPr>
            <a:endParaRPr lang="fr-BE" sz="1200" b="0" strike="noStrike" spc="-1">
              <a:latin typeface="Arial"/>
            </a:endParaRPr>
          </a:p>
          <a:p>
            <a:pPr>
              <a:lnSpc>
                <a:spcPct val="90000"/>
              </a:lnSpc>
              <a:spcBef>
                <a:spcPts val="1199"/>
              </a:spcBef>
            </a:pPr>
            <a:r>
              <a:rPr lang="fr-FR" sz="1400" b="1" strike="noStrike">
                <a:solidFill>
                  <a:srgbClr val="0A1641"/>
                </a:solidFill>
                <a:latin typeface="Arial"/>
              </a:rPr>
              <a:t>ITALIE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1"/>
              </a:rPr>
              <a:t>Pagella Politica</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2"/>
              </a:rPr>
              <a:t>Facta</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3"/>
              </a:rPr>
              <a:t>Media Education</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4"/>
              </a:rPr>
              <a:t>Eurispes</a:t>
            </a:r>
          </a:p>
          <a:p>
            <a:pPr>
              <a:lnSpc>
                <a:spcPct val="90000"/>
              </a:lnSpc>
              <a:spcBef>
                <a:spcPts val="1199"/>
              </a:spcBef>
            </a:pPr>
            <a:endParaRPr lang="fr-BE" sz="1200" b="0" strike="noStrike" spc="-1">
              <a:latin typeface="Arial"/>
            </a:endParaRPr>
          </a:p>
          <a:p>
            <a:pPr>
              <a:lnSpc>
                <a:spcPct val="90000"/>
              </a:lnSpc>
              <a:spcBef>
                <a:spcPts val="1199"/>
              </a:spcBef>
            </a:pPr>
            <a:r>
              <a:rPr lang="fr-FR" sz="1400" b="1" strike="noStrike">
                <a:solidFill>
                  <a:srgbClr val="0A1641"/>
                </a:solidFill>
                <a:latin typeface="Arial"/>
              </a:rPr>
              <a:t>LETTONIE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5"/>
              </a:rPr>
              <a:t>Pilna doma (Full Thought)</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6"/>
              </a:rPr>
              <a:t>Re:Check</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7"/>
              </a:rPr>
              <a:t>CAPS un CIET jeb vilks manipulators</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8"/>
              </a:rPr>
              <a:t>Medijpratējs</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9"/>
              </a:rPr>
              <a:t>Superheroes in the Internet</a:t>
            </a:r>
          </a:p>
          <a:p>
            <a:pPr>
              <a:lnSpc>
                <a:spcPct val="90000"/>
              </a:lnSpc>
              <a:spcBef>
                <a:spcPts val="1199"/>
              </a:spcBef>
            </a:pPr>
            <a:endParaRPr lang="fr-BE" sz="1200" b="0" strike="noStrike" spc="-1">
              <a:latin typeface="Arial"/>
            </a:endParaRPr>
          </a:p>
        </p:txBody>
      </p:sp>
      <p:sp>
        <p:nvSpPr>
          <p:cNvPr id="659" name="CustomShape 4"/>
          <p:cNvSpPr/>
          <p:nvPr>
            <p:custDataLst>
              <p:tags r:id="rId4"/>
            </p:custDataLst>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fr-FR" sz="1400" b="1" strike="noStrike" dirty="0">
                <a:solidFill>
                  <a:srgbClr val="0A1641"/>
                </a:solidFill>
                <a:latin typeface="Arial"/>
              </a:rPr>
              <a:t>LITUANIE</a:t>
            </a:r>
          </a:p>
          <a:p>
            <a:pPr marL="182880" indent="-182520">
              <a:lnSpc>
                <a:spcPct val="90000"/>
              </a:lnSpc>
              <a:spcBef>
                <a:spcPts val="1199"/>
              </a:spcBef>
              <a:buClr>
                <a:srgbClr val="40BAD2"/>
              </a:buClr>
              <a:buFont typeface="Wingdings 2" charset="2"/>
              <a:buChar char=""/>
            </a:pPr>
            <a:r>
              <a:rPr lang="fr-FR" sz="1200" b="1" u="sng" strike="noStrike" dirty="0" err="1">
                <a:solidFill>
                  <a:srgbClr val="964277"/>
                </a:solidFill>
                <a:uFillTx/>
                <a:latin typeface="Arial"/>
                <a:hlinkClick r:id="rId20"/>
              </a:rPr>
              <a:t>Draugiškas</a:t>
            </a:r>
            <a:r>
              <a:rPr lang="fr-FR" sz="1200" b="1" u="sng" strike="noStrike" dirty="0">
                <a:solidFill>
                  <a:srgbClr val="964277"/>
                </a:solidFill>
                <a:uFillTx/>
                <a:latin typeface="Arial"/>
                <a:hlinkClick r:id="rId20"/>
              </a:rPr>
              <a:t> internetas (</a:t>
            </a:r>
            <a:r>
              <a:rPr lang="fr-FR" sz="1200" b="1" u="sng" strike="noStrike" dirty="0" err="1">
                <a:solidFill>
                  <a:srgbClr val="964277"/>
                </a:solidFill>
                <a:uFillTx/>
                <a:latin typeface="Arial"/>
                <a:hlinkClick r:id="rId20"/>
              </a:rPr>
              <a:t>Friendly</a:t>
            </a:r>
            <a:r>
              <a:rPr lang="fr-FR" sz="1200" b="1" u="sng" strike="noStrike" dirty="0">
                <a:solidFill>
                  <a:srgbClr val="964277"/>
                </a:solidFill>
                <a:uFillTx/>
                <a:latin typeface="Arial"/>
                <a:hlinkClick r:id="rId20"/>
              </a:rPr>
              <a:t> Internet)</a:t>
            </a:r>
          </a:p>
          <a:p>
            <a:pPr marL="182880" indent="-182520">
              <a:lnSpc>
                <a:spcPct val="90000"/>
              </a:lnSpc>
              <a:spcBef>
                <a:spcPts val="1199"/>
              </a:spcBef>
              <a:buClr>
                <a:srgbClr val="40BAD2"/>
              </a:buClr>
              <a:buFont typeface="Wingdings 2" charset="2"/>
              <a:buChar char=""/>
            </a:pPr>
            <a:r>
              <a:rPr lang="fr-FR" sz="1200" b="1" u="sng" strike="noStrike" dirty="0" err="1">
                <a:solidFill>
                  <a:srgbClr val="964277"/>
                </a:solidFill>
                <a:uFillTx/>
                <a:latin typeface="Arial"/>
                <a:hlinkClick r:id="rId21"/>
              </a:rPr>
              <a:t>Žinau</a:t>
            </a:r>
            <a:r>
              <a:rPr lang="fr-FR" sz="1200" b="1" u="sng" strike="noStrike" dirty="0">
                <a:solidFill>
                  <a:srgbClr val="964277"/>
                </a:solidFill>
                <a:uFillTx/>
                <a:latin typeface="Arial"/>
                <a:hlinkClick r:id="rId21"/>
              </a:rPr>
              <a:t> </a:t>
            </a:r>
            <a:r>
              <a:rPr lang="fr-FR" sz="1200" b="1" u="sng" strike="noStrike" dirty="0" err="1">
                <a:solidFill>
                  <a:srgbClr val="964277"/>
                </a:solidFill>
                <a:uFillTx/>
                <a:latin typeface="Arial"/>
                <a:hlinkClick r:id="rId21"/>
              </a:rPr>
              <a:t>viską</a:t>
            </a:r>
            <a:endParaRPr lang="fr-FR" sz="1200" b="1" u="sng" strike="noStrike" dirty="0">
              <a:solidFill>
                <a:srgbClr val="964277"/>
              </a:solidFill>
              <a:uFillTx/>
              <a:latin typeface="Arial"/>
              <a:hlinkClick r:id="rId21"/>
            </a:endParaRPr>
          </a:p>
          <a:p>
            <a:pPr marL="182880" indent="-182520">
              <a:lnSpc>
                <a:spcPct val="90000"/>
              </a:lnSpc>
              <a:spcBef>
                <a:spcPts val="1199"/>
              </a:spcBef>
              <a:buClr>
                <a:srgbClr val="40BAD2"/>
              </a:buClr>
              <a:buFont typeface="Wingdings 2" charset="2"/>
              <a:buChar char=""/>
            </a:pPr>
            <a:r>
              <a:rPr lang="fr-FR" sz="1200" b="1" u="sng" strike="noStrike" dirty="0">
                <a:solidFill>
                  <a:srgbClr val="964277"/>
                </a:solidFill>
                <a:uFillTx/>
                <a:latin typeface="Arial"/>
                <a:hlinkClick r:id="rId22"/>
              </a:rPr>
              <a:t>Media </a:t>
            </a:r>
            <a:r>
              <a:rPr lang="fr-FR" sz="1200" b="1" u="sng" strike="noStrike" dirty="0" err="1">
                <a:solidFill>
                  <a:srgbClr val="964277"/>
                </a:solidFill>
                <a:uFillTx/>
                <a:latin typeface="Arial"/>
                <a:hlinkClick r:id="rId22"/>
              </a:rPr>
              <a:t>literacy</a:t>
            </a:r>
            <a:r>
              <a:rPr lang="fr-FR" sz="1200" b="1" u="sng" strike="noStrike" dirty="0">
                <a:solidFill>
                  <a:srgbClr val="964277"/>
                </a:solidFill>
                <a:uFillTx/>
                <a:latin typeface="Arial"/>
                <a:hlinkClick r:id="rId22"/>
              </a:rPr>
              <a:t> platform</a:t>
            </a:r>
          </a:p>
          <a:p>
            <a:pPr marL="182880" indent="-182520">
              <a:lnSpc>
                <a:spcPct val="90000"/>
              </a:lnSpc>
              <a:spcBef>
                <a:spcPts val="1199"/>
              </a:spcBef>
              <a:buClr>
                <a:srgbClr val="40BAD2"/>
              </a:buClr>
              <a:buFont typeface="Wingdings 2" charset="2"/>
              <a:buChar char=""/>
            </a:pPr>
            <a:r>
              <a:rPr lang="fr-FR" sz="1200" b="1" u="sng" strike="noStrike" dirty="0">
                <a:solidFill>
                  <a:srgbClr val="964277"/>
                </a:solidFill>
                <a:uFillTx/>
                <a:latin typeface="Arial"/>
                <a:hlinkClick r:id="rId23"/>
              </a:rPr>
              <a:t>Debunk.eu</a:t>
            </a:r>
          </a:p>
          <a:p>
            <a:pPr>
              <a:lnSpc>
                <a:spcPct val="90000"/>
              </a:lnSpc>
              <a:spcBef>
                <a:spcPts val="1199"/>
              </a:spcBef>
            </a:pPr>
            <a:endParaRPr lang="fr-BE" sz="1200" b="0" strike="noStrike" spc="-1" dirty="0">
              <a:latin typeface="Arial"/>
            </a:endParaRPr>
          </a:p>
          <a:p>
            <a:pPr>
              <a:lnSpc>
                <a:spcPct val="90000"/>
              </a:lnSpc>
              <a:spcBef>
                <a:spcPts val="1199"/>
              </a:spcBef>
            </a:pPr>
            <a:r>
              <a:rPr lang="fr-FR" sz="1400" b="1" strike="noStrike" dirty="0">
                <a:solidFill>
                  <a:srgbClr val="0A1641"/>
                </a:solidFill>
                <a:latin typeface="Arial"/>
              </a:rPr>
              <a:t>LUXEMBOURG</a:t>
            </a:r>
          </a:p>
          <a:p>
            <a:pPr marL="171360" indent="-171000">
              <a:lnSpc>
                <a:spcPct val="90000"/>
              </a:lnSpc>
              <a:spcBef>
                <a:spcPts val="1199"/>
              </a:spcBef>
              <a:buClr>
                <a:srgbClr val="40BAD2"/>
              </a:buClr>
              <a:buFont typeface="Arial"/>
              <a:buChar char="•"/>
            </a:pPr>
            <a:r>
              <a:rPr lang="fr-FR" sz="1200" b="1" u="sng" strike="noStrike" dirty="0">
                <a:solidFill>
                  <a:srgbClr val="964277"/>
                </a:solidFill>
                <a:uFillTx/>
                <a:latin typeface="Arial"/>
                <a:hlinkClick r:id="rId24"/>
              </a:rPr>
              <a:t>Bee-</a:t>
            </a:r>
            <a:r>
              <a:rPr lang="fr-FR" sz="1200" b="1" u="sng" strike="noStrike" dirty="0" err="1">
                <a:solidFill>
                  <a:srgbClr val="964277"/>
                </a:solidFill>
                <a:uFillTx/>
                <a:latin typeface="Arial"/>
                <a:hlinkClick r:id="rId24"/>
              </a:rPr>
              <a:t>secure</a:t>
            </a:r>
            <a:endParaRPr lang="fr-FR" sz="1200" b="1" u="sng" strike="noStrike" dirty="0">
              <a:solidFill>
                <a:srgbClr val="964277"/>
              </a:solidFill>
              <a:uFillTx/>
              <a:latin typeface="Arial"/>
              <a:hlinkClick r:id="rId24"/>
            </a:endParaRPr>
          </a:p>
          <a:p>
            <a:pPr>
              <a:lnSpc>
                <a:spcPct val="90000"/>
              </a:lnSpc>
              <a:spcBef>
                <a:spcPts val="1199"/>
              </a:spcBef>
            </a:pPr>
            <a:endParaRPr lang="fr-BE" sz="1200" b="0" strike="noStrike" spc="-1" dirty="0">
              <a:latin typeface="Arial"/>
            </a:endParaRPr>
          </a:p>
          <a:p>
            <a:pPr>
              <a:lnSpc>
                <a:spcPct val="90000"/>
              </a:lnSpc>
              <a:spcBef>
                <a:spcPts val="1199"/>
              </a:spcBef>
            </a:pPr>
            <a:r>
              <a:rPr lang="fr-FR" sz="1400" b="1" strike="noStrike" dirty="0">
                <a:solidFill>
                  <a:srgbClr val="0A1641"/>
                </a:solidFill>
                <a:latin typeface="Arial"/>
              </a:rPr>
              <a:t>MALTE</a:t>
            </a:r>
          </a:p>
          <a:p>
            <a:pPr marL="182880" indent="-182520">
              <a:lnSpc>
                <a:spcPct val="90000"/>
              </a:lnSpc>
              <a:spcBef>
                <a:spcPts val="1199"/>
              </a:spcBef>
              <a:buClr>
                <a:srgbClr val="40BAD2"/>
              </a:buClr>
              <a:buFont typeface="Wingdings 2" charset="2"/>
              <a:buChar char=""/>
            </a:pPr>
            <a:r>
              <a:rPr lang="fr-FR" sz="1200" b="1" u="sng" strike="noStrike" dirty="0" err="1">
                <a:solidFill>
                  <a:srgbClr val="964277"/>
                </a:solidFill>
                <a:uFillTx/>
                <a:latin typeface="Arial"/>
                <a:hlinkClick r:id="rId25"/>
              </a:rPr>
              <a:t>BeSmartOnline</a:t>
            </a:r>
            <a:r>
              <a:rPr lang="fr-FR" sz="1200" b="1" u="sng" strike="noStrike" dirty="0">
                <a:solidFill>
                  <a:srgbClr val="964277"/>
                </a:solidFill>
                <a:uFillTx/>
                <a:latin typeface="Arial"/>
                <a:hlinkClick r:id="rId25"/>
              </a:rPr>
              <a:t>!</a:t>
            </a:r>
            <a:r>
              <a:rPr lang="fr-FR"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fr-FR" sz="1400" b="1" strike="noStrike" dirty="0">
                <a:solidFill>
                  <a:srgbClr val="0A1641"/>
                </a:solidFill>
                <a:latin typeface="Arial"/>
              </a:rPr>
              <a:t>PAYS-BAS</a:t>
            </a:r>
          </a:p>
          <a:p>
            <a:pPr marL="182880" indent="-182520">
              <a:lnSpc>
                <a:spcPct val="90000"/>
              </a:lnSpc>
              <a:spcBef>
                <a:spcPts val="1199"/>
              </a:spcBef>
              <a:buClr>
                <a:srgbClr val="40BAD2"/>
              </a:buClr>
              <a:buFont typeface="Wingdings 2" charset="2"/>
              <a:buChar char=""/>
            </a:pPr>
            <a:r>
              <a:rPr lang="fr-FR" sz="1200" b="1" u="sng" strike="noStrike" dirty="0" err="1">
                <a:solidFill>
                  <a:srgbClr val="964277"/>
                </a:solidFill>
                <a:uFillTx/>
                <a:latin typeface="Arial"/>
                <a:hlinkClick r:id="rId26"/>
              </a:rPr>
              <a:t>Netwerk</a:t>
            </a:r>
            <a:r>
              <a:rPr lang="fr-FR" sz="1200" b="1" u="sng" strike="noStrike" dirty="0">
                <a:solidFill>
                  <a:srgbClr val="964277"/>
                </a:solidFill>
                <a:uFillTx/>
                <a:latin typeface="Arial"/>
                <a:hlinkClick r:id="rId26"/>
              </a:rPr>
              <a:t> </a:t>
            </a:r>
            <a:r>
              <a:rPr lang="fr-FR" sz="1200" b="1" u="sng" strike="noStrike" dirty="0" err="1">
                <a:solidFill>
                  <a:srgbClr val="964277"/>
                </a:solidFill>
                <a:uFillTx/>
                <a:latin typeface="Arial"/>
                <a:hlinkClick r:id="rId26"/>
              </a:rPr>
              <a:t>Mediawijsheid</a:t>
            </a:r>
            <a:r>
              <a:rPr lang="fr-FR" sz="1200" b="1" u="sng" strike="noStrike" dirty="0">
                <a:solidFill>
                  <a:srgbClr val="964277"/>
                </a:solidFill>
                <a:uFillTx/>
                <a:latin typeface="Arial"/>
                <a:hlinkClick r:id="rId26"/>
              </a:rPr>
              <a:t>  </a:t>
            </a:r>
          </a:p>
          <a:p>
            <a:pPr marL="182880" indent="-182520">
              <a:lnSpc>
                <a:spcPct val="90000"/>
              </a:lnSpc>
              <a:spcBef>
                <a:spcPts val="1199"/>
              </a:spcBef>
              <a:buClr>
                <a:srgbClr val="40BAD2"/>
              </a:buClr>
              <a:buFont typeface="Wingdings 2" charset="2"/>
              <a:buChar char=""/>
            </a:pPr>
            <a:r>
              <a:rPr lang="fr-FR" sz="1200" b="1" u="sng" strike="noStrike" dirty="0" err="1">
                <a:solidFill>
                  <a:srgbClr val="964277"/>
                </a:solidFill>
                <a:uFillTx/>
                <a:latin typeface="Arial"/>
                <a:hlinkClick r:id="rId27"/>
              </a:rPr>
              <a:t>European</a:t>
            </a:r>
            <a:r>
              <a:rPr lang="fr-FR" sz="1200" b="1" u="sng" strike="noStrike" dirty="0">
                <a:solidFill>
                  <a:srgbClr val="964277"/>
                </a:solidFill>
                <a:uFillTx/>
                <a:latin typeface="Arial"/>
                <a:hlinkClick r:id="rId27"/>
              </a:rPr>
              <a:t> </a:t>
            </a:r>
            <a:r>
              <a:rPr lang="fr-FR" sz="1200" b="1" u="sng" strike="noStrike" dirty="0" err="1">
                <a:solidFill>
                  <a:srgbClr val="964277"/>
                </a:solidFill>
                <a:uFillTx/>
                <a:latin typeface="Arial"/>
                <a:hlinkClick r:id="rId27"/>
              </a:rPr>
              <a:t>Journalism</a:t>
            </a:r>
            <a:r>
              <a:rPr lang="fr-FR" sz="1200" b="1" u="sng" strike="noStrike" dirty="0">
                <a:solidFill>
                  <a:srgbClr val="964277"/>
                </a:solidFill>
                <a:uFillTx/>
                <a:latin typeface="Arial"/>
                <a:hlinkClick r:id="rId27"/>
              </a:rPr>
              <a:t> Centre </a:t>
            </a:r>
          </a:p>
          <a:p>
            <a:pPr marL="182880" indent="-182520">
              <a:lnSpc>
                <a:spcPct val="90000"/>
              </a:lnSpc>
              <a:spcBef>
                <a:spcPts val="1199"/>
              </a:spcBef>
              <a:buClr>
                <a:srgbClr val="40BAD2"/>
              </a:buClr>
              <a:buFont typeface="Wingdings 2" charset="2"/>
              <a:buChar char=""/>
            </a:pPr>
            <a:r>
              <a:rPr lang="fr-FR" sz="1200" b="1" u="sng" strike="noStrike" dirty="0" err="1">
                <a:solidFill>
                  <a:srgbClr val="964277"/>
                </a:solidFill>
                <a:uFillTx/>
                <a:latin typeface="Arial"/>
                <a:hlinkClick r:id="rId28"/>
              </a:rPr>
              <a:t>Hoezomediawijs</a:t>
            </a:r>
            <a:r>
              <a:rPr lang="fr-FR"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r>
              <a:rPr lang="fr-FR" sz="1200" b="1" u="sng" strike="noStrike" dirty="0">
                <a:solidFill>
                  <a:srgbClr val="964277"/>
                </a:solidFill>
                <a:uFillTx/>
                <a:latin typeface="Arial"/>
                <a:hlinkClick r:id="rId29"/>
              </a:rPr>
              <a:t>Bad News</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60" name="Group 5"/>
          <p:cNvGrpSpPr/>
          <p:nvPr>
            <p:custDataLst>
              <p:tags r:id="rId5"/>
            </p:custDataLst>
          </p:nvPr>
        </p:nvGrpSpPr>
        <p:grpSpPr>
          <a:xfrm>
            <a:off x="92520" y="2184840"/>
            <a:ext cx="2799360" cy="2955600"/>
            <a:chOff x="92520" y="2184840"/>
            <a:chExt cx="2799360" cy="2955600"/>
          </a:xfrm>
        </p:grpSpPr>
        <p:pic>
          <p:nvPicPr>
            <p:cNvPr id="661" name="Elemento grafico 8" descr="Collegamento"/>
            <p:cNvPicPr/>
            <p:nvPr/>
          </p:nvPicPr>
          <p:blipFill>
            <a:blip r:embed="rId30"/>
            <a:stretch/>
          </p:blipFill>
          <p:spPr>
            <a:xfrm>
              <a:off x="463680" y="2623680"/>
              <a:ext cx="1945440" cy="1945440"/>
            </a:xfrm>
            <a:prstGeom prst="rect">
              <a:avLst/>
            </a:prstGeom>
            <a:ln w="0">
              <a:noFill/>
            </a:ln>
          </p:spPr>
        </p:pic>
        <p:pic>
          <p:nvPicPr>
            <p:cNvPr id="662" name="Immagine 12"/>
            <p:cNvPicPr/>
            <p:nvPr/>
          </p:nvPicPr>
          <p:blipFill>
            <a:blip r:embed="rId31">
              <a:alphaModFix amt="19000"/>
            </a:blip>
            <a:stretch/>
          </p:blipFill>
          <p:spPr>
            <a:xfrm>
              <a:off x="92520" y="2184840"/>
              <a:ext cx="2799360" cy="2955600"/>
            </a:xfrm>
            <a:prstGeom prst="rect">
              <a:avLst/>
            </a:prstGeom>
            <a:ln w="0">
              <a:noFill/>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8"/>
          <a:stretch/>
        </a:blipFill>
        <a:effectLst/>
      </p:bgPr>
    </p:bg>
    <p:spTree>
      <p:nvGrpSpPr>
        <p:cNvPr id="1" name=""/>
        <p:cNvGrpSpPr/>
        <p:nvPr/>
      </p:nvGrpSpPr>
      <p:grpSpPr>
        <a:xfrm>
          <a:off x="0" y="0"/>
          <a:ext cx="0" cy="0"/>
          <a:chOff x="0" y="0"/>
          <a:chExt cx="0" cy="0"/>
        </a:xfrm>
      </p:grpSpPr>
      <p:sp>
        <p:nvSpPr>
          <p:cNvPr id="663"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a:solidFill>
                  <a:srgbClr val="FFFFFF"/>
                </a:solidFill>
                <a:latin typeface="Arial"/>
              </a:rPr>
              <a:t>RECOMMANDATIONS POUR APPROFONDIR LE SUJET – </a:t>
            </a:r>
            <a:r>
              <a:rPr lang="fr-FR" sz="1800" b="1" strike="noStrike">
                <a:solidFill>
                  <a:srgbClr val="FFFFFF"/>
                </a:solidFill>
                <a:latin typeface="Arial"/>
              </a:rPr>
              <a:t>RESSOURCES NATIONALES</a:t>
            </a:r>
          </a:p>
        </p:txBody>
      </p:sp>
      <p:sp>
        <p:nvSpPr>
          <p:cNvPr id="664" name="CustomShape 2"/>
          <p:cNvSpPr/>
          <p:nvPr>
            <p:custDataLst>
              <p:tags r:id="rId2"/>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5</a:t>
            </a:r>
          </a:p>
        </p:txBody>
      </p:sp>
      <p:sp>
        <p:nvSpPr>
          <p:cNvPr id="665" name="CustomShape 3"/>
          <p:cNvSpPr/>
          <p:nvPr>
            <p:custDataLst>
              <p:tags r:id="rId3"/>
            </p:custDataLst>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strike="noStrike">
                <a:solidFill>
                  <a:srgbClr val="0A1641"/>
                </a:solidFill>
                <a:latin typeface="Arial"/>
              </a:rPr>
              <a:t>POLOGNE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9"/>
              </a:rPr>
              <a:t>Stefan Batory Foundation</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0"/>
              </a:rPr>
              <a:t>Journalistic Craft for Neighborhood</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1"/>
              </a:rPr>
              <a:t>Demagog</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2"/>
              </a:rPr>
              <a:t>Center for Citizenship Education</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3"/>
              </a:rPr>
              <a:t>Nowoczesna Polska</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4"/>
              </a:rPr>
              <a:t>A Kid in the Web</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5"/>
              </a:rPr>
              <a:t>Panoptykon Foundation</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6"/>
              </a:rPr>
              <a:t>Polish Association of Media Literacy</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7"/>
              </a:rPr>
              <a:t>The School with Class Foundation</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8"/>
              </a:rPr>
              <a:t>Wojownicy Klawiatury</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9"/>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custDataLst>
              <p:tags r:id="rId4"/>
            </p:custDataLst>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fr-FR" sz="1400" b="1" strike="noStrike">
                <a:solidFill>
                  <a:srgbClr val="0A1641"/>
                </a:solidFill>
                <a:latin typeface="Arial"/>
              </a:rPr>
              <a:t>PORTUGAL</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0"/>
              </a:rPr>
              <a:t>MILObs</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1"/>
              </a:rPr>
              <a:t>Internet Segura</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2"/>
              </a:rPr>
              <a:t>National Digital Competence Initiative e.2030</a:t>
            </a:r>
          </a:p>
          <a:p>
            <a:pPr>
              <a:lnSpc>
                <a:spcPct val="90000"/>
              </a:lnSpc>
              <a:spcBef>
                <a:spcPts val="1199"/>
              </a:spcBef>
            </a:pPr>
            <a:endParaRPr lang="fr-BE" sz="1200" b="0" strike="noStrike" spc="-1">
              <a:latin typeface="Arial"/>
            </a:endParaRPr>
          </a:p>
          <a:p>
            <a:pPr>
              <a:lnSpc>
                <a:spcPct val="90000"/>
              </a:lnSpc>
              <a:spcBef>
                <a:spcPts val="1199"/>
              </a:spcBef>
            </a:pPr>
            <a:r>
              <a:rPr lang="fr-FR" sz="1400" b="1" strike="noStrike">
                <a:solidFill>
                  <a:srgbClr val="0A1641"/>
                </a:solidFill>
                <a:latin typeface="Arial"/>
              </a:rPr>
              <a:t>ROUMANIE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3"/>
              </a:rPr>
              <a:t>ActiveWatch</a:t>
            </a:r>
            <a:r>
              <a:rPr lang="fr-FR"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4"/>
              </a:rPr>
              <a:t>Factual</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5"/>
              </a:rPr>
              <a:t>Funky Citizens </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6"/>
              </a:rPr>
              <a:t>Mediawise Society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fr-FR" sz="1400" b="1" strike="noStrike">
                <a:solidFill>
                  <a:srgbClr val="0A1641"/>
                </a:solidFill>
                <a:latin typeface="Arial"/>
              </a:rPr>
              <a:t>SLOVAQUIE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7"/>
              </a:rPr>
              <a:t>Council for Broadcasting and Retransmission</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custDataLst>
              <p:tags r:id="rId5"/>
            </p:custDataLst>
          </p:nvPr>
        </p:nvGrpSpPr>
        <p:grpSpPr>
          <a:xfrm>
            <a:off x="92520" y="2184840"/>
            <a:ext cx="2799360" cy="2955600"/>
            <a:chOff x="92520" y="2184840"/>
            <a:chExt cx="2799360" cy="2955600"/>
          </a:xfrm>
        </p:grpSpPr>
        <p:pic>
          <p:nvPicPr>
            <p:cNvPr id="668" name="Elemento grafico 10" descr="Collegamento"/>
            <p:cNvPicPr/>
            <p:nvPr/>
          </p:nvPicPr>
          <p:blipFill>
            <a:blip r:embed="rId28"/>
            <a:stretch/>
          </p:blipFill>
          <p:spPr>
            <a:xfrm>
              <a:off x="463680" y="2623680"/>
              <a:ext cx="1945440" cy="1945440"/>
            </a:xfrm>
            <a:prstGeom prst="rect">
              <a:avLst/>
            </a:prstGeom>
            <a:ln w="0">
              <a:noFill/>
            </a:ln>
          </p:spPr>
        </p:pic>
        <p:pic>
          <p:nvPicPr>
            <p:cNvPr id="669" name="Immagine 12"/>
            <p:cNvPicPr/>
            <p:nvPr/>
          </p:nvPicPr>
          <p:blipFill>
            <a:blip r:embed="rId29">
              <a:alphaModFix amt="19000"/>
            </a:blip>
            <a:stretch/>
          </p:blipFill>
          <p:spPr>
            <a:xfrm>
              <a:off x="92520" y="2184840"/>
              <a:ext cx="2799360" cy="2955600"/>
            </a:xfrm>
            <a:prstGeom prst="rect">
              <a:avLst/>
            </a:prstGeom>
            <a:ln w="0">
              <a:noFill/>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8"/>
          <a:stretch/>
        </a:blipFill>
        <a:effectLst/>
      </p:bgPr>
    </p:bg>
    <p:spTree>
      <p:nvGrpSpPr>
        <p:cNvPr id="1" name=""/>
        <p:cNvGrpSpPr/>
        <p:nvPr/>
      </p:nvGrpSpPr>
      <p:grpSpPr>
        <a:xfrm>
          <a:off x="0" y="0"/>
          <a:ext cx="0" cy="0"/>
          <a:chOff x="0" y="0"/>
          <a:chExt cx="0" cy="0"/>
        </a:xfrm>
      </p:grpSpPr>
      <p:sp>
        <p:nvSpPr>
          <p:cNvPr id="670"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a:solidFill>
                  <a:srgbClr val="FFFFFF"/>
                </a:solidFill>
                <a:latin typeface="Arial"/>
              </a:rPr>
              <a:t>RECOMMANDATIONS POUR APPROFONDIR LE SUJET – </a:t>
            </a:r>
            <a:r>
              <a:rPr lang="fr-FR" sz="1800" b="1" strike="noStrike">
                <a:solidFill>
                  <a:srgbClr val="FFFFFF"/>
                </a:solidFill>
                <a:latin typeface="Arial"/>
              </a:rPr>
              <a:t>RESSOURCES NATIONALES</a:t>
            </a:r>
          </a:p>
        </p:txBody>
      </p:sp>
      <p:sp>
        <p:nvSpPr>
          <p:cNvPr id="671" name="CustomShape 2"/>
          <p:cNvSpPr/>
          <p:nvPr>
            <p:custDataLst>
              <p:tags r:id="rId2"/>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5</a:t>
            </a:r>
          </a:p>
        </p:txBody>
      </p:sp>
      <p:sp>
        <p:nvSpPr>
          <p:cNvPr id="672" name="CustomShape 3"/>
          <p:cNvSpPr/>
          <p:nvPr>
            <p:custDataLst>
              <p:tags r:id="rId3"/>
            </p:custDataLst>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strike="noStrike">
                <a:solidFill>
                  <a:srgbClr val="0A1641"/>
                </a:solidFill>
                <a:latin typeface="Arial"/>
              </a:rPr>
              <a:t>ESPAGNE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9"/>
              </a:rPr>
              <a:t>Istituto RTVE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0"/>
              </a:rPr>
              <a:t>Maldita</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1"/>
              </a:rPr>
              <a:t>Internet Segura for Kids</a:t>
            </a:r>
          </a:p>
          <a:p>
            <a:pPr>
              <a:lnSpc>
                <a:spcPct val="90000"/>
              </a:lnSpc>
              <a:spcBef>
                <a:spcPts val="1199"/>
              </a:spcBef>
            </a:pPr>
            <a:endParaRPr lang="fr-BE" sz="1200" b="0" strike="noStrike" spc="-1">
              <a:latin typeface="Arial"/>
            </a:endParaRPr>
          </a:p>
        </p:txBody>
      </p:sp>
      <p:sp>
        <p:nvSpPr>
          <p:cNvPr id="673" name="CustomShape 4"/>
          <p:cNvSpPr/>
          <p:nvPr>
            <p:custDataLst>
              <p:tags r:id="rId4"/>
            </p:custDataLst>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strike="noStrike">
                <a:solidFill>
                  <a:srgbClr val="0A1641"/>
                </a:solidFill>
                <a:latin typeface="Arial"/>
              </a:rPr>
              <a:t>SLOVÉNIE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2"/>
              </a:rPr>
              <a:t>NE/JA Razbijalka Mitov </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3"/>
              </a:rPr>
              <a:t>MIPI – medijska in informacijska pismenost</a:t>
            </a:r>
            <a:r>
              <a:rPr lang="fr-FR"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4"/>
              </a:rPr>
              <a:t>Časoris </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5"/>
              </a:rPr>
              <a:t>Otroci in mediji: iskanje resnice v svetu novic</a:t>
            </a:r>
            <a:r>
              <a:rPr lang="fr-FR"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6"/>
              </a:rPr>
              <a:t>Medijska pismenost</a:t>
            </a:r>
            <a:r>
              <a:rPr lang="fr-FR"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7"/>
              </a:rPr>
              <a:t>Safe</a:t>
            </a:r>
            <a:r>
              <a:rPr lang="fr-FR"/>
              <a:t/>
            </a:r>
            <a:br>
              <a:rPr lang="fr-FR"/>
            </a:br>
            <a:r>
              <a:rPr lang="fr-FR" sz="1200" b="1" strike="noStrike">
                <a:solidFill>
                  <a:srgbClr val="0A1641"/>
                </a:solidFill>
                <a:latin typeface="Arial"/>
              </a:rPr>
              <a:t> </a:t>
            </a:r>
          </a:p>
          <a:p>
            <a:pPr>
              <a:lnSpc>
                <a:spcPct val="90000"/>
              </a:lnSpc>
              <a:spcBef>
                <a:spcPts val="1199"/>
              </a:spcBef>
            </a:pPr>
            <a:r>
              <a:rPr lang="fr-FR" sz="1400" b="1" strike="noStrike">
                <a:solidFill>
                  <a:srgbClr val="0A1641"/>
                </a:solidFill>
                <a:latin typeface="Arial"/>
              </a:rPr>
              <a:t>SUÈDE</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8"/>
              </a:rPr>
              <a:t>MIK för mig</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19"/>
              </a:rPr>
              <a:t>Swedish International Development Agency</a:t>
            </a:r>
          </a:p>
          <a:p>
            <a:pPr marL="182880" indent="-182520">
              <a:lnSpc>
                <a:spcPct val="90000"/>
              </a:lnSpc>
              <a:spcBef>
                <a:spcPts val="1199"/>
              </a:spcBef>
              <a:buClr>
                <a:srgbClr val="40BAD2"/>
              </a:buClr>
              <a:buFont typeface="Wingdings 2" charset="2"/>
              <a:buChar char=""/>
            </a:pPr>
            <a:r>
              <a:rPr lang="fr-FR" sz="1200" b="1" u="sng" strike="noStrike">
                <a:solidFill>
                  <a:srgbClr val="964277"/>
                </a:solidFill>
                <a:uFillTx/>
                <a:latin typeface="Arial"/>
                <a:hlinkClick r:id="rId20"/>
              </a:rPr>
              <a:t>FOJO</a:t>
            </a:r>
            <a:r>
              <a:rPr lang="fr-FR"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custDataLst>
              <p:tags r:id="rId5"/>
            </p:custDataLst>
          </p:nvPr>
        </p:nvGrpSpPr>
        <p:grpSpPr>
          <a:xfrm>
            <a:off x="92520" y="2184840"/>
            <a:ext cx="2799360" cy="2955600"/>
            <a:chOff x="92520" y="2184840"/>
            <a:chExt cx="2799360" cy="2955600"/>
          </a:xfrm>
        </p:grpSpPr>
        <p:pic>
          <p:nvPicPr>
            <p:cNvPr id="675" name="Elemento grafico 8" descr="Collegamento"/>
            <p:cNvPicPr/>
            <p:nvPr/>
          </p:nvPicPr>
          <p:blipFill>
            <a:blip r:embed="rId21"/>
            <a:stretch/>
          </p:blipFill>
          <p:spPr>
            <a:xfrm>
              <a:off x="463680" y="2623680"/>
              <a:ext cx="1945440" cy="1945440"/>
            </a:xfrm>
            <a:prstGeom prst="rect">
              <a:avLst/>
            </a:prstGeom>
            <a:ln w="0">
              <a:noFill/>
            </a:ln>
          </p:spPr>
        </p:pic>
        <p:pic>
          <p:nvPicPr>
            <p:cNvPr id="676" name="Immagine 12"/>
            <p:cNvPicPr/>
            <p:nvPr/>
          </p:nvPicPr>
          <p:blipFill>
            <a:blip r:embed="rId22">
              <a:alphaModFix amt="19000"/>
            </a:blip>
            <a:stretch/>
          </p:blipFill>
          <p:spPr>
            <a:xfrm>
              <a:off x="92520" y="2184840"/>
              <a:ext cx="2799360" cy="2955600"/>
            </a:xfrm>
            <a:prstGeom prst="rect">
              <a:avLst/>
            </a:prstGeom>
            <a:ln w="0">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custDataLst>
              <p:tags r:id="rId1"/>
            </p:custDataLst>
          </p:nvPr>
        </p:nvPicPr>
        <p:blipFill>
          <a:blip r:embed="rId4"/>
          <a:stretch/>
        </p:blipFill>
        <p:spPr>
          <a:xfrm>
            <a:off x="5556600" y="3067560"/>
            <a:ext cx="1078560" cy="72252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PLAN DE COURS</a:t>
            </a:r>
          </a:p>
        </p:txBody>
      </p:sp>
      <p:pic>
        <p:nvPicPr>
          <p:cNvPr id="311" name="Immagine 3"/>
          <p:cNvPicPr/>
          <p:nvPr>
            <p:custDataLst>
              <p:tags r:id="rId2"/>
            </p:custDataLst>
          </p:nvPr>
        </p:nvPicPr>
        <p:blipFill>
          <a:blip r:embed="rId13"/>
          <a:stretch/>
        </p:blipFill>
        <p:spPr>
          <a:xfrm>
            <a:off x="5913720" y="1656720"/>
            <a:ext cx="2090160" cy="1379160"/>
          </a:xfrm>
          <a:prstGeom prst="rect">
            <a:avLst/>
          </a:prstGeom>
          <a:ln w="0">
            <a:noFill/>
          </a:ln>
        </p:spPr>
      </p:pic>
      <p:pic>
        <p:nvPicPr>
          <p:cNvPr id="312" name="Immagine 4"/>
          <p:cNvPicPr/>
          <p:nvPr>
            <p:custDataLst>
              <p:tags r:id="rId3"/>
            </p:custDataLst>
          </p:nvPr>
        </p:nvPicPr>
        <p:blipFill>
          <a:blip r:embed="rId1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custDataLst>
              <p:tags r:id="rId4"/>
            </p:custDataLst>
          </p:nvPr>
        </p:nvPicPr>
        <p:blipFill>
          <a:blip r:embed="rId1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custDataLst>
              <p:tags r:id="rId5"/>
            </p:custDataLst>
          </p:nvPr>
        </p:nvPicPr>
        <p:blipFill>
          <a:blip r:embed="rId1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custDataLst>
              <p:tags r:id="rId6"/>
            </p:custDataLst>
          </p:nvPr>
        </p:nvPicPr>
        <p:blipFill>
          <a:blip r:embed="rId17"/>
          <a:stretch/>
        </p:blipFill>
        <p:spPr>
          <a:xfrm>
            <a:off x="6504120" y="1865520"/>
            <a:ext cx="914040" cy="914040"/>
          </a:xfrm>
          <a:prstGeom prst="rect">
            <a:avLst/>
          </a:prstGeom>
          <a:ln w="0">
            <a:noFill/>
          </a:ln>
        </p:spPr>
      </p:pic>
      <p:grpSp>
        <p:nvGrpSpPr>
          <p:cNvPr id="316" name="Group 2"/>
          <p:cNvGrpSpPr/>
          <p:nvPr>
            <p:custDataLst>
              <p:tags r:id="rId7"/>
            </p:custDataLst>
          </p:nvPr>
        </p:nvGrpSpPr>
        <p:grpSpPr>
          <a:xfrm>
            <a:off x="7498440" y="836280"/>
            <a:ext cx="4374692" cy="721080"/>
            <a:chOff x="7498440" y="836280"/>
            <a:chExt cx="3649680" cy="721080"/>
          </a:xfrm>
        </p:grpSpPr>
        <p:sp>
          <p:nvSpPr>
            <p:cNvPr id="317" name="CustomShape 3"/>
            <p:cNvSpPr/>
            <p:nvPr/>
          </p:nvSpPr>
          <p:spPr>
            <a:xfrm>
              <a:off x="7498440" y="843120"/>
              <a:ext cx="364968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fr-FR" sz="2400" b="1" strike="noStrike" dirty="0">
                  <a:solidFill>
                    <a:srgbClr val="FFFFFF"/>
                  </a:solidFill>
                  <a:latin typeface="Arial"/>
                </a:rPr>
                <a:t>TRAVAUX DE GROUPES</a:t>
              </a:r>
            </a:p>
            <a:p>
              <a:pPr marL="457200">
                <a:lnSpc>
                  <a:spcPts val="1559"/>
                </a:lnSpc>
              </a:pPr>
              <a:r>
                <a:rPr lang="fr-FR" sz="1400" b="1" strike="noStrike" dirty="0">
                  <a:solidFill>
                    <a:srgbClr val="FFFFFF"/>
                  </a:solidFill>
                  <a:latin typeface="Arial"/>
                </a:rPr>
                <a:t> ÉTUDES DE CAS</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000" b="1" strike="noStrike" dirty="0">
                  <a:solidFill>
                    <a:srgbClr val="FFFFFF"/>
                  </a:solidFill>
                  <a:latin typeface="Arial"/>
                </a:rPr>
                <a:t>2</a:t>
              </a:r>
            </a:p>
          </p:txBody>
        </p:sp>
      </p:grpSp>
      <p:grpSp>
        <p:nvGrpSpPr>
          <p:cNvPr id="319" name="Group 5"/>
          <p:cNvGrpSpPr/>
          <p:nvPr>
            <p:custDataLst>
              <p:tags r:id="rId8"/>
            </p:custDataLst>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fr-FR" sz="2400" b="1" strike="noStrike" dirty="0">
                  <a:solidFill>
                    <a:srgbClr val="FFFFFF"/>
                  </a:solidFill>
                  <a:latin typeface="Arial"/>
                </a:rPr>
                <a:t>COMPRENDRE LA DÉSINFORMATION</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000" b="1" strike="noStrike" dirty="0">
                  <a:solidFill>
                    <a:srgbClr val="FFFFFF"/>
                  </a:solidFill>
                  <a:latin typeface="Arial"/>
                </a:rPr>
                <a:t>1</a:t>
              </a:r>
            </a:p>
          </p:txBody>
        </p:sp>
      </p:grpSp>
      <p:grpSp>
        <p:nvGrpSpPr>
          <p:cNvPr id="322" name="Group 8"/>
          <p:cNvGrpSpPr/>
          <p:nvPr>
            <p:custDataLst>
              <p:tags r:id="rId9"/>
            </p:custDataLst>
          </p:nvPr>
        </p:nvGrpSpPr>
        <p:grpSpPr>
          <a:xfrm>
            <a:off x="1319040" y="4677120"/>
            <a:ext cx="3407040" cy="772560"/>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fr-FR" sz="2400" b="1" strike="noStrike" dirty="0">
                  <a:solidFill>
                    <a:srgbClr val="FFFFFF"/>
                  </a:solidFill>
                  <a:latin typeface="Arial"/>
                </a:rPr>
                <a:t>PRÉSENTATIONS</a:t>
              </a:r>
            </a:p>
            <a:p>
              <a:pPr marL="457200">
                <a:lnSpc>
                  <a:spcPts val="2259"/>
                </a:lnSpc>
              </a:pPr>
              <a:r>
                <a:rPr lang="fr-FR" sz="2400" b="1" strike="noStrike" dirty="0">
                  <a:solidFill>
                    <a:srgbClr val="FFFFFF"/>
                  </a:solidFill>
                  <a:latin typeface="Arial"/>
                </a:rPr>
                <a:t>ET DISCUSSIONS</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000" b="1" strike="noStrike" dirty="0">
                  <a:solidFill>
                    <a:srgbClr val="FFFFFF"/>
                  </a:solidFill>
                  <a:latin typeface="Arial"/>
                </a:rPr>
                <a:t>3</a:t>
              </a:r>
            </a:p>
          </p:txBody>
        </p:sp>
      </p:grpSp>
      <p:grpSp>
        <p:nvGrpSpPr>
          <p:cNvPr id="325" name="Group 11"/>
          <p:cNvGrpSpPr/>
          <p:nvPr>
            <p:custDataLst>
              <p:tags r:id="rId10"/>
            </p:custDataLst>
          </p:nvPr>
        </p:nvGrpSpPr>
        <p:grpSpPr>
          <a:xfrm>
            <a:off x="6910920" y="4641480"/>
            <a:ext cx="5280840" cy="1019160"/>
            <a:chOff x="6910920" y="4641480"/>
            <a:chExt cx="4237200" cy="1019160"/>
          </a:xfrm>
        </p:grpSpPr>
        <p:sp>
          <p:nvSpPr>
            <p:cNvPr id="326" name="CustomShape 12"/>
            <p:cNvSpPr/>
            <p:nvPr/>
          </p:nvSpPr>
          <p:spPr>
            <a:xfrm>
              <a:off x="6910920" y="4641480"/>
              <a:ext cx="4237200" cy="1019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fr-FR" sz="2400" b="1" strike="noStrike" dirty="0">
                  <a:solidFill>
                    <a:srgbClr val="FFFFFF"/>
                  </a:solidFill>
                  <a:latin typeface="Arial"/>
                </a:rPr>
                <a:t>CONCLUSIONS ET CONSEILS POUR APPROFONDIR LE SUJET</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000" b="1" strike="noStrike" dirty="0">
                  <a:solidFill>
                    <a:srgbClr val="FFFFFF"/>
                  </a:solidFill>
                  <a:latin typeface="Arial"/>
                </a:rPr>
                <a:t>4</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1"/>
          <a:stretch/>
        </a:blipFill>
        <a:effectLst/>
      </p:bgPr>
    </p:bg>
    <p:spTree>
      <p:nvGrpSpPr>
        <p:cNvPr id="1" name=""/>
        <p:cNvGrpSpPr/>
        <p:nvPr/>
      </p:nvGrpSpPr>
      <p:grpSpPr>
        <a:xfrm>
          <a:off x="0" y="0"/>
          <a:ext cx="0" cy="0"/>
          <a:chOff x="0" y="0"/>
          <a:chExt cx="0" cy="0"/>
        </a:xfrm>
      </p:grpSpPr>
      <p:sp>
        <p:nvSpPr>
          <p:cNvPr id="328"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COMPRENDRE LA DÉSINFORMATION</a:t>
            </a:r>
          </a:p>
        </p:txBody>
      </p:sp>
      <p:sp>
        <p:nvSpPr>
          <p:cNvPr id="329" name="CustomShape 2"/>
          <p:cNvSpPr/>
          <p:nvPr>
            <p:custDataLst>
              <p:tags r:id="rId2"/>
            </p:custDataLst>
          </p:nvPr>
        </p:nvSpPr>
        <p:spPr>
          <a:xfrm>
            <a:off x="3675600" y="2068525"/>
            <a:ext cx="3573193"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4000" b="1" strike="noStrike" dirty="0">
                <a:solidFill>
                  <a:srgbClr val="FF5D00"/>
                </a:solidFill>
                <a:latin typeface="Arial"/>
              </a:rPr>
              <a:t>Qu’est-ce que</a:t>
            </a:r>
          </a:p>
        </p:txBody>
      </p:sp>
      <p:sp>
        <p:nvSpPr>
          <p:cNvPr id="330" name="CustomShape 3"/>
          <p:cNvSpPr/>
          <p:nvPr>
            <p:custDataLst>
              <p:tags r:id="rId3"/>
            </p:custDataLst>
          </p:nvPr>
        </p:nvSpPr>
        <p:spPr>
          <a:xfrm>
            <a:off x="3675600" y="3211885"/>
            <a:ext cx="2540520" cy="7064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4000" b="1" strike="noStrike" dirty="0">
                <a:solidFill>
                  <a:srgbClr val="164193"/>
                </a:solidFill>
                <a:latin typeface="Arial"/>
              </a:rPr>
              <a:t>Comment</a:t>
            </a:r>
          </a:p>
        </p:txBody>
      </p:sp>
      <p:sp>
        <p:nvSpPr>
          <p:cNvPr id="331" name="CustomShape 4"/>
          <p:cNvSpPr/>
          <p:nvPr>
            <p:custDataLst>
              <p:tags r:id="rId4"/>
            </p:custDataLst>
          </p:nvPr>
        </p:nvSpPr>
        <p:spPr>
          <a:xfrm>
            <a:off x="3675600" y="4416362"/>
            <a:ext cx="2667240" cy="7064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4000" b="1" strike="noStrike" dirty="0">
                <a:solidFill>
                  <a:srgbClr val="164193"/>
                </a:solidFill>
                <a:latin typeface="Arial"/>
              </a:rPr>
              <a:t>Comment</a:t>
            </a:r>
          </a:p>
        </p:txBody>
      </p:sp>
      <p:pic>
        <p:nvPicPr>
          <p:cNvPr id="332" name="Immagine 6"/>
          <p:cNvPicPr/>
          <p:nvPr>
            <p:custDataLst>
              <p:tags r:id="rId5"/>
            </p:custDataLst>
          </p:nvPr>
        </p:nvPicPr>
        <p:blipFill>
          <a:blip r:embed="rId12"/>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custDataLst>
              <p:tags r:id="rId6"/>
            </p:custDataLst>
          </p:nvPr>
        </p:nvGrpSpPr>
        <p:grpSpPr>
          <a:xfrm>
            <a:off x="7206120" y="2229605"/>
            <a:ext cx="2279160" cy="826200"/>
            <a:chOff x="6630480" y="2067840"/>
            <a:chExt cx="2279160" cy="826200"/>
          </a:xfrm>
        </p:grpSpPr>
        <p:sp>
          <p:nvSpPr>
            <p:cNvPr id="334" name="CustomShape 6"/>
            <p:cNvSpPr/>
            <p:nvPr/>
          </p:nvSpPr>
          <p:spPr>
            <a:xfrm>
              <a:off x="6630480" y="2067840"/>
              <a:ext cx="2279160" cy="461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1600" b="1" strike="noStrike" dirty="0">
                  <a:solidFill>
                    <a:srgbClr val="FFFFFF"/>
                  </a:solidFill>
                  <a:latin typeface="Arial"/>
                </a:rPr>
                <a:t>la désinformation?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1" strike="noStrike" dirty="0">
                  <a:solidFill>
                    <a:srgbClr val="FE5D00"/>
                  </a:solidFill>
                  <a:latin typeface="Arial"/>
                </a:rPr>
                <a:t>Exemples</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custDataLst>
              <p:tags r:id="rId7"/>
            </p:custDataLst>
          </p:nvPr>
        </p:nvGrpSpPr>
        <p:grpSpPr>
          <a:xfrm>
            <a:off x="6630480" y="4540182"/>
            <a:ext cx="3452640" cy="806552"/>
            <a:chOff x="6630480" y="4506688"/>
            <a:chExt cx="3452640" cy="806552"/>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1" strike="noStrike" dirty="0">
                  <a:solidFill>
                    <a:srgbClr val="164193"/>
                  </a:solidFill>
                  <a:latin typeface="Arial"/>
                </a:rPr>
                <a:t>Réactions recommandées</a:t>
              </a:r>
            </a:p>
          </p:txBody>
        </p:sp>
        <p:sp>
          <p:nvSpPr>
            <p:cNvPr id="339" name="CustomShape 11"/>
            <p:cNvSpPr/>
            <p:nvPr/>
          </p:nvSpPr>
          <p:spPr>
            <a:xfrm>
              <a:off x="6630480" y="4506688"/>
              <a:ext cx="3452640" cy="458792"/>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fr-FR" sz="1600" b="1" strike="noStrike" dirty="0">
                  <a:solidFill>
                    <a:srgbClr val="FFFFFF"/>
                  </a:solidFill>
                  <a:latin typeface="Arial"/>
                </a:rPr>
                <a:t>réagir face à la désinformation? </a:t>
              </a:r>
            </a:p>
          </p:txBody>
        </p:sp>
        <p:sp>
          <p:nvSpPr>
            <p:cNvPr id="340" name="CustomShape 12"/>
            <p:cNvSpPr/>
            <p:nvPr/>
          </p:nvSpPr>
          <p:spPr>
            <a:xfrm rot="5400000">
              <a:off x="932040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custDataLst>
              <p:tags r:id="rId8"/>
            </p:custDataLst>
          </p:nvPr>
        </p:nvGrpSpPr>
        <p:grpSpPr>
          <a:xfrm>
            <a:off x="6638760" y="3335705"/>
            <a:ext cx="3444360" cy="915729"/>
            <a:chOff x="6630480" y="3362760"/>
            <a:chExt cx="3444360" cy="710640"/>
          </a:xfrm>
        </p:grpSpPr>
        <p:sp>
          <p:nvSpPr>
            <p:cNvPr id="342" name="CustomShape 14"/>
            <p:cNvSpPr/>
            <p:nvPr/>
          </p:nvSpPr>
          <p:spPr>
            <a:xfrm>
              <a:off x="6630480" y="3362760"/>
              <a:ext cx="344436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1600" b="1" strike="noStrike" dirty="0">
                  <a:solidFill>
                    <a:srgbClr val="FFFFFF"/>
                  </a:solidFill>
                  <a:latin typeface="Arial"/>
                </a:rPr>
                <a:t>fonctionne la désinformation?</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1" strike="noStrike" dirty="0">
                  <a:solidFill>
                    <a:srgbClr val="164193"/>
                  </a:solidFill>
                  <a:latin typeface="Arial"/>
                </a:rPr>
                <a:t>Exemples</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5"/>
          <a:stretch/>
        </a:blipFill>
        <a:effectLst/>
      </p:bgPr>
    </p:bg>
    <p:spTree>
      <p:nvGrpSpPr>
        <p:cNvPr id="1" name=""/>
        <p:cNvGrpSpPr/>
        <p:nvPr/>
      </p:nvGrpSpPr>
      <p:grpSpPr>
        <a:xfrm>
          <a:off x="0" y="0"/>
          <a:ext cx="0" cy="0"/>
          <a:chOff x="0" y="0"/>
          <a:chExt cx="0" cy="0"/>
        </a:xfrm>
      </p:grpSpPr>
      <p:sp>
        <p:nvSpPr>
          <p:cNvPr id="345"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QU’EST-CE QUE LA DÉSINFORMATION?</a:t>
            </a:r>
          </a:p>
        </p:txBody>
      </p:sp>
      <p:sp>
        <p:nvSpPr>
          <p:cNvPr id="346" name="CustomShape 2"/>
          <p:cNvSpPr/>
          <p:nvPr>
            <p:custDataLst>
              <p:tags r:id="rId2"/>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1</a:t>
            </a:r>
          </a:p>
        </p:txBody>
      </p:sp>
      <p:sp>
        <p:nvSpPr>
          <p:cNvPr id="347" name="CustomShape 3"/>
          <p:cNvSpPr/>
          <p:nvPr>
            <p:custDataLst>
              <p:tags r:id="rId3"/>
            </p:custDataLst>
          </p:nvPr>
        </p:nvSpPr>
        <p:spPr>
          <a:xfrm>
            <a:off x="4127400" y="3139560"/>
            <a:ext cx="11667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2000" b="1" strike="noStrike">
                <a:solidFill>
                  <a:srgbClr val="FFFFFF"/>
                </a:solidFill>
                <a:latin typeface="Arial"/>
              </a:rPr>
              <a:t>FAITS</a:t>
            </a:r>
          </a:p>
        </p:txBody>
      </p:sp>
      <p:sp>
        <p:nvSpPr>
          <p:cNvPr id="348" name="CustomShape 4"/>
          <p:cNvSpPr/>
          <p:nvPr>
            <p:custDataLst>
              <p:tags r:id="rId4"/>
            </p:custDataLst>
          </p:nvPr>
        </p:nvSpPr>
        <p:spPr>
          <a:xfrm>
            <a:off x="4127400" y="1015920"/>
            <a:ext cx="3820922"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fr-FR" sz="2000" b="1" strike="noStrike" dirty="0">
                <a:solidFill>
                  <a:srgbClr val="FFFFFF"/>
                </a:solidFill>
                <a:latin typeface="Arial"/>
              </a:rPr>
              <a:t>INGÉRENCE ÉTRANGÈRE</a:t>
            </a:r>
          </a:p>
        </p:txBody>
      </p:sp>
      <p:sp>
        <p:nvSpPr>
          <p:cNvPr id="349" name="CustomShape 5"/>
          <p:cNvSpPr/>
          <p:nvPr>
            <p:custDataLst>
              <p:tags r:id="rId5"/>
            </p:custDataLst>
          </p:nvPr>
        </p:nvSpPr>
        <p:spPr>
          <a:xfrm>
            <a:off x="4127400" y="1546560"/>
            <a:ext cx="3820922"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2000" b="1" strike="noStrike" dirty="0">
                <a:solidFill>
                  <a:srgbClr val="FFFFFF"/>
                </a:solidFill>
                <a:latin typeface="Arial"/>
              </a:rPr>
              <a:t>OPÉRATIONS D’INFLUENCE</a:t>
            </a:r>
          </a:p>
        </p:txBody>
      </p:sp>
      <p:sp>
        <p:nvSpPr>
          <p:cNvPr id="350" name="CustomShape 6"/>
          <p:cNvSpPr/>
          <p:nvPr>
            <p:custDataLst>
              <p:tags r:id="rId6"/>
            </p:custDataLst>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2000" b="1" strike="noStrike">
                <a:solidFill>
                  <a:srgbClr val="FFFFFF"/>
                </a:solidFill>
                <a:latin typeface="Arial"/>
              </a:rPr>
              <a:t>DÉSINFORMATION</a:t>
            </a:r>
          </a:p>
        </p:txBody>
      </p:sp>
      <p:sp>
        <p:nvSpPr>
          <p:cNvPr id="351" name="CustomShape 7"/>
          <p:cNvSpPr/>
          <p:nvPr>
            <p:custDataLst>
              <p:tags r:id="rId7"/>
            </p:custDataLst>
          </p:nvPr>
        </p:nvSpPr>
        <p:spPr>
          <a:xfrm>
            <a:off x="4127400" y="3670200"/>
            <a:ext cx="1632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2000" b="1" strike="noStrike">
                <a:solidFill>
                  <a:srgbClr val="FFFFFF"/>
                </a:solidFill>
                <a:latin typeface="Arial"/>
              </a:rPr>
              <a:t>OPINIONS</a:t>
            </a:r>
          </a:p>
        </p:txBody>
      </p:sp>
      <p:sp>
        <p:nvSpPr>
          <p:cNvPr id="352" name="CustomShape 8"/>
          <p:cNvSpPr/>
          <p:nvPr>
            <p:custDataLst>
              <p:tags r:id="rId8"/>
            </p:custDataLst>
          </p:nvPr>
        </p:nvSpPr>
        <p:spPr>
          <a:xfrm>
            <a:off x="4127400" y="2608560"/>
            <a:ext cx="26478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2000" b="1" strike="noStrike">
                <a:solidFill>
                  <a:srgbClr val="FFFFFF"/>
                </a:solidFill>
                <a:latin typeface="Arial"/>
              </a:rPr>
              <a:t>MÉSINFORMATION</a:t>
            </a:r>
          </a:p>
        </p:txBody>
      </p:sp>
      <p:sp>
        <p:nvSpPr>
          <p:cNvPr id="353" name="CustomShape 9"/>
          <p:cNvSpPr/>
          <p:nvPr>
            <p:custDataLst>
              <p:tags r:id="rId9"/>
            </p:custDataLst>
          </p:nvPr>
        </p:nvSpPr>
        <p:spPr>
          <a:xfrm>
            <a:off x="4127399" y="4201200"/>
            <a:ext cx="2864243"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2000" b="1" strike="noStrike">
                <a:solidFill>
                  <a:srgbClr val="FFFFFF"/>
                </a:solidFill>
                <a:latin typeface="Arial"/>
              </a:rPr>
              <a:t>SATIRE ET HUMOUR</a:t>
            </a:r>
          </a:p>
        </p:txBody>
      </p:sp>
      <p:sp>
        <p:nvSpPr>
          <p:cNvPr id="354" name="CustomShape 10"/>
          <p:cNvSpPr/>
          <p:nvPr>
            <p:custDataLst>
              <p:tags r:id="rId10"/>
            </p:custDataLst>
          </p:nvPr>
        </p:nvSpPr>
        <p:spPr>
          <a:xfrm>
            <a:off x="4127399" y="4997340"/>
            <a:ext cx="6349015" cy="11943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fr-FR" sz="2000" b="1" strike="noStrike" dirty="0">
                <a:solidFill>
                  <a:srgbClr val="FFFFFF"/>
                </a:solidFill>
                <a:latin typeface="Arial"/>
              </a:rPr>
              <a:t>QU’EST-CE QUI RELÈVE DES FAITS </a:t>
            </a:r>
          </a:p>
          <a:p>
            <a:pPr>
              <a:lnSpc>
                <a:spcPts val="3781"/>
              </a:lnSpc>
            </a:pPr>
            <a:r>
              <a:rPr lang="fr-FR" sz="2000" b="1" strike="noStrike" dirty="0">
                <a:solidFill>
                  <a:srgbClr val="FFFFFF"/>
                </a:solidFill>
                <a:latin typeface="Arial"/>
              </a:rPr>
              <a:t>QU’EST-CE QUI RELÈVE DE LA FICTION</a:t>
            </a:r>
          </a:p>
        </p:txBody>
      </p:sp>
      <p:pic>
        <p:nvPicPr>
          <p:cNvPr id="355" name="Immagine 12"/>
          <p:cNvPicPr/>
          <p:nvPr>
            <p:custDataLst>
              <p:tags r:id="rId11"/>
            </p:custDataLst>
          </p:nvPr>
        </p:nvPicPr>
        <p:blipFill>
          <a:blip r:embed="rId16"/>
          <a:stretch/>
        </p:blipFill>
        <p:spPr>
          <a:xfrm>
            <a:off x="8666666" y="2273940"/>
            <a:ext cx="2550600" cy="3715560"/>
          </a:xfrm>
          <a:prstGeom prst="rect">
            <a:avLst/>
          </a:prstGeom>
          <a:ln w="0">
            <a:noFill/>
          </a:ln>
        </p:spPr>
      </p:pic>
      <p:pic>
        <p:nvPicPr>
          <p:cNvPr id="356" name="Immagine 13"/>
          <p:cNvPicPr/>
          <p:nvPr>
            <p:custDataLst>
              <p:tags r:id="rId12"/>
            </p:custDataLst>
          </p:nvPr>
        </p:nvPicPr>
        <p:blipFill>
          <a:blip r:embed="rId17"/>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0"/>
          <a:stretch/>
        </a:blipFill>
        <a:effectLst/>
      </p:bgPr>
    </p:bg>
    <p:spTree>
      <p:nvGrpSpPr>
        <p:cNvPr id="1" name=""/>
        <p:cNvGrpSpPr/>
        <p:nvPr/>
      </p:nvGrpSpPr>
      <p:grpSpPr>
        <a:xfrm>
          <a:off x="0" y="0"/>
          <a:ext cx="0" cy="0"/>
          <a:chOff x="0" y="0"/>
          <a:chExt cx="0" cy="0"/>
        </a:xfrm>
      </p:grpSpPr>
      <p:sp>
        <p:nvSpPr>
          <p:cNvPr id="357" name="TextShape 1"/>
          <p:cNvSpPr txBox="1"/>
          <p:nvPr>
            <p:custDataLst>
              <p:tags r:id="rId1"/>
            </p:custDataLst>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QU’EST-CE QUE LA DÉSINFORMATION? – </a:t>
            </a:r>
            <a:r>
              <a:rPr lang="fr-FR" sz="1800" b="1" strike="noStrike" dirty="0">
                <a:solidFill>
                  <a:srgbClr val="FFFFFF"/>
                </a:solidFill>
                <a:latin typeface="Arial"/>
              </a:rPr>
              <a:t>LE MOUVEMENT ANTI-VACCINATION</a:t>
            </a:r>
          </a:p>
        </p:txBody>
      </p:sp>
      <p:sp>
        <p:nvSpPr>
          <p:cNvPr id="358" name="CustomShape 2"/>
          <p:cNvSpPr/>
          <p:nvPr>
            <p:custDataLst>
              <p:tags r:id="rId2"/>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1</a:t>
            </a:r>
          </a:p>
        </p:txBody>
      </p:sp>
      <p:pic>
        <p:nvPicPr>
          <p:cNvPr id="359" name="Elementi multimediali online 3" descr="Journal: Study Linking Vaccine to Autism 'Fraud'"/>
          <p:cNvPicPr/>
          <p:nvPr>
            <p:custDataLst>
              <p:tags r:id="rId3"/>
            </p:custDataLst>
          </p:nvPr>
        </p:nvPicPr>
        <p:blipFill>
          <a:blip r:embed="rId11"/>
          <a:stretch/>
        </p:blipFill>
        <p:spPr>
          <a:xfrm>
            <a:off x="655920" y="1728000"/>
            <a:ext cx="5591880" cy="3629880"/>
          </a:xfrm>
          <a:prstGeom prst="rect">
            <a:avLst/>
          </a:prstGeom>
          <a:ln w="0">
            <a:noFill/>
          </a:ln>
        </p:spPr>
      </p:pic>
      <p:pic>
        <p:nvPicPr>
          <p:cNvPr id="360" name="Immagine 7"/>
          <p:cNvPicPr/>
          <p:nvPr>
            <p:custDataLst>
              <p:tags r:id="rId4"/>
            </p:custDataLst>
          </p:nvPr>
        </p:nvPicPr>
        <p:blipFill>
          <a:blip r:embed="rId12"/>
          <a:srcRect t="22970" b="-23360"/>
          <a:stretch/>
        </p:blipFill>
        <p:spPr>
          <a:xfrm>
            <a:off x="6869880" y="216000"/>
            <a:ext cx="4698000" cy="6731640"/>
          </a:xfrm>
          <a:prstGeom prst="rect">
            <a:avLst/>
          </a:prstGeom>
          <a:ln w="0">
            <a:noFill/>
          </a:ln>
        </p:spPr>
      </p:pic>
      <p:sp>
        <p:nvSpPr>
          <p:cNvPr id="361" name="CustomShape 3"/>
          <p:cNvSpPr/>
          <p:nvPr>
            <p:custDataLst>
              <p:tags r:id="rId5"/>
            </p:custDataLst>
          </p:nvPr>
        </p:nvSpPr>
        <p:spPr>
          <a:xfrm>
            <a:off x="7008660" y="2327769"/>
            <a:ext cx="4420440" cy="38951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ct val="100000"/>
              </a:lnSpc>
            </a:pPr>
            <a:r>
              <a:rPr lang="fr-FR" sz="1800" b="1" strike="noStrike" dirty="0">
                <a:solidFill>
                  <a:srgbClr val="FFFFFF"/>
                </a:solidFill>
                <a:latin typeface="Arial"/>
              </a:rPr>
              <a:t>Fausses conclusions, illusion sociale</a:t>
            </a:r>
          </a:p>
        </p:txBody>
      </p:sp>
      <p:sp>
        <p:nvSpPr>
          <p:cNvPr id="362" name="CustomShape 4"/>
          <p:cNvSpPr/>
          <p:nvPr>
            <p:custDataLst>
              <p:tags r:id="rId6"/>
            </p:custDataLst>
          </p:nvPr>
        </p:nvSpPr>
        <p:spPr>
          <a:xfrm>
            <a:off x="7141320" y="3091812"/>
            <a:ext cx="4155120" cy="102788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860"/>
              </a:lnSpc>
            </a:pPr>
            <a:r>
              <a:rPr lang="fr-FR" sz="1800" b="1" strike="noStrike" dirty="0">
                <a:solidFill>
                  <a:srgbClr val="FFFFFF"/>
                </a:solidFill>
                <a:latin typeface="Arial"/>
              </a:rPr>
              <a:t>Boucs émissaires, les véritables causes de l’autisme sont oubliées/ne sont pas analysées</a:t>
            </a:r>
          </a:p>
        </p:txBody>
      </p:sp>
      <p:sp>
        <p:nvSpPr>
          <p:cNvPr id="363" name="CustomShape 5"/>
          <p:cNvSpPr/>
          <p:nvPr>
            <p:custDataLst>
              <p:tags r:id="rId7"/>
            </p:custDataLst>
          </p:nvPr>
        </p:nvSpPr>
        <p:spPr>
          <a:xfrm>
            <a:off x="7147440" y="4386240"/>
            <a:ext cx="4155120" cy="8953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661"/>
              </a:lnSpc>
            </a:pPr>
            <a:r>
              <a:rPr lang="fr-FR" sz="1800" b="1" strike="noStrike" dirty="0">
                <a:solidFill>
                  <a:srgbClr val="FFFFFF"/>
                </a:solidFill>
                <a:latin typeface="Arial"/>
              </a:rPr>
              <a:t>Incidence à long terme: la baisse</a:t>
            </a:r>
          </a:p>
          <a:p>
            <a:pPr algn="ctr">
              <a:lnSpc>
                <a:spcPts val="1661"/>
              </a:lnSpc>
            </a:pPr>
            <a:r>
              <a:rPr lang="fr-FR" sz="1800" b="1" strike="noStrike" dirty="0">
                <a:solidFill>
                  <a:srgbClr val="FFFFFF"/>
                </a:solidFill>
                <a:latin typeface="Arial"/>
              </a:rPr>
              <a:t>du taux de vaccination se traduira par une épidémie de masse</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QU’EST-CE QUE LA DÉSINFORMATION? – </a:t>
            </a:r>
            <a:r>
              <a:rPr lang="fr-FR" sz="1800" b="1" strike="noStrike" dirty="0">
                <a:solidFill>
                  <a:srgbClr val="FFFFFF"/>
                </a:solidFill>
                <a:latin typeface="Arial"/>
              </a:rPr>
              <a:t>LA 5G À L’ORIGINE DU CORONAVIRUS</a:t>
            </a:r>
          </a:p>
        </p:txBody>
      </p:sp>
      <p:pic>
        <p:nvPicPr>
          <p:cNvPr id="365" name="Immagine 6"/>
          <p:cNvPicPr/>
          <p:nvPr>
            <p:custDataLst>
              <p:tags r:id="rId2"/>
            </p:custDataLst>
          </p:nvPr>
        </p:nvPicPr>
        <p:blipFill>
          <a:blip r:embed="rId12"/>
          <a:stretch/>
        </p:blipFill>
        <p:spPr>
          <a:xfrm>
            <a:off x="4767840" y="1807560"/>
            <a:ext cx="2655720" cy="5411880"/>
          </a:xfrm>
          <a:prstGeom prst="rect">
            <a:avLst/>
          </a:prstGeom>
          <a:ln w="0">
            <a:noFill/>
          </a:ln>
        </p:spPr>
      </p:pic>
      <p:pic>
        <p:nvPicPr>
          <p:cNvPr id="366" name="Immagine 8"/>
          <p:cNvPicPr/>
          <p:nvPr>
            <p:custDataLst>
              <p:tags r:id="rId3"/>
            </p:custDataLst>
          </p:nvPr>
        </p:nvPicPr>
        <p:blipFill>
          <a:blip r:embed="rId13"/>
          <a:stretch/>
        </p:blipFill>
        <p:spPr>
          <a:xfrm>
            <a:off x="1103040" y="3273480"/>
            <a:ext cx="4473360" cy="4377600"/>
          </a:xfrm>
          <a:prstGeom prst="rect">
            <a:avLst/>
          </a:prstGeom>
          <a:ln w="0">
            <a:noFill/>
          </a:ln>
        </p:spPr>
      </p:pic>
      <p:sp>
        <p:nvSpPr>
          <p:cNvPr id="367" name="CustomShape 2"/>
          <p:cNvSpPr/>
          <p:nvPr>
            <p:custDataLst>
              <p:tags r:id="rId4"/>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1</a:t>
            </a:r>
          </a:p>
        </p:txBody>
      </p:sp>
      <p:sp>
        <p:nvSpPr>
          <p:cNvPr id="368" name="CustomShape 3"/>
          <p:cNvSpPr/>
          <p:nvPr>
            <p:custDataLst>
              <p:tags r:id="rId5"/>
            </p:custDataLst>
          </p:nvPr>
        </p:nvSpPr>
        <p:spPr>
          <a:xfrm>
            <a:off x="1452240" y="1219680"/>
            <a:ext cx="37389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fr-FR" sz="2000" b="1" strike="noStrike" dirty="0">
                <a:solidFill>
                  <a:srgbClr val="FFFFFF"/>
                </a:solidFill>
                <a:latin typeface="Arial"/>
              </a:rPr>
              <a:t>LIBERTÉ D’EXPRESSION</a:t>
            </a:r>
          </a:p>
        </p:txBody>
      </p:sp>
      <p:sp>
        <p:nvSpPr>
          <p:cNvPr id="369" name="CustomShape 4"/>
          <p:cNvSpPr/>
          <p:nvPr>
            <p:custDataLst>
              <p:tags r:id="rId6"/>
            </p:custDataLst>
          </p:nvPr>
        </p:nvSpPr>
        <p:spPr>
          <a:xfrm>
            <a:off x="560520" y="2444040"/>
            <a:ext cx="3452040"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fr-FR" sz="2000" b="1" strike="noStrike">
                <a:solidFill>
                  <a:srgbClr val="FFFFFF"/>
                </a:solidFill>
                <a:latin typeface="Arial"/>
              </a:rPr>
              <a:t>PRUDENCE QUANT AUX</a:t>
            </a:r>
          </a:p>
          <a:p>
            <a:pPr>
              <a:lnSpc>
                <a:spcPts val="1899"/>
              </a:lnSpc>
            </a:pPr>
            <a:r>
              <a:rPr lang="fr-FR" sz="2000" b="1" strike="noStrike">
                <a:solidFill>
                  <a:srgbClr val="FFFFFF"/>
                </a:solidFill>
                <a:latin typeface="Arial"/>
              </a:rPr>
              <a:t>EFFETS SUR LA SANTÉ</a:t>
            </a:r>
          </a:p>
        </p:txBody>
      </p:sp>
      <p:sp>
        <p:nvSpPr>
          <p:cNvPr id="370" name="CustomShape 5"/>
          <p:cNvSpPr/>
          <p:nvPr>
            <p:custDataLst>
              <p:tags r:id="rId7"/>
            </p:custDataLst>
          </p:nvPr>
        </p:nvSpPr>
        <p:spPr>
          <a:xfrm>
            <a:off x="7008839" y="1219680"/>
            <a:ext cx="4118705"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fr-FR" sz="2000" b="1" strike="noStrike" dirty="0">
                <a:solidFill>
                  <a:srgbClr val="FFFFFF"/>
                </a:solidFill>
                <a:latin typeface="Arial"/>
              </a:rPr>
              <a:t>ANTENNES 5G VANDALISÉES</a:t>
            </a:r>
          </a:p>
        </p:txBody>
      </p:sp>
      <p:sp>
        <p:nvSpPr>
          <p:cNvPr id="371" name="CustomShape 6"/>
          <p:cNvSpPr/>
          <p:nvPr>
            <p:custDataLst>
              <p:tags r:id="rId8"/>
            </p:custDataLst>
          </p:nvPr>
        </p:nvSpPr>
        <p:spPr>
          <a:xfrm>
            <a:off x="8735760" y="2444040"/>
            <a:ext cx="2788200" cy="9849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fr-FR" sz="2000" b="1" strike="noStrike" dirty="0">
                <a:solidFill>
                  <a:srgbClr val="FFFFFF"/>
                </a:solidFill>
                <a:latin typeface="Arial"/>
              </a:rPr>
              <a:t>ÉCHEC DES</a:t>
            </a:r>
          </a:p>
          <a:p>
            <a:pPr>
              <a:lnSpc>
                <a:spcPts val="1899"/>
              </a:lnSpc>
            </a:pPr>
            <a:r>
              <a:rPr lang="fr-FR" sz="2000" b="1" strike="noStrike" dirty="0">
                <a:solidFill>
                  <a:srgbClr val="FFFFFF"/>
                </a:solidFill>
                <a:latin typeface="Arial"/>
              </a:rPr>
              <a:t>RÉSEAUX DE </a:t>
            </a:r>
          </a:p>
          <a:p>
            <a:pPr>
              <a:lnSpc>
                <a:spcPts val="1899"/>
              </a:lnSpc>
            </a:pPr>
            <a:r>
              <a:rPr lang="fr-FR" sz="2000" b="1" strike="noStrike" dirty="0">
                <a:solidFill>
                  <a:srgbClr val="FFFFFF"/>
                </a:solidFill>
                <a:latin typeface="Arial"/>
              </a:rPr>
              <a:t>COMMUNICATION</a:t>
            </a:r>
          </a:p>
        </p:txBody>
      </p:sp>
      <p:sp>
        <p:nvSpPr>
          <p:cNvPr id="372" name="CustomShape 7"/>
          <p:cNvSpPr/>
          <p:nvPr>
            <p:custDataLst>
              <p:tags r:id="rId9"/>
            </p:custDataLst>
          </p:nvPr>
        </p:nvSpPr>
        <p:spPr>
          <a:xfrm>
            <a:off x="6884280" y="3844439"/>
            <a:ext cx="3868920" cy="131840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fr-FR" sz="2000" b="1" strike="noStrike" dirty="0">
                <a:solidFill>
                  <a:srgbClr val="FFFFFF"/>
                </a:solidFill>
                <a:latin typeface="Arial"/>
              </a:rPr>
              <a:t>LIEN MENSONGER ENTRE </a:t>
            </a:r>
          </a:p>
          <a:p>
            <a:pPr>
              <a:lnSpc>
                <a:spcPts val="1899"/>
              </a:lnSpc>
            </a:pPr>
            <a:r>
              <a:rPr lang="fr-FR" sz="2000" b="1" strike="noStrike" dirty="0">
                <a:solidFill>
                  <a:srgbClr val="FFFFFF"/>
                </a:solidFill>
                <a:latin typeface="Arial"/>
              </a:rPr>
              <a:t>LA COVID-19 ET </a:t>
            </a:r>
          </a:p>
          <a:p>
            <a:pPr>
              <a:lnSpc>
                <a:spcPts val="1899"/>
              </a:lnSpc>
            </a:pPr>
            <a:r>
              <a:rPr lang="fr-FR" sz="2000" b="1" strike="noStrike" dirty="0">
                <a:solidFill>
                  <a:srgbClr val="FFFFFF"/>
                </a:solidFill>
                <a:latin typeface="Arial"/>
              </a:rPr>
              <a:t>LES TECHNOLOGIES </a:t>
            </a:r>
          </a:p>
          <a:p>
            <a:pPr>
              <a:lnSpc>
                <a:spcPts val="1899"/>
              </a:lnSpc>
            </a:pPr>
            <a:r>
              <a:rPr lang="fr-FR" sz="2000" b="1" strike="noStrike" dirty="0">
                <a:solidFill>
                  <a:srgbClr val="FFFFFF"/>
                </a:solidFill>
                <a:latin typeface="Arial"/>
              </a:rPr>
              <a:t>DES RÉSEAUX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custDataLst>
              <p:tags r:id="rId1"/>
            </p:custDataLst>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fr-FR" sz="1800" b="0" strike="noStrike" dirty="0">
                <a:solidFill>
                  <a:srgbClr val="FFFFFF"/>
                </a:solidFill>
                <a:latin typeface="Arial"/>
              </a:rPr>
              <a:t>QU’EST-CE QUE LA DÉSINFORMATION? – </a:t>
            </a:r>
            <a:r>
              <a:rPr lang="fr-FR" sz="1800" b="1" strike="noStrike" dirty="0">
                <a:solidFill>
                  <a:srgbClr val="FFFFFF"/>
                </a:solidFill>
                <a:latin typeface="Arial"/>
              </a:rPr>
              <a:t>BOIRE DE L’EAU CHAUDE TUE LE CORONAVIRUS</a:t>
            </a:r>
          </a:p>
        </p:txBody>
      </p:sp>
      <p:pic>
        <p:nvPicPr>
          <p:cNvPr id="374" name="Immagine 8"/>
          <p:cNvPicPr/>
          <p:nvPr>
            <p:custDataLst>
              <p:tags r:id="rId2"/>
            </p:custDataLst>
          </p:nvPr>
        </p:nvPicPr>
        <p:blipFill>
          <a:blip r:embed="rId10"/>
          <a:srcRect t="-491" b="37526"/>
          <a:stretch/>
        </p:blipFill>
        <p:spPr>
          <a:xfrm>
            <a:off x="3490200" y="1439640"/>
            <a:ext cx="4263120" cy="5418000"/>
          </a:xfrm>
          <a:prstGeom prst="rect">
            <a:avLst/>
          </a:prstGeom>
          <a:ln w="0">
            <a:noFill/>
          </a:ln>
        </p:spPr>
      </p:pic>
      <p:sp>
        <p:nvSpPr>
          <p:cNvPr id="375" name="CustomShape 2"/>
          <p:cNvSpPr/>
          <p:nvPr>
            <p:custDataLst>
              <p:tags r:id="rId3"/>
            </p:custDataLst>
          </p:nvPr>
        </p:nvSpPr>
        <p:spPr>
          <a:xfrm>
            <a:off x="757080" y="2012760"/>
            <a:ext cx="3550320" cy="139716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fr-FR" sz="2000" b="1" strike="noStrike" dirty="0">
                <a:solidFill>
                  <a:srgbClr val="FFFFFF"/>
                </a:solidFill>
                <a:latin typeface="Arial"/>
              </a:rPr>
              <a:t>LA CONSOMMATION DE </a:t>
            </a:r>
          </a:p>
          <a:p>
            <a:pPr>
              <a:lnSpc>
                <a:spcPts val="1899"/>
              </a:lnSpc>
            </a:pPr>
            <a:r>
              <a:rPr lang="fr-FR" sz="2000" b="1" strike="noStrike" dirty="0">
                <a:solidFill>
                  <a:srgbClr val="FFFFFF"/>
                </a:solidFill>
                <a:latin typeface="Arial"/>
              </a:rPr>
              <a:t>BOISSONS CHAUDES </a:t>
            </a:r>
          </a:p>
          <a:p>
            <a:pPr>
              <a:lnSpc>
                <a:spcPts val="1899"/>
              </a:lnSpc>
            </a:pPr>
            <a:r>
              <a:rPr lang="fr-FR" sz="2000" b="1" strike="noStrike" dirty="0">
                <a:solidFill>
                  <a:srgbClr val="FFFFFF"/>
                </a:solidFill>
                <a:latin typeface="Arial"/>
              </a:rPr>
              <a:t>NE PROVOQUE</a:t>
            </a:r>
          </a:p>
          <a:p>
            <a:pPr>
              <a:lnSpc>
                <a:spcPts val="1899"/>
              </a:lnSpc>
            </a:pPr>
            <a:r>
              <a:rPr lang="fr-FR" sz="2000" b="1" strike="noStrike" dirty="0">
                <a:solidFill>
                  <a:srgbClr val="FFFFFF"/>
                </a:solidFill>
                <a:latin typeface="Arial"/>
              </a:rPr>
              <a:t>AUCUN DOMMAGE</a:t>
            </a:r>
          </a:p>
        </p:txBody>
      </p:sp>
      <p:sp>
        <p:nvSpPr>
          <p:cNvPr id="376" name="CustomShape 3"/>
          <p:cNvSpPr/>
          <p:nvPr>
            <p:custDataLst>
              <p:tags r:id="rId4"/>
            </p:custDataLst>
          </p:nvPr>
        </p:nvSpPr>
        <p:spPr>
          <a:xfrm>
            <a:off x="7292520" y="1088280"/>
            <a:ext cx="4458240" cy="1397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fr-FR" sz="2000" b="1" strike="noStrike" dirty="0">
                <a:solidFill>
                  <a:srgbClr val="FFFFFF"/>
                </a:solidFill>
                <a:latin typeface="Arial"/>
              </a:rPr>
              <a:t>DÉTOURNE L’ATTENTION</a:t>
            </a:r>
          </a:p>
          <a:p>
            <a:pPr>
              <a:lnSpc>
                <a:spcPts val="1899"/>
              </a:lnSpc>
            </a:pPr>
            <a:r>
              <a:rPr lang="fr-FR" sz="2000" b="1" strike="noStrike" dirty="0">
                <a:solidFill>
                  <a:srgbClr val="FFFFFF"/>
                </a:solidFill>
                <a:latin typeface="Arial"/>
              </a:rPr>
              <a:t>DES VÉRITABLES MOYENS</a:t>
            </a:r>
          </a:p>
          <a:p>
            <a:pPr>
              <a:lnSpc>
                <a:spcPts val="1899"/>
              </a:lnSpc>
            </a:pPr>
            <a:r>
              <a:rPr lang="fr-FR" sz="2000" b="1" strike="noStrike" dirty="0">
                <a:solidFill>
                  <a:srgbClr val="FFFFFF"/>
                </a:solidFill>
                <a:latin typeface="Arial"/>
              </a:rPr>
              <a:t>DE SE PROTÉGER</a:t>
            </a:r>
          </a:p>
          <a:p>
            <a:pPr>
              <a:lnSpc>
                <a:spcPts val="1899"/>
              </a:lnSpc>
            </a:pPr>
            <a:r>
              <a:rPr lang="fr-FR" sz="1400" b="0" strike="noStrike" dirty="0">
                <a:solidFill>
                  <a:srgbClr val="FFFFFF"/>
                </a:solidFill>
                <a:latin typeface="Arial"/>
              </a:rPr>
              <a:t>(lavage des mains, distanciation sociale, </a:t>
            </a:r>
          </a:p>
          <a:p>
            <a:pPr>
              <a:lnSpc>
                <a:spcPts val="1899"/>
              </a:lnSpc>
            </a:pPr>
            <a:r>
              <a:rPr lang="fr-FR" sz="1400" b="0" strike="noStrike" dirty="0">
                <a:solidFill>
                  <a:srgbClr val="FFFFFF"/>
                </a:solidFill>
                <a:latin typeface="Arial"/>
              </a:rPr>
              <a:t>port du masque)</a:t>
            </a:r>
          </a:p>
        </p:txBody>
      </p:sp>
      <p:sp>
        <p:nvSpPr>
          <p:cNvPr id="377" name="CustomShape 4"/>
          <p:cNvSpPr/>
          <p:nvPr>
            <p:custDataLst>
              <p:tags r:id="rId5"/>
            </p:custDataLst>
          </p:nvPr>
        </p:nvSpPr>
        <p:spPr>
          <a:xfrm>
            <a:off x="7292519" y="2650320"/>
            <a:ext cx="4735357" cy="876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fr-FR" sz="2000" b="1" strike="noStrike">
                <a:solidFill>
                  <a:srgbClr val="FFFFFF"/>
                </a:solidFill>
                <a:latin typeface="Arial"/>
              </a:rPr>
              <a:t>FAUX SENTIMENT DE PROTECTION</a:t>
            </a:r>
          </a:p>
          <a:p>
            <a:pPr>
              <a:lnSpc>
                <a:spcPts val="1899"/>
              </a:lnSpc>
            </a:pPr>
            <a:r>
              <a:rPr lang="fr-FR" sz="2000" b="1" strike="noStrike">
                <a:solidFill>
                  <a:srgbClr val="FFFFFF"/>
                </a:solidFill>
                <a:latin typeface="Arial"/>
              </a:rPr>
              <a:t>CONTRE LE CORONAVIRUS</a:t>
            </a:r>
          </a:p>
        </p:txBody>
      </p:sp>
      <p:sp>
        <p:nvSpPr>
          <p:cNvPr id="378" name="CustomShape 5"/>
          <p:cNvSpPr/>
          <p:nvPr>
            <p:custDataLst>
              <p:tags r:id="rId6"/>
            </p:custDataLst>
          </p:nvPr>
        </p:nvSpPr>
        <p:spPr>
          <a:xfrm>
            <a:off x="7292520" y="3695400"/>
            <a:ext cx="4458240" cy="17229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fr-FR" sz="2000" b="1" strike="noStrike" dirty="0">
                <a:solidFill>
                  <a:srgbClr val="FFFFFF"/>
                </a:solidFill>
                <a:latin typeface="Arial"/>
              </a:rPr>
              <a:t>UTILISATION DE LA PEUR ET </a:t>
            </a:r>
          </a:p>
          <a:p>
            <a:pPr>
              <a:lnSpc>
                <a:spcPts val="1899"/>
              </a:lnSpc>
            </a:pPr>
            <a:r>
              <a:rPr lang="fr-FR" sz="2000" b="1" strike="noStrike" dirty="0">
                <a:solidFill>
                  <a:srgbClr val="FFFFFF"/>
                </a:solidFill>
                <a:latin typeface="Arial"/>
              </a:rPr>
              <a:t>DE L’INCERTITUDE DES GENS </a:t>
            </a:r>
          </a:p>
          <a:p>
            <a:pPr>
              <a:lnSpc>
                <a:spcPts val="1899"/>
              </a:lnSpc>
            </a:pPr>
            <a:r>
              <a:rPr lang="fr-FR" sz="2000" b="1" strike="noStrike" dirty="0">
                <a:solidFill>
                  <a:srgbClr val="FFFFFF"/>
                </a:solidFill>
                <a:latin typeface="Arial"/>
              </a:rPr>
              <a:t>POUR RÉPANDRE DES </a:t>
            </a:r>
          </a:p>
          <a:p>
            <a:pPr>
              <a:lnSpc>
                <a:spcPts val="1899"/>
              </a:lnSpc>
            </a:pPr>
            <a:r>
              <a:rPr lang="fr-FR" sz="2000" b="1" strike="noStrike" dirty="0">
                <a:solidFill>
                  <a:srgbClr val="FFFFFF"/>
                </a:solidFill>
                <a:latin typeface="Arial"/>
              </a:rPr>
              <a:t>INFORMATIONS </a:t>
            </a:r>
            <a:endParaRPr lang="fr-FR" sz="2000" b="1" dirty="0">
              <a:solidFill>
                <a:srgbClr val="FFFFFF"/>
              </a:solidFill>
              <a:latin typeface="Arial"/>
            </a:endParaRPr>
          </a:p>
          <a:p>
            <a:pPr>
              <a:lnSpc>
                <a:spcPts val="1899"/>
              </a:lnSpc>
            </a:pPr>
            <a:r>
              <a:rPr lang="fr-FR" sz="2000" b="1" strike="noStrike" dirty="0">
                <a:solidFill>
                  <a:srgbClr val="FFFFFF"/>
                </a:solidFill>
                <a:latin typeface="Arial"/>
              </a:rPr>
              <a:t>NON SCIENTIFIQUES</a:t>
            </a:r>
          </a:p>
        </p:txBody>
      </p:sp>
      <p:sp>
        <p:nvSpPr>
          <p:cNvPr id="379" name="CustomShape 6"/>
          <p:cNvSpPr/>
          <p:nvPr>
            <p:custDataLst>
              <p:tags r:id="rId7"/>
            </p:custDataLst>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3200" b="1" strike="noStrike">
                <a:solidFill>
                  <a:srgbClr val="FFFFFF"/>
                </a:solidFill>
                <a:latin typeface="Arial"/>
              </a:rPr>
              <a:t>1</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02.xml><?xml version="1.0" encoding="utf-8"?>
<p:tagLst xmlns:a="http://schemas.openxmlformats.org/drawingml/2006/main" xmlns:r="http://schemas.openxmlformats.org/officeDocument/2006/relationships" xmlns:p="http://schemas.openxmlformats.org/presentationml/2006/main">
  <p:tag name="NUM" val="8"/>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8"/>
</p:tagLst>
</file>

<file path=ppt/tags/tag111.xml><?xml version="1.0" encoding="utf-8"?>
<p:tagLst xmlns:a="http://schemas.openxmlformats.org/drawingml/2006/main" xmlns:r="http://schemas.openxmlformats.org/officeDocument/2006/relationships" xmlns:p="http://schemas.openxmlformats.org/presentationml/2006/main">
  <p:tag name="NUM" val="9"/>
</p:tagLst>
</file>

<file path=ppt/tags/tag112.xml><?xml version="1.0" encoding="utf-8"?>
<p:tagLst xmlns:a="http://schemas.openxmlformats.org/drawingml/2006/main" xmlns:r="http://schemas.openxmlformats.org/officeDocument/2006/relationships" xmlns:p="http://schemas.openxmlformats.org/presentationml/2006/main">
  <p:tag name="NUM" val="10"/>
</p:tagLst>
</file>

<file path=ppt/tags/tag113.xml><?xml version="1.0" encoding="utf-8"?>
<p:tagLst xmlns:a="http://schemas.openxmlformats.org/drawingml/2006/main" xmlns:r="http://schemas.openxmlformats.org/officeDocument/2006/relationships" xmlns:p="http://schemas.openxmlformats.org/presentationml/2006/main">
  <p:tag name="NUM" val="11"/>
</p:tagLst>
</file>

<file path=ppt/tags/tag114.xml><?xml version="1.0" encoding="utf-8"?>
<p:tagLst xmlns:a="http://schemas.openxmlformats.org/drawingml/2006/main" xmlns:r="http://schemas.openxmlformats.org/officeDocument/2006/relationships" xmlns:p="http://schemas.openxmlformats.org/presentationml/2006/main">
  <p:tag name="NUM" val="12"/>
</p:tagLst>
</file>

<file path=ppt/tags/tag115.xml><?xml version="1.0" encoding="utf-8"?>
<p:tagLst xmlns:a="http://schemas.openxmlformats.org/drawingml/2006/main" xmlns:r="http://schemas.openxmlformats.org/officeDocument/2006/relationships" xmlns:p="http://schemas.openxmlformats.org/presentationml/2006/main">
  <p:tag name="NUM" val="13"/>
</p:tagLst>
</file>

<file path=ppt/tags/tag116.xml><?xml version="1.0" encoding="utf-8"?>
<p:tagLst xmlns:a="http://schemas.openxmlformats.org/drawingml/2006/main" xmlns:r="http://schemas.openxmlformats.org/officeDocument/2006/relationships" xmlns:p="http://schemas.openxmlformats.org/presentationml/2006/main">
  <p:tag name="NUM" val="14"/>
</p:tagLst>
</file>

<file path=ppt/tags/tag117.xml><?xml version="1.0" encoding="utf-8"?>
<p:tagLst xmlns:a="http://schemas.openxmlformats.org/drawingml/2006/main" xmlns:r="http://schemas.openxmlformats.org/officeDocument/2006/relationships" xmlns:p="http://schemas.openxmlformats.org/presentationml/2006/main">
  <p:tag name="NUM" val="15"/>
</p:tagLst>
</file>

<file path=ppt/tags/tag118.xml><?xml version="1.0" encoding="utf-8"?>
<p:tagLst xmlns:a="http://schemas.openxmlformats.org/drawingml/2006/main" xmlns:r="http://schemas.openxmlformats.org/officeDocument/2006/relationships" xmlns:p="http://schemas.openxmlformats.org/presentationml/2006/main">
  <p:tag name="NUM" val="16"/>
</p:tagLst>
</file>

<file path=ppt/tags/tag119.xml><?xml version="1.0" encoding="utf-8"?>
<p:tagLst xmlns:a="http://schemas.openxmlformats.org/drawingml/2006/main" xmlns:r="http://schemas.openxmlformats.org/officeDocument/2006/relationships" xmlns:p="http://schemas.openxmlformats.org/presentationml/2006/main">
  <p:tag name="NUM" val="17"/>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18"/>
</p:tagLst>
</file>

<file path=ppt/tags/tag121.xml><?xml version="1.0" encoding="utf-8"?>
<p:tagLst xmlns:a="http://schemas.openxmlformats.org/drawingml/2006/main" xmlns:r="http://schemas.openxmlformats.org/officeDocument/2006/relationships" xmlns:p="http://schemas.openxmlformats.org/presentationml/2006/main">
  <p:tag name="NUM" val="19"/>
</p:tagLst>
</file>

<file path=ppt/tags/tag122.xml><?xml version="1.0" encoding="utf-8"?>
<p:tagLst xmlns:a="http://schemas.openxmlformats.org/drawingml/2006/main" xmlns:r="http://schemas.openxmlformats.org/officeDocument/2006/relationships" xmlns:p="http://schemas.openxmlformats.org/presentationml/2006/main">
  <p:tag name="NUM" val="20"/>
</p:tagLst>
</file>

<file path=ppt/tags/tag123.xml><?xml version="1.0" encoding="utf-8"?>
<p:tagLst xmlns:a="http://schemas.openxmlformats.org/drawingml/2006/main" xmlns:r="http://schemas.openxmlformats.org/officeDocument/2006/relationships" xmlns:p="http://schemas.openxmlformats.org/presentationml/2006/main">
  <p:tag name="NUM" val="21"/>
</p:tagLst>
</file>

<file path=ppt/tags/tag124.xml><?xml version="1.0" encoding="utf-8"?>
<p:tagLst xmlns:a="http://schemas.openxmlformats.org/drawingml/2006/main" xmlns:r="http://schemas.openxmlformats.org/officeDocument/2006/relationships" xmlns:p="http://schemas.openxmlformats.org/presentationml/2006/main">
  <p:tag name="NUM" val="22"/>
</p:tagLst>
</file>

<file path=ppt/tags/tag125.xml><?xml version="1.0" encoding="utf-8"?>
<p:tagLst xmlns:a="http://schemas.openxmlformats.org/drawingml/2006/main" xmlns:r="http://schemas.openxmlformats.org/officeDocument/2006/relationships" xmlns:p="http://schemas.openxmlformats.org/presentationml/2006/main">
  <p:tag name="NUM" val="23"/>
</p:tagLst>
</file>

<file path=ppt/tags/tag126.xml><?xml version="1.0" encoding="utf-8"?>
<p:tagLst xmlns:a="http://schemas.openxmlformats.org/drawingml/2006/main" xmlns:r="http://schemas.openxmlformats.org/officeDocument/2006/relationships" xmlns:p="http://schemas.openxmlformats.org/presentationml/2006/main">
  <p:tag name="NUM" val="24"/>
</p:tagLst>
</file>

<file path=ppt/tags/tag127.xml><?xml version="1.0" encoding="utf-8"?>
<p:tagLst xmlns:a="http://schemas.openxmlformats.org/drawingml/2006/main" xmlns:r="http://schemas.openxmlformats.org/officeDocument/2006/relationships" xmlns:p="http://schemas.openxmlformats.org/presentationml/2006/main">
  <p:tag name="NUM" val="25"/>
</p:tagLst>
</file>

<file path=ppt/tags/tag128.xml><?xml version="1.0" encoding="utf-8"?>
<p:tagLst xmlns:a="http://schemas.openxmlformats.org/drawingml/2006/main" xmlns:r="http://schemas.openxmlformats.org/officeDocument/2006/relationships" xmlns:p="http://schemas.openxmlformats.org/presentationml/2006/main">
  <p:tag name="NUM" val="26"/>
</p:tagLst>
</file>

<file path=ppt/tags/tag129.xml><?xml version="1.0" encoding="utf-8"?>
<p:tagLst xmlns:a="http://schemas.openxmlformats.org/drawingml/2006/main" xmlns:r="http://schemas.openxmlformats.org/officeDocument/2006/relationships" xmlns:p="http://schemas.openxmlformats.org/presentationml/2006/main">
  <p:tag name="NUM" val="27"/>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28"/>
</p:tagLst>
</file>

<file path=ppt/tags/tag131.xml><?xml version="1.0" encoding="utf-8"?>
<p:tagLst xmlns:a="http://schemas.openxmlformats.org/drawingml/2006/main" xmlns:r="http://schemas.openxmlformats.org/officeDocument/2006/relationships" xmlns:p="http://schemas.openxmlformats.org/presentationml/2006/main">
  <p:tag name="NUM" val="29"/>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5"/>
</p:tagLst>
</file>

<file path=ppt/tags/tag137.xml><?xml version="1.0" encoding="utf-8"?>
<p:tagLst xmlns:a="http://schemas.openxmlformats.org/drawingml/2006/main" xmlns:r="http://schemas.openxmlformats.org/officeDocument/2006/relationships" xmlns:p="http://schemas.openxmlformats.org/presentationml/2006/main">
  <p:tag name="NUM" val="6"/>
</p:tagLst>
</file>

<file path=ppt/tags/tag138.xml><?xml version="1.0" encoding="utf-8"?>
<p:tagLst xmlns:a="http://schemas.openxmlformats.org/drawingml/2006/main" xmlns:r="http://schemas.openxmlformats.org/officeDocument/2006/relationships" xmlns:p="http://schemas.openxmlformats.org/presentationml/2006/main">
  <p:tag name="NUM" val="7"/>
</p:tagLst>
</file>

<file path=ppt/tags/tag139.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40.xml><?xml version="1.0" encoding="utf-8"?>
<p:tagLst xmlns:a="http://schemas.openxmlformats.org/drawingml/2006/main" xmlns:r="http://schemas.openxmlformats.org/officeDocument/2006/relationships" xmlns:p="http://schemas.openxmlformats.org/presentationml/2006/main">
  <p:tag name="NUM" val="9"/>
</p:tagLst>
</file>

<file path=ppt/tags/tag141.xml><?xml version="1.0" encoding="utf-8"?>
<p:tagLst xmlns:a="http://schemas.openxmlformats.org/drawingml/2006/main" xmlns:r="http://schemas.openxmlformats.org/officeDocument/2006/relationships" xmlns:p="http://schemas.openxmlformats.org/presentationml/2006/main">
  <p:tag name="NUM" val="10"/>
</p:tagLst>
</file>

<file path=ppt/tags/tag142.xml><?xml version="1.0" encoding="utf-8"?>
<p:tagLst xmlns:a="http://schemas.openxmlformats.org/drawingml/2006/main" xmlns:r="http://schemas.openxmlformats.org/officeDocument/2006/relationships" xmlns:p="http://schemas.openxmlformats.org/presentationml/2006/main">
  <p:tag name="NUM" val="11"/>
</p:tagLst>
</file>

<file path=ppt/tags/tag143.xml><?xml version="1.0" encoding="utf-8"?>
<p:tagLst xmlns:a="http://schemas.openxmlformats.org/drawingml/2006/main" xmlns:r="http://schemas.openxmlformats.org/officeDocument/2006/relationships" xmlns:p="http://schemas.openxmlformats.org/presentationml/2006/main">
  <p:tag name="NUM" val="12"/>
</p:tagLst>
</file>

<file path=ppt/tags/tag144.xml><?xml version="1.0" encoding="utf-8"?>
<p:tagLst xmlns:a="http://schemas.openxmlformats.org/drawingml/2006/main" xmlns:r="http://schemas.openxmlformats.org/officeDocument/2006/relationships" xmlns:p="http://schemas.openxmlformats.org/presentationml/2006/main">
  <p:tag name="NUM" val="13"/>
</p:tagLst>
</file>

<file path=ppt/tags/tag145.xml><?xml version="1.0" encoding="utf-8"?>
<p:tagLst xmlns:a="http://schemas.openxmlformats.org/drawingml/2006/main" xmlns:r="http://schemas.openxmlformats.org/officeDocument/2006/relationships" xmlns:p="http://schemas.openxmlformats.org/presentationml/2006/main">
  <p:tag name="NUM" val="14"/>
</p:tagLst>
</file>

<file path=ppt/tags/tag146.xml><?xml version="1.0" encoding="utf-8"?>
<p:tagLst xmlns:a="http://schemas.openxmlformats.org/drawingml/2006/main" xmlns:r="http://schemas.openxmlformats.org/officeDocument/2006/relationships" xmlns:p="http://schemas.openxmlformats.org/presentationml/2006/main">
  <p:tag name="NUM" val="15"/>
</p:tagLst>
</file>

<file path=ppt/tags/tag147.xml><?xml version="1.0" encoding="utf-8"?>
<p:tagLst xmlns:a="http://schemas.openxmlformats.org/drawingml/2006/main" xmlns:r="http://schemas.openxmlformats.org/officeDocument/2006/relationships" xmlns:p="http://schemas.openxmlformats.org/presentationml/2006/main">
  <p:tag name="NUM" val="16"/>
</p:tagLst>
</file>

<file path=ppt/tags/tag148.xml><?xml version="1.0" encoding="utf-8"?>
<p:tagLst xmlns:a="http://schemas.openxmlformats.org/drawingml/2006/main" xmlns:r="http://schemas.openxmlformats.org/officeDocument/2006/relationships" xmlns:p="http://schemas.openxmlformats.org/presentationml/2006/main">
  <p:tag name="NUM" val="17"/>
</p:tagLst>
</file>

<file path=ppt/tags/tag149.xml><?xml version="1.0" encoding="utf-8"?>
<p:tagLst xmlns:a="http://schemas.openxmlformats.org/drawingml/2006/main" xmlns:r="http://schemas.openxmlformats.org/officeDocument/2006/relationships" xmlns:p="http://schemas.openxmlformats.org/presentationml/2006/main">
  <p:tag name="NUM" val="18"/>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50.xml><?xml version="1.0" encoding="utf-8"?>
<p:tagLst xmlns:a="http://schemas.openxmlformats.org/drawingml/2006/main" xmlns:r="http://schemas.openxmlformats.org/officeDocument/2006/relationships" xmlns:p="http://schemas.openxmlformats.org/presentationml/2006/main">
  <p:tag name="NUM" val="19"/>
</p:tagLst>
</file>

<file path=ppt/tags/tag151.xml><?xml version="1.0" encoding="utf-8"?>
<p:tagLst xmlns:a="http://schemas.openxmlformats.org/drawingml/2006/main" xmlns:r="http://schemas.openxmlformats.org/officeDocument/2006/relationships" xmlns:p="http://schemas.openxmlformats.org/presentationml/2006/main">
  <p:tag name="NUM" val="20"/>
</p:tagLst>
</file>

<file path=ppt/tags/tag152.xml><?xml version="1.0" encoding="utf-8"?>
<p:tagLst xmlns:a="http://schemas.openxmlformats.org/drawingml/2006/main" xmlns:r="http://schemas.openxmlformats.org/officeDocument/2006/relationships" xmlns:p="http://schemas.openxmlformats.org/presentationml/2006/main">
  <p:tag name="NUM" val="21"/>
</p:tagLst>
</file>

<file path=ppt/tags/tag153.xml><?xml version="1.0" encoding="utf-8"?>
<p:tagLst xmlns:a="http://schemas.openxmlformats.org/drawingml/2006/main" xmlns:r="http://schemas.openxmlformats.org/officeDocument/2006/relationships" xmlns:p="http://schemas.openxmlformats.org/presentationml/2006/main">
  <p:tag name="NUM" val="22"/>
</p:tagLst>
</file>

<file path=ppt/tags/tag154.xml><?xml version="1.0" encoding="utf-8"?>
<p:tagLst xmlns:a="http://schemas.openxmlformats.org/drawingml/2006/main" xmlns:r="http://schemas.openxmlformats.org/officeDocument/2006/relationships" xmlns:p="http://schemas.openxmlformats.org/presentationml/2006/main">
  <p:tag name="NUM" val="23"/>
</p:tagLst>
</file>

<file path=ppt/tags/tag155.xml><?xml version="1.0" encoding="utf-8"?>
<p:tagLst xmlns:a="http://schemas.openxmlformats.org/drawingml/2006/main" xmlns:r="http://schemas.openxmlformats.org/officeDocument/2006/relationships" xmlns:p="http://schemas.openxmlformats.org/presentationml/2006/main">
  <p:tag name="NUM" val="24"/>
</p:tagLst>
</file>

<file path=ppt/tags/tag156.xml><?xml version="1.0" encoding="utf-8"?>
<p:tagLst xmlns:a="http://schemas.openxmlformats.org/drawingml/2006/main" xmlns:r="http://schemas.openxmlformats.org/officeDocument/2006/relationships" xmlns:p="http://schemas.openxmlformats.org/presentationml/2006/main">
  <p:tag name="NUM" val="25"/>
</p:tagLst>
</file>

<file path=ppt/tags/tag157.xml><?xml version="1.0" encoding="utf-8"?>
<p:tagLst xmlns:a="http://schemas.openxmlformats.org/drawingml/2006/main" xmlns:r="http://schemas.openxmlformats.org/officeDocument/2006/relationships" xmlns:p="http://schemas.openxmlformats.org/presentationml/2006/main">
  <p:tag name="NUM" val="26"/>
</p:tagLst>
</file>

<file path=ppt/tags/tag158.xml><?xml version="1.0" encoding="utf-8"?>
<p:tagLst xmlns:a="http://schemas.openxmlformats.org/drawingml/2006/main" xmlns:r="http://schemas.openxmlformats.org/officeDocument/2006/relationships" xmlns:p="http://schemas.openxmlformats.org/presentationml/2006/main">
  <p:tag name="NUM" val="27"/>
</p:tagLst>
</file>

<file path=ppt/tags/tag159.xml><?xml version="1.0" encoding="utf-8"?>
<p:tagLst xmlns:a="http://schemas.openxmlformats.org/drawingml/2006/main" xmlns:r="http://schemas.openxmlformats.org/officeDocument/2006/relationships" xmlns:p="http://schemas.openxmlformats.org/presentationml/2006/main">
  <p:tag name="NUM" val="28"/>
</p:tagLst>
</file>

<file path=ppt/tags/tag16.xml><?xml version="1.0" encoding="utf-8"?>
<p:tagLst xmlns:a="http://schemas.openxmlformats.org/drawingml/2006/main" xmlns:r="http://schemas.openxmlformats.org/officeDocument/2006/relationships" xmlns:p="http://schemas.openxmlformats.org/presentationml/2006/main">
  <p:tag name="NUM" val="10"/>
</p:tagLst>
</file>

<file path=ppt/tags/tag160.xml><?xml version="1.0" encoding="utf-8"?>
<p:tagLst xmlns:a="http://schemas.openxmlformats.org/drawingml/2006/main" xmlns:r="http://schemas.openxmlformats.org/officeDocument/2006/relationships" xmlns:p="http://schemas.openxmlformats.org/presentationml/2006/main">
  <p:tag name="NUM" val="29"/>
</p:tagLst>
</file>

<file path=ppt/tags/tag161.xml><?xml version="1.0" encoding="utf-8"?>
<p:tagLst xmlns:a="http://schemas.openxmlformats.org/drawingml/2006/main" xmlns:r="http://schemas.openxmlformats.org/officeDocument/2006/relationships" xmlns:p="http://schemas.openxmlformats.org/presentationml/2006/main">
  <p:tag name="NUM" val="30"/>
</p:tagLst>
</file>

<file path=ppt/tags/tag162.xml><?xml version="1.0" encoding="utf-8"?>
<p:tagLst xmlns:a="http://schemas.openxmlformats.org/drawingml/2006/main" xmlns:r="http://schemas.openxmlformats.org/officeDocument/2006/relationships" xmlns:p="http://schemas.openxmlformats.org/presentationml/2006/main">
  <p:tag name="NUM" val="31"/>
</p:tagLst>
</file>

<file path=ppt/tags/tag163.xml><?xml version="1.0" encoding="utf-8"?>
<p:tagLst xmlns:a="http://schemas.openxmlformats.org/drawingml/2006/main" xmlns:r="http://schemas.openxmlformats.org/officeDocument/2006/relationships" xmlns:p="http://schemas.openxmlformats.org/presentationml/2006/main">
  <p:tag name="NUM" val="32"/>
</p:tagLst>
</file>

<file path=ppt/tags/tag164.xml><?xml version="1.0" encoding="utf-8"?>
<p:tagLst xmlns:a="http://schemas.openxmlformats.org/drawingml/2006/main" xmlns:r="http://schemas.openxmlformats.org/officeDocument/2006/relationships" xmlns:p="http://schemas.openxmlformats.org/presentationml/2006/main">
  <p:tag name="NUM" val="33"/>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4"/>
</p:tagLst>
</file>

<file path=ppt/tags/tag178.xml><?xml version="1.0" encoding="utf-8"?>
<p:tagLst xmlns:a="http://schemas.openxmlformats.org/drawingml/2006/main" xmlns:r="http://schemas.openxmlformats.org/officeDocument/2006/relationships" xmlns:p="http://schemas.openxmlformats.org/presentationml/2006/main">
  <p:tag name="NUM" val="5"/>
</p:tagLst>
</file>

<file path=ppt/tags/tag179.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4"/>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5"/>
</p:tagLst>
</file>

<file path=ppt/tags/tag197.xml><?xml version="1.0" encoding="utf-8"?>
<p:tagLst xmlns:a="http://schemas.openxmlformats.org/drawingml/2006/main" xmlns:r="http://schemas.openxmlformats.org/officeDocument/2006/relationships" xmlns:p="http://schemas.openxmlformats.org/presentationml/2006/main">
  <p:tag name="NUM" val="6"/>
</p:tagLst>
</file>

<file path=ppt/tags/tag198.xml><?xml version="1.0" encoding="utf-8"?>
<p:tagLst xmlns:a="http://schemas.openxmlformats.org/drawingml/2006/main" xmlns:r="http://schemas.openxmlformats.org/officeDocument/2006/relationships" xmlns:p="http://schemas.openxmlformats.org/presentationml/2006/main">
  <p:tag name="NUM" val="7"/>
</p:tagLst>
</file>

<file path=ppt/tags/tag19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00.xml><?xml version="1.0" encoding="utf-8"?>
<p:tagLst xmlns:a="http://schemas.openxmlformats.org/drawingml/2006/main" xmlns:r="http://schemas.openxmlformats.org/officeDocument/2006/relationships" xmlns:p="http://schemas.openxmlformats.org/presentationml/2006/main">
  <p:tag name="NUM" val="9"/>
</p:tagLst>
</file>

<file path=ppt/tags/tag201.xml><?xml version="1.0" encoding="utf-8"?>
<p:tagLst xmlns:a="http://schemas.openxmlformats.org/drawingml/2006/main" xmlns:r="http://schemas.openxmlformats.org/officeDocument/2006/relationships" xmlns:p="http://schemas.openxmlformats.org/presentationml/2006/main">
  <p:tag name="NUM" val="10"/>
</p:tagLst>
</file>

<file path=ppt/tags/tag202.xml><?xml version="1.0" encoding="utf-8"?>
<p:tagLst xmlns:a="http://schemas.openxmlformats.org/drawingml/2006/main" xmlns:r="http://schemas.openxmlformats.org/officeDocument/2006/relationships" xmlns:p="http://schemas.openxmlformats.org/presentationml/2006/main">
  <p:tag name="NUM" val="11"/>
</p:tagLst>
</file>

<file path=ppt/tags/tag203.xml><?xml version="1.0" encoding="utf-8"?>
<p:tagLst xmlns:a="http://schemas.openxmlformats.org/drawingml/2006/main" xmlns:r="http://schemas.openxmlformats.org/officeDocument/2006/relationships" xmlns:p="http://schemas.openxmlformats.org/presentationml/2006/main">
  <p:tag name="NUM" val="12"/>
</p:tagLst>
</file>

<file path=ppt/tags/tag204.xml><?xml version="1.0" encoding="utf-8"?>
<p:tagLst xmlns:a="http://schemas.openxmlformats.org/drawingml/2006/main" xmlns:r="http://schemas.openxmlformats.org/officeDocument/2006/relationships" xmlns:p="http://schemas.openxmlformats.org/presentationml/2006/main">
  <p:tag name="NUM" val="13"/>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3"/>
</p:tagLst>
</file>

<file path=ppt/tags/tag208.xml><?xml version="1.0" encoding="utf-8"?>
<p:tagLst xmlns:a="http://schemas.openxmlformats.org/drawingml/2006/main" xmlns:r="http://schemas.openxmlformats.org/officeDocument/2006/relationships" xmlns:p="http://schemas.openxmlformats.org/presentationml/2006/main">
  <p:tag name="NUM" val="4"/>
</p:tagLst>
</file>

<file path=ppt/tags/tag209.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10.xml><?xml version="1.0" encoding="utf-8"?>
<p:tagLst xmlns:a="http://schemas.openxmlformats.org/drawingml/2006/main" xmlns:r="http://schemas.openxmlformats.org/officeDocument/2006/relationships" xmlns:p="http://schemas.openxmlformats.org/presentationml/2006/main">
  <p:tag name="NUM" val="6"/>
</p:tagLst>
</file>

<file path=ppt/tags/tag211.xml><?xml version="1.0" encoding="utf-8"?>
<p:tagLst xmlns:a="http://schemas.openxmlformats.org/drawingml/2006/main" xmlns:r="http://schemas.openxmlformats.org/officeDocument/2006/relationships" xmlns:p="http://schemas.openxmlformats.org/presentationml/2006/main">
  <p:tag name="NUM" val="7"/>
</p:tagLst>
</file>

<file path=ppt/tags/tag212.xml><?xml version="1.0" encoding="utf-8"?>
<p:tagLst xmlns:a="http://schemas.openxmlformats.org/drawingml/2006/main" xmlns:r="http://schemas.openxmlformats.org/officeDocument/2006/relationships" xmlns:p="http://schemas.openxmlformats.org/presentationml/2006/main">
  <p:tag name="NUM" val="8"/>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4"/>
</p:tagLst>
</file>

<file path=ppt/tags/tag217.xml><?xml version="1.0" encoding="utf-8"?>
<p:tagLst xmlns:a="http://schemas.openxmlformats.org/drawingml/2006/main" xmlns:r="http://schemas.openxmlformats.org/officeDocument/2006/relationships" xmlns:p="http://schemas.openxmlformats.org/presentationml/2006/main">
  <p:tag name="NUM" val="5"/>
</p:tagLst>
</file>

<file path=ppt/tags/tag218.xml><?xml version="1.0" encoding="utf-8"?>
<p:tagLst xmlns:a="http://schemas.openxmlformats.org/drawingml/2006/main" xmlns:r="http://schemas.openxmlformats.org/officeDocument/2006/relationships" xmlns:p="http://schemas.openxmlformats.org/presentationml/2006/main">
  <p:tag name="NUM" val="6"/>
</p:tagLst>
</file>

<file path=ppt/tags/tag219.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20.xml><?xml version="1.0" encoding="utf-8"?>
<p:tagLst xmlns:a="http://schemas.openxmlformats.org/drawingml/2006/main" xmlns:r="http://schemas.openxmlformats.org/officeDocument/2006/relationships" xmlns:p="http://schemas.openxmlformats.org/presentationml/2006/main">
  <p:tag name="NUM" val="8"/>
</p:tagLst>
</file>

<file path=ppt/tags/tag221.xml><?xml version="1.0" encoding="utf-8"?>
<p:tagLst xmlns:a="http://schemas.openxmlformats.org/drawingml/2006/main" xmlns:r="http://schemas.openxmlformats.org/officeDocument/2006/relationships" xmlns:p="http://schemas.openxmlformats.org/presentationml/2006/main">
  <p:tag name="NUM" val="9"/>
</p:tagLst>
</file>

<file path=ppt/tags/tag222.xml><?xml version="1.0" encoding="utf-8"?>
<p:tagLst xmlns:a="http://schemas.openxmlformats.org/drawingml/2006/main" xmlns:r="http://schemas.openxmlformats.org/officeDocument/2006/relationships" xmlns:p="http://schemas.openxmlformats.org/presentationml/2006/main">
  <p:tag name="NUM" val="10"/>
</p:tagLst>
</file>

<file path=ppt/tags/tag223.xml><?xml version="1.0" encoding="utf-8"?>
<p:tagLst xmlns:a="http://schemas.openxmlformats.org/drawingml/2006/main" xmlns:r="http://schemas.openxmlformats.org/officeDocument/2006/relationships" xmlns:p="http://schemas.openxmlformats.org/presentationml/2006/main">
  <p:tag name="NUM" val="11"/>
</p:tagLst>
</file>

<file path=ppt/tags/tag224.xml><?xml version="1.0" encoding="utf-8"?>
<p:tagLst xmlns:a="http://schemas.openxmlformats.org/drawingml/2006/main" xmlns:r="http://schemas.openxmlformats.org/officeDocument/2006/relationships" xmlns:p="http://schemas.openxmlformats.org/presentationml/2006/main">
  <p:tag name="NUM" val="12"/>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2"/>
</p:tagLst>
</file>

<file path=ppt/tags/tag227.xml><?xml version="1.0" encoding="utf-8"?>
<p:tagLst xmlns:a="http://schemas.openxmlformats.org/drawingml/2006/main" xmlns:r="http://schemas.openxmlformats.org/officeDocument/2006/relationships" xmlns:p="http://schemas.openxmlformats.org/presentationml/2006/main">
  <p:tag name="NUM" val="3"/>
</p:tagLst>
</file>

<file path=ppt/tags/tag228.xml><?xml version="1.0" encoding="utf-8"?>
<p:tagLst xmlns:a="http://schemas.openxmlformats.org/drawingml/2006/main" xmlns:r="http://schemas.openxmlformats.org/officeDocument/2006/relationships" xmlns:p="http://schemas.openxmlformats.org/presentationml/2006/main">
  <p:tag name="NUM" val="4"/>
</p:tagLst>
</file>

<file path=ppt/tags/tag229.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30.xml><?xml version="1.0" encoding="utf-8"?>
<p:tagLst xmlns:a="http://schemas.openxmlformats.org/drawingml/2006/main" xmlns:r="http://schemas.openxmlformats.org/officeDocument/2006/relationships" xmlns:p="http://schemas.openxmlformats.org/presentationml/2006/main">
  <p:tag name="NUM" val="6"/>
</p:tagLst>
</file>

<file path=ppt/tags/tag231.xml><?xml version="1.0" encoding="utf-8"?>
<p:tagLst xmlns:a="http://schemas.openxmlformats.org/drawingml/2006/main" xmlns:r="http://schemas.openxmlformats.org/officeDocument/2006/relationships" xmlns:p="http://schemas.openxmlformats.org/presentationml/2006/main">
  <p:tag name="NUM" val="7"/>
</p:tagLst>
</file>

<file path=ppt/tags/tag232.xml><?xml version="1.0" encoding="utf-8"?>
<p:tagLst xmlns:a="http://schemas.openxmlformats.org/drawingml/2006/main" xmlns:r="http://schemas.openxmlformats.org/officeDocument/2006/relationships" xmlns:p="http://schemas.openxmlformats.org/presentationml/2006/main">
  <p:tag name="NUM" val="8"/>
</p:tagLst>
</file>

<file path=ppt/tags/tag233.xml><?xml version="1.0" encoding="utf-8"?>
<p:tagLst xmlns:a="http://schemas.openxmlformats.org/drawingml/2006/main" xmlns:r="http://schemas.openxmlformats.org/officeDocument/2006/relationships" xmlns:p="http://schemas.openxmlformats.org/presentationml/2006/main">
  <p:tag name="NUM" val="9"/>
</p:tagLst>
</file>

<file path=ppt/tags/tag234.xml><?xml version="1.0" encoding="utf-8"?>
<p:tagLst xmlns:a="http://schemas.openxmlformats.org/drawingml/2006/main" xmlns:r="http://schemas.openxmlformats.org/officeDocument/2006/relationships" xmlns:p="http://schemas.openxmlformats.org/presentationml/2006/main">
  <p:tag name="NUM" val="10"/>
</p:tagLst>
</file>

<file path=ppt/tags/tag235.xml><?xml version="1.0" encoding="utf-8"?>
<p:tagLst xmlns:a="http://schemas.openxmlformats.org/drawingml/2006/main" xmlns:r="http://schemas.openxmlformats.org/officeDocument/2006/relationships" xmlns:p="http://schemas.openxmlformats.org/presentationml/2006/main">
  <p:tag name="NUM" val="11"/>
</p:tagLst>
</file>

<file path=ppt/tags/tag236.xml><?xml version="1.0" encoding="utf-8"?>
<p:tagLst xmlns:a="http://schemas.openxmlformats.org/drawingml/2006/main" xmlns:r="http://schemas.openxmlformats.org/officeDocument/2006/relationships" xmlns:p="http://schemas.openxmlformats.org/presentationml/2006/main">
  <p:tag name="NUM" val="12"/>
</p:tagLst>
</file>

<file path=ppt/tags/tag237.xml><?xml version="1.0" encoding="utf-8"?>
<p:tagLst xmlns:a="http://schemas.openxmlformats.org/drawingml/2006/main" xmlns:r="http://schemas.openxmlformats.org/officeDocument/2006/relationships" xmlns:p="http://schemas.openxmlformats.org/presentationml/2006/main">
  <p:tag name="NUM" val="13"/>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4"/>
</p:tagLst>
</file>

<file path=ppt/tags/tag242.xml><?xml version="1.0" encoding="utf-8"?>
<p:tagLst xmlns:a="http://schemas.openxmlformats.org/drawingml/2006/main" xmlns:r="http://schemas.openxmlformats.org/officeDocument/2006/relationships" xmlns:p="http://schemas.openxmlformats.org/presentationml/2006/main">
  <p:tag name="NUM" val="5"/>
</p:tagLst>
</file>

<file path=ppt/tags/tag243.xml><?xml version="1.0" encoding="utf-8"?>
<p:tagLst xmlns:a="http://schemas.openxmlformats.org/drawingml/2006/main" xmlns:r="http://schemas.openxmlformats.org/officeDocument/2006/relationships" xmlns:p="http://schemas.openxmlformats.org/presentationml/2006/main">
  <p:tag name="NUM" val="6"/>
</p:tagLst>
</file>

<file path=ppt/tags/tag244.xml><?xml version="1.0" encoding="utf-8"?>
<p:tagLst xmlns:a="http://schemas.openxmlformats.org/drawingml/2006/main" xmlns:r="http://schemas.openxmlformats.org/officeDocument/2006/relationships" xmlns:p="http://schemas.openxmlformats.org/presentationml/2006/main">
  <p:tag name="NUM" val="7"/>
</p:tagLst>
</file>

<file path=ppt/tags/tag245.xml><?xml version="1.0" encoding="utf-8"?>
<p:tagLst xmlns:a="http://schemas.openxmlformats.org/drawingml/2006/main" xmlns:r="http://schemas.openxmlformats.org/officeDocument/2006/relationships" xmlns:p="http://schemas.openxmlformats.org/presentationml/2006/main">
  <p:tag name="NUM" val="8"/>
</p:tagLst>
</file>

<file path=ppt/tags/tag246.xml><?xml version="1.0" encoding="utf-8"?>
<p:tagLst xmlns:a="http://schemas.openxmlformats.org/drawingml/2006/main" xmlns:r="http://schemas.openxmlformats.org/officeDocument/2006/relationships" xmlns:p="http://schemas.openxmlformats.org/presentationml/2006/main">
  <p:tag name="NUM" val="9"/>
</p:tagLst>
</file>

<file path=ppt/tags/tag247.xml><?xml version="1.0" encoding="utf-8"?>
<p:tagLst xmlns:a="http://schemas.openxmlformats.org/drawingml/2006/main" xmlns:r="http://schemas.openxmlformats.org/officeDocument/2006/relationships" xmlns:p="http://schemas.openxmlformats.org/presentationml/2006/main">
  <p:tag name="NUM" val="10"/>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50.xml><?xml version="1.0" encoding="utf-8"?>
<p:tagLst xmlns:a="http://schemas.openxmlformats.org/drawingml/2006/main" xmlns:r="http://schemas.openxmlformats.org/officeDocument/2006/relationships" xmlns:p="http://schemas.openxmlformats.org/presentationml/2006/main">
  <p:tag name="NUM" val="3"/>
</p:tagLst>
</file>

<file path=ppt/tags/tag251.xml><?xml version="1.0" encoding="utf-8"?>
<p:tagLst xmlns:a="http://schemas.openxmlformats.org/drawingml/2006/main" xmlns:r="http://schemas.openxmlformats.org/officeDocument/2006/relationships" xmlns:p="http://schemas.openxmlformats.org/presentationml/2006/main">
  <p:tag name="NUM" val="4"/>
</p:tagLst>
</file>

<file path=ppt/tags/tag252.xml><?xml version="1.0" encoding="utf-8"?>
<p:tagLst xmlns:a="http://schemas.openxmlformats.org/drawingml/2006/main" xmlns:r="http://schemas.openxmlformats.org/officeDocument/2006/relationships" xmlns:p="http://schemas.openxmlformats.org/presentationml/2006/main">
  <p:tag name="NUM" val="5"/>
</p:tagLst>
</file>

<file path=ppt/tags/tag253.xml><?xml version="1.0" encoding="utf-8"?>
<p:tagLst xmlns:a="http://schemas.openxmlformats.org/drawingml/2006/main" xmlns:r="http://schemas.openxmlformats.org/officeDocument/2006/relationships" xmlns:p="http://schemas.openxmlformats.org/presentationml/2006/main">
  <p:tag name="NUM" val="6"/>
</p:tagLst>
</file>

<file path=ppt/tags/tag254.xml><?xml version="1.0" encoding="utf-8"?>
<p:tagLst xmlns:a="http://schemas.openxmlformats.org/drawingml/2006/main" xmlns:r="http://schemas.openxmlformats.org/officeDocument/2006/relationships" xmlns:p="http://schemas.openxmlformats.org/presentationml/2006/main">
  <p:tag name="NUM" val="7"/>
</p:tagLst>
</file>

<file path=ppt/tags/tag255.xml><?xml version="1.0" encoding="utf-8"?>
<p:tagLst xmlns:a="http://schemas.openxmlformats.org/drawingml/2006/main" xmlns:r="http://schemas.openxmlformats.org/officeDocument/2006/relationships" xmlns:p="http://schemas.openxmlformats.org/presentationml/2006/main">
  <p:tag name="NUM" val="8"/>
</p:tagLst>
</file>

<file path=ppt/tags/tag256.xml><?xml version="1.0" encoding="utf-8"?>
<p:tagLst xmlns:a="http://schemas.openxmlformats.org/drawingml/2006/main" xmlns:r="http://schemas.openxmlformats.org/officeDocument/2006/relationships" xmlns:p="http://schemas.openxmlformats.org/presentationml/2006/main">
  <p:tag name="NUM" val="9"/>
</p:tagLst>
</file>

<file path=ppt/tags/tag257.xml><?xml version="1.0" encoding="utf-8"?>
<p:tagLst xmlns:a="http://schemas.openxmlformats.org/drawingml/2006/main" xmlns:r="http://schemas.openxmlformats.org/officeDocument/2006/relationships" xmlns:p="http://schemas.openxmlformats.org/presentationml/2006/main">
  <p:tag name="NUM" val="1"/>
</p:tagLst>
</file>

<file path=ppt/tags/tag258.xml><?xml version="1.0" encoding="utf-8"?>
<p:tagLst xmlns:a="http://schemas.openxmlformats.org/drawingml/2006/main" xmlns:r="http://schemas.openxmlformats.org/officeDocument/2006/relationships" xmlns:p="http://schemas.openxmlformats.org/presentationml/2006/main">
  <p:tag name="NUM" val="2"/>
</p:tagLst>
</file>

<file path=ppt/tags/tag259.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0"/>
</p:tagLst>
</file>

<file path=ppt/tags/tag260.xml><?xml version="1.0" encoding="utf-8"?>
<p:tagLst xmlns:a="http://schemas.openxmlformats.org/drawingml/2006/main" xmlns:r="http://schemas.openxmlformats.org/officeDocument/2006/relationships" xmlns:p="http://schemas.openxmlformats.org/presentationml/2006/main">
  <p:tag name="NUM" val="4"/>
</p:tagLst>
</file>

<file path=ppt/tags/tag261.xml><?xml version="1.0" encoding="utf-8"?>
<p:tagLst xmlns:a="http://schemas.openxmlformats.org/drawingml/2006/main" xmlns:r="http://schemas.openxmlformats.org/officeDocument/2006/relationships" xmlns:p="http://schemas.openxmlformats.org/presentationml/2006/main">
  <p:tag name="NUM" val="5"/>
</p:tagLst>
</file>

<file path=ppt/tags/tag262.xml><?xml version="1.0" encoding="utf-8"?>
<p:tagLst xmlns:a="http://schemas.openxmlformats.org/drawingml/2006/main" xmlns:r="http://schemas.openxmlformats.org/officeDocument/2006/relationships" xmlns:p="http://schemas.openxmlformats.org/presentationml/2006/main">
  <p:tag name="NUM" val="6"/>
</p:tagLst>
</file>

<file path=ppt/tags/tag263.xml><?xml version="1.0" encoding="utf-8"?>
<p:tagLst xmlns:a="http://schemas.openxmlformats.org/drawingml/2006/main" xmlns:r="http://schemas.openxmlformats.org/officeDocument/2006/relationships" xmlns:p="http://schemas.openxmlformats.org/presentationml/2006/main">
  <p:tag name="NUM" val="7"/>
</p:tagLst>
</file>

<file path=ppt/tags/tag264.xml><?xml version="1.0" encoding="utf-8"?>
<p:tagLst xmlns:a="http://schemas.openxmlformats.org/drawingml/2006/main" xmlns:r="http://schemas.openxmlformats.org/officeDocument/2006/relationships" xmlns:p="http://schemas.openxmlformats.org/presentationml/2006/main">
  <p:tag name="NUM" val="8"/>
</p:tagLst>
</file>

<file path=ppt/tags/tag265.xml><?xml version="1.0" encoding="utf-8"?>
<p:tagLst xmlns:a="http://schemas.openxmlformats.org/drawingml/2006/main" xmlns:r="http://schemas.openxmlformats.org/officeDocument/2006/relationships" xmlns:p="http://schemas.openxmlformats.org/presentationml/2006/main">
  <p:tag name="NUM" val="9"/>
</p:tagLst>
</file>

<file path=ppt/tags/tag266.xml><?xml version="1.0" encoding="utf-8"?>
<p:tagLst xmlns:a="http://schemas.openxmlformats.org/drawingml/2006/main" xmlns:r="http://schemas.openxmlformats.org/officeDocument/2006/relationships" xmlns:p="http://schemas.openxmlformats.org/presentationml/2006/main">
  <p:tag name="NUM" val="10"/>
</p:tagLst>
</file>

<file path=ppt/tags/tag267.xml><?xml version="1.0" encoding="utf-8"?>
<p:tagLst xmlns:a="http://schemas.openxmlformats.org/drawingml/2006/main" xmlns:r="http://schemas.openxmlformats.org/officeDocument/2006/relationships" xmlns:p="http://schemas.openxmlformats.org/presentationml/2006/main">
  <p:tag name="NUM" val="1"/>
</p:tagLst>
</file>

<file path=ppt/tags/tag268.xml><?xml version="1.0" encoding="utf-8"?>
<p:tagLst xmlns:a="http://schemas.openxmlformats.org/drawingml/2006/main" xmlns:r="http://schemas.openxmlformats.org/officeDocument/2006/relationships" xmlns:p="http://schemas.openxmlformats.org/presentationml/2006/main">
  <p:tag name="NUM" val="2"/>
</p:tagLst>
</file>

<file path=ppt/tags/tag269.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1"/>
</p:tagLst>
</file>

<file path=ppt/tags/tag270.xml><?xml version="1.0" encoding="utf-8"?>
<p:tagLst xmlns:a="http://schemas.openxmlformats.org/drawingml/2006/main" xmlns:r="http://schemas.openxmlformats.org/officeDocument/2006/relationships" xmlns:p="http://schemas.openxmlformats.org/presentationml/2006/main">
  <p:tag name="NUM" val="4"/>
</p:tagLst>
</file>

<file path=ppt/tags/tag271.xml><?xml version="1.0" encoding="utf-8"?>
<p:tagLst xmlns:a="http://schemas.openxmlformats.org/drawingml/2006/main" xmlns:r="http://schemas.openxmlformats.org/officeDocument/2006/relationships" xmlns:p="http://schemas.openxmlformats.org/presentationml/2006/main">
  <p:tag name="NUM" val="1"/>
</p:tagLst>
</file>

<file path=ppt/tags/tag272.xml><?xml version="1.0" encoding="utf-8"?>
<p:tagLst xmlns:a="http://schemas.openxmlformats.org/drawingml/2006/main" xmlns:r="http://schemas.openxmlformats.org/officeDocument/2006/relationships" xmlns:p="http://schemas.openxmlformats.org/presentationml/2006/main">
  <p:tag name="NUM" val="2"/>
</p:tagLst>
</file>

<file path=ppt/tags/tag273.xml><?xml version="1.0" encoding="utf-8"?>
<p:tagLst xmlns:a="http://schemas.openxmlformats.org/drawingml/2006/main" xmlns:r="http://schemas.openxmlformats.org/officeDocument/2006/relationships" xmlns:p="http://schemas.openxmlformats.org/presentationml/2006/main">
  <p:tag name="NUM" val="3"/>
</p:tagLst>
</file>

<file path=ppt/tags/tag274.xml><?xml version="1.0" encoding="utf-8"?>
<p:tagLst xmlns:a="http://schemas.openxmlformats.org/drawingml/2006/main" xmlns:r="http://schemas.openxmlformats.org/officeDocument/2006/relationships" xmlns:p="http://schemas.openxmlformats.org/presentationml/2006/main">
  <p:tag name="NUM" val="4"/>
</p:tagLst>
</file>

<file path=ppt/tags/tag275.xml><?xml version="1.0" encoding="utf-8"?>
<p:tagLst xmlns:a="http://schemas.openxmlformats.org/drawingml/2006/main" xmlns:r="http://schemas.openxmlformats.org/officeDocument/2006/relationships" xmlns:p="http://schemas.openxmlformats.org/presentationml/2006/main">
  <p:tag name="NUM" val="1"/>
</p:tagLst>
</file>

<file path=ppt/tags/tag276.xml><?xml version="1.0" encoding="utf-8"?>
<p:tagLst xmlns:a="http://schemas.openxmlformats.org/drawingml/2006/main" xmlns:r="http://schemas.openxmlformats.org/officeDocument/2006/relationships" xmlns:p="http://schemas.openxmlformats.org/presentationml/2006/main">
  <p:tag name="NUM" val="2"/>
</p:tagLst>
</file>

<file path=ppt/tags/tag277.xml><?xml version="1.0" encoding="utf-8"?>
<p:tagLst xmlns:a="http://schemas.openxmlformats.org/drawingml/2006/main" xmlns:r="http://schemas.openxmlformats.org/officeDocument/2006/relationships" xmlns:p="http://schemas.openxmlformats.org/presentationml/2006/main">
  <p:tag name="NUM" val="3"/>
</p:tagLst>
</file>

<file path=ppt/tags/tag278.xml><?xml version="1.0" encoding="utf-8"?>
<p:tagLst xmlns:a="http://schemas.openxmlformats.org/drawingml/2006/main" xmlns:r="http://schemas.openxmlformats.org/officeDocument/2006/relationships" xmlns:p="http://schemas.openxmlformats.org/presentationml/2006/main">
  <p:tag name="NUM" val="4"/>
</p:tagLst>
</file>

<file path=ppt/tags/tag279.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2"/>
</p:tagLst>
</file>

<file path=ppt/tags/tag280.xml><?xml version="1.0" encoding="utf-8"?>
<p:tagLst xmlns:a="http://schemas.openxmlformats.org/drawingml/2006/main" xmlns:r="http://schemas.openxmlformats.org/officeDocument/2006/relationships" xmlns:p="http://schemas.openxmlformats.org/presentationml/2006/main">
  <p:tag name="NUM" val="6"/>
</p:tagLst>
</file>

<file path=ppt/tags/tag281.xml><?xml version="1.0" encoding="utf-8"?>
<p:tagLst xmlns:a="http://schemas.openxmlformats.org/drawingml/2006/main" xmlns:r="http://schemas.openxmlformats.org/officeDocument/2006/relationships" xmlns:p="http://schemas.openxmlformats.org/presentationml/2006/main">
  <p:tag name="NUM" val="1"/>
</p:tagLst>
</file>

<file path=ppt/tags/tag282.xml><?xml version="1.0" encoding="utf-8"?>
<p:tagLst xmlns:a="http://schemas.openxmlformats.org/drawingml/2006/main" xmlns:r="http://schemas.openxmlformats.org/officeDocument/2006/relationships" xmlns:p="http://schemas.openxmlformats.org/presentationml/2006/main">
  <p:tag name="NUM" val="2"/>
</p:tagLst>
</file>

<file path=ppt/tags/tag283.xml><?xml version="1.0" encoding="utf-8"?>
<p:tagLst xmlns:a="http://schemas.openxmlformats.org/drawingml/2006/main" xmlns:r="http://schemas.openxmlformats.org/officeDocument/2006/relationships" xmlns:p="http://schemas.openxmlformats.org/presentationml/2006/main">
  <p:tag name="NUM" val="3"/>
</p:tagLst>
</file>

<file path=ppt/tags/tag284.xml><?xml version="1.0" encoding="utf-8"?>
<p:tagLst xmlns:a="http://schemas.openxmlformats.org/drawingml/2006/main" xmlns:r="http://schemas.openxmlformats.org/officeDocument/2006/relationships" xmlns:p="http://schemas.openxmlformats.org/presentationml/2006/main">
  <p:tag name="NUM" val="4"/>
</p:tagLst>
</file>

<file path=ppt/tags/tag285.xml><?xml version="1.0" encoding="utf-8"?>
<p:tagLst xmlns:a="http://schemas.openxmlformats.org/drawingml/2006/main" xmlns:r="http://schemas.openxmlformats.org/officeDocument/2006/relationships" xmlns:p="http://schemas.openxmlformats.org/presentationml/2006/main">
  <p:tag name="NUM" val="5"/>
</p:tagLst>
</file>

<file path=ppt/tags/tag286.xml><?xml version="1.0" encoding="utf-8"?>
<p:tagLst xmlns:a="http://schemas.openxmlformats.org/drawingml/2006/main" xmlns:r="http://schemas.openxmlformats.org/officeDocument/2006/relationships" xmlns:p="http://schemas.openxmlformats.org/presentationml/2006/main">
  <p:tag name="NUM" val="1"/>
</p:tagLst>
</file>

<file path=ppt/tags/tag287.xml><?xml version="1.0" encoding="utf-8"?>
<p:tagLst xmlns:a="http://schemas.openxmlformats.org/drawingml/2006/main" xmlns:r="http://schemas.openxmlformats.org/officeDocument/2006/relationships" xmlns:p="http://schemas.openxmlformats.org/presentationml/2006/main">
  <p:tag name="NUM" val="2"/>
</p:tagLst>
</file>

<file path=ppt/tags/tag288.xml><?xml version="1.0" encoding="utf-8"?>
<p:tagLst xmlns:a="http://schemas.openxmlformats.org/drawingml/2006/main" xmlns:r="http://schemas.openxmlformats.org/officeDocument/2006/relationships" xmlns:p="http://schemas.openxmlformats.org/presentationml/2006/main">
  <p:tag name="NUM" val="3"/>
</p:tagLst>
</file>

<file path=ppt/tags/tag289.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3"/>
</p:tagLst>
</file>

<file path=ppt/tags/tag290.xml><?xml version="1.0" encoding="utf-8"?>
<p:tagLst xmlns:a="http://schemas.openxmlformats.org/drawingml/2006/main" xmlns:r="http://schemas.openxmlformats.org/officeDocument/2006/relationships" xmlns:p="http://schemas.openxmlformats.org/presentationml/2006/main">
  <p:tag name="NUM" val="5"/>
</p:tagLst>
</file>

<file path=ppt/tags/tag291.xml><?xml version="1.0" encoding="utf-8"?>
<p:tagLst xmlns:a="http://schemas.openxmlformats.org/drawingml/2006/main" xmlns:r="http://schemas.openxmlformats.org/officeDocument/2006/relationships" xmlns:p="http://schemas.openxmlformats.org/presentationml/2006/main">
  <p:tag name="NUM" val="1"/>
</p:tagLst>
</file>

<file path=ppt/tags/tag292.xml><?xml version="1.0" encoding="utf-8"?>
<p:tagLst xmlns:a="http://schemas.openxmlformats.org/drawingml/2006/main" xmlns:r="http://schemas.openxmlformats.org/officeDocument/2006/relationships" xmlns:p="http://schemas.openxmlformats.org/presentationml/2006/main">
  <p:tag name="NUM" val="2"/>
</p:tagLst>
</file>

<file path=ppt/tags/tag293.xml><?xml version="1.0" encoding="utf-8"?>
<p:tagLst xmlns:a="http://schemas.openxmlformats.org/drawingml/2006/main" xmlns:r="http://schemas.openxmlformats.org/officeDocument/2006/relationships" xmlns:p="http://schemas.openxmlformats.org/presentationml/2006/main">
  <p:tag name="NUM" val="3"/>
</p:tagLst>
</file>

<file path=ppt/tags/tag294.xml><?xml version="1.0" encoding="utf-8"?>
<p:tagLst xmlns:a="http://schemas.openxmlformats.org/drawingml/2006/main" xmlns:r="http://schemas.openxmlformats.org/officeDocument/2006/relationships" xmlns:p="http://schemas.openxmlformats.org/presentationml/2006/main">
  <p:tag name="NUM" val="4"/>
</p:tagLst>
</file>

<file path=ppt/tags/tag295.xml><?xml version="1.0" encoding="utf-8"?>
<p:tagLst xmlns:a="http://schemas.openxmlformats.org/drawingml/2006/main" xmlns:r="http://schemas.openxmlformats.org/officeDocument/2006/relationships" xmlns:p="http://schemas.openxmlformats.org/presentationml/2006/main">
  <p:tag name="NUM" val="5"/>
</p:tagLst>
</file>

<file path=ppt/tags/tag296.xml><?xml version="1.0" encoding="utf-8"?>
<p:tagLst xmlns:a="http://schemas.openxmlformats.org/drawingml/2006/main" xmlns:r="http://schemas.openxmlformats.org/officeDocument/2006/relationships" xmlns:p="http://schemas.openxmlformats.org/presentationml/2006/main">
  <p:tag name="NUM" val="1"/>
</p:tagLst>
</file>

<file path=ppt/tags/tag297.xml><?xml version="1.0" encoding="utf-8"?>
<p:tagLst xmlns:a="http://schemas.openxmlformats.org/drawingml/2006/main" xmlns:r="http://schemas.openxmlformats.org/officeDocument/2006/relationships" xmlns:p="http://schemas.openxmlformats.org/presentationml/2006/main">
  <p:tag name="NUM" val="2"/>
</p:tagLst>
</file>

<file path=ppt/tags/tag298.xml><?xml version="1.0" encoding="utf-8"?>
<p:tagLst xmlns:a="http://schemas.openxmlformats.org/drawingml/2006/main" xmlns:r="http://schemas.openxmlformats.org/officeDocument/2006/relationships" xmlns:p="http://schemas.openxmlformats.org/presentationml/2006/main">
  <p:tag name="NUM" val="3"/>
</p:tagLst>
</file>

<file path=ppt/tags/tag29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00.xml><?xml version="1.0" encoding="utf-8"?>
<p:tagLst xmlns:a="http://schemas.openxmlformats.org/drawingml/2006/main" xmlns:r="http://schemas.openxmlformats.org/officeDocument/2006/relationships" xmlns:p="http://schemas.openxmlformats.org/presentationml/2006/main">
  <p:tag name="NUM" val="5"/>
</p:tagLst>
</file>

<file path=ppt/tags/tag301.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9"/>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7"/>
</p:tagLst>
</file>

<file path=ppt/tags/tag47.xml><?xml version="1.0" encoding="utf-8"?>
<p:tagLst xmlns:a="http://schemas.openxmlformats.org/drawingml/2006/main" xmlns:r="http://schemas.openxmlformats.org/officeDocument/2006/relationships" xmlns:p="http://schemas.openxmlformats.org/presentationml/2006/main">
  <p:tag name="NUM" val="8"/>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9"/>
</p:tagLst>
</file>

<file path=ppt/tags/tag57.xml><?xml version="1.0" encoding="utf-8"?>
<p:tagLst xmlns:a="http://schemas.openxmlformats.org/drawingml/2006/main" xmlns:r="http://schemas.openxmlformats.org/officeDocument/2006/relationships" xmlns:p="http://schemas.openxmlformats.org/presentationml/2006/main">
  <p:tag name="NUM" val="10"/>
</p:tagLst>
</file>

<file path=ppt/tags/tag58.xml><?xml version="1.0" encoding="utf-8"?>
<p:tagLst xmlns:a="http://schemas.openxmlformats.org/drawingml/2006/main" xmlns:r="http://schemas.openxmlformats.org/officeDocument/2006/relationships" xmlns:p="http://schemas.openxmlformats.org/presentationml/2006/main">
  <p:tag name="NUM" val="11"/>
</p:tagLst>
</file>

<file path=ppt/tags/tag59.xml><?xml version="1.0" encoding="utf-8"?>
<p:tagLst xmlns:a="http://schemas.openxmlformats.org/drawingml/2006/main" xmlns:r="http://schemas.openxmlformats.org/officeDocument/2006/relationships" xmlns:p="http://schemas.openxmlformats.org/presentationml/2006/main">
  <p:tag name="NUM" val="12"/>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89.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8"/>
</p:tagLst>
</file>

<file path=ppt/tags/tag91.xml><?xml version="1.0" encoding="utf-8"?>
<p:tagLst xmlns:a="http://schemas.openxmlformats.org/drawingml/2006/main" xmlns:r="http://schemas.openxmlformats.org/officeDocument/2006/relationships" xmlns:p="http://schemas.openxmlformats.org/presentationml/2006/main">
  <p:tag name="NUM" val="9"/>
</p:tagLst>
</file>

<file path=ppt/tags/tag92.xml><?xml version="1.0" encoding="utf-8"?>
<p:tagLst xmlns:a="http://schemas.openxmlformats.org/drawingml/2006/main" xmlns:r="http://schemas.openxmlformats.org/officeDocument/2006/relationships" xmlns:p="http://schemas.openxmlformats.org/presentationml/2006/main">
  <p:tag name="NUM" val="10"/>
</p:tagLst>
</file>

<file path=ppt/tags/tag93.xml><?xml version="1.0" encoding="utf-8"?>
<p:tagLst xmlns:a="http://schemas.openxmlformats.org/drawingml/2006/main" xmlns:r="http://schemas.openxmlformats.org/officeDocument/2006/relationships" xmlns:p="http://schemas.openxmlformats.org/presentationml/2006/main">
  <p:tag name="NUM" val="11"/>
</p:tagLst>
</file>

<file path=ppt/tags/tag94.xml><?xml version="1.0" encoding="utf-8"?>
<p:tagLst xmlns:a="http://schemas.openxmlformats.org/drawingml/2006/main" xmlns:r="http://schemas.openxmlformats.org/officeDocument/2006/relationships" xmlns:p="http://schemas.openxmlformats.org/presentationml/2006/main">
  <p:tag name="NUM" val="12"/>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2680</TotalTime>
  <Words>6841</Words>
  <Application>Microsoft Office PowerPoint</Application>
  <PresentationFormat>Widescreen</PresentationFormat>
  <Paragraphs>608</Paragraphs>
  <Slides>34</Slides>
  <Notes>33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XXXXXXX</dc:creator>
  <dc:description/>
  <cp:lastModifiedBy>FERDINANDE Thomas (DGT)</cp:lastModifiedBy>
  <cp:revision>146</cp:revision>
  <dcterms:created xsi:type="dcterms:W3CDTF">2021-01-13T11:40:04Z</dcterms:created>
  <dcterms:modified xsi:type="dcterms:W3CDTF">2021-03-23T09:53:06Z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